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2.xml" ContentType="application/inkml+xml"/>
  <Override PartName="/ppt/ink/ink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 id="2147483697" r:id="rId6"/>
    <p:sldMasterId id="2147483709" r:id="rId7"/>
    <p:sldMasterId id="2147483721" r:id="rId8"/>
    <p:sldMasterId id="2147483733" r:id="rId9"/>
    <p:sldMasterId id="2147483745" r:id="rId10"/>
    <p:sldMasterId id="2147483757" r:id="rId11"/>
    <p:sldMasterId id="2147483769" r:id="rId12"/>
    <p:sldMasterId id="2147483782" r:id="rId13"/>
    <p:sldMasterId id="2147483794" r:id="rId14"/>
  </p:sldMasterIdLst>
  <p:notesMasterIdLst>
    <p:notesMasterId r:id="rId16"/>
  </p:notesMasterIdLst>
  <p:sldIdLst>
    <p:sldId id="528" r:id="rId15"/>
    <p:sldId id="529" r:id="rId17"/>
    <p:sldId id="257" r:id="rId18"/>
    <p:sldId id="286" r:id="rId19"/>
    <p:sldId id="258" r:id="rId20"/>
    <p:sldId id="287" r:id="rId21"/>
    <p:sldId id="288" r:id="rId22"/>
    <p:sldId id="289" r:id="rId23"/>
    <p:sldId id="290" r:id="rId24"/>
    <p:sldId id="291" r:id="rId25"/>
    <p:sldId id="292" r:id="rId26"/>
    <p:sldId id="324" r:id="rId27"/>
    <p:sldId id="375" r:id="rId28"/>
    <p:sldId id="453" r:id="rId29"/>
    <p:sldId id="454" r:id="rId30"/>
    <p:sldId id="455" r:id="rId31"/>
    <p:sldId id="325" r:id="rId32"/>
    <p:sldId id="376" r:id="rId33"/>
    <p:sldId id="293" r:id="rId34"/>
    <p:sldId id="294" r:id="rId35"/>
    <p:sldId id="295" r:id="rId36"/>
    <p:sldId id="296" r:id="rId37"/>
    <p:sldId id="298" r:id="rId38"/>
    <p:sldId id="297" r:id="rId39"/>
    <p:sldId id="412" r:id="rId40"/>
    <p:sldId id="597" r:id="rId41"/>
    <p:sldId id="299" r:id="rId42"/>
    <p:sldId id="377" r:id="rId43"/>
    <p:sldId id="413" r:id="rId44"/>
    <p:sldId id="301" r:id="rId45"/>
    <p:sldId id="302" r:id="rId46"/>
    <p:sldId id="646" r:id="rId47"/>
    <p:sldId id="648" r:id="rId48"/>
    <p:sldId id="647" r:id="rId49"/>
    <p:sldId id="649" r:id="rId50"/>
    <p:sldId id="650" r:id="rId51"/>
    <p:sldId id="651" r:id="rId52"/>
    <p:sldId id="598" r:id="rId53"/>
    <p:sldId id="303" r:id="rId54"/>
    <p:sldId id="304" r:id="rId55"/>
    <p:sldId id="305" r:id="rId56"/>
    <p:sldId id="356" r:id="rId57"/>
    <p:sldId id="306" r:id="rId58"/>
    <p:sldId id="307" r:id="rId59"/>
    <p:sldId id="308" r:id="rId60"/>
    <p:sldId id="378" r:id="rId61"/>
    <p:sldId id="309" r:id="rId62"/>
    <p:sldId id="379" r:id="rId63"/>
    <p:sldId id="310" r:id="rId64"/>
    <p:sldId id="311" r:id="rId65"/>
    <p:sldId id="380" r:id="rId66"/>
    <p:sldId id="599" r:id="rId67"/>
    <p:sldId id="312" r:id="rId68"/>
    <p:sldId id="414" r:id="rId69"/>
    <p:sldId id="415" r:id="rId70"/>
    <p:sldId id="416" r:id="rId71"/>
    <p:sldId id="417" r:id="rId72"/>
    <p:sldId id="314" r:id="rId73"/>
    <p:sldId id="315" r:id="rId74"/>
    <p:sldId id="382" r:id="rId75"/>
    <p:sldId id="418" r:id="rId76"/>
    <p:sldId id="419" r:id="rId77"/>
    <p:sldId id="420" r:id="rId78"/>
    <p:sldId id="421" r:id="rId79"/>
    <p:sldId id="422" r:id="rId80"/>
    <p:sldId id="515" r:id="rId81"/>
    <p:sldId id="516" r:id="rId82"/>
    <p:sldId id="504" r:id="rId83"/>
    <p:sldId id="505" r:id="rId84"/>
    <p:sldId id="506" r:id="rId85"/>
    <p:sldId id="600" r:id="rId86"/>
    <p:sldId id="507" r:id="rId87"/>
    <p:sldId id="508" r:id="rId88"/>
    <p:sldId id="320" r:id="rId89"/>
    <p:sldId id="321" r:id="rId90"/>
    <p:sldId id="322" r:id="rId91"/>
    <p:sldId id="601" r:id="rId92"/>
    <p:sldId id="450" r:id="rId93"/>
    <p:sldId id="451" r:id="rId94"/>
    <p:sldId id="452" r:id="rId9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6669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2154"/>
        <p:guide pos="3862"/>
      </p:guideLst>
    </p:cSldViewPr>
  </p:slideViewPr>
  <p:gridSpacing cx="71999" cy="71999"/>
</p:viewPr>
</file>

<file path=ppt/_rels/presentation.xml.rels><?xml version="1.0" encoding="UTF-8" standalone="yes"?>
<Relationships xmlns="http://schemas.openxmlformats.org/package/2006/relationships"><Relationship Id="rId99" Type="http://schemas.openxmlformats.org/officeDocument/2006/relationships/commentAuthors" Target="commentAuthors.xml"/><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slide" Target="slides/slide80.xml"/><Relationship Id="rId94" Type="http://schemas.openxmlformats.org/officeDocument/2006/relationships/slide" Target="slides/slide79.xml"/><Relationship Id="rId93" Type="http://schemas.openxmlformats.org/officeDocument/2006/relationships/slide" Target="slides/slide78.xml"/><Relationship Id="rId92" Type="http://schemas.openxmlformats.org/officeDocument/2006/relationships/slide" Target="slides/slide77.xml"/><Relationship Id="rId91" Type="http://schemas.openxmlformats.org/officeDocument/2006/relationships/slide" Target="slides/slide76.xml"/><Relationship Id="rId90" Type="http://schemas.openxmlformats.org/officeDocument/2006/relationships/slide" Target="slides/slide75.xml"/><Relationship Id="rId9" Type="http://schemas.openxmlformats.org/officeDocument/2006/relationships/slideMaster" Target="slideMasters/slideMaster8.xml"/><Relationship Id="rId89" Type="http://schemas.openxmlformats.org/officeDocument/2006/relationships/slide" Target="slides/slide74.xml"/><Relationship Id="rId88" Type="http://schemas.openxmlformats.org/officeDocument/2006/relationships/slide" Target="slides/slide73.xml"/><Relationship Id="rId87" Type="http://schemas.openxmlformats.org/officeDocument/2006/relationships/slide" Target="slides/slide72.xml"/><Relationship Id="rId86" Type="http://schemas.openxmlformats.org/officeDocument/2006/relationships/slide" Target="slides/slide71.xml"/><Relationship Id="rId85" Type="http://schemas.openxmlformats.org/officeDocument/2006/relationships/slide" Target="slides/slide70.xml"/><Relationship Id="rId84" Type="http://schemas.openxmlformats.org/officeDocument/2006/relationships/slide" Target="slides/slide69.xml"/><Relationship Id="rId83" Type="http://schemas.openxmlformats.org/officeDocument/2006/relationships/slide" Target="slides/slide68.xml"/><Relationship Id="rId82" Type="http://schemas.openxmlformats.org/officeDocument/2006/relationships/slide" Target="slides/slide67.xml"/><Relationship Id="rId81" Type="http://schemas.openxmlformats.org/officeDocument/2006/relationships/slide" Target="slides/slide66.xml"/><Relationship Id="rId80" Type="http://schemas.openxmlformats.org/officeDocument/2006/relationships/slide" Target="slides/slide65.xml"/><Relationship Id="rId8" Type="http://schemas.openxmlformats.org/officeDocument/2006/relationships/slideMaster" Target="slideMasters/slideMaster7.xml"/><Relationship Id="rId79" Type="http://schemas.openxmlformats.org/officeDocument/2006/relationships/slide" Target="slides/slide64.xml"/><Relationship Id="rId78" Type="http://schemas.openxmlformats.org/officeDocument/2006/relationships/slide" Target="slides/slide63.xml"/><Relationship Id="rId77" Type="http://schemas.openxmlformats.org/officeDocument/2006/relationships/slide" Target="slides/slide62.xml"/><Relationship Id="rId76" Type="http://schemas.openxmlformats.org/officeDocument/2006/relationships/slide" Target="slides/slide61.xml"/><Relationship Id="rId75" Type="http://schemas.openxmlformats.org/officeDocument/2006/relationships/slide" Target="slides/slide60.xml"/><Relationship Id="rId74" Type="http://schemas.openxmlformats.org/officeDocument/2006/relationships/slide" Target="slides/slide59.xml"/><Relationship Id="rId73" Type="http://schemas.openxmlformats.org/officeDocument/2006/relationships/slide" Target="slides/slide58.xml"/><Relationship Id="rId72" Type="http://schemas.openxmlformats.org/officeDocument/2006/relationships/slide" Target="slides/slide57.xml"/><Relationship Id="rId71" Type="http://schemas.openxmlformats.org/officeDocument/2006/relationships/slide" Target="slides/slide56.xml"/><Relationship Id="rId70" Type="http://schemas.openxmlformats.org/officeDocument/2006/relationships/slide" Target="slides/slide55.xml"/><Relationship Id="rId7" Type="http://schemas.openxmlformats.org/officeDocument/2006/relationships/slideMaster" Target="slideMasters/slideMaster6.xml"/><Relationship Id="rId69" Type="http://schemas.openxmlformats.org/officeDocument/2006/relationships/slide" Target="slides/slide54.xml"/><Relationship Id="rId68" Type="http://schemas.openxmlformats.org/officeDocument/2006/relationships/slide" Target="slides/slide53.xml"/><Relationship Id="rId67" Type="http://schemas.openxmlformats.org/officeDocument/2006/relationships/slide" Target="slides/slide52.xml"/><Relationship Id="rId66" Type="http://schemas.openxmlformats.org/officeDocument/2006/relationships/slide" Target="slides/slide51.xml"/><Relationship Id="rId65" Type="http://schemas.openxmlformats.org/officeDocument/2006/relationships/slide" Target="slides/slide50.xml"/><Relationship Id="rId64" Type="http://schemas.openxmlformats.org/officeDocument/2006/relationships/slide" Target="slides/slide49.xml"/><Relationship Id="rId63" Type="http://schemas.openxmlformats.org/officeDocument/2006/relationships/slide" Target="slides/slide48.xml"/><Relationship Id="rId62" Type="http://schemas.openxmlformats.org/officeDocument/2006/relationships/slide" Target="slides/slide47.xml"/><Relationship Id="rId61" Type="http://schemas.openxmlformats.org/officeDocument/2006/relationships/slide" Target="slides/slide46.xml"/><Relationship Id="rId60" Type="http://schemas.openxmlformats.org/officeDocument/2006/relationships/slide" Target="slides/slide45.xml"/><Relationship Id="rId6" Type="http://schemas.openxmlformats.org/officeDocument/2006/relationships/slideMaster" Target="slideMasters/slideMaster5.xml"/><Relationship Id="rId59" Type="http://schemas.openxmlformats.org/officeDocument/2006/relationships/slide" Target="slides/slide44.xml"/><Relationship Id="rId58" Type="http://schemas.openxmlformats.org/officeDocument/2006/relationships/slide" Target="slides/slide43.xml"/><Relationship Id="rId57" Type="http://schemas.openxmlformats.org/officeDocument/2006/relationships/slide" Target="slides/slide42.xml"/><Relationship Id="rId56" Type="http://schemas.openxmlformats.org/officeDocument/2006/relationships/slide" Target="slides/slide41.xml"/><Relationship Id="rId55" Type="http://schemas.openxmlformats.org/officeDocument/2006/relationships/slide" Target="slides/slide40.xml"/><Relationship Id="rId54" Type="http://schemas.openxmlformats.org/officeDocument/2006/relationships/slide" Target="slides/slide39.xml"/><Relationship Id="rId53" Type="http://schemas.openxmlformats.org/officeDocument/2006/relationships/slide" Target="slides/slide38.xml"/><Relationship Id="rId52" Type="http://schemas.openxmlformats.org/officeDocument/2006/relationships/slide" Target="slides/slide37.xml"/><Relationship Id="rId51" Type="http://schemas.openxmlformats.org/officeDocument/2006/relationships/slide" Target="slides/slide36.xml"/><Relationship Id="rId50" Type="http://schemas.openxmlformats.org/officeDocument/2006/relationships/slide" Target="slides/slide35.xml"/><Relationship Id="rId5" Type="http://schemas.openxmlformats.org/officeDocument/2006/relationships/slideMaster" Target="slideMasters/slideMaster4.xml"/><Relationship Id="rId49" Type="http://schemas.openxmlformats.org/officeDocument/2006/relationships/slide" Target="slides/slide34.xml"/><Relationship Id="rId48" Type="http://schemas.openxmlformats.org/officeDocument/2006/relationships/slide" Target="slides/slide33.xml"/><Relationship Id="rId47" Type="http://schemas.openxmlformats.org/officeDocument/2006/relationships/slide" Target="slides/slide32.xml"/><Relationship Id="rId46" Type="http://schemas.openxmlformats.org/officeDocument/2006/relationships/slide" Target="slides/slide31.xml"/><Relationship Id="rId45" Type="http://schemas.openxmlformats.org/officeDocument/2006/relationships/slide" Target="slides/slide30.xml"/><Relationship Id="rId44" Type="http://schemas.openxmlformats.org/officeDocument/2006/relationships/slide" Target="slides/slide29.xml"/><Relationship Id="rId43" Type="http://schemas.openxmlformats.org/officeDocument/2006/relationships/slide" Target="slides/slide28.xml"/><Relationship Id="rId42" Type="http://schemas.openxmlformats.org/officeDocument/2006/relationships/slide" Target="slides/slide27.xml"/><Relationship Id="rId41" Type="http://schemas.openxmlformats.org/officeDocument/2006/relationships/slide" Target="slides/slide26.xml"/><Relationship Id="rId40" Type="http://schemas.openxmlformats.org/officeDocument/2006/relationships/slide" Target="slides/slide25.xml"/><Relationship Id="rId4" Type="http://schemas.openxmlformats.org/officeDocument/2006/relationships/slideMaster" Target="slideMasters/slideMaster3.xml"/><Relationship Id="rId39" Type="http://schemas.openxmlformats.org/officeDocument/2006/relationships/slide" Target="slides/slide24.xml"/><Relationship Id="rId38" Type="http://schemas.openxmlformats.org/officeDocument/2006/relationships/slide" Target="slides/slide23.xml"/><Relationship Id="rId37" Type="http://schemas.openxmlformats.org/officeDocument/2006/relationships/slide" Target="slides/slide22.xml"/><Relationship Id="rId36" Type="http://schemas.openxmlformats.org/officeDocument/2006/relationships/slide" Target="slides/slide21.xml"/><Relationship Id="rId35" Type="http://schemas.openxmlformats.org/officeDocument/2006/relationships/slide" Target="slides/slide20.xml"/><Relationship Id="rId34" Type="http://schemas.openxmlformats.org/officeDocument/2006/relationships/slide" Target="slides/slide19.xml"/><Relationship Id="rId33" Type="http://schemas.openxmlformats.org/officeDocument/2006/relationships/slide" Target="slides/slide18.xml"/><Relationship Id="rId32" Type="http://schemas.openxmlformats.org/officeDocument/2006/relationships/slide" Target="slides/slide17.xml"/><Relationship Id="rId31" Type="http://schemas.openxmlformats.org/officeDocument/2006/relationships/slide" Target="slides/slide16.xml"/><Relationship Id="rId30" Type="http://schemas.openxmlformats.org/officeDocument/2006/relationships/slide" Target="slides/slide15.xml"/><Relationship Id="rId3" Type="http://schemas.openxmlformats.org/officeDocument/2006/relationships/slideMaster" Target="slideMasters/slideMaster2.xml"/><Relationship Id="rId29" Type="http://schemas.openxmlformats.org/officeDocument/2006/relationships/slide" Target="slides/slide14.xml"/><Relationship Id="rId28" Type="http://schemas.openxmlformats.org/officeDocument/2006/relationships/slide" Target="slides/slide13.xml"/><Relationship Id="rId27" Type="http://schemas.openxmlformats.org/officeDocument/2006/relationships/slide" Target="slides/slide12.xml"/><Relationship Id="rId26" Type="http://schemas.openxmlformats.org/officeDocument/2006/relationships/slide" Target="slides/slide11.xml"/><Relationship Id="rId25" Type="http://schemas.openxmlformats.org/officeDocument/2006/relationships/slide" Target="slides/slide10.xml"/><Relationship Id="rId24" Type="http://schemas.openxmlformats.org/officeDocument/2006/relationships/slide" Target="slides/slide9.xml"/><Relationship Id="rId23" Type="http://schemas.openxmlformats.org/officeDocument/2006/relationships/slide" Target="slides/slide8.xml"/><Relationship Id="rId22" Type="http://schemas.openxmlformats.org/officeDocument/2006/relationships/slide" Target="slides/slide7.xml"/><Relationship Id="rId21" Type="http://schemas.openxmlformats.org/officeDocument/2006/relationships/slide" Target="slides/slide6.xml"/><Relationship Id="rId20" Type="http://schemas.openxmlformats.org/officeDocument/2006/relationships/slide" Target="slides/slide5.xml"/><Relationship Id="rId2" Type="http://schemas.openxmlformats.org/officeDocument/2006/relationships/theme" Target="theme/theme1.xml"/><Relationship Id="rId19" Type="http://schemas.openxmlformats.org/officeDocument/2006/relationships/slide" Target="slides/slide4.xml"/><Relationship Id="rId18" Type="http://schemas.openxmlformats.org/officeDocument/2006/relationships/slide" Target="slides/slide3.xml"/><Relationship Id="rId17" Type="http://schemas.openxmlformats.org/officeDocument/2006/relationships/slide" Target="slides/slide2.xml"/><Relationship Id="rId16" Type="http://schemas.openxmlformats.org/officeDocument/2006/relationships/notesMaster" Target="notesMasters/notesMaster1.xml"/><Relationship Id="rId15" Type="http://schemas.openxmlformats.org/officeDocument/2006/relationships/slide" Target="slides/slide1.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5-09T09:25:1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855 396,'2'0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5-09T09:25:1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680 896,'2'0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5-09T09:25:1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572 920,'2'0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410" name="Rectangle 2"/>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dirty="0"/>
          </a:p>
        </p:txBody>
      </p:sp>
      <p:sp>
        <p:nvSpPr>
          <p:cNvPr id="17411" name="Rectangle 3"/>
          <p:cNvSpPr>
            <a:spLocks noGrp="1"/>
          </p:cNvSpPr>
          <p:nvPr>
            <p:ph type="dt" idx="1"/>
          </p:nvPr>
        </p:nvSpPr>
        <p:spPr>
          <a:xfrm>
            <a:off x="3884613" y="0"/>
            <a:ext cx="2971800" cy="457200"/>
          </a:xfrm>
          <a:prstGeom prst="rect">
            <a:avLst/>
          </a:prstGeom>
          <a:noFill/>
          <a:ln w="9525">
            <a:noFill/>
            <a:miter/>
          </a:ln>
        </p:spPr>
        <p:txBody>
          <a:bodyPr/>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latin typeface="Arial" panose="020B0604020202020204" pitchFamily="34" charset="0"/>
              <a:ea typeface="宋体" panose="02010600030101010101" pitchFamily="2" charset="-122"/>
              <a:cs typeface="+mn-ea"/>
            </a:endParaRPr>
          </a:p>
        </p:txBody>
      </p:sp>
      <p:sp>
        <p:nvSpPr>
          <p:cNvPr id="24580" name="Rectangle 4"/>
          <p:cNvSpPr>
            <a:spLocks noGrp="1"/>
          </p:cNvSpPr>
          <p:nvPr>
            <p:ph type="sldImg"/>
          </p:nvPr>
        </p:nvSpPr>
        <p:spPr>
          <a:xfrm>
            <a:off x="381000" y="685800"/>
            <a:ext cx="6096000" cy="3429000"/>
          </a:xfrm>
          <a:prstGeom prst="rect">
            <a:avLst/>
          </a:prstGeom>
          <a:noFill/>
          <a:ln w="9525">
            <a:noFill/>
          </a:ln>
        </p:spPr>
      </p:sp>
      <p:sp>
        <p:nvSpPr>
          <p:cNvPr id="24581" name="Rectangle 5"/>
          <p:cNvSpPr>
            <a:spLocks noGrp="1"/>
          </p:cNvSpPr>
          <p:nvPr>
            <p:ph type="body" sz="quarter"/>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17414" name="Rectangle 6"/>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x-none" sz="1200" strike="noStrike" noProof="1" dirty="0"/>
          </a:p>
        </p:txBody>
      </p:sp>
      <p:sp>
        <p:nvSpPr>
          <p:cNvPr id="17415" name="Rectangle 7"/>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miter/>
          </a:ln>
        </p:spPr>
        <p:txBody>
          <a:bodyPr/>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4165600" y="6245225"/>
            <a:ext cx="3860800" cy="476250"/>
          </a:xfrm>
          <a:prstGeom prst="rect">
            <a:avLst/>
          </a:prstGeom>
          <a:noFill/>
          <a:ln w="9525">
            <a:noFill/>
            <a:miter/>
          </a:ln>
        </p:spPr>
        <p:txBody>
          <a:bodyPr/>
          <a:p>
            <a:pPr eaLnBrk="1" fontAlgn="base" hangingPunct="1"/>
            <a:endParaRPr lang="zh-CN" altLang="en-US" strike="noStrike" noProof="1" dirty="0"/>
          </a:p>
        </p:txBody>
      </p:sp>
      <p:sp>
        <p:nvSpPr>
          <p:cNvPr id="6" name="灯片编号占位符 5"/>
          <p:cNvSpPr>
            <a:spLocks noGrp="1"/>
          </p:cNvSpPr>
          <p:nvPr>
            <p:ph type="sldNum" sz="quarter" idx="12"/>
          </p:nvPr>
        </p:nvSpPr>
        <p:spPr>
          <a:xfrm>
            <a:off x="8737600" y="6245225"/>
            <a:ext cx="2844800" cy="476250"/>
          </a:xfrm>
          <a:prstGeom prst="rect">
            <a:avLst/>
          </a:prstGeom>
          <a:noFill/>
          <a:ln w="9525">
            <a:noFill/>
            <a:miter/>
          </a:ln>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7410" name="组合 14337"/>
          <p:cNvGrpSpPr/>
          <p:nvPr/>
        </p:nvGrpSpPr>
        <p:grpSpPr>
          <a:xfrm>
            <a:off x="0" y="0"/>
            <a:ext cx="12192000" cy="6856413"/>
            <a:chOff x="0" y="0"/>
            <a:chExt cx="5760" cy="4319"/>
          </a:xfrm>
        </p:grpSpPr>
        <p:sp>
          <p:nvSpPr>
            <p:cNvPr id="17411" name="任意多边形 14338"/>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7412" name="任意多边形 14339"/>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7413" name="任意多边形 14340"/>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7414" name="任意多边形 14341"/>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7415" name="任意多边形 14342"/>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7416" name="任意多边形 14343"/>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7417" name="任意多边形 14344"/>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7418" name="任意多边形 14345"/>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7419" name="任意多边形 14346"/>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7420" name="任意多边形 14347"/>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7421" name="任意多边形 14348"/>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7422" name="任意多边形 14349"/>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7423" name="任意多边形 14350"/>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7424" name="任意多边形 14351"/>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7425" name="任意多边形 14352"/>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7426" name="任意多边形 14353"/>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7427" name="任意多边形 14354"/>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7428" name="任意多边形 14355"/>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7429" name="任意多边形 14356"/>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7430" name="任意多边形 14357"/>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7431" name="任意多边形 14358"/>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7432" name="任意多边形 14359"/>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7433" name="任意多边形 14360"/>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7434" name="任意多边形 14361"/>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7435" name="任意多边形 14362"/>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7436" name="任意多边形 14363"/>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7437" name="任意多边形 14364"/>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7438" name="任意多边形 14365"/>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7439" name="任意多边形 14366"/>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7440" name="任意多边形 14367"/>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7441" name="任意多边形 14368"/>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7442" name="任意多边形 14369"/>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7443" name="任意多边形 14370"/>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7444" name="任意多边形 14371"/>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7445" name="任意多边形 14372"/>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7446" name="任意多边形 14373"/>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7447" name="组合 14374"/>
            <p:cNvGrpSpPr/>
            <p:nvPr userDrawn="1"/>
          </p:nvGrpSpPr>
          <p:grpSpPr>
            <a:xfrm>
              <a:off x="0" y="1632"/>
              <a:ext cx="5758" cy="1858"/>
              <a:chOff x="0" y="0"/>
              <a:chExt cx="5758" cy="1858"/>
            </a:xfrm>
          </p:grpSpPr>
          <p:sp>
            <p:nvSpPr>
              <p:cNvPr id="17448" name="任意多边形 14375"/>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7449" name="任意多边形 14376"/>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4378" name="标题 14377"/>
          <p:cNvSpPr>
            <a:spLocks noGrp="1"/>
          </p:cNvSpPr>
          <p:nvPr>
            <p:ph type="ctrTitle" sz="quarter"/>
          </p:nvPr>
        </p:nvSpPr>
        <p:spPr>
          <a:xfrm>
            <a:off x="609600" y="1600200"/>
            <a:ext cx="10972800" cy="1828800"/>
          </a:xfrm>
          <a:prstGeom prst="rect">
            <a:avLst/>
          </a:prstGeom>
          <a:noFill/>
          <a:ln w="9525">
            <a:noFill/>
            <a:miter/>
          </a:ln>
        </p:spPr>
        <p:txBody>
          <a:bodyPr anchor="ctr"/>
          <a:lstStyle>
            <a:lvl1pPr lvl="0">
              <a:defRPr sz="4800" kern="1200">
                <a:effectLst/>
              </a:defRPr>
            </a:lvl1pPr>
          </a:lstStyle>
          <a:p>
            <a:pPr lvl="0" fontAlgn="base"/>
            <a:r>
              <a:rPr lang="zh-CN" altLang="en-US" strike="noStrike" noProof="1"/>
              <a:t>单击此处编辑母版标题样式</a:t>
            </a:r>
            <a:endParaRPr lang="zh-CN" altLang="en-US" strike="noStrike" noProof="1"/>
          </a:p>
        </p:txBody>
      </p:sp>
      <p:sp>
        <p:nvSpPr>
          <p:cNvPr id="14379" name="副标题 14378"/>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effectLst/>
              </a:defRPr>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14380" name="日期占位符 14379"/>
          <p:cNvSpPr>
            <a:spLocks noGrp="1"/>
          </p:cNvSpPr>
          <p:nvPr>
            <p:ph type="dt" sz="quarter" idx="2"/>
          </p:nvPr>
        </p:nvSpPr>
        <p:spPr>
          <a:xfrm>
            <a:off x="609600" y="6243638"/>
            <a:ext cx="2844800" cy="45720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4381" name="页脚占位符 14380"/>
          <p:cNvSpPr>
            <a:spLocks noGrp="1"/>
          </p:cNvSpPr>
          <p:nvPr>
            <p:ph type="ftr" sz="quarter" idx="3"/>
          </p:nvPr>
        </p:nvSpPr>
        <p:spPr>
          <a:xfrm>
            <a:off x="4165600" y="6248400"/>
            <a:ext cx="3860800" cy="457200"/>
          </a:xfrm>
          <a:prstGeom prst="rect">
            <a:avLst/>
          </a:prstGeom>
          <a:noFill/>
          <a:ln w="9525">
            <a:noFill/>
            <a:miter/>
          </a:ln>
        </p:spPr>
        <p:txBody>
          <a:bodyPr anchor="b"/>
          <a:lstStyle>
            <a:lvl1pPr>
              <a:defRPr>
                <a:effectLst/>
              </a:defRPr>
            </a:lvl1pPr>
          </a:lstStyle>
          <a:p>
            <a:pPr fontAlgn="base"/>
            <a:endParaRPr lang="en-US" altLang="x-none" strike="noStrike" noProof="1" dirty="0"/>
          </a:p>
        </p:txBody>
      </p:sp>
      <p:sp>
        <p:nvSpPr>
          <p:cNvPr id="14382" name="灯片编号占位符 14381"/>
          <p:cNvSpPr>
            <a:spLocks noGrp="1"/>
          </p:cNvSpPr>
          <p:nvPr>
            <p:ph type="sldNum" sz="quarter" idx="4"/>
          </p:nvPr>
        </p:nvSpPr>
        <p:spPr>
          <a:xfrm>
            <a:off x="8737600" y="6243638"/>
            <a:ext cx="2844800" cy="45720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43638"/>
            <a:ext cx="2844800" cy="45720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4165600" y="6248400"/>
            <a:ext cx="3860800" cy="45720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6" name="灯片编号占位符 5"/>
          <p:cNvSpPr>
            <a:spLocks noGrp="1"/>
          </p:cNvSpPr>
          <p:nvPr>
            <p:ph type="sldNum" sz="quarter" idx="12"/>
          </p:nvPr>
        </p:nvSpPr>
        <p:spPr>
          <a:xfrm>
            <a:off x="8737600" y="6243638"/>
            <a:ext cx="2844800" cy="45720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609600" y="6243638"/>
            <a:ext cx="2844800" cy="45720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4165600" y="6248400"/>
            <a:ext cx="3860800" cy="45720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6" name="灯片编号占位符 5"/>
          <p:cNvSpPr>
            <a:spLocks noGrp="1"/>
          </p:cNvSpPr>
          <p:nvPr>
            <p:ph type="sldNum" sz="quarter" idx="12"/>
          </p:nvPr>
        </p:nvSpPr>
        <p:spPr>
          <a:xfrm>
            <a:off x="8737600" y="6243638"/>
            <a:ext cx="2844800" cy="45720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609600" y="6243638"/>
            <a:ext cx="2844800" cy="45720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4165600" y="6248400"/>
            <a:ext cx="3860800" cy="45720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7" name="灯片编号占位符 6"/>
          <p:cNvSpPr>
            <a:spLocks noGrp="1"/>
          </p:cNvSpPr>
          <p:nvPr>
            <p:ph type="sldNum" sz="quarter" idx="12"/>
          </p:nvPr>
        </p:nvSpPr>
        <p:spPr>
          <a:xfrm>
            <a:off x="8737600" y="6243638"/>
            <a:ext cx="2844800" cy="45720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effectLst/>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effectLst/>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609600" y="6243638"/>
            <a:ext cx="2844800" cy="45720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a:xfrm>
            <a:off x="4165600" y="6248400"/>
            <a:ext cx="3860800" cy="45720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9" name="灯片编号占位符 8"/>
          <p:cNvSpPr>
            <a:spLocks noGrp="1"/>
          </p:cNvSpPr>
          <p:nvPr>
            <p:ph type="sldNum" sz="quarter" idx="12"/>
          </p:nvPr>
        </p:nvSpPr>
        <p:spPr>
          <a:xfrm>
            <a:off x="8737600" y="6243638"/>
            <a:ext cx="2844800" cy="45720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609600" y="6243638"/>
            <a:ext cx="2844800" cy="45720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a:xfrm>
            <a:off x="4165600" y="6248400"/>
            <a:ext cx="3860800" cy="45720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5" name="灯片编号占位符 4"/>
          <p:cNvSpPr>
            <a:spLocks noGrp="1"/>
          </p:cNvSpPr>
          <p:nvPr>
            <p:ph type="sldNum" sz="quarter" idx="12"/>
          </p:nvPr>
        </p:nvSpPr>
        <p:spPr>
          <a:xfrm>
            <a:off x="8737600" y="6243638"/>
            <a:ext cx="2844800" cy="45720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3554" name="组合 16385"/>
          <p:cNvGrpSpPr/>
          <p:nvPr/>
        </p:nvGrpSpPr>
        <p:grpSpPr>
          <a:xfrm>
            <a:off x="0" y="0"/>
            <a:ext cx="12187767" cy="6850063"/>
            <a:chOff x="0" y="0"/>
            <a:chExt cx="5758" cy="4315"/>
          </a:xfrm>
        </p:grpSpPr>
        <p:grpSp>
          <p:nvGrpSpPr>
            <p:cNvPr id="23555" name="组合 16386"/>
            <p:cNvGrpSpPr/>
            <p:nvPr userDrawn="1"/>
          </p:nvGrpSpPr>
          <p:grpSpPr>
            <a:xfrm>
              <a:off x="1728" y="2230"/>
              <a:ext cx="4027" cy="2085"/>
              <a:chOff x="0" y="0"/>
              <a:chExt cx="4027" cy="2085"/>
            </a:xfrm>
          </p:grpSpPr>
          <p:sp>
            <p:nvSpPr>
              <p:cNvPr id="23556" name="任意多边形 16387"/>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zh-CN" altLang="en-US"/>
              </a:p>
            </p:txBody>
          </p:sp>
          <p:sp>
            <p:nvSpPr>
              <p:cNvPr id="23557" name="任意多边形 16388"/>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zh-CN" altLang="en-US"/>
              </a:p>
            </p:txBody>
          </p:sp>
          <p:sp>
            <p:nvSpPr>
              <p:cNvPr id="23558" name="任意多边形 16389"/>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zh-CN" altLang="en-US"/>
              </a:p>
            </p:txBody>
          </p:sp>
          <p:sp>
            <p:nvSpPr>
              <p:cNvPr id="23559" name="任意多边形 16390"/>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23560" name="任意多边形 16391"/>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zh-CN" altLang="en-US"/>
              </a:p>
            </p:txBody>
          </p:sp>
        </p:grpSp>
        <p:sp>
          <p:nvSpPr>
            <p:cNvPr id="23561" name="任意多边形 16392"/>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zh-CN" altLang="en-US"/>
            </a:p>
          </p:txBody>
        </p:sp>
        <p:sp>
          <p:nvSpPr>
            <p:cNvPr id="23562" name="任意多边形 16393"/>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16395" name="标题 16394"/>
          <p:cNvSpPr>
            <a:spLocks noGrp="1"/>
          </p:cNvSpPr>
          <p:nvPr>
            <p:ph type="ctrTitle" sz="quarter"/>
          </p:nvPr>
        </p:nvSpPr>
        <p:spPr>
          <a:xfrm>
            <a:off x="914400" y="1736725"/>
            <a:ext cx="10363200" cy="1920875"/>
          </a:xfrm>
          <a:prstGeom prst="rect">
            <a:avLst/>
          </a:prstGeom>
          <a:noFill/>
          <a:ln w="9525">
            <a:noFill/>
            <a:miter/>
          </a:ln>
        </p:spPr>
        <p:txBody>
          <a:bodyPr anchor="ctr"/>
          <a:lstStyle>
            <a:lvl1pPr lvl="0">
              <a:defRPr sz="6000" kern="1200"/>
            </a:lvl1pPr>
          </a:lstStyle>
          <a:p>
            <a:pPr lvl="0" fontAlgn="base"/>
            <a:r>
              <a:rPr lang="zh-CN" altLang="en-US" strike="noStrike" noProof="1"/>
              <a:t>单击此处编辑母版标题样式</a:t>
            </a:r>
            <a:endParaRPr lang="zh-CN" altLang="en-US" strike="noStrike" noProof="1"/>
          </a:p>
        </p:txBody>
      </p:sp>
      <p:sp>
        <p:nvSpPr>
          <p:cNvPr id="16396" name="副标题 16395"/>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16397" name="日期占位符 16396"/>
          <p:cNvSpPr>
            <a:spLocks noGrp="1"/>
          </p:cNvSpPr>
          <p:nvPr>
            <p:ph type="dt" sz="quarter" idx="2"/>
          </p:nvPr>
        </p:nvSpPr>
        <p:spPr>
          <a:xfrm>
            <a:off x="609600" y="6248400"/>
            <a:ext cx="2844800" cy="476250"/>
          </a:xfrm>
          <a:prstGeom prst="rect">
            <a:avLst/>
          </a:prstGeom>
          <a:noFill/>
          <a:ln w="9525">
            <a:noFill/>
            <a:miter/>
          </a:ln>
        </p:spPr>
        <p:txBody>
          <a:bodyPr anchor="b"/>
          <a:p>
            <a:pPr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6398" name="页脚占位符 16397"/>
          <p:cNvSpPr>
            <a:spLocks noGrp="1"/>
          </p:cNvSpPr>
          <p:nvPr>
            <p:ph type="ftr" sz="quarter" idx="3"/>
          </p:nvPr>
        </p:nvSpPr>
        <p:spPr>
          <a:xfrm>
            <a:off x="4165600" y="6251575"/>
            <a:ext cx="3860800" cy="476250"/>
          </a:xfrm>
          <a:prstGeom prst="rect">
            <a:avLst/>
          </a:prstGeom>
          <a:noFill/>
          <a:ln w="9525">
            <a:noFill/>
            <a:miter/>
          </a:ln>
        </p:spPr>
        <p:txBody>
          <a:bodyPr anchor="b"/>
          <a:p>
            <a:pPr fontAlgn="base"/>
            <a:endParaRPr lang="zh-CN" strike="noStrike" noProof="1"/>
          </a:p>
        </p:txBody>
      </p:sp>
      <p:sp>
        <p:nvSpPr>
          <p:cNvPr id="16399" name="灯片编号占位符 16398"/>
          <p:cNvSpPr>
            <a:spLocks noGrp="1"/>
          </p:cNvSpPr>
          <p:nvPr>
            <p:ph type="sldNum" sz="quarter" idx="4"/>
          </p:nvPr>
        </p:nvSpPr>
        <p:spPr>
          <a:xfrm>
            <a:off x="8737600" y="6254750"/>
            <a:ext cx="2844800" cy="476250"/>
          </a:xfrm>
          <a:prstGeom prst="rect">
            <a:avLst/>
          </a:prstGeom>
          <a:noFill/>
          <a:ln w="9525">
            <a:noFill/>
            <a:miter/>
          </a:ln>
        </p:spPr>
        <p:txBody>
          <a:bodyPr anchor="b"/>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灯片编号占位符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页脚占位符 5"/>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灯片编号占位符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页脚占位符 5"/>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灯片编号占位符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页脚占位符 6"/>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灯片编号占位符 7"/>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9" name="页脚占位符 8"/>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灯片编号占位符 3"/>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5" name="页脚占位符 4"/>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灯片编号占位符 2"/>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4" name="页脚占位符 3"/>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灯片编号占位符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页脚占位符 6"/>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灯片编号占位符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页脚占位符 6"/>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灯片编号占位符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页脚占位符 5"/>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灯片编号占位符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页脚占位符 5"/>
          <p:cNvSpPr>
            <a:spLocks noGrp="1"/>
          </p:cNvSpPr>
          <p:nvPr>
            <p:ph type="ftr" sz="quarter" idx="12"/>
          </p:nvPr>
        </p:nvSpPr>
        <p:spPr/>
        <p:txBody>
          <a:bodyPr/>
          <a:p>
            <a:pPr lvl="0" fontAlgn="base"/>
            <a:endParaRPr lang="zh-CN" strike="noStrike" noProof="1"/>
          </a:p>
        </p:txBody>
      </p:sp>
    </p:spTree>
  </p:cSld>
  <p:clrMapOvr>
    <a:masterClrMapping/>
  </p:clrMapOvr>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7734935" y="2585720"/>
            <a:ext cx="4007485" cy="3383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 name="标题 1"/>
          <p:cNvSpPr>
            <a:spLocks noGrp="1"/>
          </p:cNvSpPr>
          <p:nvPr>
            <p:ph type="ctrTitle" hasCustomPrompt="1"/>
            <p:custDataLst>
              <p:tags r:id="rId2"/>
            </p:custDataLst>
          </p:nvPr>
        </p:nvSpPr>
        <p:spPr>
          <a:xfrm>
            <a:off x="1664970" y="999490"/>
            <a:ext cx="7188200" cy="899160"/>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endParaRPr lang="zh-CN" altLang="en-US" dirty="0"/>
          </a:p>
        </p:txBody>
      </p:sp>
      <p:sp>
        <p:nvSpPr>
          <p:cNvPr id="3" name="副标题 2"/>
          <p:cNvSpPr>
            <a:spLocks noGrp="1"/>
          </p:cNvSpPr>
          <p:nvPr>
            <p:ph type="subTitle" idx="1" hasCustomPrompt="1"/>
            <p:custDataLst>
              <p:tags r:id="rId3"/>
            </p:custDataLst>
          </p:nvPr>
        </p:nvSpPr>
        <p:spPr>
          <a:xfrm>
            <a:off x="7735570" y="2674620"/>
            <a:ext cx="4007485" cy="3225800"/>
          </a:xfrm>
        </p:spPr>
        <p:txBody>
          <a:bodyPr lIns="101600" tIns="38100" rIns="76200" bIns="38100">
            <a:noAutofit/>
          </a:bodyPr>
          <a:lstStyle>
            <a:lvl1pPr marL="0" indent="0" algn="l"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矩形 3"/>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矩形 7"/>
          <p:cNvSpPr/>
          <p:nvPr/>
        </p:nvSpPr>
        <p:spPr>
          <a:xfrm>
            <a:off x="11807190" y="1899285"/>
            <a:ext cx="368300" cy="40690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25" name="TextBox 2"/>
          <p:cNvSpPr txBox="1"/>
          <p:nvPr/>
        </p:nvSpPr>
        <p:spPr>
          <a:xfrm rot="16200000">
            <a:off x="8895080" y="934720"/>
            <a:ext cx="921385" cy="1005840"/>
          </a:xfrm>
          <a:prstGeom prst="rect">
            <a:avLst/>
          </a:prstGeom>
          <a:noFill/>
        </p:spPr>
        <p:txBody>
          <a:bodyPr vert="eaVert" wrap="square" rtlCol="0">
            <a:spAutoFit/>
          </a:bodyPr>
          <a:p>
            <a:r>
              <a:rPr lang="en-US" altLang="zh-CN" sz="2400" b="1" dirty="0">
                <a:solidFill>
                  <a:srgbClr val="000066"/>
                </a:solidFill>
              </a:rPr>
              <a:t>BIG </a:t>
            </a:r>
            <a:endParaRPr lang="en-US" altLang="zh-CN" sz="2400" b="1" dirty="0">
              <a:solidFill>
                <a:srgbClr val="000066"/>
              </a:solidFill>
            </a:endParaRPr>
          </a:p>
          <a:p>
            <a:r>
              <a:rPr lang="en-US" altLang="zh-CN" sz="2400" b="1" dirty="0">
                <a:solidFill>
                  <a:srgbClr val="000066"/>
                </a:solidFill>
              </a:rPr>
              <a:t>DATA</a:t>
            </a:r>
            <a:endParaRPr lang="en-US" altLang="zh-CN" sz="2400" b="1" dirty="0">
              <a:solidFill>
                <a:srgbClr val="000066"/>
              </a:solidFill>
            </a:endParaRPr>
          </a:p>
        </p:txBody>
      </p:sp>
      <p:pic>
        <p:nvPicPr>
          <p:cNvPr id="6" name="图片 5"/>
          <p:cNvPicPr>
            <a:picLocks noChangeAspect="1"/>
          </p:cNvPicPr>
          <p:nvPr/>
        </p:nvPicPr>
        <p:blipFill>
          <a:blip r:embed="rId4"/>
          <a:stretch>
            <a:fillRect/>
          </a:stretch>
        </p:blipFill>
        <p:spPr>
          <a:xfrm>
            <a:off x="399415" y="2586990"/>
            <a:ext cx="6816090" cy="3382645"/>
          </a:xfrm>
          <a:prstGeom prst="rect">
            <a:avLst/>
          </a:prstGeom>
        </p:spPr>
      </p:pic>
      <p:sp>
        <p:nvSpPr>
          <p:cNvPr id="9" name="矩形 8"/>
          <p:cNvSpPr/>
          <p:nvPr/>
        </p:nvSpPr>
        <p:spPr>
          <a:xfrm>
            <a:off x="7475855" y="2586990"/>
            <a:ext cx="259715" cy="338201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0066"/>
              </a:solidFill>
            </a:endParaRPr>
          </a:p>
        </p:txBody>
      </p:sp>
    </p:spTree>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8" name="组合 7"/>
          <p:cNvGrpSpPr/>
          <p:nvPr/>
        </p:nvGrpSpPr>
        <p:grpSpPr>
          <a:xfrm rot="0">
            <a:off x="690245" y="854075"/>
            <a:ext cx="10893425" cy="781050"/>
            <a:chOff x="3725790" y="847725"/>
            <a:chExt cx="3730770" cy="781050"/>
          </a:xfrm>
        </p:grpSpPr>
        <p:grpSp>
          <p:nvGrpSpPr>
            <p:cNvPr id="9" name="组合 8"/>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flipH="1">
              <a:off x="6829425" y="1019175"/>
              <a:ext cx="627135" cy="609600"/>
              <a:chOff x="3725790" y="1019175"/>
              <a:chExt cx="627135" cy="609600"/>
            </a:xfrm>
          </p:grpSpPr>
          <p:sp>
            <p:nvSpPr>
              <p:cNvPr id="11" name="任意多边形 10"/>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矩形 14"/>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txBox="1">
            <a:spLocks noGrp="1"/>
          </p:cNvSpPr>
          <p:nvPr>
            <p:ph type="title"/>
            <p:custDataLst>
              <p:tags r:id="rId2"/>
            </p:custDataLst>
          </p:nvPr>
        </p:nvSpPr>
        <p:spPr>
          <a:xfrm>
            <a:off x="2021205" y="854075"/>
            <a:ext cx="8231505" cy="521970"/>
          </a:xfrm>
          <a:noFill/>
        </p:spPr>
        <p:txBody>
          <a:bodyPr wrap="square" lIns="91440" tIns="45720" rIns="91440" bIns="45720" rtlCol="0" anchor="t" anchorCtr="0">
            <a:spAutoFit/>
          </a:bodyPr>
          <a:lstStyle>
            <a:lvl1pPr marL="0" marR="0" algn="ctr" defTabSz="914400" rtl="0" eaLnBrk="1" fontAlgn="auto" latinLnBrk="0" hangingPunct="1">
              <a:lnSpc>
                <a:spcPct val="100000"/>
              </a:lnSpc>
              <a:buClrTx/>
              <a:buSzTx/>
              <a:buFontTx/>
              <a:buNone/>
              <a:defRPr kumimoji="0" lang="zh-CN" sz="2800" b="0" i="0" u="none" strike="noStrike" kern="1200" cap="none" spc="0" normalizeH="0" baseline="0" noProof="1" dirty="0">
                <a:solidFill>
                  <a:schemeClr val="accent4"/>
                </a:solidFill>
                <a:effectLst>
                  <a:outerShdw blurRad="38100" dist="38100" dir="2700000" algn="tl">
                    <a:srgbClr val="000000">
                      <a:alpha val="43137"/>
                    </a:srgbClr>
                  </a:outerShdw>
                </a:effectLst>
                <a:uFillTx/>
                <a:latin typeface="+mn-lt"/>
                <a:ea typeface="+mn-ea"/>
                <a:cs typeface="+mn-cs"/>
              </a:defRPr>
            </a:lvl1pPr>
          </a:lstStyle>
          <a:p>
            <a:pPr lvl="0"/>
            <a:r>
              <a:rPr>
                <a:sym typeface="+mn-ea"/>
              </a:rPr>
              <a:t>单击此处编辑母版标题样式</a:t>
            </a:r>
            <a:endParaRPr>
              <a:sym typeface="+mn-ea"/>
            </a:endParaRPr>
          </a:p>
        </p:txBody>
      </p:sp>
      <p:sp>
        <p:nvSpPr>
          <p:cNvPr id="3" name="文本占位符 2"/>
          <p:cNvSpPr>
            <a:spLocks noGrp="1"/>
          </p:cNvSpPr>
          <p:nvPr>
            <p:ph type="body" idx="1"/>
            <p:custDataLst>
              <p:tags r:id="rId3"/>
            </p:custDataLst>
          </p:nvPr>
        </p:nvSpPr>
        <p:spPr>
          <a:xfrm>
            <a:off x="669925" y="1831340"/>
            <a:ext cx="10852150" cy="3758565"/>
          </a:xfrm>
        </p:spPr>
        <p:txBody>
          <a:bodyPr lIns="101600" tIns="38100" rIns="76200" bIns="38100">
            <a:noAutofit/>
          </a:bodyPr>
          <a:lstStyle>
            <a:lvl1pPr marL="0" indent="0" eaLnBrk="1" fontAlgn="auto" latinLnBrk="0" hangingPunct="1">
              <a:lnSpc>
                <a:spcPct val="100000"/>
              </a:lnSpc>
              <a:spcAft>
                <a:spcPts val="0"/>
              </a:spcAft>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custDataLst>
              <p:tags r:id="rId5"/>
            </p:custDataLst>
          </p:nvPr>
        </p:nvSpPr>
        <p:spPr/>
        <p:txBody>
          <a:bodyPr/>
          <a:lstStyle/>
          <a:p>
            <a:pPr lvl="0" eaLnBrk="1" fontAlgn="base" hangingPunct="1"/>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2" name="矩形 31"/>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36" name="矩形 35"/>
          <p:cNvSpPr/>
          <p:nvPr/>
        </p:nvSpPr>
        <p:spPr>
          <a:xfrm>
            <a:off x="0" y="6669405"/>
            <a:ext cx="12190730" cy="1885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35" name="矩形 34"/>
          <p:cNvSpPr/>
          <p:nvPr/>
        </p:nvSpPr>
        <p:spPr>
          <a:xfrm>
            <a:off x="-635" y="6123305"/>
            <a:ext cx="1219263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prstClr val="white"/>
              </a:solidFill>
            </a:endParaRPr>
          </a:p>
        </p:txBody>
      </p:sp>
    </p:spTree>
  </p:cSld>
  <p:clrMapOvr>
    <a:masterClrMapping/>
  </p:clrMapOvr>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1" name="组合 10"/>
          <p:cNvGrpSpPr/>
          <p:nvPr/>
        </p:nvGrpSpPr>
        <p:grpSpPr>
          <a:xfrm>
            <a:off x="0" y="-2540"/>
            <a:ext cx="12192000" cy="718185"/>
            <a:chOff x="-1" y="190175"/>
            <a:chExt cx="9145786" cy="525795"/>
          </a:xfrm>
        </p:grpSpPr>
        <p:sp>
          <p:nvSpPr>
            <p:cNvPr id="12" name="任意多边形 11"/>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任意多边形 12"/>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任意多边形 13"/>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 name="标题 1"/>
          <p:cNvSpPr txBox="1">
            <a:spLocks noGrp="1"/>
          </p:cNvSpPr>
          <p:nvPr>
            <p:ph type="title"/>
            <p:custDataLst>
              <p:tags r:id="rId2"/>
            </p:custDataLst>
          </p:nvPr>
        </p:nvSpPr>
        <p:spPr>
          <a:xfrm>
            <a:off x="554355" y="150495"/>
            <a:ext cx="5398770" cy="414020"/>
          </a:xfrm>
          <a:noFill/>
        </p:spPr>
        <p:txBody>
          <a:bodyPr vert="horz" wrap="square" lIns="91440" tIns="45720" rIns="91440" bIns="45720" rtlCol="0" anchor="t" anchorCtr="0">
            <a:spAutoFit/>
          </a:bodyPr>
          <a:lstStyle>
            <a:lvl1pPr marL="0" marR="0" algn="l" defTabSz="914400" rtl="0" eaLnBrk="1" fontAlgn="auto" latinLnBrk="0" hangingPunct="1">
              <a:lnSpc>
                <a:spcPct val="100000"/>
              </a:lnSpc>
              <a:buClrTx/>
              <a:buSzTx/>
              <a:buFontTx/>
              <a:buNone/>
              <a:defRPr kumimoji="0" lang="en-US" altLang="zh-CN" sz="2100" b="1" i="0" u="none" strike="noStrike" kern="1200" cap="none" spc="225" normalizeH="0" baseline="0" noProof="1" dirty="0" smtClean="0">
                <a:solidFill>
                  <a:prstClr val="white"/>
                </a:solidFill>
                <a:latin typeface="+mn-lt"/>
                <a:ea typeface="+mn-ea"/>
                <a:cs typeface="+mn-cs"/>
              </a:defRPr>
            </a:lvl1pPr>
          </a:lstStyle>
          <a:p>
            <a:pPr lvl="0"/>
            <a:r>
              <a:rPr>
                <a:sym typeface="+mn-ea"/>
              </a:rPr>
              <a:t>单击此处编辑母版标题样式</a:t>
            </a:r>
            <a:endParaRPr>
              <a:sym typeface="+mn-ea"/>
            </a:endParaRPr>
          </a:p>
        </p:txBody>
      </p:sp>
      <p:sp>
        <p:nvSpPr>
          <p:cNvPr id="10" name="矩形 9"/>
          <p:cNvSpPr/>
          <p:nvPr/>
        </p:nvSpPr>
        <p:spPr>
          <a:xfrm>
            <a:off x="0" y="6669405"/>
            <a:ext cx="12196445" cy="188595"/>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0" y="6123305"/>
            <a:ext cx="1219644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文本占位符 2"/>
          <p:cNvSpPr>
            <a:spLocks noGrp="1"/>
          </p:cNvSpPr>
          <p:nvPr>
            <p:ph type="body" idx="1" hasCustomPrompt="1"/>
            <p:custDataLst>
              <p:tags r:id="rId3"/>
            </p:custDataLst>
          </p:nvPr>
        </p:nvSpPr>
        <p:spPr>
          <a:xfrm>
            <a:off x="9099550" y="163830"/>
            <a:ext cx="2611120" cy="381000"/>
          </a:xfrm>
        </p:spPr>
        <p:txBody>
          <a:bodyPr lIns="101600" tIns="38100" rIns="76200" bIns="38100" anchor="t" anchorCtr="0">
            <a:noAutofit/>
          </a:bodyPr>
          <a:lstStyle>
            <a:lvl1pPr marL="0" indent="0" eaLnBrk="1" fontAlgn="auto" latinLnBrk="0" hangingPunct="1">
              <a:lnSpc>
                <a:spcPct val="100000"/>
              </a:lnSpc>
              <a:spcAft>
                <a:spcPts val="0"/>
              </a:spcAft>
              <a:buNone/>
              <a:defRPr kumimoji="0" lang="en-US" altLang="zh-CN" sz="1350" b="0" i="0" u="none" strike="noStrike" kern="1200" cap="none" spc="0" normalizeH="0" baseline="0" noProof="1" dirty="0" smtClean="0">
                <a:solidFill>
                  <a:prstClr val="white"/>
                </a:solidFill>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54355" y="892810"/>
            <a:ext cx="11155680" cy="5053330"/>
          </a:xfrm>
        </p:spPr>
        <p:txBody>
          <a:bodyPr vert="horz" lIns="101600" tIns="0" rIns="82550" bIns="0" rtlCol="0">
            <a:noAutofit/>
          </a:bodyPr>
          <a:lstStyle>
            <a:lvl1pPr marL="228600" marR="0" lvl="0"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00000"/>
              </a:lnSpc>
              <a:spcBef>
                <a:spcPts val="0"/>
              </a:spcBef>
              <a:spcAft>
                <a:spcPts val="0"/>
              </a:spcAft>
              <a:buFont typeface="Wingdings" panose="05000000000000000000" charset="0"/>
              <a:buChar char="n"/>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16"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Tree>
  </p:cSld>
  <p:clrMapOvr>
    <a:masterClrMapping/>
  </p:clrMapOvr>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p:nvGrpSpPr>
        <p:grpSpPr>
          <a:xfrm>
            <a:off x="635" y="1997075"/>
            <a:ext cx="10132060" cy="1791335"/>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9191625" y="0"/>
            <a:ext cx="3000375" cy="6858000"/>
          </a:xfrm>
          <a:prstGeom prst="rect">
            <a:avLst/>
          </a:prstGeom>
        </p:spPr>
      </p:pic>
      <p:sp>
        <p:nvSpPr>
          <p:cNvPr id="10" name="文本框 5"/>
          <p:cNvSpPr txBox="1"/>
          <p:nvPr/>
        </p:nvSpPr>
        <p:spPr>
          <a:xfrm>
            <a:off x="1938020" y="2293257"/>
            <a:ext cx="4145280" cy="1198880"/>
          </a:xfrm>
          <a:prstGeom prst="rect">
            <a:avLst/>
          </a:prstGeom>
          <a:noFill/>
        </p:spPr>
        <p:txBody>
          <a:bodyPr wrap="none" rtlCol="0">
            <a:spAutoFit/>
          </a:bodyPr>
          <a:p>
            <a:r>
              <a:rPr lang="zh-CN" altLang="en-US" sz="7200" spc="600" dirty="0" smtClean="0">
                <a:solidFill>
                  <a:schemeClr val="bg1"/>
                </a:solidFill>
              </a:rPr>
              <a:t>本章结束</a:t>
            </a:r>
            <a:endParaRPr lang="zh-CN" altLang="en-US" sz="7200" spc="600" dirty="0" smtClean="0">
              <a:solidFill>
                <a:schemeClr val="bg1"/>
              </a:solidFill>
            </a:endParaRPr>
          </a:p>
        </p:txBody>
      </p:sp>
    </p:spTree>
  </p:cSld>
  <p:clrMapOvr>
    <a:masterClrMapping/>
  </p:clrMapOvr>
  <p:hf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custDataLst>
              <p:tags r:id="rId5"/>
            </p:custDataLst>
          </p:nvPr>
        </p:nvSpPr>
        <p:spPr/>
        <p:txBody>
          <a:bodyPr/>
          <a:lstStyle/>
          <a:p>
            <a:pPr eaLnBrk="1" fontAlgn="base" hangingPunct="1"/>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3"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cxnSp>
        <p:nvCxnSpPr>
          <p:cNvPr id="7" name="直接连接符 7"/>
          <p:cNvCxnSpPr/>
          <p:nvPr userDrawn="1"/>
        </p:nvCxnSpPr>
        <p:spPr>
          <a:xfrm>
            <a:off x="325967"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9267" y="133508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custDataLst>
              <p:tags r:id="rId6"/>
            </p:custDataLst>
          </p:nvPr>
        </p:nvSpPr>
        <p:spPr/>
        <p:txBody>
          <a:bodyPr/>
          <a:lstStyle/>
          <a:p>
            <a:pPr lvl="0" eaLnBrk="1" fontAlgn="base" hangingPunct="1"/>
            <a:endParaRPr lang="zh-CN" altLang="en-US" strike="noStrike" noProof="1" dirty="0"/>
          </a:p>
        </p:txBody>
      </p:sp>
      <p:sp>
        <p:nvSpPr>
          <p:cNvPr id="7" name="灯片编号占位符 6"/>
          <p:cNvSpPr>
            <a:spLocks noGrp="1"/>
          </p:cNvSpPr>
          <p:nvPr>
            <p:ph type="sldNum" sz="quarter" idx="12"/>
            <p:custDataLst>
              <p:tags r:id="rId7"/>
            </p:custDataLst>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custDataLst>
              <p:tags r:id="rId4"/>
            </p:custDataLst>
          </p:nvPr>
        </p:nvSpPr>
        <p:spPr/>
        <p:txBody>
          <a:bodyPr/>
          <a:lstStyle/>
          <a:p>
            <a:pPr lvl="0" eaLnBrk="1" fontAlgn="base" hangingPunct="1"/>
            <a:endParaRPr lang="zh-CN" altLang="en-US" strike="noStrike" noProof="1" dirty="0"/>
          </a:p>
        </p:txBody>
      </p:sp>
      <p:sp>
        <p:nvSpPr>
          <p:cNvPr id="5" name="灯片编号占位符 4"/>
          <p:cNvSpPr>
            <a:spLocks noGrp="1"/>
          </p:cNvSpPr>
          <p:nvPr>
            <p:ph type="sldNum" sz="quarter" idx="12"/>
            <p:custDataLst>
              <p:tags r:id="rId5"/>
            </p:custDataLst>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custDataLst>
              <p:tags r:id="rId5"/>
            </p:custDataLst>
          </p:nvPr>
        </p:nvSpPr>
        <p:spPr/>
        <p:txBody>
          <a:bodyPr/>
          <a:lstStyle/>
          <a:p>
            <a:pPr lvl="0" eaLnBrk="1" fontAlgn="base" hangingPunct="1"/>
            <a:endParaRPr lang="zh-CN" altLang="en-US" strike="noStrike" noProof="1" dirty="0"/>
          </a:p>
        </p:txBody>
      </p:sp>
      <p:sp>
        <p:nvSpPr>
          <p:cNvPr id="7" name="灯片编号占位符 6"/>
          <p:cNvSpPr>
            <a:spLocks noGrp="1"/>
          </p:cNvSpPr>
          <p:nvPr>
            <p:ph type="sldNum" sz="quarter" idx="12"/>
            <p:custDataLst>
              <p:tags r:id="rId6"/>
            </p:custDataLst>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custDataLst>
              <p:tags r:id="rId5"/>
            </p:custDataLst>
          </p:nvPr>
        </p:nvSpPr>
        <p:spPr/>
        <p:txBody>
          <a:bodyPr/>
          <a:lstStyle/>
          <a:p>
            <a:pPr lvl="0" eaLnBrk="1" fontAlgn="base" hangingPunct="1"/>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325967"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9267" y="133508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18627" y="14605"/>
            <a:ext cx="12155593" cy="1200785"/>
          </a:xfrm>
          <a:gradFill>
            <a:gsLst>
              <a:gs pos="26000">
                <a:srgbClr val="00B0F0"/>
              </a:gs>
              <a:gs pos="0">
                <a:srgbClr val="034373"/>
              </a:gs>
            </a:gsLst>
            <a:path path="rect">
              <a:fillToRect r="100000" b="100000"/>
            </a:path>
            <a:tileRect l="-100000" t="-100000"/>
          </a:gradFill>
        </p:spPr>
        <p:txBody>
          <a:bodyPr/>
          <a:lstStyle>
            <a:lvl1pPr algn="l">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miter/>
          </a:ln>
        </p:spPr>
        <p:txBody>
          <a:bodyPr/>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4165600" y="6245225"/>
            <a:ext cx="3860800" cy="476250"/>
          </a:xfrm>
          <a:prstGeom prst="rect">
            <a:avLst/>
          </a:prstGeom>
          <a:noFill/>
          <a:ln w="9525">
            <a:noFill/>
            <a:miter/>
          </a:ln>
        </p:spPr>
        <p:txBody>
          <a:bodyPr/>
          <a:p>
            <a:pPr eaLnBrk="1" fontAlgn="base" hangingPunct="1"/>
            <a:endParaRPr lang="zh-CN" altLang="en-US" strike="noStrike" noProof="1" dirty="0"/>
          </a:p>
        </p:txBody>
      </p:sp>
      <p:sp>
        <p:nvSpPr>
          <p:cNvPr id="6" name="灯片编号占位符 5"/>
          <p:cNvSpPr>
            <a:spLocks noGrp="1"/>
          </p:cNvSpPr>
          <p:nvPr>
            <p:ph type="sldNum" sz="quarter" idx="12"/>
          </p:nvPr>
        </p:nvSpPr>
        <p:spPr>
          <a:xfrm>
            <a:off x="8737600" y="6245225"/>
            <a:ext cx="2844800" cy="476250"/>
          </a:xfrm>
          <a:prstGeom prst="rect">
            <a:avLst/>
          </a:prstGeom>
          <a:noFill/>
          <a:ln w="9525">
            <a:noFill/>
            <a:miter/>
          </a:ln>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5362" name="组合 7169"/>
          <p:cNvGrpSpPr/>
          <p:nvPr/>
        </p:nvGrpSpPr>
        <p:grpSpPr>
          <a:xfrm>
            <a:off x="0" y="0"/>
            <a:ext cx="12192000" cy="6856413"/>
            <a:chOff x="0" y="0"/>
            <a:chExt cx="5760" cy="4319"/>
          </a:xfrm>
        </p:grpSpPr>
        <p:sp>
          <p:nvSpPr>
            <p:cNvPr id="15363" name="任意多边形 7170"/>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5364" name="任意多边形 7171"/>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5365" name="任意多边形 7172"/>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5366" name="任意多边形 7173"/>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5367" name="任意多边形 7174"/>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5368" name="任意多边形 7175"/>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5369" name="任意多边形 7176"/>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5370" name="任意多边形 7177"/>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5371" name="任意多边形 7178"/>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5372" name="任意多边形 7179"/>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5373" name="任意多边形 7180"/>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5374" name="任意多边形 7181"/>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5375" name="任意多边形 7182"/>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5376" name="任意多边形 7183"/>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5377" name="任意多边形 7184"/>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5378" name="任意多边形 7185"/>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5379" name="任意多边形 7186"/>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5380" name="任意多边形 7187"/>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5381" name="任意多边形 7188"/>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5382" name="任意多边形 7189"/>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5383" name="任意多边形 7190"/>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5384" name="任意多边形 7191"/>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5385" name="任意多边形 7192"/>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5386" name="任意多边形 7193"/>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5387" name="任意多边形 7194"/>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5388" name="任意多边形 7195"/>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5389" name="任意多边形 7196"/>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5390" name="任意多边形 7197"/>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5391" name="任意多边形 7198"/>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5392" name="任意多边形 7199"/>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5393" name="任意多边形 7200"/>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5394" name="任意多边形 7201"/>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5395" name="任意多边形 7202"/>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5396" name="任意多边形 7203"/>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5397" name="任意多边形 7204"/>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5398" name="任意多边形 7205"/>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5399" name="组合 7206"/>
            <p:cNvGrpSpPr/>
            <p:nvPr userDrawn="1"/>
          </p:nvGrpSpPr>
          <p:grpSpPr>
            <a:xfrm>
              <a:off x="0" y="1632"/>
              <a:ext cx="5758" cy="1858"/>
              <a:chOff x="0" y="0"/>
              <a:chExt cx="5758" cy="1858"/>
            </a:xfrm>
          </p:grpSpPr>
          <p:sp>
            <p:nvSpPr>
              <p:cNvPr id="15400" name="任意多边形 7207"/>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5401" name="任意多边形 7208"/>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7210" name="标题 7209"/>
          <p:cNvSpPr>
            <a:spLocks noGrp="1"/>
          </p:cNvSpPr>
          <p:nvPr>
            <p:ph type="ctrTitle" sz="quarter"/>
          </p:nvPr>
        </p:nvSpPr>
        <p:spPr>
          <a:xfrm>
            <a:off x="609600" y="1600200"/>
            <a:ext cx="10972800" cy="1828800"/>
          </a:xfrm>
          <a:prstGeom prst="rect">
            <a:avLst/>
          </a:prstGeom>
          <a:noFill/>
          <a:ln w="9525">
            <a:noFill/>
            <a:miter/>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7211" name="副标题 7210"/>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7212" name="日期占位符 7211"/>
          <p:cNvSpPr>
            <a:spLocks noGrp="1"/>
          </p:cNvSpPr>
          <p:nvPr>
            <p:ph type="dt" sz="quarter" idx="2"/>
          </p:nvPr>
        </p:nvSpPr>
        <p:spPr>
          <a:xfrm>
            <a:off x="609600" y="6243638"/>
            <a:ext cx="2844800" cy="457200"/>
          </a:xfrm>
          <a:prstGeom prst="rect">
            <a:avLst/>
          </a:prstGeom>
          <a:noFill/>
          <a:ln w="9525">
            <a:noFill/>
            <a:miter/>
          </a:ln>
        </p:spPr>
        <p:txBody>
          <a:bodyPr anchor="b"/>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7213" name="页脚占位符 7212"/>
          <p:cNvSpPr>
            <a:spLocks noGrp="1"/>
          </p:cNvSpPr>
          <p:nvPr>
            <p:ph type="ftr" sz="quarter" idx="3"/>
          </p:nvPr>
        </p:nvSpPr>
        <p:spPr>
          <a:xfrm>
            <a:off x="4165600" y="6248400"/>
            <a:ext cx="3860800" cy="457200"/>
          </a:xfrm>
          <a:prstGeom prst="rect">
            <a:avLst/>
          </a:prstGeom>
          <a:noFill/>
          <a:ln w="9525">
            <a:noFill/>
            <a:miter/>
          </a:ln>
        </p:spPr>
        <p:txBody>
          <a:bodyPr anchor="b"/>
          <a:p>
            <a:pPr fontAlgn="base"/>
            <a:endParaRPr lang="en-US" altLang="x-none" strike="noStrike" noProof="1" dirty="0"/>
          </a:p>
        </p:txBody>
      </p:sp>
      <p:sp>
        <p:nvSpPr>
          <p:cNvPr id="7214" name="灯片编号占位符 7213"/>
          <p:cNvSpPr>
            <a:spLocks noGrp="1"/>
          </p:cNvSpPr>
          <p:nvPr>
            <p:ph type="sldNum" sz="quarter" idx="4"/>
          </p:nvPr>
        </p:nvSpPr>
        <p:spPr>
          <a:xfrm>
            <a:off x="8737600" y="6243638"/>
            <a:ext cx="2844800" cy="457200"/>
          </a:xfrm>
          <a:prstGeom prst="rect">
            <a:avLst/>
          </a:prstGeom>
          <a:noFill/>
          <a:ln w="9525">
            <a:noFill/>
            <a:miter/>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6386" name="组合 11265"/>
          <p:cNvGrpSpPr/>
          <p:nvPr/>
        </p:nvGrpSpPr>
        <p:grpSpPr>
          <a:xfrm>
            <a:off x="0" y="0"/>
            <a:ext cx="12192000" cy="6856413"/>
            <a:chOff x="0" y="0"/>
            <a:chExt cx="5760" cy="4319"/>
          </a:xfrm>
        </p:grpSpPr>
        <p:sp>
          <p:nvSpPr>
            <p:cNvPr id="16387" name="任意多边形 11266"/>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6388" name="任意多边形 11267"/>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6389" name="任意多边形 11268"/>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6390" name="任意多边形 11269"/>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6391" name="任意多边形 11270"/>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6392" name="任意多边形 11271"/>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6393" name="任意多边形 11272"/>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6394" name="任意多边形 11273"/>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6395" name="任意多边形 11274"/>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6396" name="任意多边形 11275"/>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6397" name="任意多边形 11276"/>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6398" name="任意多边形 11277"/>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6399" name="任意多边形 11278"/>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6400" name="任意多边形 11279"/>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6401" name="任意多边形 11280"/>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6402" name="任意多边形 11281"/>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6403" name="任意多边形 11282"/>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6404" name="任意多边形 11283"/>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6405" name="任意多边形 11284"/>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6406" name="任意多边形 11285"/>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6407" name="任意多边形 11286"/>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6408" name="任意多边形 11287"/>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6409" name="任意多边形 11288"/>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6410" name="任意多边形 11289"/>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6411" name="任意多边形 11290"/>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6412" name="任意多边形 11291"/>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6413" name="任意多边形 11292"/>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6414" name="任意多边形 11293"/>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6415" name="任意多边形 11294"/>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6416" name="任意多边形 11295"/>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6417" name="任意多边形 11296"/>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6418" name="任意多边形 11297"/>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6419" name="任意多边形 11298"/>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6420" name="任意多边形 11299"/>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6421" name="任意多边形 11300"/>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6422" name="任意多边形 11301"/>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6423" name="组合 11302"/>
            <p:cNvGrpSpPr/>
            <p:nvPr userDrawn="1"/>
          </p:nvGrpSpPr>
          <p:grpSpPr>
            <a:xfrm>
              <a:off x="0" y="1632"/>
              <a:ext cx="5758" cy="1858"/>
              <a:chOff x="0" y="0"/>
              <a:chExt cx="5758" cy="1858"/>
            </a:xfrm>
          </p:grpSpPr>
          <p:sp>
            <p:nvSpPr>
              <p:cNvPr id="16424" name="任意多边形 11303"/>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6425" name="任意多边形 11304"/>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1306" name="标题 11305"/>
          <p:cNvSpPr>
            <a:spLocks noGrp="1"/>
          </p:cNvSpPr>
          <p:nvPr>
            <p:ph type="ctrTitle" sz="quarter"/>
          </p:nvPr>
        </p:nvSpPr>
        <p:spPr>
          <a:xfrm>
            <a:off x="609600" y="1600200"/>
            <a:ext cx="10972800" cy="1828800"/>
          </a:xfrm>
          <a:prstGeom prst="rect">
            <a:avLst/>
          </a:prstGeom>
          <a:noFill/>
          <a:ln w="9525">
            <a:noFill/>
            <a:miter/>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11307" name="副标题 11306"/>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11308" name="日期占位符 11307"/>
          <p:cNvSpPr>
            <a:spLocks noGrp="1"/>
          </p:cNvSpPr>
          <p:nvPr>
            <p:ph type="dt" sz="quarter" idx="2"/>
          </p:nvPr>
        </p:nvSpPr>
        <p:spPr>
          <a:xfrm>
            <a:off x="609600" y="6243638"/>
            <a:ext cx="2844800" cy="457200"/>
          </a:xfrm>
          <a:prstGeom prst="rect">
            <a:avLst/>
          </a:prstGeom>
          <a:noFill/>
          <a:ln w="9525">
            <a:noFill/>
            <a:miter/>
          </a:ln>
        </p:spPr>
        <p:txBody>
          <a:bodyPr anchor="b"/>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1309" name="页脚占位符 11308"/>
          <p:cNvSpPr>
            <a:spLocks noGrp="1"/>
          </p:cNvSpPr>
          <p:nvPr>
            <p:ph type="ftr" sz="quarter" idx="3"/>
          </p:nvPr>
        </p:nvSpPr>
        <p:spPr>
          <a:xfrm>
            <a:off x="4165600" y="6248400"/>
            <a:ext cx="3860800" cy="457200"/>
          </a:xfrm>
          <a:prstGeom prst="rect">
            <a:avLst/>
          </a:prstGeom>
          <a:noFill/>
          <a:ln w="9525">
            <a:noFill/>
            <a:miter/>
          </a:ln>
        </p:spPr>
        <p:txBody>
          <a:bodyPr anchor="b"/>
          <a:p>
            <a:pPr fontAlgn="base"/>
            <a:endParaRPr lang="en-US" altLang="x-none" strike="noStrike" noProof="1" dirty="0"/>
          </a:p>
        </p:txBody>
      </p:sp>
      <p:sp>
        <p:nvSpPr>
          <p:cNvPr id="11310" name="灯片编号占位符 11309"/>
          <p:cNvSpPr>
            <a:spLocks noGrp="1"/>
          </p:cNvSpPr>
          <p:nvPr>
            <p:ph type="sldNum" sz="quarter" idx="4"/>
          </p:nvPr>
        </p:nvSpPr>
        <p:spPr>
          <a:xfrm>
            <a:off x="8737600" y="6243638"/>
            <a:ext cx="2844800" cy="457200"/>
          </a:xfrm>
          <a:prstGeom prst="rect">
            <a:avLst/>
          </a:prstGeom>
          <a:noFill/>
          <a:ln w="9525">
            <a:noFill/>
            <a:miter/>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hf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2" Type="http://schemas.openxmlformats.org/officeDocument/2006/relationships/theme" Target="../theme/theme10.xml"/><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0.xml"/><Relationship Id="rId8" Type="http://schemas.openxmlformats.org/officeDocument/2006/relationships/slideLayout" Target="../slideLayouts/slideLayout119.xml"/><Relationship Id="rId7" Type="http://schemas.openxmlformats.org/officeDocument/2006/relationships/slideLayout" Target="../slideLayouts/slideLayout118.xml"/><Relationship Id="rId6" Type="http://schemas.openxmlformats.org/officeDocument/2006/relationships/slideLayout" Target="../slideLayouts/slideLayout117.xml"/><Relationship Id="rId5" Type="http://schemas.openxmlformats.org/officeDocument/2006/relationships/slideLayout" Target="../slideLayouts/slideLayout116.xml"/><Relationship Id="rId4" Type="http://schemas.openxmlformats.org/officeDocument/2006/relationships/slideLayout" Target="../slideLayouts/slideLayout115.xml"/><Relationship Id="rId3" Type="http://schemas.openxmlformats.org/officeDocument/2006/relationships/slideLayout" Target="../slideLayouts/slideLayout114.xml"/><Relationship Id="rId2" Type="http://schemas.openxmlformats.org/officeDocument/2006/relationships/slideLayout" Target="../slideLayouts/slideLayout113.xml"/><Relationship Id="rId16" Type="http://schemas.openxmlformats.org/officeDocument/2006/relationships/theme" Target="../theme/theme1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3.xml"/><Relationship Id="rId11" Type="http://schemas.openxmlformats.org/officeDocument/2006/relationships/slideLayout" Target="../slideLayouts/slideLayout122.xml"/><Relationship Id="rId10" Type="http://schemas.openxmlformats.org/officeDocument/2006/relationships/slideLayout" Target="../slideLayouts/slideLayout121.xml"/><Relationship Id="rId1" Type="http://schemas.openxmlformats.org/officeDocument/2006/relationships/slideLayout" Target="../slideLayouts/slideLayout11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2.xml"/><Relationship Id="rId8" Type="http://schemas.openxmlformats.org/officeDocument/2006/relationships/slideLayout" Target="../slideLayouts/slideLayout131.xml"/><Relationship Id="rId7" Type="http://schemas.openxmlformats.org/officeDocument/2006/relationships/slideLayout" Target="../slideLayouts/slideLayout130.xml"/><Relationship Id="rId6" Type="http://schemas.openxmlformats.org/officeDocument/2006/relationships/slideLayout" Target="../slideLayouts/slideLayout129.xml"/><Relationship Id="rId5" Type="http://schemas.openxmlformats.org/officeDocument/2006/relationships/slideLayout" Target="../slideLayouts/slideLayout128.xml"/><Relationship Id="rId4" Type="http://schemas.openxmlformats.org/officeDocument/2006/relationships/slideLayout" Target="../slideLayouts/slideLayout127.xml"/><Relationship Id="rId3" Type="http://schemas.openxmlformats.org/officeDocument/2006/relationships/slideLayout" Target="../slideLayouts/slideLayout126.xml"/><Relationship Id="rId2" Type="http://schemas.openxmlformats.org/officeDocument/2006/relationships/slideLayout" Target="../slideLayouts/slideLayout125.xml"/><Relationship Id="rId12" Type="http://schemas.openxmlformats.org/officeDocument/2006/relationships/theme" Target="../theme/theme12.xml"/><Relationship Id="rId11" Type="http://schemas.openxmlformats.org/officeDocument/2006/relationships/slideLayout" Target="../slideLayouts/slideLayout134.xml"/><Relationship Id="rId10" Type="http://schemas.openxmlformats.org/officeDocument/2006/relationships/slideLayout" Target="../slideLayouts/slideLayout133.xml"/><Relationship Id="rId1" Type="http://schemas.openxmlformats.org/officeDocument/2006/relationships/slideLayout" Target="../slideLayouts/slideLayout124.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3.xml"/><Relationship Id="rId8" Type="http://schemas.openxmlformats.org/officeDocument/2006/relationships/slideLayout" Target="../slideLayouts/slideLayout142.xml"/><Relationship Id="rId7" Type="http://schemas.openxmlformats.org/officeDocument/2006/relationships/slideLayout" Target="../slideLayouts/slideLayout141.xml"/><Relationship Id="rId6" Type="http://schemas.openxmlformats.org/officeDocument/2006/relationships/slideLayout" Target="../slideLayouts/slideLayout140.xml"/><Relationship Id="rId5" Type="http://schemas.openxmlformats.org/officeDocument/2006/relationships/slideLayout" Target="../slideLayouts/slideLayout139.xml"/><Relationship Id="rId4" Type="http://schemas.openxmlformats.org/officeDocument/2006/relationships/slideLayout" Target="../slideLayouts/slideLayout138.xml"/><Relationship Id="rId3" Type="http://schemas.openxmlformats.org/officeDocument/2006/relationships/slideLayout" Target="../slideLayouts/slideLayout137.xml"/><Relationship Id="rId2" Type="http://schemas.openxmlformats.org/officeDocument/2006/relationships/slideLayout" Target="../slideLayouts/slideLayout136.xml"/><Relationship Id="rId17" Type="http://schemas.openxmlformats.org/officeDocument/2006/relationships/theme" Target="../theme/theme13.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144.xml"/><Relationship Id="rId1" Type="http://schemas.openxmlformats.org/officeDocument/2006/relationships/slideLayout" Target="../slideLayouts/slideLayout135.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5" Type="http://schemas.openxmlformats.org/officeDocument/2006/relationships/theme" Target="../theme/theme6.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2" Type="http://schemas.openxmlformats.org/officeDocument/2006/relationships/theme" Target="../theme/theme7.xml"/><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2" Type="http://schemas.openxmlformats.org/officeDocument/2006/relationships/theme" Target="../theme/theme8.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5" Type="http://schemas.openxmlformats.org/officeDocument/2006/relationships/theme" Target="../theme/theme9.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42"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43"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2292"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2293"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12294"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1266" name="组合 13313"/>
          <p:cNvGrpSpPr/>
          <p:nvPr/>
        </p:nvGrpSpPr>
        <p:grpSpPr>
          <a:xfrm>
            <a:off x="0" y="0"/>
            <a:ext cx="12192000" cy="6856413"/>
            <a:chOff x="0" y="0"/>
            <a:chExt cx="5760" cy="4319"/>
          </a:xfrm>
        </p:grpSpPr>
        <p:sp>
          <p:nvSpPr>
            <p:cNvPr id="11267" name="任意多边形 13314"/>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1268" name="任意多边形 13315"/>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1269" name="任意多边形 13316"/>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1270" name="任意多边形 13317"/>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1271" name="任意多边形 13318"/>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1272" name="任意多边形 13319"/>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1273" name="任意多边形 13320"/>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1274" name="任意多边形 13321"/>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1275" name="任意多边形 13322"/>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1276" name="任意多边形 13323"/>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1277" name="任意多边形 13324"/>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1278" name="任意多边形 13325"/>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1279" name="任意多边形 13326"/>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1280" name="任意多边形 13327"/>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1281" name="任意多边形 13328"/>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1282" name="任意多边形 13329"/>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1283" name="任意多边形 13330"/>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1284" name="任意多边形 13331"/>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1285" name="任意多边形 13332"/>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1286" name="任意多边形 13333"/>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1287" name="任意多边形 13334"/>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1288" name="任意多边形 13335"/>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1289" name="任意多边形 13336"/>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1290" name="任意多边形 13337"/>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1291" name="任意多边形 13338"/>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1292" name="任意多边形 13339"/>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1293" name="任意多边形 13340"/>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1294" name="任意多边形 13341"/>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1295" name="任意多边形 13342"/>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1296" name="任意多边形 13343"/>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1297" name="任意多边形 13344"/>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1298" name="任意多边形 13345"/>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1299" name="任意多边形 13346"/>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1300" name="任意多边形 13347"/>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1301" name="任意多边形 13348"/>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1302" name="任意多边形 13349"/>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1303" name="组合 13350"/>
            <p:cNvGrpSpPr/>
            <p:nvPr userDrawn="1"/>
          </p:nvGrpSpPr>
          <p:grpSpPr>
            <a:xfrm>
              <a:off x="0" y="1632"/>
              <a:ext cx="5758" cy="1858"/>
              <a:chOff x="0" y="0"/>
              <a:chExt cx="5758" cy="1858"/>
            </a:xfrm>
          </p:grpSpPr>
          <p:sp>
            <p:nvSpPr>
              <p:cNvPr id="11304" name="任意多边形 13351"/>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1305" name="任意多边形 13352"/>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3354" name="标题 13353"/>
          <p:cNvSpPr>
            <a:spLocks noGrp="1"/>
          </p:cNvSpPr>
          <p:nvPr>
            <p:ph type="title"/>
          </p:nvPr>
        </p:nvSpPr>
        <p:spPr>
          <a:xfrm>
            <a:off x="609600" y="277813"/>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3355" name="文本占位符 13354"/>
          <p:cNvSpPr>
            <a:spLocks noGrp="1"/>
          </p:cNvSpPr>
          <p:nvPr>
            <p:ph type="body" idx="1"/>
          </p:nvPr>
        </p:nvSpPr>
        <p:spPr>
          <a:xfrm>
            <a:off x="609600" y="1600200"/>
            <a:ext cx="10972800" cy="4530725"/>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3356" name="日期占位符 13355"/>
          <p:cNvSpPr>
            <a:spLocks noGrp="1"/>
          </p:cNvSpPr>
          <p:nvPr>
            <p:ph type="dt" sz="half" idx="2"/>
          </p:nvPr>
        </p:nvSpPr>
        <p:spPr>
          <a:xfrm>
            <a:off x="609600" y="6243638"/>
            <a:ext cx="2844800" cy="457200"/>
          </a:xfrm>
          <a:prstGeom prst="rect">
            <a:avLst/>
          </a:prstGeom>
          <a:noFill/>
          <a:ln w="9525">
            <a:noFill/>
            <a:miter/>
          </a:ln>
        </p:spPr>
        <p:txBody>
          <a:bodyPr anchor="b"/>
          <a:lstStyle>
            <a:lvl1pPr>
              <a:defRPr sz="12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3357" name="页脚占位符 13356"/>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a:lvl1pPr>
          </a:lstStyle>
          <a:p>
            <a:pPr lvl="0" fontAlgn="base"/>
            <a:endParaRPr lang="zh-CN" altLang="en-US" strike="noStrike" noProof="1" dirty="0"/>
          </a:p>
        </p:txBody>
      </p:sp>
      <p:sp>
        <p:nvSpPr>
          <p:cNvPr id="13358" name="灯片编号占位符 13357"/>
          <p:cNvSpPr>
            <a:spLocks noGrp="1"/>
          </p:cNvSpPr>
          <p:nvPr>
            <p:ph type="sldNum" sz="quarter" idx="4"/>
          </p:nvPr>
        </p:nvSpPr>
        <p:spPr>
          <a:xfrm>
            <a:off x="8737600" y="6243638"/>
            <a:ext cx="2844800" cy="457200"/>
          </a:xfrm>
          <a:prstGeom prst="rect">
            <a:avLst/>
          </a:prstGeom>
          <a:noFill/>
          <a:ln w="9525">
            <a:noFill/>
            <a:miter/>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3"/>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accent2"/>
        </a:buClr>
        <a:buSzPct val="90000"/>
        <a:buFont typeface="Wingdings" panose="05000000000000000000" pitchFamily="2" charset="2"/>
        <a:buBlip>
          <a:blip r:embed="rId14"/>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5"/>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5"/>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5"/>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5"/>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5"/>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5362" name="日期占位符 15361"/>
          <p:cNvSpPr>
            <a:spLocks noGrp="1"/>
          </p:cNvSpPr>
          <p:nvPr>
            <p:ph type="dt" sz="half" idx="2"/>
          </p:nvPr>
        </p:nvSpPr>
        <p:spPr>
          <a:xfrm>
            <a:off x="609600" y="6251575"/>
            <a:ext cx="2844800" cy="476250"/>
          </a:xfrm>
          <a:prstGeom prst="rect">
            <a:avLst/>
          </a:prstGeom>
          <a:noFill/>
          <a:ln w="9525">
            <a:noFill/>
            <a:miter/>
          </a:ln>
        </p:spPr>
        <p:txBody>
          <a:bodyPr anchor="b"/>
          <a:lstStyle>
            <a:lvl1pPr>
              <a:defRPr sz="1200"/>
            </a:lvl1p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5363" name="灯片编号占位符 15362"/>
          <p:cNvSpPr>
            <a:spLocks noGrp="1"/>
          </p:cNvSpPr>
          <p:nvPr>
            <p:ph type="sldNum" sz="quarter" idx="4"/>
          </p:nvPr>
        </p:nvSpPr>
        <p:spPr>
          <a:xfrm>
            <a:off x="8737600" y="6248400"/>
            <a:ext cx="2844800" cy="476250"/>
          </a:xfrm>
          <a:prstGeom prst="rect">
            <a:avLst/>
          </a:prstGeom>
          <a:noFill/>
          <a:ln w="9525">
            <a:noFill/>
            <a:miter/>
          </a:ln>
        </p:spPr>
        <p:txBody>
          <a:bodyPr anchor="b"/>
          <a:lstStyle>
            <a:lvl1pPr algn="r">
              <a:defRPr sz="1200"/>
            </a:lvl1pPr>
          </a:lstStyle>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grpSp>
        <p:nvGrpSpPr>
          <p:cNvPr id="12292" name="组合 15363"/>
          <p:cNvGrpSpPr/>
          <p:nvPr/>
        </p:nvGrpSpPr>
        <p:grpSpPr>
          <a:xfrm>
            <a:off x="0" y="0"/>
            <a:ext cx="12187767" cy="6850063"/>
            <a:chOff x="0" y="0"/>
            <a:chExt cx="5758" cy="4315"/>
          </a:xfrm>
        </p:grpSpPr>
        <p:grpSp>
          <p:nvGrpSpPr>
            <p:cNvPr id="12293" name="组合 15364"/>
            <p:cNvGrpSpPr/>
            <p:nvPr userDrawn="1"/>
          </p:nvGrpSpPr>
          <p:grpSpPr>
            <a:xfrm>
              <a:off x="1728" y="2230"/>
              <a:ext cx="4027" cy="2085"/>
              <a:chOff x="0" y="0"/>
              <a:chExt cx="4027" cy="2085"/>
            </a:xfrm>
          </p:grpSpPr>
          <p:sp>
            <p:nvSpPr>
              <p:cNvPr id="12294" name="任意多边形 15365"/>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zh-CN" altLang="en-US"/>
              </a:p>
            </p:txBody>
          </p:sp>
          <p:sp>
            <p:nvSpPr>
              <p:cNvPr id="12295" name="任意多边形 15366"/>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zh-CN" altLang="en-US"/>
              </a:p>
            </p:txBody>
          </p:sp>
          <p:sp>
            <p:nvSpPr>
              <p:cNvPr id="12296" name="任意多边形 15367"/>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zh-CN" altLang="en-US"/>
              </a:p>
            </p:txBody>
          </p:sp>
          <p:sp>
            <p:nvSpPr>
              <p:cNvPr id="12297" name="任意多边形 15368"/>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12298" name="任意多边形 15369"/>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zh-CN" altLang="en-US"/>
              </a:p>
            </p:txBody>
          </p:sp>
        </p:grpSp>
        <p:sp>
          <p:nvSpPr>
            <p:cNvPr id="12299" name="任意多边形 15370"/>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zh-CN" altLang="en-US"/>
            </a:p>
          </p:txBody>
        </p:sp>
        <p:sp>
          <p:nvSpPr>
            <p:cNvPr id="12300" name="任意多边形 15371"/>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15373" name="标题 15372"/>
          <p:cNvSpPr>
            <a:spLocks noGrp="1" noRot="1"/>
          </p:cNvSpPr>
          <p:nvPr>
            <p:ph type="title"/>
          </p:nvPr>
        </p:nvSpPr>
        <p:spPr>
          <a:xfrm>
            <a:off x="609600" y="274638"/>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5374" name="页脚占位符 15373"/>
          <p:cNvSpPr>
            <a:spLocks noGrp="1"/>
          </p:cNvSpPr>
          <p:nvPr>
            <p:ph type="ftr" sz="quarter" idx="3"/>
          </p:nvPr>
        </p:nvSpPr>
        <p:spPr>
          <a:xfrm>
            <a:off x="4165600" y="6248400"/>
            <a:ext cx="3860800" cy="476250"/>
          </a:xfrm>
          <a:prstGeom prst="rect">
            <a:avLst/>
          </a:prstGeom>
          <a:noFill/>
          <a:ln w="9525">
            <a:noFill/>
            <a:miter/>
          </a:ln>
        </p:spPr>
        <p:txBody>
          <a:bodyPr anchor="b"/>
          <a:lstStyle>
            <a:lvl1pPr algn="ctr">
              <a:defRPr sz="1200"/>
            </a:lvl1pPr>
          </a:lstStyle>
          <a:p>
            <a:pPr lvl="0" fontAlgn="base"/>
            <a:endParaRPr lang="zh-CN" strike="noStrike" noProof="1"/>
          </a:p>
        </p:txBody>
      </p:sp>
      <p:sp>
        <p:nvSpPr>
          <p:cNvPr id="15375" name="文本占位符 15374"/>
          <p:cNvSpPr>
            <a:spLocks noGrp="1"/>
          </p:cNvSpPr>
          <p:nvPr>
            <p:ph type="body" idx="1"/>
          </p:nvPr>
        </p:nvSpPr>
        <p:spPr>
          <a:xfrm>
            <a:off x="609600" y="1600200"/>
            <a:ext cx="10972800" cy="4525963"/>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1"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3"/>
            <p:custDataLst>
              <p:tags r:id="rId1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lvl="0" eaLnBrk="1" fontAlgn="base" hangingPunct="1"/>
            <a:endParaRPr lang="zh-CN" altLang="en-US" strike="noStrike" noProof="1" dirty="0"/>
          </a:p>
        </p:txBody>
      </p:sp>
      <p:sp>
        <p:nvSpPr>
          <p:cNvPr id="6" name="灯片编号占位符 5"/>
          <p:cNvSpPr>
            <a:spLocks noGrp="1"/>
          </p:cNvSpPr>
          <p:nvPr>
            <p:ph type="sldNum" sz="quarter" idx="4"/>
            <p:custDataLst>
              <p:tags r:id="rId1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Lst>
  <p:hf sldNum="0"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Wingdings" panose="05000000000000000000" charset="0"/>
        <a:buChar char="n"/>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2051"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2054"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914400" eaLnBrk="1" fontAlgn="base" latinLnBrk="0" hangingPunct="1">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3074"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3075"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077"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3078"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marL="0" lvl="0" indent="0" algn="ctr" defTabSz="914400" eaLnBrk="1" fontAlgn="base" latinLnBrk="0" hangingPunct="1">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4099"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0"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101"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4102"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marL="0" lvl="0" indent="0" algn="ctr" defTabSz="914400" eaLnBrk="1" fontAlgn="base" latinLnBrk="0" hangingPunct="1">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5123"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24"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125"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5126"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6146" name="组合 6145"/>
          <p:cNvGrpSpPr/>
          <p:nvPr/>
        </p:nvGrpSpPr>
        <p:grpSpPr>
          <a:xfrm>
            <a:off x="0" y="0"/>
            <a:ext cx="12192000" cy="6856413"/>
            <a:chOff x="0" y="0"/>
            <a:chExt cx="5760" cy="4319"/>
          </a:xfrm>
        </p:grpSpPr>
        <p:sp>
          <p:nvSpPr>
            <p:cNvPr id="6147" name="任意多边形 6146"/>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6148" name="任意多边形 6147"/>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6149" name="任意多边形 6148"/>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6150" name="任意多边形 6149"/>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6151" name="任意多边形 6150"/>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6152" name="任意多边形 6151"/>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6153" name="任意多边形 6152"/>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6154" name="任意多边形 6153"/>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6155" name="任意多边形 6154"/>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6156" name="任意多边形 6155"/>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6157" name="任意多边形 6156"/>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6158" name="任意多边形 6157"/>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6159" name="任意多边形 6158"/>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6160" name="任意多边形 6159"/>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6161" name="任意多边形 6160"/>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6162" name="任意多边形 6161"/>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6163" name="任意多边形 6162"/>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6164" name="任意多边形 6163"/>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6165" name="任意多边形 6164"/>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6166" name="任意多边形 6165"/>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6167" name="任意多边形 6166"/>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6168" name="任意多边形 6167"/>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6169" name="任意多边形 6168"/>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6170" name="任意多边形 6169"/>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6171" name="任意多边形 6170"/>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6172" name="任意多边形 6171"/>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6173" name="任意多边形 6172"/>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6174" name="任意多边形 6173"/>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6175" name="任意多边形 6174"/>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6176" name="任意多边形 6175"/>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6177" name="任意多边形 6176"/>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6178" name="任意多边形 6177"/>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6179" name="任意多边形 6178"/>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6180" name="任意多边形 6179"/>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6181" name="任意多边形 6180"/>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6182" name="任意多边形 6181"/>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6183" name="组合 6182"/>
            <p:cNvGrpSpPr/>
            <p:nvPr userDrawn="1"/>
          </p:nvGrpSpPr>
          <p:grpSpPr>
            <a:xfrm>
              <a:off x="0" y="1632"/>
              <a:ext cx="5758" cy="1858"/>
              <a:chOff x="0" y="0"/>
              <a:chExt cx="5758" cy="1858"/>
            </a:xfrm>
          </p:grpSpPr>
          <p:sp>
            <p:nvSpPr>
              <p:cNvPr id="6184" name="任意多边形 6183"/>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6185" name="任意多边形 6184"/>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6186" name="标题 6185"/>
          <p:cNvSpPr>
            <a:spLocks noGrp="1"/>
          </p:cNvSpPr>
          <p:nvPr>
            <p:ph type="title"/>
          </p:nvPr>
        </p:nvSpPr>
        <p:spPr>
          <a:xfrm>
            <a:off x="609600" y="277813"/>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6187" name="文本占位符 6186"/>
          <p:cNvSpPr>
            <a:spLocks noGrp="1"/>
          </p:cNvSpPr>
          <p:nvPr>
            <p:ph type="body" idx="1"/>
          </p:nvPr>
        </p:nvSpPr>
        <p:spPr>
          <a:xfrm>
            <a:off x="609600" y="1600200"/>
            <a:ext cx="10972800" cy="4530725"/>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188" name="日期占位符 6187"/>
          <p:cNvSpPr>
            <a:spLocks noGrp="1"/>
          </p:cNvSpPr>
          <p:nvPr>
            <p:ph type="dt" sz="half" idx="2"/>
          </p:nvPr>
        </p:nvSpPr>
        <p:spPr>
          <a:xfrm>
            <a:off x="609600" y="6243638"/>
            <a:ext cx="2844800" cy="457200"/>
          </a:xfrm>
          <a:prstGeom prst="rect">
            <a:avLst/>
          </a:prstGeom>
          <a:noFill/>
          <a:ln w="9525">
            <a:noFill/>
            <a:miter/>
          </a:ln>
        </p:spPr>
        <p:txBody>
          <a:bodyPr anchor="b"/>
          <a:lstStyle>
            <a:lvl1pPr>
              <a:defRPr sz="12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189" name="页脚占位符 6188"/>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a:lvl1pPr>
          </a:lstStyle>
          <a:p>
            <a:pPr lvl="0" fontAlgn="base"/>
            <a:endParaRPr lang="zh-CN" altLang="en-US" strike="noStrike" noProof="1" dirty="0"/>
          </a:p>
        </p:txBody>
      </p:sp>
      <p:sp>
        <p:nvSpPr>
          <p:cNvPr id="6190" name="灯片编号占位符 6189"/>
          <p:cNvSpPr>
            <a:spLocks noGrp="1"/>
          </p:cNvSpPr>
          <p:nvPr>
            <p:ph type="sldNum" sz="quarter" idx="4"/>
          </p:nvPr>
        </p:nvSpPr>
        <p:spPr>
          <a:xfrm>
            <a:off x="8737600" y="6243638"/>
            <a:ext cx="2844800" cy="457200"/>
          </a:xfrm>
          <a:prstGeom prst="rect">
            <a:avLst/>
          </a:prstGeom>
          <a:noFill/>
          <a:ln w="9525">
            <a:noFill/>
            <a:miter/>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7170"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7171"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8196"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197"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8198"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8194"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8195"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9220"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9221"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9222"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9218" name="组合 10241"/>
          <p:cNvGrpSpPr/>
          <p:nvPr/>
        </p:nvGrpSpPr>
        <p:grpSpPr>
          <a:xfrm>
            <a:off x="0" y="0"/>
            <a:ext cx="12192000" cy="6856413"/>
            <a:chOff x="0" y="0"/>
            <a:chExt cx="5760" cy="4319"/>
          </a:xfrm>
        </p:grpSpPr>
        <p:sp>
          <p:nvSpPr>
            <p:cNvPr id="9219" name="任意多边形 10242"/>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9220" name="任意多边形 10243"/>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9221" name="任意多边形 10244"/>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9222" name="任意多边形 10245"/>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9223" name="任意多边形 10246"/>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9224" name="任意多边形 10247"/>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9225" name="任意多边形 10248"/>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9226" name="任意多边形 10249"/>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9227" name="任意多边形 10250"/>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9228" name="任意多边形 10251"/>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9229" name="任意多边形 10252"/>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9230" name="任意多边形 10253"/>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9231" name="任意多边形 10254"/>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9232" name="任意多边形 10255"/>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9233" name="任意多边形 10256"/>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9234" name="任意多边形 10257"/>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9235" name="任意多边形 10258"/>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9236" name="任意多边形 10259"/>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9237" name="任意多边形 10260"/>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9238" name="任意多边形 10261"/>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9239" name="任意多边形 10262"/>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9240" name="任意多边形 10263"/>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9241" name="任意多边形 10264"/>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9242" name="任意多边形 10265"/>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9243" name="任意多边形 10266"/>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9244" name="任意多边形 10267"/>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9245" name="任意多边形 10268"/>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9246" name="任意多边形 10269"/>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9247" name="任意多边形 10270"/>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9248" name="任意多边形 10271"/>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9249" name="任意多边形 10272"/>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9250" name="任意多边形 10273"/>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9251" name="任意多边形 10274"/>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9252" name="任意多边形 10275"/>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9253" name="任意多边形 10276"/>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9254" name="任意多边形 10277"/>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9255" name="组合 10278"/>
            <p:cNvGrpSpPr/>
            <p:nvPr userDrawn="1"/>
          </p:nvGrpSpPr>
          <p:grpSpPr>
            <a:xfrm>
              <a:off x="0" y="1632"/>
              <a:ext cx="5758" cy="1858"/>
              <a:chOff x="0" y="0"/>
              <a:chExt cx="5758" cy="1858"/>
            </a:xfrm>
          </p:grpSpPr>
          <p:sp>
            <p:nvSpPr>
              <p:cNvPr id="9256" name="任意多边形 10279"/>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9257" name="任意多边形 10280"/>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0282" name="标题 10281"/>
          <p:cNvSpPr>
            <a:spLocks noGrp="1"/>
          </p:cNvSpPr>
          <p:nvPr>
            <p:ph type="title"/>
          </p:nvPr>
        </p:nvSpPr>
        <p:spPr>
          <a:xfrm>
            <a:off x="609600" y="277813"/>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0283" name="文本占位符 10282"/>
          <p:cNvSpPr>
            <a:spLocks noGrp="1"/>
          </p:cNvSpPr>
          <p:nvPr>
            <p:ph type="body" idx="1"/>
          </p:nvPr>
        </p:nvSpPr>
        <p:spPr>
          <a:xfrm>
            <a:off x="609600" y="1600200"/>
            <a:ext cx="10972800" cy="4530725"/>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284" name="日期占位符 10283"/>
          <p:cNvSpPr>
            <a:spLocks noGrp="1"/>
          </p:cNvSpPr>
          <p:nvPr>
            <p:ph type="dt" sz="half" idx="2"/>
          </p:nvPr>
        </p:nvSpPr>
        <p:spPr>
          <a:xfrm>
            <a:off x="609600" y="6243638"/>
            <a:ext cx="2844800" cy="457200"/>
          </a:xfrm>
          <a:prstGeom prst="rect">
            <a:avLst/>
          </a:prstGeom>
          <a:noFill/>
          <a:ln w="9525">
            <a:noFill/>
            <a:miter/>
          </a:ln>
        </p:spPr>
        <p:txBody>
          <a:bodyPr anchor="b"/>
          <a:lstStyle>
            <a:lvl1pPr>
              <a:defRPr sz="12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0285" name="页脚占位符 10284"/>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a:lvl1pPr>
          </a:lstStyle>
          <a:p>
            <a:pPr lvl="0" fontAlgn="base"/>
            <a:endParaRPr lang="zh-CN" altLang="en-US" strike="noStrike" noProof="1" dirty="0"/>
          </a:p>
        </p:txBody>
      </p:sp>
      <p:sp>
        <p:nvSpPr>
          <p:cNvPr id="10286" name="灯片编号占位符 10285"/>
          <p:cNvSpPr>
            <a:spLocks noGrp="1"/>
          </p:cNvSpPr>
          <p:nvPr>
            <p:ph type="sldNum" sz="quarter" idx="4"/>
          </p:nvPr>
        </p:nvSpPr>
        <p:spPr>
          <a:xfrm>
            <a:off x="8737600" y="6243638"/>
            <a:ext cx="2844800" cy="457200"/>
          </a:xfrm>
          <a:prstGeom prst="rect">
            <a:avLst/>
          </a:prstGeom>
          <a:noFill/>
          <a:ln w="9525">
            <a:noFill/>
            <a:miter/>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35.xml"/><Relationship Id="rId4" Type="http://schemas.openxmlformats.org/officeDocument/2006/relationships/tags" Target="../tags/tag52.xml"/><Relationship Id="rId3" Type="http://schemas.openxmlformats.org/officeDocument/2006/relationships/hyperlink" Target="mailto:wshe@zzu.edu.cn" TargetMode="External"/><Relationship Id="rId2" Type="http://schemas.openxmlformats.org/officeDocument/2006/relationships/tags" Target="../tags/tag51.xml"/><Relationship Id="rId1" Type="http://schemas.openxmlformats.org/officeDocument/2006/relationships/tags" Target="../tags/tag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6.xml"/><Relationship Id="rId1" Type="http://schemas.openxmlformats.org/officeDocument/2006/relationships/tags" Target="../tags/tag5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image" Target="../media/image6.png"/><Relationship Id="rId1" Type="http://schemas.openxmlformats.org/officeDocument/2006/relationships/customXml" Target="../ink/ink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image" Target="../media/image6.png"/><Relationship Id="rId1" Type="http://schemas.openxmlformats.org/officeDocument/2006/relationships/customXml" Target="../ink/ink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6.xml"/><Relationship Id="rId1" Type="http://schemas.openxmlformats.org/officeDocument/2006/relationships/tags" Target="../tags/tag5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image" Target="../media/image6.png"/><Relationship Id="rId1" Type="http://schemas.openxmlformats.org/officeDocument/2006/relationships/customXml" Target="../ink/ink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6.xml"/><Relationship Id="rId1" Type="http://schemas.openxmlformats.org/officeDocument/2006/relationships/tags" Target="../tags/tag5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36.xml"/><Relationship Id="rId1" Type="http://schemas.openxmlformats.org/officeDocument/2006/relationships/tags" Target="../tags/tag5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37.xml"/><Relationship Id="rId1" Type="http://schemas.openxmlformats.org/officeDocument/2006/relationships/tags" Target="../tags/tag5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37.xml"/><Relationship Id="rId1" Type="http://schemas.openxmlformats.org/officeDocument/2006/relationships/hyperlink" Target="code\MyArray.py"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37.xml"/><Relationship Id="rId1" Type="http://schemas.openxmlformats.org/officeDocument/2006/relationships/hyperlink" Target="code\mySet.py"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hyperlink" Target="code\stackDfg.py" TargetMode="External"/><Relationship Id="rId1" Type="http://schemas.openxmlformats.org/officeDocument/2006/relationships/hyperlink" Target="code\Stack.py" TargetMode="Externa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hyperlink" Target="code\myQueue.py" TargetMode="External"/><Relationship Id="rId1" Type="http://schemas.openxmlformats.org/officeDocument/2006/relationships/hyperlink" Target="code\Stack.py"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36.xml"/><Relationship Id="rId1" Type="http://schemas.openxmlformats.org/officeDocument/2006/relationships/tags" Target="../tags/tag5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37.xml"/><Relationship Id="rId1" Type="http://schemas.openxmlformats.org/officeDocument/2006/relationships/hyperlink" Target="code\AccessMembersOfBaseclass.py"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36.xml"/><Relationship Id="rId1" Type="http://schemas.openxmlformats.org/officeDocument/2006/relationships/tags" Target="../tags/tag5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br>
              <a:rPr lang="zh-CN" altLang="en-US" b="1" spc="300" dirty="0">
                <a:ln w="11430"/>
                <a:solidFill>
                  <a:srgbClr val="000066"/>
                </a:solidFill>
                <a:latin typeface="微软雅黑" panose="020B0503020204020204" charset="-122"/>
                <a:ea typeface="微软雅黑" panose="020B0503020204020204" charset="-122"/>
              </a:rPr>
            </a:br>
            <a:endParaRPr lang="zh-CN" altLang="en-US"/>
          </a:p>
        </p:txBody>
      </p:sp>
      <p:sp>
        <p:nvSpPr>
          <p:cNvPr id="3" name="副标题 2"/>
          <p:cNvSpPr>
            <a:spLocks noGrp="1"/>
          </p:cNvSpPr>
          <p:nvPr>
            <p:ph type="subTitle" idx="1"/>
            <p:custDataLst>
              <p:tags r:id="rId2"/>
            </p:custDataLst>
          </p:nvPr>
        </p:nvSpPr>
        <p:spPr>
          <a:xfrm>
            <a:off x="7735570" y="3327400"/>
            <a:ext cx="4007485" cy="2573020"/>
          </a:xfrm>
        </p:spPr>
        <p:txBody>
          <a:bodyPr/>
          <a:lstStyle/>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任课教师：佘 维</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办公室：北校区</a:t>
            </a:r>
            <a:r>
              <a:rPr lang="zh-CN" altLang="en-US" sz="1800" b="1" dirty="0">
                <a:solidFill>
                  <a:schemeClr val="accent6">
                    <a:lumMod val="50000"/>
                  </a:schemeClr>
                </a:solidFill>
                <a:latin typeface="微软雅黑" panose="020B0503020204020204" charset="-122"/>
                <a:ea typeface="微软雅黑" panose="020B0503020204020204" charset="-122"/>
                <a:sym typeface="+mn-ea"/>
              </a:rPr>
              <a:t>行政楼</a:t>
            </a:r>
            <a:r>
              <a:rPr lang="en-US" altLang="zh-CN" sz="1800" b="1" dirty="0">
                <a:solidFill>
                  <a:schemeClr val="accent6">
                    <a:lumMod val="50000"/>
                  </a:schemeClr>
                </a:solidFill>
                <a:latin typeface="微软雅黑" panose="020B0503020204020204" charset="-122"/>
                <a:ea typeface="微软雅黑" panose="020B0503020204020204" charset="-122"/>
                <a:sym typeface="+mn-ea"/>
              </a:rPr>
              <a:t>306</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r>
              <a:rPr lang="en-US" altLang="zh-CN" sz="1800" b="1" dirty="0">
                <a:solidFill>
                  <a:schemeClr val="accent6">
                    <a:lumMod val="50000"/>
                  </a:schemeClr>
                </a:solidFill>
                <a:latin typeface="微软雅黑" panose="020B0503020204020204" charset="-122"/>
                <a:ea typeface="微软雅黑" panose="020B0503020204020204" charset="-122"/>
                <a:sym typeface="+mn-ea"/>
              </a:rPr>
              <a:t>63886652</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en-US" altLang="zh-CN" sz="1800" b="1" dirty="0" smtClean="0">
                <a:solidFill>
                  <a:schemeClr val="accent6">
                    <a:lumMod val="50000"/>
                  </a:schemeClr>
                </a:solidFill>
                <a:latin typeface="微软雅黑" panose="020B0503020204020204" charset="-122"/>
                <a:ea typeface="微软雅黑" panose="020B0503020204020204" charset="-122"/>
                <a:sym typeface="+mn-ea"/>
              </a:rPr>
              <a:t>Email</a:t>
            </a: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 </a:t>
            </a:r>
            <a:r>
              <a:rPr lang="en-US" altLang="zh-CN" sz="1800" b="1" dirty="0" smtClean="0">
                <a:solidFill>
                  <a:schemeClr val="accent6">
                    <a:lumMod val="50000"/>
                  </a:schemeClr>
                </a:solidFill>
                <a:latin typeface="微软雅黑" panose="020B0503020204020204" charset="-122"/>
                <a:ea typeface="微软雅黑" panose="020B0503020204020204" charset="-122"/>
                <a:sym typeface="+mn-ea"/>
                <a:hlinkClick r:id="rId3"/>
              </a:rPr>
              <a:t>wshe</a:t>
            </a:r>
            <a:r>
              <a:rPr lang="en-US" altLang="zh-CN" sz="1800" b="1" u="sng" dirty="0" smtClean="0">
                <a:solidFill>
                  <a:schemeClr val="accent6">
                    <a:lumMod val="50000"/>
                  </a:schemeClr>
                </a:solidFill>
                <a:latin typeface="微软雅黑" panose="020B0503020204020204" charset="-122"/>
                <a:ea typeface="微软雅黑" panose="020B0503020204020204" charset="-122"/>
                <a:sym typeface="+mn-ea"/>
                <a:hlinkClick r:id="rId3"/>
              </a:rPr>
              <a:t>@zzu.edu.cn</a:t>
            </a:r>
            <a:endParaRPr kumimoji="0" lang="en-US" altLang="zh-CN" sz="1800" b="1" i="0" u="sng"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郑州大学软件学院</a:t>
            </a:r>
            <a:endParaRPr kumimoji="0" lang="en-US" altLang="zh-CN" sz="1800" b="1" i="0" u="none"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endParaRPr lang="zh-CN" altLang="en-US" sz="18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26625"/>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6.1.3 </a:t>
            </a:r>
            <a:r>
              <a:rPr lang="zh-CN" altLang="en-US" spc="200">
                <a:solidFill>
                  <a:srgbClr val="FFFFFF"/>
                </a:solidFill>
                <a:latin typeface="宋体" panose="02010600030101010101" pitchFamily="2" charset="-122"/>
                <a:ea typeface="+mj-ea"/>
                <a:cs typeface="+mj-cs"/>
                <a:sym typeface="+mn-ea"/>
              </a:rPr>
              <a:t>类成员与实例成员</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3794" name="文本占位符 26626"/>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a:t>属于实例的数据成员一般是指在构造函数</a:t>
            </a:r>
            <a:r>
              <a:rPr lang="en-US" altLang="zh-CN" sz="2400"/>
              <a:t>__init__()</a:t>
            </a:r>
            <a:r>
              <a:rPr lang="zh-CN" altLang="en-US" sz="2400"/>
              <a:t>中定义的，定义和使用时必须以</a:t>
            </a:r>
            <a:r>
              <a:rPr lang="en-US" altLang="zh-CN" sz="2400"/>
              <a:t>self</a:t>
            </a:r>
            <a:r>
              <a:rPr lang="zh-CN" altLang="en-US" sz="2400"/>
              <a:t>作为前缀；属于类的数据成员是在类中所有方法之外定义的。</a:t>
            </a:r>
            <a:endParaRPr lang="zh-CN" altLang="en-US" sz="2400"/>
          </a:p>
          <a:p>
            <a:pPr>
              <a:lnSpc>
                <a:spcPct val="150000"/>
              </a:lnSpc>
              <a:spcBef>
                <a:spcPct val="0"/>
              </a:spcBef>
              <a:buSzPct val="90000"/>
              <a:buFont typeface="Wingdings" panose="05000000000000000000" charset="0"/>
              <a:buChar char="§"/>
            </a:pPr>
            <a:r>
              <a:rPr lang="zh-CN" altLang="en-US" sz="2400"/>
              <a:t>在主程序中（或类的外部），</a:t>
            </a:r>
            <a:r>
              <a:rPr lang="zh-CN" altLang="en-US" sz="2400">
                <a:solidFill>
                  <a:srgbClr val="FF0000"/>
                </a:solidFill>
              </a:rPr>
              <a:t>实例属性属于实例</a:t>
            </a:r>
            <a:r>
              <a:rPr lang="en-US" altLang="zh-CN" sz="2400">
                <a:solidFill>
                  <a:srgbClr val="FF0000"/>
                </a:solidFill>
              </a:rPr>
              <a:t>(</a:t>
            </a:r>
            <a:r>
              <a:rPr lang="zh-CN" altLang="en-US" sz="2400">
                <a:solidFill>
                  <a:srgbClr val="FF0000"/>
                </a:solidFill>
              </a:rPr>
              <a:t>对象</a:t>
            </a:r>
            <a:r>
              <a:rPr lang="en-US" altLang="zh-CN" sz="2400">
                <a:solidFill>
                  <a:srgbClr val="FF0000"/>
                </a:solidFill>
              </a:rPr>
              <a:t>)</a:t>
            </a:r>
            <a:r>
              <a:rPr lang="zh-CN" altLang="en-US" sz="2400">
                <a:solidFill>
                  <a:srgbClr val="FF0000"/>
                </a:solidFill>
              </a:rPr>
              <a:t>，只能通过对象名访问</a:t>
            </a:r>
            <a:r>
              <a:rPr lang="zh-CN" altLang="en-US" sz="2400"/>
              <a:t>；而</a:t>
            </a:r>
            <a:r>
              <a:rPr lang="zh-CN" altLang="en-US" sz="2400">
                <a:solidFill>
                  <a:srgbClr val="FF0000"/>
                </a:solidFill>
              </a:rPr>
              <a:t>类属性属于类，可以通过类名或对象名都可以访问</a:t>
            </a:r>
            <a:r>
              <a:rPr lang="zh-CN" altLang="en-US" sz="2400"/>
              <a:t>。</a:t>
            </a:r>
            <a:endParaRPr lang="zh-CN" altLang="en-US" sz="2400"/>
          </a:p>
          <a:p>
            <a:pPr>
              <a:lnSpc>
                <a:spcPct val="150000"/>
              </a:lnSpc>
              <a:spcBef>
                <a:spcPct val="0"/>
              </a:spcBef>
              <a:buSzPct val="90000"/>
              <a:buFont typeface="Wingdings" panose="05000000000000000000" charset="0"/>
              <a:buChar char="§"/>
            </a:pPr>
            <a:r>
              <a:rPr lang="zh-CN" altLang="en-US" sz="2400"/>
              <a:t>在实例方法中可以调用该实例的其他方法，也可以访问类属性以及实例属性。</a:t>
            </a:r>
            <a:endParaRPr lang="zh-CN" altLang="en-US" sz="2400"/>
          </a:p>
        </p:txBody>
      </p:sp>
      <p:sp>
        <p:nvSpPr>
          <p:cNvPr id="3379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27649"/>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6.1.3 </a:t>
            </a:r>
            <a:r>
              <a:rPr lang="zh-CN" altLang="en-US" spc="200">
                <a:solidFill>
                  <a:srgbClr val="FFFFFF"/>
                </a:solidFill>
                <a:latin typeface="宋体" panose="02010600030101010101" pitchFamily="2" charset="-122"/>
                <a:ea typeface="+mj-ea"/>
                <a:cs typeface="+mj-cs"/>
                <a:sym typeface="+mn-ea"/>
              </a:rPr>
              <a:t>类成员与实例成员</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2770" name="文本占位符 27650"/>
          <p:cNvSpPr>
            <a:spLocks noGrp="1"/>
          </p:cNvSpPr>
          <p:nvPr>
            <p:ph sz="half" idx="2"/>
          </p:nvPr>
        </p:nvSpPr>
        <p:spPr/>
        <p:txBody>
          <a:bodyPr anchor="t"/>
          <a:p>
            <a:pPr marL="342900" marR="0" indent="-342900" algn="l" defTabSz="914400" rtl="0" eaLnBrk="1" fontAlgn="base" latinLnBrk="0" hangingPunct="1">
              <a:lnSpc>
                <a:spcPct val="130000"/>
              </a:lnSpc>
              <a:spcBef>
                <a:spcPts val="1200"/>
              </a:spcBef>
              <a:spcAft>
                <a:spcPts val="60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在Python中比较特殊的是，</a:t>
            </a:r>
            <a:r>
              <a:rPr kumimoji="0" lang="zh-CN" altLang="en-US" sz="2400" b="0" i="0" u="none" strike="noStrike" kern="1200" cap="none" spc="0" normalizeH="0" baseline="0" noProof="1">
                <a:solidFill>
                  <a:srgbClr val="FF0000"/>
                </a:solidFill>
                <a:latin typeface="+mn-lt"/>
                <a:ea typeface="+mn-ea"/>
                <a:cs typeface="+mn-cs"/>
              </a:rPr>
              <a:t>可以动态地为自定义类和对象增加或删除成员</a:t>
            </a:r>
            <a:r>
              <a:rPr kumimoji="0" lang="zh-CN" altLang="en-US" sz="2400" b="0" i="0" u="none" strike="noStrike" kern="1200" cap="none" spc="0" normalizeH="0" baseline="0" noProof="1">
                <a:solidFill>
                  <a:schemeClr val="tx1"/>
                </a:solidFill>
                <a:latin typeface="+mn-lt"/>
                <a:ea typeface="+mn-ea"/>
                <a:cs typeface="+mn-cs"/>
              </a:rPr>
              <a:t>，这一点是和很多面向对象程序设计语言不同的，也是Python动态类型特点的一种重要体现。</a:t>
            </a:r>
            <a:endParaRPr kumimoji="0" lang="zh-CN" altLang="en-US" sz="2400" b="0" i="0" u="none" strike="noStrike" kern="1200" cap="none" spc="0" normalizeH="0" baseline="0" noProof="1">
              <a:solidFill>
                <a:schemeClr val="tx1"/>
              </a:solidFill>
              <a:latin typeface="+mn-lt"/>
              <a:ea typeface="+mn-ea"/>
              <a:cs typeface="+mn-cs"/>
            </a:endParaRPr>
          </a:p>
          <a:p>
            <a:pPr marL="1905" marR="0" indent="-1905" algn="l" defTabSz="914400" rtl="0" eaLnBrk="1" fontAlgn="base" latinLnBrk="0" hangingPunct="1">
              <a:lnSpc>
                <a:spcPct val="80000"/>
              </a:lnSpc>
              <a:spcBef>
                <a:spcPct val="20000"/>
              </a:spcBef>
              <a:spcAft>
                <a:spcPct val="0"/>
              </a:spcAft>
              <a:buClrTx/>
              <a:buSzTx/>
              <a:buFontTx/>
              <a:buChar char="•"/>
            </a:pPr>
            <a:endParaRPr kumimoji="0" lang="en-US" altLang="zh-CN" sz="1600" b="0" i="0" u="none" strike="noStrike" kern="1200" cap="none" spc="0" normalizeH="0" baseline="0" noProof="1">
              <a:solidFill>
                <a:schemeClr val="tx1"/>
              </a:solidFill>
              <a:latin typeface="+mn-lt"/>
              <a:ea typeface="+mn-ea"/>
              <a:cs typeface="+mn-cs"/>
            </a:endParaRPr>
          </a:p>
        </p:txBody>
      </p:sp>
      <p:sp>
        <p:nvSpPr>
          <p:cNvPr id="3481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6.1.3 </a:t>
            </a:r>
            <a:r>
              <a:rPr lang="zh-CN" altLang="en-US" spc="200">
                <a:solidFill>
                  <a:srgbClr val="FFFFFF"/>
                </a:solidFill>
                <a:latin typeface="宋体" panose="02010600030101010101" pitchFamily="2" charset="-122"/>
                <a:ea typeface="+mj-ea"/>
                <a:cs typeface="+mj-cs"/>
                <a:sym typeface="宋体" panose="02010600030101010101" pitchFamily="2" charset="-122"/>
              </a:rPr>
              <a:t>类成员与实例成员</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sym typeface="+mn-ea"/>
              </a:rPr>
              <a:t>class Car:</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sym typeface="+mn-ea"/>
              </a:rPr>
              <a:t>    price = 100000                     #</a:t>
            </a: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定义类属性</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    </a:t>
            </a:r>
            <a:r>
              <a:rPr kumimoji="0" lang="en-US" altLang="zh-CN" sz="1800" b="0" i="0" u="none" strike="noStrike" kern="1200" cap="none" spc="0" normalizeH="0" baseline="0" noProof="1">
                <a:solidFill>
                  <a:schemeClr val="tx1"/>
                </a:solidFill>
                <a:effectLst/>
                <a:latin typeface="Consolas" panose="020B0609020204030204" charset="0"/>
                <a:ea typeface="+mn-ea"/>
                <a:cs typeface="+mn-cs"/>
                <a:sym typeface="+mn-ea"/>
              </a:rPr>
              <a:t>def __init__(self, c):</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sym typeface="+mn-ea"/>
              </a:rPr>
              <a:t>        self.color = c                 #</a:t>
            </a: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定义实例属性</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sym typeface="+mn-ea"/>
              </a:rPr>
              <a:t>car1 = Car("Red")                      #</a:t>
            </a: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实例化对象</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sym typeface="+mn-ea"/>
              </a:rPr>
              <a:t>car2 = Car("Blue")</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sym typeface="+mn-ea"/>
              </a:rPr>
              <a:t>print(car1.color, Car.price)           #</a:t>
            </a: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查看实例属性和类属性的值</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sym typeface="+mn-ea"/>
              </a:rPr>
              <a:t>Car.price = 110000                     #</a:t>
            </a: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修改类属性</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sym typeface="+mn-ea"/>
              </a:rPr>
              <a:t>Car.name = 'QQ'                        #</a:t>
            </a: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动态增加类属性</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sym typeface="+mn-ea"/>
              </a:rPr>
              <a:t>car1.color = "Yellow"                  #</a:t>
            </a: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修改实例属性</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sym typeface="+mn-ea"/>
              </a:rPr>
              <a:t>print(car2.color, Car.price, Car.name)</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sym typeface="+mn-ea"/>
              </a:rPr>
              <a:t>print(car1.color, Car.price, Car.name)</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p:txBody>
      </p:sp>
      <p:sp>
        <p:nvSpPr>
          <p:cNvPr id="3584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6.1.3 </a:t>
            </a:r>
            <a:r>
              <a:rPr lang="zh-CN" altLang="en-US" spc="200">
                <a:solidFill>
                  <a:srgbClr val="FFFFFF"/>
                </a:solidFill>
                <a:latin typeface="宋体" panose="02010600030101010101" pitchFamily="2" charset="-122"/>
                <a:ea typeface="+mj-ea"/>
                <a:cs typeface="+mj-cs"/>
                <a:sym typeface="宋体" panose="02010600030101010101" pitchFamily="2" charset="-122"/>
              </a:rPr>
              <a:t>类成员与实例成员</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3" name="文本占位符 2"/>
          <p:cNvSpPr>
            <a:spLocks noGrp="1"/>
          </p:cNvSpPr>
          <p:nvPr>
            <p:ph type="body" idx="1"/>
          </p:nvPr>
        </p:nvSpPr>
        <p:spPr/>
        <p:txBody>
          <a:bodyPr/>
          <a:p>
            <a:endParaRPr lang="zh-CN" altLang="en-US"/>
          </a:p>
        </p:txBody>
      </p:sp>
      <p:sp>
        <p:nvSpPr>
          <p:cNvPr id="36866" name="内容占位符 2"/>
          <p:cNvSpPr>
            <a:spLocks noGrp="1"/>
          </p:cNvSpPr>
          <p:nvPr>
            <p:ph sz="half" idx="2"/>
          </p:nvPr>
        </p:nvSpPr>
        <p:spPr/>
        <p:txBody>
          <a:bodyPr anchor="t"/>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sym typeface="宋体" panose="02010600030101010101" pitchFamily="2" charset="-122"/>
              </a:rPr>
              <a:t>import types</a:t>
            </a:r>
            <a:endParaRPr lang="en-US" altLang="zh-CN" sz="1800">
              <a:latin typeface="Consolas" panose="020B0609020204030204" charset="0"/>
              <a:sym typeface="宋体" panose="02010600030101010101" pitchFamily="2" charset="-122"/>
            </a:endParaRPr>
          </a:p>
          <a:p>
            <a:pPr marL="1905" indent="-344805">
              <a:lnSpc>
                <a:spcPct val="100000"/>
              </a:lnSpc>
              <a:spcBef>
                <a:spcPct val="0"/>
              </a:spcBef>
              <a:buSzPct val="90000"/>
              <a:buFont typeface="Wingdings" panose="05000000000000000000" pitchFamily="2" charset="2"/>
              <a:buNone/>
            </a:pPr>
            <a:endParaRPr lang="en-US" altLang="zh-CN" sz="1800">
              <a:latin typeface="Consolas" panose="020B0609020204030204" charset="0"/>
              <a:sym typeface="宋体" panose="02010600030101010101" pitchFamily="2" charset="-122"/>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sym typeface="宋体" panose="02010600030101010101" pitchFamily="2" charset="-122"/>
              </a:rPr>
              <a:t>def setSpeed(self, s): </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sym typeface="宋体" panose="02010600030101010101" pitchFamily="2" charset="-122"/>
              </a:rPr>
              <a:t>    self.speed = s</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endParaRPr lang="en-US" altLang="zh-CN" sz="1800">
              <a:latin typeface="Consolas" panose="020B0609020204030204" charset="0"/>
              <a:sym typeface="宋体" panose="02010600030101010101" pitchFamily="2" charset="-122"/>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sym typeface="宋体" panose="02010600030101010101" pitchFamily="2" charset="-122"/>
              </a:rPr>
              <a:t>car1.setSpeed = types.MethodType(setSpeed, car1) #动态增加成员方法</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sym typeface="宋体" panose="02010600030101010101" pitchFamily="2" charset="-122"/>
              </a:rPr>
              <a:t>car1.setSpeed(50)                                #调用成员方法</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sym typeface="宋体" panose="02010600030101010101" pitchFamily="2" charset="-122"/>
              </a:rPr>
              <a:t>print(car1.speed)</a:t>
            </a:r>
            <a:endParaRPr lang="zh-CN" altLang="en-US" sz="1800">
              <a:latin typeface="Consolas" panose="020B0609020204030204" charset="0"/>
            </a:endParaRPr>
          </a:p>
        </p:txBody>
      </p:sp>
      <p:sp>
        <p:nvSpPr>
          <p:cNvPr id="36867"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Content Placeholder 2"/>
          <p:cNvSpPr>
            <a:spLocks noGrp="1"/>
          </p:cNvSpPr>
          <p:nvPr>
            <p:ph sz="half" idx="2"/>
          </p:nvPr>
        </p:nvSpPr>
        <p:spPr/>
        <p:txBody>
          <a:bodyPr anchor="t"/>
          <a:p>
            <a:pPr>
              <a:lnSpc>
                <a:spcPct val="130000"/>
              </a:lnSpc>
              <a:spcBef>
                <a:spcPts val="600"/>
              </a:spcBef>
              <a:spcAft>
                <a:spcPts val="600"/>
              </a:spcAft>
            </a:pPr>
            <a:r>
              <a:rPr lang="en-US" altLang="en-US" sz="2400"/>
              <a:t>Python类型的动态性使得我们可以动态为自定义类及其对象增加新的属性和行为，俗称</a:t>
            </a:r>
            <a:r>
              <a:rPr lang="en-US" altLang="en-US" sz="2400">
                <a:solidFill>
                  <a:srgbClr val="FF0000"/>
                </a:solidFill>
              </a:rPr>
              <a:t>混入（mixin）机制</a:t>
            </a:r>
            <a:r>
              <a:rPr lang="en-US" altLang="en-US" sz="2400"/>
              <a:t>，这在大型项目开发中会非常方便和实用。</a:t>
            </a:r>
            <a:endParaRPr lang="en-US" altLang="en-US" sz="2400"/>
          </a:p>
          <a:p>
            <a:pPr>
              <a:lnSpc>
                <a:spcPct val="130000"/>
              </a:lnSpc>
              <a:spcBef>
                <a:spcPts val="600"/>
              </a:spcBef>
              <a:spcAft>
                <a:spcPts val="600"/>
              </a:spcAft>
            </a:pPr>
            <a:r>
              <a:rPr lang="en-US" altLang="en-US" sz="2400"/>
              <a:t>例如系统中的所有用户分类非常复杂，不同用户组具有不同的行为和权限，并且可能会经常改变。这时候我们可以独立地定义一些行为，然后根据需要来为不同的用户设置相应的行为能力。</a:t>
            </a:r>
            <a:endParaRPr lang="en-US" altLang="en-US" sz="2400"/>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6.1.3 </a:t>
            </a:r>
            <a:r>
              <a:rPr lang="zh-CN" altLang="en-US" spc="200">
                <a:solidFill>
                  <a:srgbClr val="FFFFFF"/>
                </a:solidFill>
                <a:latin typeface="宋体" panose="02010600030101010101" pitchFamily="2" charset="-122"/>
                <a:ea typeface="+mj-ea"/>
                <a:cs typeface="+mj-cs"/>
                <a:sym typeface="宋体" panose="02010600030101010101" pitchFamily="2" charset="-122"/>
              </a:rPr>
              <a:t>类成员与实例成员</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3789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Content Placeholder 2"/>
          <p:cNvSpPr>
            <a:spLocks noGrp="1"/>
          </p:cNvSpPr>
          <p:nvPr>
            <p:ph sz="half" idx="2"/>
          </p:nvPr>
        </p:nvSpPr>
        <p:spPr/>
        <p:txBody>
          <a:bodyPr anchor="t"/>
          <a:p>
            <a:pPr marL="0" indent="0">
              <a:buNone/>
            </a:pPr>
            <a:r>
              <a:rPr lang="en-US" altLang="en-US" sz="1800">
                <a:latin typeface="Consolas" panose="020B0609020204030204" charset="0"/>
              </a:rPr>
              <a:t>&gt;&gt;&gt; import types</a:t>
            </a:r>
            <a:endParaRPr lang="en-US" altLang="en-US" sz="1800">
              <a:latin typeface="Consolas" panose="020B0609020204030204" charset="0"/>
            </a:endParaRPr>
          </a:p>
          <a:p>
            <a:pPr marL="0" indent="0">
              <a:buNone/>
            </a:pPr>
            <a:r>
              <a:rPr lang="en-US" altLang="en-US" sz="1800">
                <a:latin typeface="Consolas" panose="020B0609020204030204" charset="0"/>
              </a:rPr>
              <a:t>&gt;&gt;&gt; class Person(object):</a:t>
            </a:r>
            <a:endParaRPr lang="en-US" altLang="en-US" sz="1800">
              <a:latin typeface="Consolas" panose="020B0609020204030204" charset="0"/>
            </a:endParaRPr>
          </a:p>
          <a:p>
            <a:pPr marL="0" indent="0">
              <a:buNone/>
            </a:pPr>
            <a:r>
              <a:rPr lang="en-US" altLang="en-US" sz="1800">
                <a:latin typeface="Consolas" panose="020B0609020204030204" charset="0"/>
              </a:rPr>
              <a:t>    def __init__(self, name):</a:t>
            </a:r>
            <a:endParaRPr lang="en-US" altLang="en-US" sz="1800">
              <a:latin typeface="Consolas" panose="020B0609020204030204" charset="0"/>
            </a:endParaRPr>
          </a:p>
          <a:p>
            <a:pPr marL="0" indent="0">
              <a:buNone/>
            </a:pPr>
            <a:r>
              <a:rPr lang="en-US" altLang="en-US" sz="1800">
                <a:latin typeface="Consolas" panose="020B0609020204030204" charset="0"/>
              </a:rPr>
              <a:t>        assert isinstance(name, str), 'name must be string'</a:t>
            </a:r>
            <a:endParaRPr lang="en-US" altLang="en-US" sz="1800">
              <a:latin typeface="Consolas" panose="020B0609020204030204" charset="0"/>
            </a:endParaRPr>
          </a:p>
          <a:p>
            <a:pPr marL="0" indent="0">
              <a:buNone/>
            </a:pPr>
            <a:r>
              <a:rPr lang="en-US" altLang="en-US" sz="1800">
                <a:latin typeface="Consolas" panose="020B0609020204030204" charset="0"/>
              </a:rPr>
              <a:t>        self.name = name</a:t>
            </a:r>
            <a:endParaRPr lang="en-US" altLang="en-US" sz="1800">
              <a:latin typeface="Consolas" panose="020B0609020204030204" charset="0"/>
            </a:endParaRPr>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rPr>
              <a:t>&gt;&gt;&gt; def sing(self):</a:t>
            </a:r>
            <a:endParaRPr lang="en-US" altLang="en-US" sz="1800">
              <a:latin typeface="Consolas" panose="020B0609020204030204" charset="0"/>
            </a:endParaRPr>
          </a:p>
          <a:p>
            <a:pPr marL="0" indent="0">
              <a:buNone/>
            </a:pPr>
            <a:r>
              <a:rPr lang="en-US" altLang="en-US" sz="1800">
                <a:latin typeface="Consolas" panose="020B0609020204030204" charset="0"/>
              </a:rPr>
              <a:t>    print(self.name+' can sing.')</a:t>
            </a:r>
            <a:endParaRPr lang="en-US" altLang="en-US" sz="1800">
              <a:latin typeface="Consolas" panose="020B0609020204030204" charset="0"/>
            </a:endParaRPr>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rPr>
              <a:t>&gt;&gt;&gt; def walk(self):</a:t>
            </a:r>
            <a:endParaRPr lang="en-US" altLang="en-US" sz="1800">
              <a:latin typeface="Consolas" panose="020B0609020204030204" charset="0"/>
            </a:endParaRPr>
          </a:p>
          <a:p>
            <a:pPr marL="0" indent="0">
              <a:buNone/>
            </a:pPr>
            <a:r>
              <a:rPr lang="en-US" altLang="en-US" sz="1800">
                <a:latin typeface="Consolas" panose="020B0609020204030204" charset="0"/>
              </a:rPr>
              <a:t>    print(self.name+' can walk.')</a:t>
            </a:r>
            <a:endParaRPr lang="en-US" altLang="en-US" sz="1800">
              <a:latin typeface="Consolas" panose="020B0609020204030204" charset="0"/>
            </a:endParaRPr>
          </a:p>
          <a:p>
            <a:pPr marL="0" indent="0">
              <a:buNone/>
            </a:pPr>
            <a:r>
              <a:rPr lang="en-US" altLang="en-US" sz="1800">
                <a:latin typeface="Consolas" panose="020B0609020204030204" charset="0"/>
              </a:rPr>
              <a:t>	</a:t>
            </a:r>
            <a:endParaRPr lang="en-US" altLang="en-US" sz="1800">
              <a:latin typeface="Consolas" panose="020B0609020204030204" charset="0"/>
            </a:endParaRPr>
          </a:p>
          <a:p>
            <a:pPr marL="0" indent="0">
              <a:buNone/>
            </a:pPr>
            <a:r>
              <a:rPr lang="en-US" altLang="en-US" sz="1800">
                <a:latin typeface="Consolas" panose="020B0609020204030204" charset="0"/>
              </a:rPr>
              <a:t>&gt;&gt;&gt; def eat(self):</a:t>
            </a:r>
            <a:endParaRPr lang="en-US" altLang="en-US" sz="1800">
              <a:latin typeface="Consolas" panose="020B0609020204030204" charset="0"/>
            </a:endParaRPr>
          </a:p>
          <a:p>
            <a:pPr marL="0" indent="0">
              <a:buNone/>
            </a:pPr>
            <a:r>
              <a:rPr lang="en-US" altLang="en-US" sz="1800">
                <a:latin typeface="Consolas" panose="020B0609020204030204" charset="0"/>
              </a:rPr>
              <a:t>    print(self.name+' can eat.')</a:t>
            </a:r>
            <a:endParaRPr lang="en-US"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6.1.3 </a:t>
            </a:r>
            <a:r>
              <a:rPr lang="zh-CN" altLang="en-US" spc="200">
                <a:solidFill>
                  <a:srgbClr val="FFFFFF"/>
                </a:solidFill>
                <a:latin typeface="宋体" panose="02010600030101010101" pitchFamily="2" charset="-122"/>
                <a:ea typeface="+mj-ea"/>
                <a:cs typeface="+mj-cs"/>
                <a:sym typeface="宋体" panose="02010600030101010101" pitchFamily="2" charset="-122"/>
              </a:rPr>
              <a:t>类成员与实例成员</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3891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Content Placeholder 2"/>
          <p:cNvSpPr>
            <a:spLocks noGrp="1"/>
          </p:cNvSpPr>
          <p:nvPr>
            <p:ph sz="half" idx="2"/>
          </p:nvPr>
        </p:nvSpPr>
        <p:spPr/>
        <p:txBody>
          <a:bodyPr anchor="t"/>
          <a:p>
            <a:pPr marL="0" indent="0">
              <a:buNone/>
            </a:pPr>
            <a:r>
              <a:rPr lang="en-US" altLang="en-US" sz="1800">
                <a:latin typeface="Consolas" panose="020B0609020204030204" charset="0"/>
              </a:rPr>
              <a:t>&gt;&gt;&gt; zhang = Person('zhang')</a:t>
            </a:r>
            <a:endParaRPr lang="en-US" altLang="en-US" sz="1800">
              <a:latin typeface="Consolas" panose="020B0609020204030204" charset="0"/>
            </a:endParaRPr>
          </a:p>
          <a:p>
            <a:pPr marL="0" indent="0">
              <a:buNone/>
            </a:pPr>
            <a:r>
              <a:rPr lang="en-US" altLang="en-US" sz="1800">
                <a:latin typeface="Consolas" panose="020B0609020204030204" charset="0"/>
              </a:rPr>
              <a:t>&gt;&gt;&gt; zhang.sing()                              #用户不具有该行为</a:t>
            </a:r>
            <a:endParaRPr lang="en-US" altLang="en-US" sz="1800">
              <a:latin typeface="Consolas" panose="020B0609020204030204" charset="0"/>
            </a:endParaRPr>
          </a:p>
          <a:p>
            <a:pPr marL="0" indent="0">
              <a:buNone/>
            </a:pPr>
            <a:r>
              <a:rPr lang="en-US" altLang="en-US" sz="1800">
                <a:solidFill>
                  <a:srgbClr val="FF0000"/>
                </a:solidFill>
                <a:latin typeface="Consolas" panose="020B0609020204030204" charset="0"/>
              </a:rPr>
              <a:t>AttributeError: 'Person' object has no attribute 'sing'</a:t>
            </a:r>
            <a:endParaRPr lang="en-US" altLang="en-US" sz="1800">
              <a:solidFill>
                <a:srgbClr val="FF0000"/>
              </a:solidFill>
              <a:latin typeface="Consolas" panose="020B0609020204030204" charset="0"/>
            </a:endParaRPr>
          </a:p>
          <a:p>
            <a:pPr marL="0" indent="0">
              <a:buNone/>
            </a:pPr>
            <a:r>
              <a:rPr lang="en-US" altLang="en-US" sz="1800">
                <a:latin typeface="Consolas" panose="020B0609020204030204" charset="0"/>
              </a:rPr>
              <a:t>&gt;&gt;&gt; zhang.sing = types.MethodType(sing, zhang)#动态增加一个新行为</a:t>
            </a:r>
            <a:endParaRPr lang="en-US" altLang="en-US" sz="1800">
              <a:latin typeface="Consolas" panose="020B0609020204030204" charset="0"/>
            </a:endParaRPr>
          </a:p>
          <a:p>
            <a:pPr marL="0" indent="0">
              <a:buNone/>
            </a:pPr>
            <a:r>
              <a:rPr lang="en-US" altLang="en-US" sz="1800">
                <a:latin typeface="Consolas" panose="020B0609020204030204" charset="0"/>
              </a:rPr>
              <a:t>&gt;&gt;&gt; zhang.sing()</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zhang can sing.</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zhang.walk()</a:t>
            </a:r>
            <a:endParaRPr lang="en-US" altLang="en-US" sz="1800">
              <a:latin typeface="Consolas" panose="020B0609020204030204" charset="0"/>
            </a:endParaRPr>
          </a:p>
          <a:p>
            <a:pPr marL="0" indent="0">
              <a:buNone/>
            </a:pPr>
            <a:r>
              <a:rPr lang="en-US" altLang="en-US" sz="1800">
                <a:solidFill>
                  <a:srgbClr val="FF0000"/>
                </a:solidFill>
                <a:latin typeface="Consolas" panose="020B0609020204030204" charset="0"/>
              </a:rPr>
              <a:t>AttributeError: 'Person' object has no attribute 'walk'</a:t>
            </a:r>
            <a:endParaRPr lang="en-US" altLang="en-US" sz="1800">
              <a:solidFill>
                <a:srgbClr val="FF0000"/>
              </a:solidFill>
              <a:latin typeface="Consolas" panose="020B0609020204030204" charset="0"/>
            </a:endParaRPr>
          </a:p>
          <a:p>
            <a:pPr marL="0" indent="0">
              <a:buNone/>
            </a:pPr>
            <a:r>
              <a:rPr lang="en-US" altLang="en-US" sz="1800">
                <a:latin typeface="Consolas" panose="020B0609020204030204" charset="0"/>
              </a:rPr>
              <a:t>&gt;&gt;&gt; zhang.walk = types.MethodType(walk, zhang)</a:t>
            </a:r>
            <a:endParaRPr lang="en-US" altLang="en-US" sz="1800">
              <a:latin typeface="Consolas" panose="020B0609020204030204" charset="0"/>
            </a:endParaRPr>
          </a:p>
          <a:p>
            <a:pPr marL="0" indent="0">
              <a:buNone/>
            </a:pPr>
            <a:r>
              <a:rPr lang="en-US" altLang="en-US" sz="1800">
                <a:latin typeface="Consolas" panose="020B0609020204030204" charset="0"/>
              </a:rPr>
              <a:t>&gt;&gt;&gt; zhang.walk()</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zhang can walk.</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del zhang.walk                             #删除用户行为</a:t>
            </a:r>
            <a:endParaRPr lang="en-US" altLang="en-US" sz="1800">
              <a:latin typeface="Consolas" panose="020B0609020204030204" charset="0"/>
            </a:endParaRPr>
          </a:p>
          <a:p>
            <a:pPr marL="0" indent="0">
              <a:buNone/>
            </a:pPr>
            <a:r>
              <a:rPr lang="en-US" altLang="en-US" sz="1800">
                <a:latin typeface="Consolas" panose="020B0609020204030204" charset="0"/>
              </a:rPr>
              <a:t>&gt;&gt;&gt; zhang.walk()</a:t>
            </a:r>
            <a:endParaRPr lang="en-US" altLang="en-US" sz="1800">
              <a:latin typeface="Consolas" panose="020B0609020204030204" charset="0"/>
            </a:endParaRPr>
          </a:p>
          <a:p>
            <a:pPr marL="0" indent="0">
              <a:buNone/>
            </a:pPr>
            <a:r>
              <a:rPr lang="en-US" altLang="en-US" sz="1800">
                <a:solidFill>
                  <a:srgbClr val="FF0000"/>
                </a:solidFill>
                <a:latin typeface="Consolas" panose="020B0609020204030204" charset="0"/>
              </a:rPr>
              <a:t>AttributeError: 'Person' object has no attribute 'walk'</a:t>
            </a:r>
            <a:endParaRPr lang="en-US" altLang="en-US" sz="1800">
              <a:solidFill>
                <a:srgbClr val="FF0000"/>
              </a:solidFill>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6.1.3 </a:t>
            </a:r>
            <a:r>
              <a:rPr lang="zh-CN" altLang="en-US" spc="200">
                <a:solidFill>
                  <a:srgbClr val="FFFFFF"/>
                </a:solidFill>
                <a:latin typeface="宋体" panose="02010600030101010101" pitchFamily="2" charset="-122"/>
                <a:ea typeface="+mj-ea"/>
                <a:cs typeface="+mj-cs"/>
                <a:sym typeface="宋体" panose="02010600030101010101" pitchFamily="2" charset="-122"/>
              </a:rPr>
              <a:t>类成员与实例成员</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3993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6.1.3 </a:t>
            </a:r>
            <a:r>
              <a:rPr lang="zh-CN" altLang="en-US" spc="200">
                <a:solidFill>
                  <a:srgbClr val="FFFFFF"/>
                </a:solidFill>
                <a:latin typeface="宋体" panose="02010600030101010101" pitchFamily="2" charset="-122"/>
                <a:ea typeface="+mj-ea"/>
                <a:cs typeface="+mj-cs"/>
                <a:sym typeface="宋体" panose="02010600030101010101" pitchFamily="2" charset="-122"/>
              </a:rPr>
              <a:t>类成员与实例成员</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3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effectLst/>
                <a:latin typeface="+mn-lt"/>
                <a:ea typeface="+mn-ea"/>
                <a:cs typeface="+mn-cs"/>
              </a:rPr>
              <a:t>在Python中，</a:t>
            </a:r>
            <a:r>
              <a:rPr kumimoji="0" lang="zh-CN" altLang="en-US" sz="2400" b="0" i="0" u="none" strike="noStrike" kern="1200" cap="none" spc="0" normalizeH="0" baseline="0" noProof="1">
                <a:solidFill>
                  <a:srgbClr val="FF0000"/>
                </a:solidFill>
                <a:effectLst/>
                <a:latin typeface="+mn-lt"/>
                <a:ea typeface="+mn-ea"/>
                <a:cs typeface="+mn-cs"/>
              </a:rPr>
              <a:t>函数和方法是有区别的</a:t>
            </a:r>
            <a:r>
              <a:rPr kumimoji="0" lang="zh-CN" altLang="en-US" sz="2400" b="0" i="0" u="none" strike="noStrike" kern="1200" cap="none" spc="0" normalizeH="0" baseline="0" noProof="1">
                <a:solidFill>
                  <a:schemeClr val="tx1"/>
                </a:solidFill>
                <a:effectLst/>
                <a:latin typeface="+mn-lt"/>
                <a:ea typeface="+mn-ea"/>
                <a:cs typeface="+mn-cs"/>
              </a:rPr>
              <a:t>。方法一般指与特定实例绑定的函数，通过对象调用方法时，对象本身将被作为第一个参数隐式传递过去，普通函数并不具备这个特点。</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class Demo:</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latin typeface="Consolas" panose="020B0609020204030204" charset="0"/>
                <a:ea typeface="+mn-ea"/>
                <a:cs typeface="+mn-cs"/>
                <a:sym typeface="+mn-ea"/>
              </a:rPr>
              <a:t>    </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pass</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t = Demo()</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def test(self, v):</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latin typeface="Consolas" panose="020B0609020204030204" charset="0"/>
                <a:ea typeface="+mn-ea"/>
                <a:cs typeface="+mn-cs"/>
                <a:sym typeface="+mn-ea"/>
              </a:rPr>
              <a:t>    </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self.value = v	</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t.test = test</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t.test                    </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普通函数</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effectLst/>
                <a:latin typeface="Consolas" panose="020B0609020204030204" charset="0"/>
                <a:ea typeface="+mn-ea"/>
                <a:cs typeface="+mn-cs"/>
              </a:rPr>
              <a:t>&lt;function test at 0x00000000034B7EA0&gt;</a:t>
            </a:r>
            <a:endParaRPr kumimoji="0" lang="zh-CN" altLang="en-US" sz="1800" b="0" i="0" u="none" strike="noStrike" kern="1200" cap="none" spc="0" normalizeH="0" baseline="0" noProof="1">
              <a:solidFill>
                <a:srgbClr val="00B0F0"/>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t.test(t, 3)              </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必须为</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self</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参数传值</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p:txBody>
      </p:sp>
      <p:sp>
        <p:nvSpPr>
          <p:cNvPr id="4096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6.1.3 </a:t>
            </a:r>
            <a:r>
              <a:rPr lang="zh-CN" altLang="en-US" spc="200">
                <a:solidFill>
                  <a:srgbClr val="FFFFFF"/>
                </a:solidFill>
                <a:latin typeface="宋体" panose="02010600030101010101" pitchFamily="2" charset="-122"/>
                <a:ea typeface="+mj-ea"/>
                <a:cs typeface="+mj-cs"/>
                <a:sym typeface="宋体" panose="02010600030101010101" pitchFamily="2" charset="-122"/>
              </a:rPr>
              <a:t>类成员与实例成员</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3" name="文本占位符 2"/>
          <p:cNvSpPr>
            <a:spLocks noGrp="1"/>
          </p:cNvSpPr>
          <p:nvPr>
            <p:ph type="body" idx="1"/>
          </p:nvPr>
        </p:nvSpPr>
        <p:spPr/>
        <p:txBody>
          <a:bodyPr/>
          <a:p>
            <a:endParaRPr lang="zh-CN" altLang="en-US"/>
          </a:p>
        </p:txBody>
      </p:sp>
      <p:sp>
        <p:nvSpPr>
          <p:cNvPr id="41986"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800">
                <a:latin typeface="Consolas" panose="020B0609020204030204" charset="0"/>
              </a:rPr>
              <a:t>&gt;&gt;&gt; t.test = types.MethodType(test, t)</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t.test                      </a:t>
            </a:r>
            <a:r>
              <a:rPr lang="en-US" altLang="zh-CN" sz="1800">
                <a:latin typeface="Consolas" panose="020B0609020204030204" charset="0"/>
              </a:rPr>
              <a:t>#</a:t>
            </a:r>
            <a:r>
              <a:rPr lang="zh-CN" altLang="en-US" sz="1800">
                <a:latin typeface="Consolas" panose="020B0609020204030204" charset="0"/>
              </a:rPr>
              <a:t>绑定的方法</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solidFill>
                  <a:srgbClr val="00B0F0"/>
                </a:solidFill>
                <a:latin typeface="Times New Roman" panose="02020603050405020304" pitchFamily="2" charset="0"/>
              </a:rPr>
              <a:t>&lt;bound method test of &lt;__main__.Demo object at 0x000000000074F9E8&gt;&gt;</a:t>
            </a:r>
            <a:endParaRPr lang="zh-CN" altLang="en-US" sz="1800">
              <a:solidFill>
                <a:srgbClr val="00B0F0"/>
              </a:solidFill>
              <a:latin typeface="Times New Roman" panose="02020603050405020304" pitchFamily="2" charset="0"/>
            </a:endParaRPr>
          </a:p>
          <a:p>
            <a:pPr marL="0" indent="0">
              <a:buSzPct val="90000"/>
              <a:buFont typeface="Wingdings" panose="05000000000000000000" pitchFamily="2" charset="2"/>
              <a:buNone/>
            </a:pPr>
            <a:r>
              <a:rPr lang="zh-CN" altLang="en-US" sz="1800">
                <a:latin typeface="Consolas" panose="020B0609020204030204" charset="0"/>
              </a:rPr>
              <a:t>&gt;&gt;&gt; t.test(5)                   </a:t>
            </a:r>
            <a:r>
              <a:rPr lang="en-US" altLang="zh-CN" sz="1800">
                <a:latin typeface="Consolas" panose="020B0609020204030204" charset="0"/>
              </a:rPr>
              <a:t>#</a:t>
            </a:r>
            <a:r>
              <a:rPr lang="zh-CN" altLang="en-US" sz="1800">
                <a:latin typeface="Consolas" panose="020B0609020204030204" charset="0"/>
              </a:rPr>
              <a:t>不需要为</a:t>
            </a:r>
            <a:r>
              <a:rPr lang="en-US" altLang="zh-CN" sz="1800">
                <a:latin typeface="Consolas" panose="020B0609020204030204" charset="0"/>
              </a:rPr>
              <a:t>self</a:t>
            </a:r>
            <a:r>
              <a:rPr lang="zh-CN" altLang="en-US" sz="1800">
                <a:latin typeface="Consolas" panose="020B0609020204030204" charset="0"/>
              </a:rPr>
              <a:t>参数传值</a:t>
            </a:r>
            <a:endParaRPr lang="zh-CN" altLang="en-US" sz="1800">
              <a:latin typeface="Consolas" panose="020B0609020204030204" charset="0"/>
            </a:endParaRPr>
          </a:p>
          <a:p>
            <a:pPr marL="0" indent="0">
              <a:buSzPct val="90000"/>
              <a:buFont typeface="Wingdings" panose="05000000000000000000" pitchFamily="2" charset="2"/>
              <a:buNone/>
            </a:pPr>
            <a:endParaRPr lang="zh-CN" altLang="en-US" sz="2000"/>
          </a:p>
        </p:txBody>
      </p:sp>
      <p:sp>
        <p:nvSpPr>
          <p:cNvPr id="41987"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8673"/>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6.1.4 </a:t>
            </a:r>
            <a:r>
              <a:rPr lang="zh-CN" altLang="en-US" spc="200">
                <a:solidFill>
                  <a:srgbClr val="FFFFFF"/>
                </a:solidFill>
                <a:latin typeface="宋体" panose="02010600030101010101" pitchFamily="2" charset="-122"/>
                <a:ea typeface="+mj-ea"/>
                <a:cs typeface="+mj-cs"/>
                <a:sym typeface="+mn-ea"/>
              </a:rPr>
              <a:t>私有成员与公有成员</a:t>
            </a:r>
            <a:endParaRPr lang="zh-CN" altLang="en-US" spc="200">
              <a:solidFill>
                <a:srgbClr val="FFFFFF"/>
              </a:solidFill>
              <a:latin typeface="宋体" panose="02010600030101010101" pitchFamily="2" charset="-122"/>
              <a:ea typeface="+mj-ea"/>
              <a:cs typeface="+mj-cs"/>
              <a:sym typeface="+mn-ea"/>
            </a:endParaRPr>
          </a:p>
        </p:txBody>
      </p:sp>
      <p:sp>
        <p:nvSpPr>
          <p:cNvPr id="5" name="文本占位符 4"/>
          <p:cNvSpPr>
            <a:spLocks noGrp="1"/>
          </p:cNvSpPr>
          <p:nvPr>
            <p:ph type="body" idx="1"/>
          </p:nvPr>
        </p:nvSpPr>
        <p:spPr/>
        <p:txBody>
          <a:bodyPr/>
          <a:p>
            <a:endParaRPr lang="zh-CN" altLang="en-US"/>
          </a:p>
        </p:txBody>
      </p:sp>
      <p:sp>
        <p:nvSpPr>
          <p:cNvPr id="37890" name="文本占位符 28674"/>
          <p:cNvSpPr>
            <a:spLocks noGrp="1"/>
          </p:cNvSpPr>
          <p:nvPr>
            <p:ph sz="half" idx="2"/>
          </p:nvPr>
        </p:nvSpPr>
        <p:spPr/>
        <p:txBody>
          <a:bodyPr anchor="t"/>
          <a:p>
            <a:pPr marL="342900" marR="0" indent="-342900" algn="l" defTabSz="914400" rtl="0" eaLnBrk="1" fontAlgn="base" latinLnBrk="0" hangingPunct="1">
              <a:lnSpc>
                <a:spcPct val="110000"/>
              </a:lnSpc>
              <a:spcBef>
                <a:spcPts val="600"/>
              </a:spcBef>
              <a:spcAft>
                <a:spcPts val="600"/>
              </a:spcAft>
              <a:buClrTx/>
              <a:buSzPct val="90000"/>
              <a:buFont typeface="Wingdings" panose="05000000000000000000" charset="0"/>
              <a:buChar char="§"/>
            </a:pPr>
            <a:r>
              <a:rPr kumimoji="0" lang="en-US" altLang="zh-CN" sz="2400" b="0" i="0" u="none" strike="noStrike" kern="1200" cap="none" spc="0" normalizeH="0" baseline="0" noProof="1">
                <a:solidFill>
                  <a:schemeClr val="tx1"/>
                </a:solidFill>
                <a:latin typeface="+mn-lt"/>
                <a:ea typeface="+mn-ea"/>
                <a:cs typeface="+mn-cs"/>
              </a:rPr>
              <a:t>Python</a:t>
            </a:r>
            <a:r>
              <a:rPr kumimoji="0" lang="zh-CN" altLang="en-US" sz="2400" b="0" i="0" u="none" strike="noStrike" kern="1200" cap="none" spc="0" normalizeH="0" baseline="0" noProof="1">
                <a:solidFill>
                  <a:schemeClr val="tx1"/>
                </a:solidFill>
                <a:latin typeface="+mn-lt"/>
                <a:ea typeface="+mn-ea"/>
                <a:cs typeface="+mn-cs"/>
              </a:rPr>
              <a:t>并</a:t>
            </a:r>
            <a:r>
              <a:rPr kumimoji="0" lang="zh-CN" altLang="en-US" sz="2400" b="0" i="0" u="none" strike="noStrike" kern="1200" cap="none" spc="0" normalizeH="0" baseline="0" noProof="1">
                <a:solidFill>
                  <a:srgbClr val="FF0000"/>
                </a:solidFill>
                <a:latin typeface="+mn-lt"/>
                <a:ea typeface="+mn-ea"/>
                <a:cs typeface="+mn-cs"/>
              </a:rPr>
              <a:t>没有对私有成员提供严格的访问保护机制</a:t>
            </a:r>
            <a:r>
              <a:rPr kumimoji="0" lang="zh-CN" altLang="en-US" sz="2400" b="0" i="0" u="none" strike="noStrike" kern="1200" cap="none" spc="0" normalizeH="0" baseline="0" noProof="1">
                <a:solidFill>
                  <a:schemeClr val="tx1"/>
                </a:solidFill>
                <a:latin typeface="+mn-lt"/>
                <a:ea typeface="+mn-ea"/>
                <a:cs typeface="+mn-cs"/>
              </a:rPr>
              <a:t>。</a:t>
            </a:r>
            <a:endParaRPr kumimoji="0" lang="zh-CN" altLang="en-US" sz="2400" b="0" i="0" u="none" strike="noStrike" kern="1200" cap="none" spc="0" normalizeH="0" baseline="0" noProof="1">
              <a:solidFill>
                <a:schemeClr val="tx1"/>
              </a:solidFill>
              <a:latin typeface="+mn-lt"/>
              <a:ea typeface="+mn-ea"/>
              <a:cs typeface="+mn-cs"/>
            </a:endParaRPr>
          </a:p>
          <a:p>
            <a:pPr marL="675005" marR="0" indent="-342265" algn="l" defTabSz="914400" rtl="0" eaLnBrk="1" fontAlgn="base" latinLnBrk="0" hangingPunct="1">
              <a:lnSpc>
                <a:spcPct val="150000"/>
              </a:lnSpc>
              <a:spcBef>
                <a:spcPts val="1200"/>
              </a:spcBef>
              <a:spcAft>
                <a:spcPts val="600"/>
              </a:spcAft>
              <a:buClrTx/>
              <a:buSzPct val="90000"/>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mn-ea"/>
                <a:cs typeface="+mn-cs"/>
              </a:rPr>
              <a:t>在定义类的成员时，如果成员名以</a:t>
            </a:r>
            <a:r>
              <a:rPr kumimoji="0" lang="zh-CN" altLang="en-US" sz="1800" b="0" i="0" u="none" strike="noStrike" kern="1200" cap="none" spc="0" normalizeH="0" baseline="0" noProof="1">
                <a:solidFill>
                  <a:srgbClr val="FF0000"/>
                </a:solidFill>
                <a:latin typeface="+mn-lt"/>
                <a:ea typeface="+mn-ea"/>
                <a:cs typeface="+mn-cs"/>
              </a:rPr>
              <a:t>两个下划线</a:t>
            </a:r>
            <a:r>
              <a:rPr kumimoji="0" lang="zh-CN" altLang="en-US" sz="1800" b="0" i="0" u="none" strike="noStrike" kern="1200" cap="none" spc="0" normalizeH="0" baseline="0" noProof="1">
                <a:solidFill>
                  <a:schemeClr val="tx1"/>
                </a:solidFill>
                <a:latin typeface="+mn-lt"/>
                <a:ea typeface="+mn-ea"/>
                <a:cs typeface="+mn-cs"/>
              </a:rPr>
              <a:t>“</a:t>
            </a:r>
            <a:r>
              <a:rPr kumimoji="0" lang="en-US" altLang="zh-CN" sz="1800" b="0" i="0" u="none" strike="noStrike" kern="1200" cap="none" spc="0" normalizeH="0" baseline="0" noProof="1">
                <a:solidFill>
                  <a:schemeClr val="tx1"/>
                </a:solidFill>
                <a:latin typeface="+mn-lt"/>
                <a:ea typeface="+mn-ea"/>
                <a:cs typeface="+mn-cs"/>
              </a:rPr>
              <a:t>__”</a:t>
            </a:r>
            <a:r>
              <a:rPr kumimoji="0" lang="zh-CN" altLang="en-US" sz="1800" b="0" i="0" u="none" strike="noStrike" kern="1200" cap="none" spc="0" normalizeH="0" baseline="0" noProof="1">
                <a:solidFill>
                  <a:schemeClr val="tx1"/>
                </a:solidFill>
                <a:latin typeface="+mn-lt"/>
                <a:ea typeface="+mn-ea"/>
                <a:cs typeface="+mn-cs"/>
              </a:rPr>
              <a:t>或更多下划线开头而不以两个或更多下划线结束则表示是私有成员。</a:t>
            </a:r>
            <a:endParaRPr kumimoji="0" lang="zh-CN" altLang="en-US" sz="1800" b="0" i="0" u="none" strike="noStrike" kern="1200" cap="none" spc="0" normalizeH="0" baseline="0" noProof="1">
              <a:solidFill>
                <a:schemeClr val="tx1"/>
              </a:solidFill>
              <a:latin typeface="+mn-lt"/>
              <a:ea typeface="+mn-ea"/>
              <a:cs typeface="+mn-cs"/>
            </a:endParaRPr>
          </a:p>
          <a:p>
            <a:pPr marL="675005" marR="0" indent="-342265" algn="l" defTabSz="914400" rtl="0" eaLnBrk="1" fontAlgn="base" latinLnBrk="0" hangingPunct="1">
              <a:lnSpc>
                <a:spcPct val="150000"/>
              </a:lnSpc>
              <a:spcBef>
                <a:spcPts val="1200"/>
              </a:spcBef>
              <a:spcAft>
                <a:spcPts val="600"/>
              </a:spcAft>
              <a:buClrTx/>
              <a:buSzPct val="90000"/>
              <a:buFont typeface="Wingdings" panose="05000000000000000000" charset="0"/>
              <a:buChar char="ü"/>
            </a:pPr>
            <a:r>
              <a:rPr kumimoji="0" lang="zh-CN" altLang="en-US" sz="1800" b="0" i="0" u="none" strike="noStrike" kern="1200" cap="none" spc="0" normalizeH="0" baseline="0" noProof="1">
                <a:solidFill>
                  <a:srgbClr val="FF0000"/>
                </a:solidFill>
                <a:latin typeface="+mn-lt"/>
                <a:ea typeface="+mn-ea"/>
                <a:cs typeface="+mn-cs"/>
              </a:rPr>
              <a:t>私有成员在类的外部不能直接访问</a:t>
            </a:r>
            <a:r>
              <a:rPr kumimoji="0" lang="zh-CN" altLang="en-US" sz="1800" b="0" i="0" u="none" strike="noStrike" kern="1200" cap="none" spc="0" normalizeH="0" baseline="0" noProof="1">
                <a:solidFill>
                  <a:schemeClr val="tx1"/>
                </a:solidFill>
                <a:latin typeface="+mn-lt"/>
                <a:ea typeface="+mn-ea"/>
                <a:cs typeface="+mn-cs"/>
              </a:rPr>
              <a:t>，需要通过调用对象的公开成员方法来访问，也可以通过</a:t>
            </a:r>
            <a:r>
              <a:rPr kumimoji="0" lang="en-US" altLang="zh-CN" sz="1800" b="0" i="0" u="none" strike="noStrike" kern="1200" cap="none" spc="0" normalizeH="0" baseline="0" noProof="1">
                <a:solidFill>
                  <a:schemeClr val="tx1"/>
                </a:solidFill>
                <a:latin typeface="+mn-lt"/>
                <a:ea typeface="+mn-ea"/>
                <a:cs typeface="+mn-cs"/>
              </a:rPr>
              <a:t>Python</a:t>
            </a:r>
            <a:r>
              <a:rPr kumimoji="0" lang="zh-CN" altLang="en-US" sz="1800" b="0" i="0" u="none" strike="noStrike" kern="1200" cap="none" spc="0" normalizeH="0" baseline="0" noProof="1">
                <a:solidFill>
                  <a:schemeClr val="tx1"/>
                </a:solidFill>
                <a:latin typeface="+mn-lt"/>
                <a:ea typeface="+mn-ea"/>
                <a:cs typeface="+mn-cs"/>
              </a:rPr>
              <a:t>支持的</a:t>
            </a:r>
            <a:r>
              <a:rPr kumimoji="0" lang="zh-CN" altLang="en-US" sz="1800" b="0" i="0" u="none" strike="noStrike" kern="1200" cap="none" spc="0" normalizeH="0" baseline="0" noProof="1">
                <a:solidFill>
                  <a:srgbClr val="FF0000"/>
                </a:solidFill>
                <a:latin typeface="+mn-lt"/>
                <a:ea typeface="+mn-ea"/>
                <a:cs typeface="+mn-cs"/>
              </a:rPr>
              <a:t>特殊方式</a:t>
            </a:r>
            <a:r>
              <a:rPr kumimoji="0" lang="zh-CN" altLang="en-US" sz="1800" b="0" i="0" u="none" strike="noStrike" kern="1200" cap="none" spc="0" normalizeH="0" baseline="0" noProof="1">
                <a:solidFill>
                  <a:schemeClr val="tx1"/>
                </a:solidFill>
                <a:latin typeface="+mn-lt"/>
                <a:ea typeface="+mn-ea"/>
                <a:cs typeface="+mn-cs"/>
              </a:rPr>
              <a:t>来访问。</a:t>
            </a:r>
            <a:endParaRPr kumimoji="0" lang="zh-CN" altLang="en-US" sz="18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10000"/>
              </a:lnSpc>
              <a:spcBef>
                <a:spcPts val="600"/>
              </a:spcBef>
              <a:spcAft>
                <a:spcPts val="600"/>
              </a:spcAft>
              <a:buClrTx/>
              <a:buSzPct val="90000"/>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公开成员既可以在类的内部进行访问，也可以在外部程序中使用。</a:t>
            </a:r>
            <a:endParaRPr kumimoji="0" lang="zh-CN" altLang="en-US" sz="2400" b="0" i="0" u="none" strike="noStrike" kern="1200" cap="none" spc="0" normalizeH="0" baseline="0" noProof="1">
              <a:solidFill>
                <a:schemeClr val="tx1"/>
              </a:solidFill>
              <a:latin typeface="+mn-lt"/>
              <a:ea typeface="+mn-ea"/>
              <a:cs typeface="+mn-cs"/>
            </a:endParaRPr>
          </a:p>
        </p:txBody>
      </p:sp>
      <p:sp>
        <p:nvSpPr>
          <p:cNvPr id="4301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第6章 面向对象程序设计</a:t>
            </a:r>
            <a:endParaRPr lang="zh-CN" altLang="en-US"/>
          </a:p>
        </p:txBody>
      </p:sp>
      <p:sp>
        <p:nvSpPr>
          <p:cNvPr id="3" name="文本占位符 2"/>
          <p:cNvSpPr>
            <a:spLocks noGrp="1"/>
          </p:cNvSpPr>
          <p:nvPr>
            <p:ph type="body" idx="1"/>
          </p:nvPr>
        </p:nvSpPr>
        <p:spPr>
          <a:xfrm>
            <a:off x="3866515" y="2094865"/>
            <a:ext cx="5013960" cy="3758565"/>
          </a:xfrm>
        </p:spPr>
        <p:txBody>
          <a:bodyPr/>
          <a:p>
            <a:pPr algn="l"/>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6.1 </a:t>
            </a:r>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类</a:t>
            </a:r>
            <a:endParaRPr lang="zh-CN" altLang="en-US" sz="2400" b="1">
              <a:solidFill>
                <a:srgbClr val="FF0000"/>
              </a:solidFill>
              <a:latin typeface="微软雅黑" panose="020B0503020204020204" charset="-122"/>
              <a:ea typeface="微软雅黑" panose="020B0503020204020204" charset="-122"/>
              <a:cs typeface="微软雅黑" panose="020B0503020204020204" charset="-122"/>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6.2 方法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6.3 属性</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6.4 常用特殊方法</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6.5 继承机制</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6.6 多态原理与实现</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29697"/>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6.1.4 </a:t>
            </a:r>
            <a:r>
              <a:rPr lang="zh-CN" altLang="en-US" spc="200">
                <a:solidFill>
                  <a:srgbClr val="FFFFFF"/>
                </a:solidFill>
                <a:latin typeface="宋体" panose="02010600030101010101" pitchFamily="2" charset="-122"/>
                <a:ea typeface="+mj-ea"/>
                <a:cs typeface="+mj-cs"/>
                <a:sym typeface="+mn-ea"/>
              </a:rPr>
              <a:t>私有成员与公有成员</a:t>
            </a:r>
            <a:endParaRPr lang="zh-CN" altLang="en-US" spc="200">
              <a:solidFill>
                <a:srgbClr val="FFFFFF"/>
              </a:solidFill>
              <a:latin typeface="宋体" panose="02010600030101010101" pitchFamily="2" charset="-122"/>
              <a:ea typeface="+mj-ea"/>
              <a:cs typeface="+mj-cs"/>
              <a:sym typeface="+mn-ea"/>
            </a:endParaRPr>
          </a:p>
        </p:txBody>
      </p:sp>
      <p:sp>
        <p:nvSpPr>
          <p:cNvPr id="13" name="文本占位符 12"/>
          <p:cNvSpPr>
            <a:spLocks noGrp="1"/>
          </p:cNvSpPr>
          <p:nvPr>
            <p:ph type="body" idx="1"/>
          </p:nvPr>
        </p:nvSpPr>
        <p:spPr/>
        <p:txBody>
          <a:bodyPr/>
          <a:p>
            <a:endParaRPr lang="zh-CN" altLang="en-US"/>
          </a:p>
        </p:txBody>
      </p:sp>
      <p:sp>
        <p:nvSpPr>
          <p:cNvPr id="44034" name="文本占位符 29698"/>
          <p:cNvSpPr>
            <a:spLocks noGrp="1"/>
          </p:cNvSpPr>
          <p:nvPr>
            <p:ph sz="half" idx="2"/>
          </p:nvPr>
        </p:nvSpPr>
        <p:spPr/>
        <p:txBody>
          <a:bodyPr anchor="t"/>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class A:</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	    def __init__(self, value1 = 0, value2 = 0):</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		self._value1 = value1</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		self.__value2 = value2</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	    def setValue(self, value1, value2):</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		self._value1 = value1</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		self.__value2 = value2</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	    def show(self):</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		print(self._value1)</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		print(self.__value2)</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a = A()</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a._value1</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0</a:t>
            </a:r>
            <a:endParaRPr lang="en-US" altLang="zh-CN" sz="1800">
              <a:solidFill>
                <a:srgbClr val="00B0F0"/>
              </a:solidFill>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a._A__value2             #</a:t>
            </a:r>
            <a:r>
              <a:rPr lang="zh-CN" altLang="en-US" sz="1800">
                <a:latin typeface="Consolas" panose="020B0609020204030204" charset="0"/>
              </a:rPr>
              <a:t>在外部访问对象的私有数据成员</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0</a:t>
            </a:r>
            <a:endParaRPr lang="en-US" altLang="zh-CN" sz="1800">
              <a:solidFill>
                <a:srgbClr val="00B0F0"/>
              </a:solidFill>
              <a:latin typeface="Consolas" panose="020B0609020204030204" charset="0"/>
            </a:endParaRPr>
          </a:p>
        </p:txBody>
      </p:sp>
      <p:sp>
        <p:nvSpPr>
          <p:cNvPr id="4403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5595619" y="1885950"/>
              <a:ext cx="9525" cy="360"/>
            </p14:xfrm>
          </p:contentPart>
        </mc:Choice>
        <mc:Fallback xmlns="">
          <p:pic>
            <p:nvPicPr>
              <p:cNvPr id="2" name="墨迹 1"/>
            </p:nvPicPr>
            <p:blipFill>
              <a:blip r:embed="rId2"/>
            </p:blipFill>
            <p:spPr>
              <a:xfrm>
                <a:off x="5595619" y="1885950"/>
                <a:ext cx="9525" cy="360"/>
              </a:xfrm>
              <a:prstGeom prst="rect"/>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30721"/>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6.1.4 </a:t>
            </a:r>
            <a:r>
              <a:rPr lang="zh-CN" altLang="en-US" spc="200">
                <a:solidFill>
                  <a:srgbClr val="FFFFFF"/>
                </a:solidFill>
                <a:latin typeface="宋体" panose="02010600030101010101" pitchFamily="2" charset="-122"/>
                <a:ea typeface="+mj-ea"/>
                <a:cs typeface="+mj-cs"/>
                <a:sym typeface="+mn-ea"/>
              </a:rPr>
              <a:t>私有成员与公有成员</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5058" name="文本占位符 30722"/>
          <p:cNvSpPr>
            <a:spLocks noGrp="1"/>
          </p:cNvSpPr>
          <p:nvPr>
            <p:ph sz="half" idx="2"/>
          </p:nvPr>
        </p:nvSpPr>
        <p:spPr/>
        <p:txBody>
          <a:bodyPr anchor="t"/>
          <a:p>
            <a:pPr>
              <a:lnSpc>
                <a:spcPct val="150000"/>
              </a:lnSpc>
              <a:spcBef>
                <a:spcPts val="1200"/>
              </a:spcBef>
              <a:spcAft>
                <a:spcPts val="1200"/>
              </a:spcAft>
              <a:buSzPct val="90000"/>
              <a:buFont typeface="Wingdings" panose="05000000000000000000" charset="0"/>
              <a:buChar char="§"/>
            </a:pPr>
            <a:r>
              <a:rPr lang="zh-CN" altLang="en-US" sz="2400" dirty="0"/>
              <a:t>在IDLE环境中，在对象或类名后面加上一个圆点“.”，稍等一秒钟则会自动列出其所有公开成员，模块也具有同样的用法。</a:t>
            </a:r>
            <a:endParaRPr lang="zh-CN" altLang="en-US" sz="2400" dirty="0"/>
          </a:p>
          <a:p>
            <a:pPr>
              <a:lnSpc>
                <a:spcPct val="150000"/>
              </a:lnSpc>
              <a:spcBef>
                <a:spcPts val="1200"/>
              </a:spcBef>
              <a:spcAft>
                <a:spcPts val="1200"/>
              </a:spcAft>
              <a:buSzPct val="90000"/>
              <a:buFont typeface="Wingdings" panose="05000000000000000000" charset="0"/>
              <a:buChar char="§"/>
            </a:pPr>
            <a:r>
              <a:rPr lang="zh-CN" altLang="en-US" sz="2400" dirty="0"/>
              <a:t>如果在圆点“.”后面再加一个下划线，则会列出该对象、类或模块的所有成员，包括私有成员。</a:t>
            </a:r>
            <a:endParaRPr lang="zh-CN" altLang="en-US" sz="2400" dirty="0"/>
          </a:p>
        </p:txBody>
      </p:sp>
      <p:sp>
        <p:nvSpPr>
          <p:cNvPr id="4505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31745"/>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6.1.4 </a:t>
            </a:r>
            <a:r>
              <a:rPr lang="zh-CN" altLang="en-US" spc="200">
                <a:solidFill>
                  <a:srgbClr val="FFFFFF"/>
                </a:solidFill>
                <a:latin typeface="宋体" panose="02010600030101010101" pitchFamily="2" charset="-122"/>
                <a:ea typeface="+mj-ea"/>
                <a:cs typeface="+mj-cs"/>
                <a:sym typeface="+mn-ea"/>
              </a:rPr>
              <a:t>私有成员与公有成员</a:t>
            </a:r>
            <a:endParaRPr lang="zh-CN" altLang="en-US" spc="200">
              <a:solidFill>
                <a:srgbClr val="FFFFFF"/>
              </a:solidFill>
              <a:latin typeface="宋体" panose="02010600030101010101" pitchFamily="2" charset="-122"/>
              <a:ea typeface="+mj-ea"/>
              <a:cs typeface="+mj-cs"/>
              <a:sym typeface="+mn-ea"/>
            </a:endParaRPr>
          </a:p>
        </p:txBody>
      </p:sp>
      <p:sp>
        <p:nvSpPr>
          <p:cNvPr id="5" name="文本占位符 4"/>
          <p:cNvSpPr>
            <a:spLocks noGrp="1"/>
          </p:cNvSpPr>
          <p:nvPr>
            <p:ph type="body" idx="1"/>
          </p:nvPr>
        </p:nvSpPr>
        <p:spPr/>
        <p:txBody>
          <a:bodyPr/>
          <a:p>
            <a:endParaRPr lang="zh-CN" altLang="en-US"/>
          </a:p>
        </p:txBody>
      </p:sp>
      <p:sp>
        <p:nvSpPr>
          <p:cNvPr id="46082" name="文本占位符 31746"/>
          <p:cNvSpPr>
            <a:spLocks noGrp="1"/>
          </p:cNvSpPr>
          <p:nvPr>
            <p:ph sz="half" idx="2"/>
          </p:nvPr>
        </p:nvSpPr>
        <p:spPr/>
        <p:txBody>
          <a:bodyPr anchor="t"/>
          <a:p>
            <a:pPr marL="25400" marR="0" indent="499745" algn="l" defTabSz="914400" rtl="0" eaLnBrk="1" fontAlgn="base" latinLnBrk="0" hangingPunct="1">
              <a:lnSpc>
                <a:spcPct val="150000"/>
              </a:lnSpc>
              <a:spcBef>
                <a:spcPts val="0"/>
              </a:spcBef>
              <a:spcAft>
                <a:spcPts val="0"/>
              </a:spcAft>
              <a:buClrTx/>
              <a:buSzPct val="90000"/>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在</a:t>
            </a:r>
            <a:r>
              <a:rPr kumimoji="0" lang="en-US" altLang="zh-CN" sz="2400" b="0" i="0" u="none" strike="noStrike" kern="1200" cap="none" spc="0" normalizeH="0" baseline="0" noProof="1">
                <a:solidFill>
                  <a:schemeClr val="tx1"/>
                </a:solidFill>
                <a:latin typeface="+mn-lt"/>
                <a:ea typeface="+mn-ea"/>
                <a:cs typeface="+mn-cs"/>
              </a:rPr>
              <a:t>Python</a:t>
            </a:r>
            <a:r>
              <a:rPr kumimoji="0" lang="zh-CN" altLang="en-US" sz="2400" b="0" i="0" u="none" strike="noStrike" kern="1200" cap="none" spc="0" normalizeH="0" baseline="0" noProof="1">
                <a:solidFill>
                  <a:schemeClr val="tx1"/>
                </a:solidFill>
                <a:latin typeface="+mn-lt"/>
                <a:ea typeface="+mn-ea"/>
                <a:cs typeface="+mn-cs"/>
              </a:rPr>
              <a:t>中，以下划线开头的变量名和方法名有特殊的含义，尤其是在类的定义中。</a:t>
            </a:r>
            <a:endParaRPr kumimoji="0" lang="zh-CN" altLang="en-US" sz="2400" b="0" i="0" u="none" strike="noStrike" kern="1200" cap="none" spc="0" normalizeH="0" baseline="0" noProof="1">
              <a:solidFill>
                <a:schemeClr val="tx1"/>
              </a:solidFill>
              <a:latin typeface="+mn-lt"/>
              <a:ea typeface="+mn-ea"/>
              <a:cs typeface="+mn-cs"/>
            </a:endParaRPr>
          </a:p>
          <a:p>
            <a:pPr marL="678180" marR="0" indent="-342265" algn="l" defTabSz="914400" rtl="0" eaLnBrk="1" fontAlgn="base" latinLnBrk="0" hangingPunct="1">
              <a:lnSpc>
                <a:spcPct val="150000"/>
              </a:lnSpc>
              <a:spcBef>
                <a:spcPts val="0"/>
              </a:spcBef>
              <a:spcAft>
                <a:spcPts val="0"/>
              </a:spcAft>
              <a:buClrTx/>
              <a:buSzPct val="90000"/>
              <a:buFont typeface="Wingdings" panose="05000000000000000000" charset="0"/>
              <a:buChar char=""/>
            </a:pPr>
            <a:r>
              <a:rPr kumimoji="0" lang="en-US" altLang="zh-CN" sz="1800" b="0" i="0" u="none" strike="noStrike" kern="1200" cap="none" spc="0" normalizeH="0" baseline="0" noProof="1">
                <a:solidFill>
                  <a:srgbClr val="FF0000"/>
                </a:solidFill>
                <a:latin typeface="+mn-lt"/>
                <a:ea typeface="+mn-ea"/>
                <a:cs typeface="+mn-cs"/>
              </a:rPr>
              <a:t>_x</a:t>
            </a:r>
            <a:r>
              <a:rPr kumimoji="0" lang="en-US" altLang="zh-CN" sz="2000" b="0" i="0" u="none" strike="noStrike" kern="1200" cap="none" spc="0" normalizeH="0" baseline="0" noProof="1">
                <a:solidFill>
                  <a:srgbClr val="FF0000"/>
                </a:solidFill>
                <a:latin typeface="+mn-lt"/>
                <a:ea typeface="+mn-ea"/>
                <a:cs typeface="+mn-cs"/>
              </a:rPr>
              <a:t>xx</a:t>
            </a:r>
            <a:r>
              <a:rPr kumimoji="0" lang="zh-CN" altLang="en-US" sz="2000" b="0" i="0" u="none" strike="noStrike" kern="1200" cap="none" spc="0" normalizeH="0" baseline="0" noProof="1">
                <a:solidFill>
                  <a:schemeClr val="tx1"/>
                </a:solidFill>
                <a:latin typeface="+mn-lt"/>
                <a:ea typeface="+mn-ea"/>
                <a:cs typeface="+mn-cs"/>
              </a:rPr>
              <a:t>：受保护成员，不能用</a:t>
            </a:r>
            <a:r>
              <a:rPr kumimoji="0" lang="en-US" altLang="zh-CN" sz="2000" b="0" i="0" u="none" strike="noStrike" kern="1200" cap="none" spc="0" normalizeH="0" baseline="0" noProof="1">
                <a:solidFill>
                  <a:schemeClr val="tx1"/>
                </a:solidFill>
                <a:latin typeface="+mn-lt"/>
                <a:ea typeface="+mn-ea"/>
                <a:cs typeface="+mn-cs"/>
              </a:rPr>
              <a:t>'from module import *'</a:t>
            </a:r>
            <a:r>
              <a:rPr kumimoji="0" lang="zh-CN" altLang="en-US" sz="2000" b="0" i="0" u="none" strike="noStrike" kern="1200" cap="none" spc="0" normalizeH="0" baseline="0" noProof="1">
                <a:solidFill>
                  <a:schemeClr val="tx1"/>
                </a:solidFill>
                <a:latin typeface="+mn-lt"/>
                <a:ea typeface="+mn-ea"/>
                <a:cs typeface="+mn-cs"/>
              </a:rPr>
              <a:t>导入；</a:t>
            </a:r>
            <a:endParaRPr kumimoji="0" lang="zh-CN" altLang="en-US" sz="2000" b="0" i="0" u="none" strike="noStrike" kern="1200" cap="none" spc="0" normalizeH="0" baseline="0" noProof="1">
              <a:solidFill>
                <a:schemeClr val="tx1"/>
              </a:solidFill>
              <a:latin typeface="+mn-lt"/>
              <a:ea typeface="+mn-ea"/>
              <a:cs typeface="+mn-cs"/>
            </a:endParaRPr>
          </a:p>
          <a:p>
            <a:pPr marL="678180" marR="0" indent="-342265" algn="l" defTabSz="914400" rtl="0" eaLnBrk="1" fontAlgn="base" latinLnBrk="0" hangingPunct="1">
              <a:lnSpc>
                <a:spcPct val="150000"/>
              </a:lnSpc>
              <a:spcBef>
                <a:spcPts val="0"/>
              </a:spcBef>
              <a:spcAft>
                <a:spcPts val="0"/>
              </a:spcAft>
              <a:buClrTx/>
              <a:buSzPct val="90000"/>
              <a:buFont typeface="Wingdings" panose="05000000000000000000" charset="0"/>
              <a:buChar char=""/>
            </a:pPr>
            <a:r>
              <a:rPr kumimoji="0" lang="en-US" altLang="zh-CN" sz="2000" b="0" i="0" u="none" strike="noStrike" kern="1200" cap="none" spc="0" normalizeH="0" baseline="0" noProof="1">
                <a:solidFill>
                  <a:srgbClr val="FF0000"/>
                </a:solidFill>
                <a:latin typeface="+mn-lt"/>
                <a:ea typeface="+mn-ea"/>
                <a:cs typeface="+mn-cs"/>
              </a:rPr>
              <a:t>__xxx__</a:t>
            </a:r>
            <a:r>
              <a:rPr kumimoji="0" lang="zh-CN" altLang="en-US" sz="2000" b="0" i="0" u="none" strike="noStrike" kern="1200" cap="none" spc="0" normalizeH="0" baseline="0" noProof="1">
                <a:solidFill>
                  <a:schemeClr val="tx1"/>
                </a:solidFill>
                <a:latin typeface="+mn-lt"/>
                <a:ea typeface="+mn-ea"/>
                <a:cs typeface="+mn-cs"/>
              </a:rPr>
              <a:t>：系统定义的特殊成员；</a:t>
            </a:r>
            <a:endParaRPr kumimoji="0" lang="zh-CN" altLang="en-US" sz="2000" b="0" i="0" u="none" strike="noStrike" kern="1200" cap="none" spc="0" normalizeH="0" baseline="0" noProof="1">
              <a:solidFill>
                <a:schemeClr val="tx1"/>
              </a:solidFill>
              <a:latin typeface="+mn-lt"/>
              <a:ea typeface="+mn-ea"/>
              <a:cs typeface="+mn-cs"/>
            </a:endParaRPr>
          </a:p>
          <a:p>
            <a:pPr marL="678180" marR="0" indent="-342265" algn="l" defTabSz="914400" rtl="0" eaLnBrk="1" fontAlgn="base" latinLnBrk="0" hangingPunct="1">
              <a:lnSpc>
                <a:spcPct val="150000"/>
              </a:lnSpc>
              <a:spcBef>
                <a:spcPts val="0"/>
              </a:spcBef>
              <a:spcAft>
                <a:spcPts val="0"/>
              </a:spcAft>
              <a:buClrTx/>
              <a:buSzPct val="90000"/>
              <a:buFont typeface="Wingdings" panose="05000000000000000000" charset="0"/>
              <a:buChar char=""/>
            </a:pPr>
            <a:r>
              <a:rPr kumimoji="0" lang="en-US" altLang="zh-CN" sz="2000" b="0" i="0" u="none" strike="noStrike" kern="1200" cap="none" spc="0" normalizeH="0" baseline="0" noProof="1">
                <a:solidFill>
                  <a:srgbClr val="FF0000"/>
                </a:solidFill>
                <a:latin typeface="+mn-lt"/>
                <a:ea typeface="+mn-ea"/>
                <a:cs typeface="+mn-cs"/>
              </a:rPr>
              <a:t>__xxx</a:t>
            </a:r>
            <a:r>
              <a:rPr kumimoji="0" lang="zh-CN" altLang="en-US" sz="2000" b="0" i="0" u="none" strike="noStrike" kern="1200" cap="none" spc="0" normalizeH="0" baseline="0" noProof="1">
                <a:solidFill>
                  <a:schemeClr val="tx1"/>
                </a:solidFill>
                <a:latin typeface="+mn-lt"/>
                <a:ea typeface="+mn-ea"/>
                <a:cs typeface="+mn-cs"/>
              </a:rPr>
              <a:t>：私有成员，只有类对象自己能访问，子类对象不能直接访问到这个成员，但在对象外部可以通过“对象名</a:t>
            </a:r>
            <a:r>
              <a:rPr kumimoji="0" lang="en-US" altLang="zh-CN" sz="2000" b="0" i="0" u="none" strike="noStrike" kern="1200" cap="none" spc="0" normalizeH="0" baseline="0" noProof="1">
                <a:solidFill>
                  <a:schemeClr val="tx1"/>
                </a:solidFill>
                <a:latin typeface="+mn-lt"/>
                <a:ea typeface="+mn-ea"/>
                <a:cs typeface="+mn-cs"/>
              </a:rPr>
              <a:t>._</a:t>
            </a:r>
            <a:r>
              <a:rPr kumimoji="0" lang="zh-CN" altLang="en-US" sz="2000" b="0" i="0" u="none" strike="noStrike" kern="1200" cap="none" spc="0" normalizeH="0" baseline="0" noProof="1">
                <a:solidFill>
                  <a:schemeClr val="tx1"/>
                </a:solidFill>
                <a:latin typeface="+mn-lt"/>
                <a:ea typeface="+mn-ea"/>
                <a:cs typeface="+mn-cs"/>
              </a:rPr>
              <a:t>类名</a:t>
            </a:r>
            <a:r>
              <a:rPr kumimoji="0" lang="en-US" altLang="zh-CN" sz="2000" b="0" i="0" u="none" strike="noStrike" kern="1200" cap="none" spc="0" normalizeH="0" baseline="0" noProof="1">
                <a:solidFill>
                  <a:schemeClr val="tx1"/>
                </a:solidFill>
                <a:latin typeface="+mn-lt"/>
                <a:ea typeface="+mn-ea"/>
                <a:cs typeface="+mn-cs"/>
              </a:rPr>
              <a:t>__xxx”</a:t>
            </a:r>
            <a:r>
              <a:rPr kumimoji="0" lang="zh-CN" altLang="en-US" sz="2000" b="0" i="0" u="none" strike="noStrike" kern="1200" cap="none" spc="0" normalizeH="0" baseline="0" noProof="1">
                <a:solidFill>
                  <a:schemeClr val="tx1"/>
                </a:solidFill>
                <a:latin typeface="+mn-lt"/>
                <a:ea typeface="+mn-ea"/>
                <a:cs typeface="+mn-cs"/>
              </a:rPr>
              <a:t>这样的特殊方式来访问。</a:t>
            </a:r>
            <a:endParaRPr kumimoji="0" lang="zh-CN" altLang="en-US" sz="2000" b="0" i="0" u="none" strike="noStrike" kern="1200" cap="none" spc="0" normalizeH="0" baseline="0" noProof="1">
              <a:solidFill>
                <a:schemeClr val="tx1"/>
              </a:solidFill>
              <a:latin typeface="+mn-lt"/>
              <a:ea typeface="+mn-ea"/>
              <a:cs typeface="+mn-cs"/>
            </a:endParaRPr>
          </a:p>
          <a:p>
            <a:pPr marL="25400" marR="0" indent="472440" algn="l" defTabSz="914400" rtl="0" eaLnBrk="1" fontAlgn="base" latinLnBrk="0" hangingPunct="1">
              <a:lnSpc>
                <a:spcPct val="150000"/>
              </a:lnSpc>
              <a:spcBef>
                <a:spcPts val="0"/>
              </a:spcBef>
              <a:spcAft>
                <a:spcPts val="0"/>
              </a:spcAft>
              <a:buClrTx/>
              <a:buSzPct val="90000"/>
              <a:buFont typeface="Wingdings" panose="05000000000000000000" charset="0"/>
              <a:buChar char="v"/>
            </a:pPr>
            <a:r>
              <a:rPr kumimoji="0" lang="zh-CN" altLang="en-US" sz="2400" b="0" i="0" u="none" strike="noStrike" kern="1200" cap="none" spc="0" normalizeH="0" baseline="0" noProof="1">
                <a:solidFill>
                  <a:schemeClr val="tx1"/>
                </a:solidFill>
                <a:latin typeface="+mn-lt"/>
                <a:ea typeface="+mn-ea"/>
                <a:cs typeface="+mn-cs"/>
              </a:rPr>
              <a:t>注意：</a:t>
            </a:r>
            <a:r>
              <a:rPr kumimoji="0" lang="en-US" altLang="zh-CN" sz="2400" b="0" i="0" u="none" strike="noStrike" kern="1200" cap="none" spc="0" normalizeH="0" baseline="0" noProof="1">
                <a:solidFill>
                  <a:srgbClr val="FF0000"/>
                </a:solidFill>
                <a:latin typeface="+mn-lt"/>
                <a:ea typeface="+mn-ea"/>
                <a:cs typeface="+mn-cs"/>
              </a:rPr>
              <a:t>Python</a:t>
            </a:r>
            <a:r>
              <a:rPr kumimoji="0" lang="zh-CN" altLang="en-US" sz="2400" b="0" i="0" u="none" strike="noStrike" kern="1200" cap="none" spc="0" normalizeH="0" baseline="0" noProof="1">
                <a:solidFill>
                  <a:srgbClr val="FF0000"/>
                </a:solidFill>
                <a:latin typeface="+mn-lt"/>
                <a:ea typeface="+mn-ea"/>
                <a:cs typeface="+mn-cs"/>
              </a:rPr>
              <a:t>中不存在严格意义上的私有成员</a:t>
            </a:r>
            <a:r>
              <a:rPr kumimoji="0" lang="zh-CN" altLang="en-US" sz="2400" b="0" i="0" u="none" strike="noStrike" kern="1200" cap="none" spc="0" normalizeH="0" baseline="0" noProof="1">
                <a:solidFill>
                  <a:schemeClr val="tx1"/>
                </a:solidFill>
                <a:latin typeface="+mn-lt"/>
                <a:ea typeface="+mn-ea"/>
                <a:cs typeface="+mn-cs"/>
              </a:rPr>
              <a:t>。</a:t>
            </a:r>
            <a:endParaRPr kumimoji="0" lang="zh-CN" altLang="en-US" sz="2400" b="0" i="0" u="none" strike="noStrike" kern="1200" cap="none" spc="0" normalizeH="0" baseline="0" noProof="1">
              <a:solidFill>
                <a:schemeClr val="tx1"/>
              </a:solidFill>
              <a:latin typeface="+mn-lt"/>
              <a:ea typeface="+mn-ea"/>
              <a:cs typeface="+mn-cs"/>
            </a:endParaRPr>
          </a:p>
        </p:txBody>
      </p:sp>
      <p:sp>
        <p:nvSpPr>
          <p:cNvPr id="4608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4762500" y="4267200"/>
              <a:ext cx="9525" cy="360"/>
            </p14:xfrm>
          </p:contentPart>
        </mc:Choice>
        <mc:Fallback xmlns="">
          <p:pic>
            <p:nvPicPr>
              <p:cNvPr id="4" name="墨迹 3"/>
            </p:nvPicPr>
            <p:blipFill>
              <a:blip r:embed="rId2"/>
            </p:blipFill>
            <p:spPr>
              <a:xfrm>
                <a:off x="4762500" y="4267200"/>
                <a:ext cx="9525" cy="360"/>
              </a:xfrm>
              <a:prstGeom prst="rect"/>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33793"/>
          <p:cNvSpPr>
            <a:spLocks noGrp="1"/>
          </p:cNvSpPr>
          <p:nvPr>
            <p:ph type="title"/>
          </p:nvPr>
        </p:nvSpPr>
        <p:spPr>
          <a:xfrm>
            <a:off x="554355" y="-365125"/>
            <a:ext cx="5398770" cy="144526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6.1.4 </a:t>
            </a:r>
            <a:r>
              <a:rPr lang="zh-CN" altLang="en-US" spc="200">
                <a:solidFill>
                  <a:srgbClr val="FFFFFF"/>
                </a:solidFill>
                <a:latin typeface="宋体" panose="02010600030101010101" pitchFamily="2" charset="-122"/>
                <a:ea typeface="+mj-ea"/>
                <a:cs typeface="+mj-cs"/>
                <a:sym typeface="+mn-ea"/>
              </a:rPr>
              <a:t>私有成员与公有成员</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7106" name="文本占位符 33794"/>
          <p:cNvSpPr>
            <a:spLocks noGrp="1"/>
          </p:cNvSpPr>
          <p:nvPr>
            <p:ph sz="half" idx="2"/>
          </p:nvPr>
        </p:nvSpPr>
        <p:spPr/>
        <p:txBody>
          <a:bodyPr anchor="t"/>
          <a:p>
            <a:pPr marL="1905" indent="-344805">
              <a:lnSpc>
                <a:spcPct val="80000"/>
              </a:lnSpc>
              <a:buSzPct val="90000"/>
              <a:buFont typeface="Wingdings" panose="05000000000000000000" charset="0"/>
              <a:buChar char="n"/>
            </a:pPr>
            <a:r>
              <a:rPr lang="zh-CN" altLang="en-US" sz="2400"/>
              <a:t>下面的代码演示了私有成员定义和访问的方法：</a:t>
            </a:r>
            <a:endParaRPr lang="zh-CN" altLang="en-US" sz="2400"/>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class Fruit:</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en-US" sz="1600">
                <a:latin typeface="Consolas" panose="020B0609020204030204" charset="0"/>
              </a:rPr>
              <a:t>    </a:t>
            </a:r>
            <a:r>
              <a:rPr lang="en-US" altLang="zh-CN" sz="1600">
                <a:latin typeface="Consolas" panose="020B0609020204030204" charset="0"/>
              </a:rPr>
              <a:t>def __init__(self):</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en-US" sz="1600">
                <a:latin typeface="Consolas" panose="020B0609020204030204" charset="0"/>
              </a:rPr>
              <a:t>        </a:t>
            </a:r>
            <a:r>
              <a:rPr lang="en-US" altLang="zh-CN" sz="1600">
                <a:latin typeface="Consolas" panose="020B0609020204030204" charset="0"/>
              </a:rPr>
              <a:t>self.__color = 'Red'</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en-US" sz="1600">
                <a:latin typeface="Consolas" panose="020B0609020204030204" charset="0"/>
              </a:rPr>
              <a:t>        </a:t>
            </a:r>
            <a:r>
              <a:rPr lang="en-US" altLang="zh-CN" sz="1600">
                <a:latin typeface="Consolas" panose="020B0609020204030204" charset="0"/>
              </a:rPr>
              <a:t>self.price = 1</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apple = Fruit()</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apple.price                               #</a:t>
            </a:r>
            <a:r>
              <a:rPr lang="zh-CN" altLang="en-US" sz="1600">
                <a:latin typeface="Consolas" panose="020B0609020204030204" charset="0"/>
              </a:rPr>
              <a:t>显示对象公开数据成员的值</a:t>
            </a:r>
            <a:endParaRPr lang="zh-CN" altLang="en-US"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1</a:t>
            </a:r>
            <a:endParaRPr lang="en-US" altLang="zh-CN" sz="16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apple.price = 2                           #</a:t>
            </a:r>
            <a:r>
              <a:rPr lang="zh-CN" altLang="en-US" sz="1600">
                <a:latin typeface="Consolas" panose="020B0609020204030204" charset="0"/>
              </a:rPr>
              <a:t>修改对象公开数据成员的值</a:t>
            </a:r>
            <a:endParaRPr lang="zh-CN" altLang="en-US"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apple.price</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2</a:t>
            </a:r>
            <a:endParaRPr lang="en-US" altLang="zh-CN" sz="16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print(apple.price, apple._Fruit__color)   #</a:t>
            </a:r>
            <a:r>
              <a:rPr lang="zh-CN" altLang="en-US" sz="1600">
                <a:latin typeface="Consolas" panose="020B0609020204030204" charset="0"/>
              </a:rPr>
              <a:t>显示对象私有数据成员的值</a:t>
            </a:r>
            <a:endParaRPr lang="zh-CN" altLang="en-US"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2 Red</a:t>
            </a:r>
            <a:endParaRPr lang="en-US" altLang="zh-CN" sz="16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apple._Fruit__color = "Blue"              #</a:t>
            </a:r>
            <a:r>
              <a:rPr lang="zh-CN" altLang="en-US" sz="1600">
                <a:latin typeface="Consolas" panose="020B0609020204030204" charset="0"/>
              </a:rPr>
              <a:t>修改对象私有数据成员的值</a:t>
            </a:r>
            <a:endParaRPr lang="zh-CN" altLang="en-US"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print(apple.price, apple._Fruit__color)</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2 Blue</a:t>
            </a:r>
            <a:endParaRPr lang="en-US" altLang="zh-CN" sz="16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print(apple.__color)      #</a:t>
            </a:r>
            <a:r>
              <a:rPr lang="zh-CN" altLang="en-US" sz="1600">
                <a:latin typeface="Consolas" panose="020B0609020204030204" charset="0"/>
              </a:rPr>
              <a:t>不能直接访问对象的私有数据成员，出错</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AttributeError: Fruit instance has no attribute '__color'</a:t>
            </a:r>
            <a:endParaRPr lang="en-US" altLang="zh-CN" sz="1600">
              <a:solidFill>
                <a:srgbClr val="FF0000"/>
              </a:solidFill>
              <a:latin typeface="Consolas" panose="020B0609020204030204" charset="0"/>
            </a:endParaRPr>
          </a:p>
          <a:p>
            <a:pPr marL="1905" indent="-344805">
              <a:lnSpc>
                <a:spcPct val="80000"/>
              </a:lnSpc>
              <a:buSzPct val="90000"/>
              <a:buFont typeface="Wingdings" panose="05000000000000000000" pitchFamily="2" charset="2"/>
              <a:buNone/>
            </a:pPr>
            <a:endParaRPr lang="en-US" altLang="zh-CN" sz="1600"/>
          </a:p>
        </p:txBody>
      </p:sp>
      <p:sp>
        <p:nvSpPr>
          <p:cNvPr id="4710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32769"/>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6.1.4 </a:t>
            </a:r>
            <a:r>
              <a:rPr lang="zh-CN" altLang="en-US" spc="200">
                <a:solidFill>
                  <a:srgbClr val="FFFFFF"/>
                </a:solidFill>
                <a:latin typeface="宋体" panose="02010600030101010101" pitchFamily="2" charset="-122"/>
                <a:ea typeface="+mj-ea"/>
                <a:cs typeface="+mj-cs"/>
                <a:sym typeface="+mn-ea"/>
              </a:rPr>
              <a:t>私有成员与公有成员</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2771" name="文本占位符 32770"/>
          <p:cNvSpPr>
            <a:spLocks noGrp="1"/>
          </p:cNvSpPr>
          <p:nvPr>
            <p:ph sz="half" idx="2"/>
          </p:nvPr>
        </p:nvSpPr>
        <p:spPr/>
        <p:txBody>
          <a:bodyPr/>
          <a:p>
            <a:pPr marL="285750" marR="0" indent="-28575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effectLst/>
                <a:latin typeface="+mn-lt"/>
                <a:ea typeface="+mn-ea"/>
                <a:cs typeface="+mn-cs"/>
              </a:rPr>
              <a:t>在</a:t>
            </a:r>
            <a:r>
              <a:rPr kumimoji="0" lang="en-US" altLang="zh-CN" sz="2400" b="0" i="0" u="none" strike="noStrike" kern="1200" cap="none" spc="0" normalizeH="0" baseline="0" noProof="1">
                <a:solidFill>
                  <a:schemeClr val="tx1"/>
                </a:solidFill>
                <a:effectLst/>
                <a:latin typeface="+mn-lt"/>
                <a:ea typeface="+mn-ea"/>
                <a:cs typeface="+mn-cs"/>
              </a:rPr>
              <a:t>IDLE</a:t>
            </a:r>
            <a:r>
              <a:rPr kumimoji="0" lang="zh-CN" altLang="en-US" sz="2400" b="0" i="0" u="none" strike="noStrike" kern="1200" cap="none" spc="0" normalizeH="0" baseline="0" noProof="1">
                <a:solidFill>
                  <a:schemeClr val="tx1"/>
                </a:solidFill>
                <a:effectLst/>
                <a:latin typeface="+mn-lt"/>
                <a:ea typeface="+mn-ea"/>
                <a:cs typeface="+mn-cs"/>
              </a:rPr>
              <a:t>交互模式下，一个下划线“</a:t>
            </a:r>
            <a:r>
              <a:rPr kumimoji="0" lang="en-US" altLang="zh-CN" sz="2400" b="0" i="0" u="none" strike="noStrike" kern="1200" cap="none" spc="0" normalizeH="0" baseline="0" noProof="1">
                <a:solidFill>
                  <a:schemeClr val="tx1"/>
                </a:solidFill>
                <a:effectLst/>
                <a:latin typeface="+mn-lt"/>
                <a:ea typeface="+mn-ea"/>
                <a:cs typeface="+mn-cs"/>
              </a:rPr>
              <a:t>_”</a:t>
            </a:r>
            <a:r>
              <a:rPr kumimoji="0" lang="zh-CN" altLang="en-US" sz="2400" b="0" i="0" u="none" strike="noStrike" kern="1200" cap="none" spc="0" normalizeH="0" baseline="0" noProof="1">
                <a:solidFill>
                  <a:schemeClr val="tx1"/>
                </a:solidFill>
                <a:effectLst/>
                <a:latin typeface="+mn-lt"/>
                <a:ea typeface="+mn-ea"/>
                <a:cs typeface="+mn-cs"/>
              </a:rPr>
              <a:t>表示解释器中</a:t>
            </a:r>
            <a:r>
              <a:rPr kumimoji="0" lang="zh-CN" altLang="en-US" sz="2400" b="0" i="0" u="none" strike="noStrike" kern="1200" cap="none" spc="0" normalizeH="0" baseline="0" noProof="1">
                <a:solidFill>
                  <a:srgbClr val="FF0000"/>
                </a:solidFill>
                <a:effectLst/>
                <a:latin typeface="+mn-lt"/>
                <a:ea typeface="+mn-ea"/>
                <a:cs typeface="+mn-cs"/>
              </a:rPr>
              <a:t>最后一次显示的内容或最后一次语句正确执行的输出结果</a:t>
            </a:r>
            <a:r>
              <a:rPr kumimoji="0" lang="zh-CN" altLang="en-US" sz="2400" b="0" i="0" u="none" strike="noStrike" kern="1200" cap="none" spc="0" normalizeH="0" baseline="0" noProof="1">
                <a:solidFill>
                  <a:schemeClr val="tx1"/>
                </a:solidFill>
                <a:effectLst/>
                <a:latin typeface="+mn-lt"/>
                <a:ea typeface="+mn-ea"/>
                <a:cs typeface="+mn-cs"/>
              </a:rPr>
              <a:t>。</a:t>
            </a: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3 + 5</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8</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8 + 2</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10</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_ * 3</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30</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_ / 5</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6.0</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1 / 0</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rgbClr val="FF0000"/>
                </a:solidFill>
                <a:effectLst/>
                <a:latin typeface="Consolas" panose="020B0609020204030204" charset="0"/>
                <a:ea typeface="+mn-ea"/>
                <a:cs typeface="+mn-cs"/>
              </a:rPr>
              <a:t>ZeroDivisionError: integer division or modulo by zero</a:t>
            </a:r>
            <a:endParaRPr kumimoji="0" lang="en-US" altLang="zh-CN" sz="1800" b="0" i="0" u="none" strike="noStrike" kern="1200" cap="none" spc="0" normalizeH="0" baseline="0" noProof="1">
              <a:solidFill>
                <a:srgbClr val="FF0000"/>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_</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6.0</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p:txBody>
      </p:sp>
      <p:sp>
        <p:nvSpPr>
          <p:cNvPr id="4813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在程序中，可以使用一个下划线来表示</a:t>
            </a:r>
            <a:r>
              <a:rPr kumimoji="0" lang="zh-CN" altLang="en-US" sz="2400" b="0" i="0" u="none" strike="noStrike" kern="1200" cap="none" spc="0" normalizeH="0" baseline="0" noProof="1">
                <a:solidFill>
                  <a:srgbClr val="FF0000"/>
                </a:solidFill>
                <a:latin typeface="+mn-lt"/>
                <a:ea typeface="+mn-ea"/>
                <a:cs typeface="+mn-cs"/>
              </a:rPr>
              <a:t>不关心该变量的值</a:t>
            </a:r>
            <a:r>
              <a:rPr kumimoji="0" lang="zh-CN" altLang="en-US" sz="2400" b="0" i="0" u="none" strike="noStrike" kern="1200" cap="none" spc="0" normalizeH="0" baseline="0" noProof="1">
                <a:solidFill>
                  <a:schemeClr val="tx1"/>
                </a:solidFill>
                <a:latin typeface="+mn-lt"/>
                <a:ea typeface="+mn-ea"/>
                <a:cs typeface="+mn-cs"/>
              </a:rPr>
              <a:t>。</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for _ in range(5):</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latin typeface="Consolas" panose="020B0609020204030204" charset="0"/>
                <a:ea typeface="+mn-ea"/>
                <a:cs typeface="+mn-cs"/>
                <a:sym typeface="+mn-ea"/>
              </a:rPr>
              <a:t>    </a:t>
            </a:r>
            <a:r>
              <a:rPr kumimoji="0" lang="zh-CN" altLang="en-US" sz="1800" b="0" i="0" u="none" strike="noStrike" kern="1200" cap="none" spc="0" normalizeH="0" baseline="0" noProof="1">
                <a:solidFill>
                  <a:schemeClr val="tx1"/>
                </a:solidFill>
                <a:latin typeface="Consolas" panose="020B0609020204030204" charset="0"/>
                <a:ea typeface="+mn-ea"/>
                <a:cs typeface="+mn-cs"/>
              </a:rPr>
              <a:t>print(3, end=' ')</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3 3 3 3 3 </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a, _ = divmod(60, 18)          </a:t>
            </a:r>
            <a:r>
              <a:rPr kumimoji="0" lang="en-US" altLang="zh-CN" sz="1800" b="0" i="0" u="none" strike="noStrike" kern="1200" cap="none" spc="0" normalizeH="0" baseline="0" noProof="1">
                <a:solidFill>
                  <a:schemeClr val="tx1"/>
                </a:solidFill>
                <a:latin typeface="Consolas" panose="020B0609020204030204" charset="0"/>
                <a:ea typeface="+mn-ea"/>
                <a:cs typeface="+mn-cs"/>
              </a:rPr>
              <a:t>#</a:t>
            </a:r>
            <a:r>
              <a:rPr kumimoji="0" lang="zh-CN" altLang="en-US" sz="1800" b="0" i="0" u="none" strike="noStrike" kern="1200" cap="none" spc="0" normalizeH="0" baseline="0" noProof="1">
                <a:solidFill>
                  <a:schemeClr val="tx1"/>
                </a:solidFill>
                <a:latin typeface="Consolas" panose="020B0609020204030204" charset="0"/>
                <a:ea typeface="+mn-ea"/>
                <a:cs typeface="+mn-cs"/>
              </a:rPr>
              <a:t>只关心整商，不关心余数，</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a:t>
            </a:r>
            <a:r>
              <a:rPr kumimoji="0" lang="en-US" altLang="zh-CN" sz="1800" b="0" i="0" u="none" strike="noStrike" kern="1200" cap="none" spc="0" normalizeH="0" baseline="0" noProof="1">
                <a:solidFill>
                  <a:schemeClr val="tx1"/>
                </a:solidFill>
                <a:latin typeface="Consolas" panose="020B0609020204030204" charset="0"/>
                <a:ea typeface="+mn-ea"/>
                <a:cs typeface="+mn-cs"/>
              </a:rPr>
              <a:t>#</a:t>
            </a:r>
            <a:r>
              <a:rPr kumimoji="0" lang="zh-CN" altLang="en-US" sz="1800" b="0" i="0" u="none" strike="noStrike" kern="1200" cap="none" spc="0" normalizeH="0" baseline="0" noProof="1">
                <a:solidFill>
                  <a:schemeClr val="tx1"/>
                </a:solidFill>
                <a:latin typeface="Consolas" panose="020B0609020204030204" charset="0"/>
                <a:ea typeface="+mn-ea"/>
                <a:cs typeface="+mn-cs"/>
              </a:rPr>
              <a:t>等价于</a:t>
            </a:r>
            <a:r>
              <a:rPr kumimoji="0" lang="en-US" altLang="zh-CN" sz="1800" b="0" i="0" u="none" strike="noStrike" kern="1200" cap="none" spc="0" normalizeH="0" baseline="0" noProof="1">
                <a:solidFill>
                  <a:schemeClr val="tx1"/>
                </a:solidFill>
                <a:latin typeface="Consolas" panose="020B0609020204030204" charset="0"/>
                <a:ea typeface="+mn-ea"/>
                <a:cs typeface="+mn-cs"/>
              </a:rPr>
              <a:t>a = 60//18</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a</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3</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39937" name="标题 32769"/>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6.1.4 </a:t>
            </a:r>
            <a:r>
              <a:rPr lang="zh-CN" altLang="en-US" spc="200">
                <a:solidFill>
                  <a:srgbClr val="FFFFFF"/>
                </a:solidFill>
                <a:latin typeface="宋体" panose="02010600030101010101" pitchFamily="2" charset="-122"/>
                <a:ea typeface="+mj-ea"/>
                <a:cs typeface="+mj-cs"/>
                <a:sym typeface="+mn-ea"/>
              </a:rPr>
              <a:t>私有成员与公有成员</a:t>
            </a:r>
            <a:endParaRPr lang="zh-CN" altLang="en-US" spc="200">
              <a:solidFill>
                <a:srgbClr val="FFFFFF"/>
              </a:solidFill>
              <a:latin typeface="宋体" panose="02010600030101010101" pitchFamily="2" charset="-122"/>
              <a:ea typeface="+mj-ea"/>
              <a:cs typeface="+mj-cs"/>
              <a:sym typeface="+mn-ea"/>
            </a:endParaRPr>
          </a:p>
        </p:txBody>
      </p:sp>
      <p:sp>
        <p:nvSpPr>
          <p:cNvPr id="4915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第6章 面向对象程序设计</a:t>
            </a:r>
            <a:endParaRPr lang="zh-CN" altLang="en-US"/>
          </a:p>
        </p:txBody>
      </p:sp>
      <p:sp>
        <p:nvSpPr>
          <p:cNvPr id="3" name="文本占位符 2"/>
          <p:cNvSpPr>
            <a:spLocks noGrp="1"/>
          </p:cNvSpPr>
          <p:nvPr>
            <p:ph type="body" idx="1"/>
          </p:nvPr>
        </p:nvSpPr>
        <p:spPr>
          <a:xfrm>
            <a:off x="3866515" y="2094865"/>
            <a:ext cx="5013960" cy="3758565"/>
          </a:xfrm>
        </p:spPr>
        <p:txBody>
          <a:bodyPr/>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6.1 类</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6.2 方法</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6.3 属性</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6.4 常用特殊方法</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6.5 继承机制</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6.6 多态原理与实现</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34817"/>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6.2 </a:t>
            </a:r>
            <a:r>
              <a:rPr lang="zh-CN" altLang="en-US" spc="200">
                <a:solidFill>
                  <a:srgbClr val="FFFFFF"/>
                </a:solidFill>
                <a:latin typeface="宋体" panose="02010600030101010101" pitchFamily="2" charset="-122"/>
                <a:ea typeface="+mj-ea"/>
                <a:cs typeface="+mj-cs"/>
                <a:sym typeface="+mn-ea"/>
              </a:rPr>
              <a:t>方法</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0178" name="文本占位符 34818"/>
          <p:cNvSpPr>
            <a:spLocks noGrp="1"/>
          </p:cNvSpPr>
          <p:nvPr>
            <p:ph sz="half" idx="2"/>
          </p:nvPr>
        </p:nvSpPr>
        <p:spPr/>
        <p:txBody>
          <a:bodyPr anchor="t"/>
          <a:p>
            <a:pPr>
              <a:lnSpc>
                <a:spcPct val="120000"/>
              </a:lnSpc>
              <a:spcBef>
                <a:spcPct val="0"/>
              </a:spcBef>
              <a:buSzPct val="90000"/>
              <a:buFont typeface="Wingdings" panose="05000000000000000000" charset="0"/>
              <a:buChar char="§"/>
            </a:pPr>
            <a:r>
              <a:rPr lang="zh-CN" altLang="en-US" sz="2400"/>
              <a:t>在类中定义的方法可以粗略分为四大类：</a:t>
            </a:r>
            <a:r>
              <a:rPr lang="zh-CN" altLang="en-US" sz="2400">
                <a:solidFill>
                  <a:srgbClr val="FF0000"/>
                </a:solidFill>
              </a:rPr>
              <a:t>公有方法</a:t>
            </a:r>
            <a:r>
              <a:rPr lang="zh-CN" altLang="en-US" sz="2400"/>
              <a:t>、</a:t>
            </a:r>
            <a:r>
              <a:rPr lang="zh-CN" altLang="en-US" sz="2400">
                <a:solidFill>
                  <a:srgbClr val="FF0000"/>
                </a:solidFill>
              </a:rPr>
              <a:t>私有方法</a:t>
            </a:r>
            <a:r>
              <a:rPr lang="zh-CN" altLang="en-US" sz="2400"/>
              <a:t>、</a:t>
            </a:r>
            <a:r>
              <a:rPr lang="zh-CN" altLang="en-US" sz="2400">
                <a:solidFill>
                  <a:srgbClr val="FF0000"/>
                </a:solidFill>
              </a:rPr>
              <a:t>静态方法</a:t>
            </a:r>
            <a:r>
              <a:rPr lang="zh-CN" altLang="en-US" sz="2400"/>
              <a:t>和</a:t>
            </a:r>
            <a:r>
              <a:rPr lang="zh-CN" altLang="en-US" sz="2400">
                <a:solidFill>
                  <a:srgbClr val="FF0000"/>
                </a:solidFill>
              </a:rPr>
              <a:t>类方法</a:t>
            </a:r>
            <a:r>
              <a:rPr lang="zh-CN" altLang="en-US" sz="2400"/>
              <a:t>。</a:t>
            </a:r>
            <a:endParaRPr lang="zh-CN" altLang="en-US" sz="2400"/>
          </a:p>
          <a:p>
            <a:pPr>
              <a:lnSpc>
                <a:spcPct val="150000"/>
              </a:lnSpc>
              <a:spcBef>
                <a:spcPts val="600"/>
              </a:spcBef>
              <a:spcAft>
                <a:spcPts val="600"/>
              </a:spcAft>
              <a:buSzPct val="90000"/>
              <a:buFont typeface="Wingdings" panose="05000000000000000000" charset="0"/>
              <a:buChar char="ü"/>
            </a:pPr>
            <a:r>
              <a:rPr lang="zh-CN" altLang="en-US" sz="1800">
                <a:solidFill>
                  <a:srgbClr val="FF0000"/>
                </a:solidFill>
              </a:rPr>
              <a:t>公有方法、私有方法都属于对象</a:t>
            </a:r>
            <a:r>
              <a:rPr lang="zh-CN" altLang="en-US" sz="1800"/>
              <a:t>，私有方法的名字以两个下划线“</a:t>
            </a:r>
            <a:r>
              <a:rPr lang="en-US" altLang="zh-CN" sz="1800"/>
              <a:t>__”</a:t>
            </a:r>
            <a:r>
              <a:rPr lang="zh-CN" altLang="en-US" sz="1800"/>
              <a:t>开始，每个对象都有自己的公有方法和私有方法，在这两类方法中</a:t>
            </a:r>
            <a:r>
              <a:rPr lang="zh-CN" altLang="en-US" sz="1800">
                <a:solidFill>
                  <a:srgbClr val="FF0000"/>
                </a:solidFill>
              </a:rPr>
              <a:t>可以访问属于类和对象的成员</a:t>
            </a:r>
            <a:r>
              <a:rPr lang="zh-CN" altLang="en-US" sz="1800"/>
              <a:t>；</a:t>
            </a:r>
            <a:endParaRPr lang="zh-CN" altLang="en-US" sz="1800"/>
          </a:p>
          <a:p>
            <a:pPr>
              <a:lnSpc>
                <a:spcPct val="150000"/>
              </a:lnSpc>
              <a:spcBef>
                <a:spcPts val="600"/>
              </a:spcBef>
              <a:spcAft>
                <a:spcPts val="600"/>
              </a:spcAft>
              <a:buSzPct val="90000"/>
              <a:buFont typeface="Wingdings" panose="05000000000000000000" charset="0"/>
              <a:buChar char="ü"/>
            </a:pPr>
            <a:r>
              <a:rPr lang="zh-CN" altLang="en-US" sz="1800"/>
              <a:t>公有方法通过对象名直接调用，</a:t>
            </a:r>
            <a:r>
              <a:rPr lang="zh-CN" altLang="en-US" sz="1800">
                <a:solidFill>
                  <a:srgbClr val="FF0000"/>
                </a:solidFill>
              </a:rPr>
              <a:t>私有方法不能通过对象名直接调用</a:t>
            </a:r>
            <a:r>
              <a:rPr lang="zh-CN" altLang="en-US" sz="1800"/>
              <a:t>，只能在属于对象的方法中通过</a:t>
            </a:r>
            <a:r>
              <a:rPr lang="en-US" altLang="zh-CN" sz="1800"/>
              <a:t>self</a:t>
            </a:r>
            <a:r>
              <a:rPr lang="zh-CN" altLang="en-US" sz="1800"/>
              <a:t>调用或在外部通过</a:t>
            </a:r>
            <a:r>
              <a:rPr lang="en-US" altLang="zh-CN" sz="1800"/>
              <a:t>Python</a:t>
            </a:r>
            <a:r>
              <a:rPr lang="zh-CN" altLang="en-US" sz="1800"/>
              <a:t>支持的特殊方式来调用。</a:t>
            </a:r>
            <a:endParaRPr lang="zh-CN" altLang="en-US" sz="1800"/>
          </a:p>
          <a:p>
            <a:pPr>
              <a:lnSpc>
                <a:spcPct val="150000"/>
              </a:lnSpc>
              <a:spcBef>
                <a:spcPts val="600"/>
              </a:spcBef>
              <a:spcAft>
                <a:spcPts val="600"/>
              </a:spcAft>
              <a:buSzPct val="90000"/>
              <a:buFont typeface="Wingdings" panose="05000000000000000000" charset="0"/>
              <a:buChar char="ü"/>
            </a:pPr>
            <a:r>
              <a:rPr lang="zh-CN" altLang="en-US" sz="1800"/>
              <a:t>如果通过类名来调用属于对象的公有方法，需要显式为该方法的</a:t>
            </a:r>
            <a:r>
              <a:rPr lang="en-US" altLang="zh-CN" sz="1800"/>
              <a:t>self</a:t>
            </a:r>
            <a:r>
              <a:rPr lang="zh-CN" altLang="en-US" sz="1800"/>
              <a:t>参数传递一个对象名，用来明确指定访问哪个对象的数据成员。</a:t>
            </a:r>
            <a:endParaRPr lang="zh-CN" altLang="en-US" sz="1800"/>
          </a:p>
        </p:txBody>
      </p:sp>
      <p:sp>
        <p:nvSpPr>
          <p:cNvPr id="5017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6.2 </a:t>
            </a:r>
            <a:r>
              <a:rPr lang="zh-CN" altLang="en-US" spc="200">
                <a:solidFill>
                  <a:srgbClr val="FFFFFF"/>
                </a:solidFill>
                <a:latin typeface="宋体" panose="02010600030101010101" pitchFamily="2" charset="-122"/>
                <a:ea typeface="+mj-ea"/>
                <a:cs typeface="+mj-cs"/>
                <a:sym typeface="+mn-ea"/>
              </a:rPr>
              <a:t>方法</a:t>
            </a:r>
            <a:endParaRPr lang="zh-CN" altLang="en-US" spc="200">
              <a:solidFill>
                <a:srgbClr val="FFFFFF"/>
              </a:solidFill>
              <a:latin typeface="宋体" panose="02010600030101010101" pitchFamily="2" charset="-122"/>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51202" name="内容占位符 2"/>
          <p:cNvSpPr>
            <a:spLocks noGrp="1"/>
          </p:cNvSpPr>
          <p:nvPr>
            <p:ph sz="half" idx="2"/>
          </p:nvPr>
        </p:nvSpPr>
        <p:spPr/>
        <p:txBody>
          <a:bodyPr anchor="t"/>
          <a:p>
            <a:pPr marL="285750" indent="-285750">
              <a:lnSpc>
                <a:spcPct val="150000"/>
              </a:lnSpc>
              <a:spcBef>
                <a:spcPts val="1200"/>
              </a:spcBef>
              <a:spcAft>
                <a:spcPts val="1200"/>
              </a:spcAft>
              <a:buSzPct val="90000"/>
              <a:buFont typeface="Wingdings" panose="05000000000000000000" charset="0"/>
              <a:buChar char="ü"/>
            </a:pPr>
            <a:r>
              <a:rPr lang="zh-CN" altLang="en-US" sz="1800"/>
              <a:t>静态方法和类方法都</a:t>
            </a:r>
            <a:r>
              <a:rPr lang="zh-CN" altLang="en-US" sz="1800">
                <a:solidFill>
                  <a:srgbClr val="FF0000"/>
                </a:solidFill>
              </a:rPr>
              <a:t>可以</a:t>
            </a:r>
            <a:r>
              <a:rPr lang="zh-CN" altLang="en-US" sz="1800"/>
              <a:t>通过类名和对象名调用，但</a:t>
            </a:r>
            <a:r>
              <a:rPr lang="zh-CN" altLang="en-US" sz="1800">
                <a:solidFill>
                  <a:srgbClr val="FF0000"/>
                </a:solidFill>
              </a:rPr>
              <a:t>不能</a:t>
            </a:r>
            <a:r>
              <a:rPr lang="zh-CN" altLang="en-US" sz="1800"/>
              <a:t>直接访问属于对象的成员，只能访问属于类的成员。</a:t>
            </a:r>
            <a:endParaRPr lang="zh-CN" altLang="en-US" sz="1800"/>
          </a:p>
          <a:p>
            <a:pPr marL="285750" indent="-285750">
              <a:lnSpc>
                <a:spcPct val="150000"/>
              </a:lnSpc>
              <a:spcBef>
                <a:spcPts val="1200"/>
              </a:spcBef>
              <a:spcAft>
                <a:spcPts val="1200"/>
              </a:spcAft>
              <a:buSzPct val="90000"/>
              <a:buFont typeface="Wingdings" panose="05000000000000000000" charset="0"/>
              <a:buChar char="ü"/>
            </a:pPr>
            <a:r>
              <a:rPr lang="zh-CN" altLang="en-US" sz="1800"/>
              <a:t>静态方法可以没有参数。</a:t>
            </a:r>
            <a:endParaRPr lang="zh-CN" altLang="en-US" sz="1800"/>
          </a:p>
          <a:p>
            <a:pPr marL="285750" indent="-285750">
              <a:lnSpc>
                <a:spcPct val="150000"/>
              </a:lnSpc>
              <a:spcBef>
                <a:spcPts val="1200"/>
              </a:spcBef>
              <a:spcAft>
                <a:spcPts val="1200"/>
              </a:spcAft>
              <a:buSzPct val="90000"/>
              <a:buFont typeface="Wingdings" panose="05000000000000000000" charset="0"/>
              <a:buChar char="ü"/>
            </a:pPr>
            <a:r>
              <a:rPr lang="zh-CN" altLang="en-US" sz="1800">
                <a:solidFill>
                  <a:srgbClr val="FF0000"/>
                </a:solidFill>
              </a:rPr>
              <a:t>一般将</a:t>
            </a:r>
            <a:r>
              <a:rPr lang="en-US" altLang="zh-CN" sz="1800">
                <a:solidFill>
                  <a:srgbClr val="FF0000"/>
                </a:solidFill>
              </a:rPr>
              <a:t>cls</a:t>
            </a:r>
            <a:r>
              <a:rPr lang="zh-CN" altLang="en-US" sz="1800">
                <a:solidFill>
                  <a:srgbClr val="FF0000"/>
                </a:solidFill>
              </a:rPr>
              <a:t>作为类方法的第一个参数名称</a:t>
            </a:r>
            <a:r>
              <a:rPr lang="zh-CN" altLang="en-US" sz="1800"/>
              <a:t>，但也可以使用其他的名字作为参数，并且在调用类方法时不需要为该参数传递值。</a:t>
            </a:r>
            <a:endParaRPr lang="zh-CN" altLang="en-US" sz="1800"/>
          </a:p>
        </p:txBody>
      </p:sp>
      <p:sp>
        <p:nvSpPr>
          <p:cNvPr id="51203"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Content Placeholder 2"/>
          <p:cNvSpPr>
            <a:spLocks noGrp="1"/>
          </p:cNvSpPr>
          <p:nvPr>
            <p:ph sz="half" idx="2"/>
          </p:nvPr>
        </p:nvSpPr>
        <p:spPr/>
        <p:txBody>
          <a:bodyPr anchor="t"/>
          <a:p>
            <a:pPr marL="0" indent="0">
              <a:buNone/>
            </a:pPr>
            <a:r>
              <a:rPr lang="en-US" altLang="en-US" sz="1600">
                <a:latin typeface="Consolas" panose="020B0609020204030204" charset="0"/>
              </a:rPr>
              <a:t>&gt;&gt;&gt; class Root:</a:t>
            </a:r>
            <a:endParaRPr lang="en-US" altLang="en-US" sz="1600">
              <a:latin typeface="Consolas" panose="020B0609020204030204" charset="0"/>
            </a:endParaRPr>
          </a:p>
          <a:p>
            <a:pPr marL="0" indent="0">
              <a:buNone/>
            </a:pPr>
            <a:r>
              <a:rPr lang="en-US" altLang="en-US" sz="1600">
                <a:latin typeface="Consolas" panose="020B0609020204030204" charset="0"/>
              </a:rPr>
              <a:t>    __total = 0</a:t>
            </a:r>
            <a:endParaRPr lang="en-US" altLang="en-US" sz="1600">
              <a:latin typeface="Consolas" panose="020B0609020204030204" charset="0"/>
            </a:endParaRPr>
          </a:p>
          <a:p>
            <a:pPr marL="0" indent="0">
              <a:buNone/>
            </a:pPr>
            <a:r>
              <a:rPr lang="en-US" altLang="en-US" sz="1600">
                <a:latin typeface="Consolas" panose="020B0609020204030204" charset="0"/>
              </a:rPr>
              <a:t>    def __init__(self, v):    #构造</a:t>
            </a:r>
            <a:r>
              <a:rPr lang="zh-CN" altLang="en-US" sz="1600">
                <a:latin typeface="Consolas" panose="020B0609020204030204" charset="0"/>
              </a:rPr>
              <a:t>方法</a:t>
            </a:r>
            <a:endParaRPr lang="zh-CN" altLang="en-US" sz="1600">
              <a:latin typeface="Consolas" panose="020B0609020204030204" charset="0"/>
            </a:endParaRPr>
          </a:p>
          <a:p>
            <a:pPr marL="0" indent="0">
              <a:buNone/>
            </a:pPr>
            <a:r>
              <a:rPr lang="en-US" altLang="en-US" sz="1600">
                <a:latin typeface="Consolas" panose="020B0609020204030204" charset="0"/>
              </a:rPr>
              <a:t>        self.__value = v</a:t>
            </a:r>
            <a:endParaRPr lang="en-US" altLang="en-US" sz="1600">
              <a:latin typeface="Consolas" panose="020B0609020204030204" charset="0"/>
            </a:endParaRPr>
          </a:p>
          <a:p>
            <a:pPr marL="0" indent="0">
              <a:buNone/>
            </a:pPr>
            <a:r>
              <a:rPr lang="en-US" altLang="en-US" sz="1600">
                <a:latin typeface="Consolas" panose="020B0609020204030204" charset="0"/>
              </a:rPr>
              <a:t>        Root.__total += 1</a:t>
            </a:r>
            <a:endParaRPr lang="en-US" altLang="en-US" sz="1600">
              <a:latin typeface="Consolas" panose="020B0609020204030204" charset="0"/>
            </a:endParaRPr>
          </a:p>
          <a:p>
            <a:pPr marL="0" indent="0">
              <a:buNone/>
            </a:pPr>
            <a:endParaRPr lang="en-US" altLang="en-US" sz="1600">
              <a:latin typeface="Consolas" panose="020B0609020204030204" charset="0"/>
            </a:endParaRPr>
          </a:p>
          <a:p>
            <a:pPr marL="0" indent="0">
              <a:buNone/>
            </a:pPr>
            <a:r>
              <a:rPr lang="en-US" altLang="en-US" sz="1600">
                <a:latin typeface="Consolas" panose="020B0609020204030204" charset="0"/>
              </a:rPr>
              <a:t>    def show(self):           #普通实例方法</a:t>
            </a:r>
            <a:endParaRPr lang="en-US" altLang="en-US" sz="1600">
              <a:latin typeface="Consolas" panose="020B0609020204030204" charset="0"/>
            </a:endParaRPr>
          </a:p>
          <a:p>
            <a:pPr marL="0" indent="0">
              <a:buNone/>
            </a:pPr>
            <a:r>
              <a:rPr lang="en-US" altLang="en-US" sz="1600">
                <a:latin typeface="Consolas" panose="020B0609020204030204" charset="0"/>
              </a:rPr>
              <a:t>        print('self.__value:', self.__value)</a:t>
            </a:r>
            <a:endParaRPr lang="en-US" altLang="en-US" sz="1600">
              <a:latin typeface="Consolas" panose="020B0609020204030204" charset="0"/>
            </a:endParaRPr>
          </a:p>
          <a:p>
            <a:pPr marL="0" indent="0">
              <a:buNone/>
            </a:pPr>
            <a:r>
              <a:rPr lang="en-US" altLang="en-US" sz="1600">
                <a:latin typeface="Consolas" panose="020B0609020204030204" charset="0"/>
              </a:rPr>
              <a:t>        print('Root.__total:', Root.__total)</a:t>
            </a:r>
            <a:endParaRPr lang="en-US" altLang="en-US" sz="1600">
              <a:latin typeface="Consolas" panose="020B0609020204030204" charset="0"/>
            </a:endParaRPr>
          </a:p>
          <a:p>
            <a:pPr marL="0" indent="0">
              <a:buNone/>
            </a:pPr>
            <a:endParaRPr lang="en-US" altLang="en-US" sz="1600">
              <a:latin typeface="Consolas" panose="020B0609020204030204" charset="0"/>
            </a:endParaRPr>
          </a:p>
          <a:p>
            <a:pPr marL="0" indent="0">
              <a:buNone/>
            </a:pPr>
            <a:r>
              <a:rPr lang="en-US" altLang="en-US" sz="1600">
                <a:latin typeface="Consolas" panose="020B0609020204030204" charset="0"/>
              </a:rPr>
              <a:t>    @classmethod              #修饰器，声明类方法</a:t>
            </a:r>
            <a:endParaRPr lang="en-US" altLang="en-US" sz="1600">
              <a:latin typeface="Consolas" panose="020B0609020204030204" charset="0"/>
            </a:endParaRPr>
          </a:p>
          <a:p>
            <a:pPr marL="0" indent="0">
              <a:buNone/>
            </a:pPr>
            <a:r>
              <a:rPr lang="en-US" altLang="en-US" sz="1600">
                <a:latin typeface="Consolas" panose="020B0609020204030204" charset="0"/>
              </a:rPr>
              <a:t>    def classShowTotal(cls):  #类方法</a:t>
            </a:r>
            <a:endParaRPr lang="en-US" altLang="en-US" sz="1600">
              <a:latin typeface="Consolas" panose="020B0609020204030204" charset="0"/>
            </a:endParaRPr>
          </a:p>
          <a:p>
            <a:pPr marL="0" indent="0">
              <a:buNone/>
            </a:pPr>
            <a:r>
              <a:rPr lang="en-US" altLang="en-US" sz="1600">
                <a:latin typeface="Consolas" panose="020B0609020204030204" charset="0"/>
              </a:rPr>
              <a:t>        print(cls.__total)</a:t>
            </a:r>
            <a:endParaRPr lang="en-US" altLang="en-US" sz="1600">
              <a:latin typeface="Consolas" panose="020B0609020204030204" charset="0"/>
            </a:endParaRPr>
          </a:p>
          <a:p>
            <a:pPr marL="0" indent="0">
              <a:buNone/>
            </a:pPr>
            <a:endParaRPr lang="en-US" altLang="en-US" sz="1600">
              <a:latin typeface="Consolas" panose="020B0609020204030204" charset="0"/>
            </a:endParaRPr>
          </a:p>
          <a:p>
            <a:pPr marL="0" indent="0">
              <a:buNone/>
            </a:pPr>
            <a:r>
              <a:rPr lang="en-US" altLang="en-US" sz="1600">
                <a:latin typeface="Consolas" panose="020B0609020204030204" charset="0"/>
              </a:rPr>
              <a:t>    @staticmethod             #修饰器，声明静态方法</a:t>
            </a:r>
            <a:endParaRPr lang="en-US" altLang="en-US" sz="1600">
              <a:latin typeface="Consolas" panose="020B0609020204030204" charset="0"/>
            </a:endParaRPr>
          </a:p>
          <a:p>
            <a:pPr marL="0" indent="0">
              <a:buNone/>
            </a:pPr>
            <a:r>
              <a:rPr lang="en-US" altLang="en-US" sz="1600">
                <a:latin typeface="Consolas" panose="020B0609020204030204" charset="0"/>
              </a:rPr>
              <a:t>    def staticShowTotal():    #静态方法</a:t>
            </a:r>
            <a:endParaRPr lang="en-US" altLang="en-US" sz="1600">
              <a:latin typeface="Consolas" panose="020B0609020204030204" charset="0"/>
            </a:endParaRPr>
          </a:p>
          <a:p>
            <a:pPr marL="0" indent="0">
              <a:buNone/>
            </a:pPr>
            <a:r>
              <a:rPr lang="en-US" altLang="en-US" sz="1600">
                <a:latin typeface="Consolas" panose="020B0609020204030204" charset="0"/>
              </a:rPr>
              <a:t>        print(Root.__total)</a:t>
            </a:r>
            <a:endParaRPr lang="en-US" altLang="en-US" sz="1600">
              <a:latin typeface="Consolas" panose="020B0609020204030204" charset="0"/>
            </a:endParaRPr>
          </a:p>
        </p:txBody>
      </p:sp>
      <p:sp>
        <p:nvSpPr>
          <p:cNvPr id="4" name="文本占位符 3"/>
          <p:cNvSpPr>
            <a:spLocks noGrp="1"/>
          </p:cNvSpPr>
          <p:nvPr>
            <p:ph type="body" idx="1"/>
          </p:nvPr>
        </p:nvSpPr>
        <p:spPr/>
        <p:txBody>
          <a:bodyPr/>
          <a:p>
            <a:endParaRPr lang="zh-CN" altLang="en-US"/>
          </a:p>
        </p:txBody>
      </p:sp>
      <p:sp>
        <p:nvSpPr>
          <p:cNvPr id="43009" name="标题 35841"/>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6.2 方法</a:t>
            </a:r>
            <a:endParaRPr lang="zh-CN" altLang="en-US" spc="200">
              <a:solidFill>
                <a:srgbClr val="FFFFFF"/>
              </a:solidFill>
              <a:latin typeface="宋体" panose="02010600030101010101" pitchFamily="2" charset="-122"/>
              <a:ea typeface="+mj-ea"/>
              <a:cs typeface="+mj-cs"/>
              <a:sym typeface="+mn-ea"/>
            </a:endParaRPr>
          </a:p>
        </p:txBody>
      </p:sp>
      <p:sp>
        <p:nvSpPr>
          <p:cNvPr id="5222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4248150" y="4381500"/>
              <a:ext cx="9525" cy="360"/>
            </p14:xfrm>
          </p:contentPart>
        </mc:Choice>
        <mc:Fallback xmlns="">
          <p:pic>
            <p:nvPicPr>
              <p:cNvPr id="3" name="墨迹 2"/>
            </p:nvPicPr>
            <p:blipFill>
              <a:blip r:embed="rId2"/>
            </p:blipFill>
            <p:spPr>
              <a:xfrm>
                <a:off x="4248150" y="4381500"/>
                <a:ext cx="9525" cy="360"/>
              </a:xfrm>
              <a:prstGeom prst="rect"/>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占位符 19458"/>
          <p:cNvSpPr>
            <a:spLocks noGrp="1"/>
          </p:cNvSpPr>
          <p:nvPr>
            <p:ph sz="half" idx="2"/>
          </p:nvPr>
        </p:nvSpPr>
        <p:spPr/>
        <p:txBody>
          <a:bodyPr anchor="t"/>
          <a:p>
            <a:pPr>
              <a:lnSpc>
                <a:spcPct val="130000"/>
              </a:lnSpc>
              <a:spcBef>
                <a:spcPts val="600"/>
              </a:spcBef>
              <a:buSzPct val="90000"/>
              <a:buFont typeface="Wingdings" panose="05000000000000000000" charset="0"/>
              <a:buChar char="§"/>
            </a:pPr>
            <a:r>
              <a:rPr lang="zh-CN" altLang="en-US" sz="2000" dirty="0"/>
              <a:t>面向对象程序设计（Object Oriented Programming，OOP）主要针对大型软件设计而提出，使得软件设计更加灵活，能够很好地支持</a:t>
            </a:r>
            <a:r>
              <a:rPr lang="zh-CN" altLang="en-US" sz="2000" dirty="0">
                <a:solidFill>
                  <a:srgbClr val="FF0000"/>
                </a:solidFill>
              </a:rPr>
              <a:t>代码复用和设计复用</a:t>
            </a:r>
            <a:r>
              <a:rPr lang="zh-CN" altLang="en-US" sz="2000" dirty="0"/>
              <a:t>，并且使得代码具有更好的</a:t>
            </a:r>
            <a:r>
              <a:rPr lang="zh-CN" altLang="en-US" sz="2000" dirty="0">
                <a:solidFill>
                  <a:srgbClr val="FF0000"/>
                </a:solidFill>
              </a:rPr>
              <a:t>可读性和可扩展性</a:t>
            </a:r>
            <a:r>
              <a:rPr lang="zh-CN" altLang="en-US" sz="2000" dirty="0"/>
              <a:t>。</a:t>
            </a:r>
            <a:endParaRPr lang="zh-CN" altLang="en-US" sz="2000" dirty="0"/>
          </a:p>
          <a:p>
            <a:pPr>
              <a:lnSpc>
                <a:spcPct val="130000"/>
              </a:lnSpc>
              <a:spcBef>
                <a:spcPts val="600"/>
              </a:spcBef>
              <a:buSzPct val="90000"/>
              <a:buFont typeface="Wingdings" panose="05000000000000000000" charset="0"/>
              <a:buChar char="§"/>
            </a:pPr>
            <a:r>
              <a:rPr lang="zh-CN" altLang="en-US" sz="2000" dirty="0"/>
              <a:t>面向对象程序设计的一条基本原则是</a:t>
            </a:r>
            <a:r>
              <a:rPr lang="zh-CN" altLang="en-US" sz="2000" dirty="0">
                <a:solidFill>
                  <a:srgbClr val="FF0000"/>
                </a:solidFill>
              </a:rPr>
              <a:t>计算机程序由多个能够起到子程序作用的单元或对象组合而成</a:t>
            </a:r>
            <a:r>
              <a:rPr lang="zh-CN" altLang="en-US" sz="2000" dirty="0"/>
              <a:t>，这大大地降低了软件开发的难度。</a:t>
            </a:r>
            <a:endParaRPr lang="zh-CN" altLang="en-US" sz="2000" dirty="0"/>
          </a:p>
          <a:p>
            <a:pPr>
              <a:lnSpc>
                <a:spcPct val="130000"/>
              </a:lnSpc>
              <a:spcBef>
                <a:spcPts val="600"/>
              </a:spcBef>
              <a:buSzPct val="90000"/>
              <a:buFont typeface="Wingdings" panose="05000000000000000000" charset="0"/>
              <a:buChar char="§"/>
            </a:pPr>
            <a:r>
              <a:rPr lang="zh-CN" altLang="en-US" sz="2000" dirty="0"/>
              <a:t>面向对象程序设计的一个关键性观念是将数据以及对数据的操作封装在一起，组成一个相互依存、不可分割的整体，即</a:t>
            </a:r>
            <a:r>
              <a:rPr lang="zh-CN" altLang="en-US" sz="2000" dirty="0">
                <a:solidFill>
                  <a:srgbClr val="FF0000"/>
                </a:solidFill>
              </a:rPr>
              <a:t>对象</a:t>
            </a:r>
            <a:r>
              <a:rPr lang="zh-CN" altLang="en-US" sz="2000" dirty="0"/>
              <a:t>。对于相同类型的对象进行分类、抽象后，得出共同的特征而形成了</a:t>
            </a:r>
            <a:r>
              <a:rPr lang="zh-CN" altLang="en-US" sz="2000" dirty="0">
                <a:solidFill>
                  <a:srgbClr val="FF0000"/>
                </a:solidFill>
              </a:rPr>
              <a:t>类</a:t>
            </a:r>
            <a:r>
              <a:rPr lang="zh-CN" altLang="en-US" sz="2000" dirty="0"/>
              <a:t>，面向对象程序设计的关键就是如何</a:t>
            </a:r>
            <a:r>
              <a:rPr lang="zh-CN" altLang="en-US" sz="2000" dirty="0">
                <a:solidFill>
                  <a:srgbClr val="FF0000"/>
                </a:solidFill>
              </a:rPr>
              <a:t>合理地定义和组织这些类以及类之间的关系</a:t>
            </a:r>
            <a:r>
              <a:rPr lang="zh-CN" altLang="en-US" sz="2000" dirty="0"/>
              <a:t>。</a:t>
            </a:r>
            <a:endParaRPr lang="zh-CN" altLang="en-US" sz="2000" dirty="0"/>
          </a:p>
        </p:txBody>
      </p:sp>
      <p:sp>
        <p:nvSpPr>
          <p:cNvPr id="2" name="文本占位符 1"/>
          <p:cNvSpPr>
            <a:spLocks noGrp="1"/>
          </p:cNvSpPr>
          <p:nvPr>
            <p:ph type="body" idx="1"/>
          </p:nvPr>
        </p:nvSpPr>
        <p:spPr/>
        <p:txBody>
          <a:bodyPr/>
          <a:p>
            <a:endParaRPr lang="zh-CN" altLang="en-US"/>
          </a:p>
        </p:txBody>
      </p:sp>
      <p:sp>
        <p:nvSpPr>
          <p:cNvPr id="25601" name="标题 20481"/>
          <p:cNvSpPr>
            <a:spLocks noGrp="1"/>
          </p:cNvSpPr>
          <p:nvPr>
            <p:ph type="title"/>
          </p:nvPr>
        </p:nvSpPr>
        <p:spPr>
          <a:xfrm>
            <a:off x="554355" y="-26670"/>
            <a:ext cx="5398770" cy="76835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面向对象程序设计</a:t>
            </a:r>
            <a:endParaRPr lang="zh-CN" altLang="en-US" spc="200">
              <a:solidFill>
                <a:srgbClr val="FFFFFF"/>
              </a:solidFill>
              <a:latin typeface="宋体" panose="02010600030101010101" pitchFamily="2" charset="-122"/>
              <a:ea typeface="+mj-ea"/>
              <a:cs typeface="+mj-cs"/>
              <a:sym typeface="+mn-ea"/>
            </a:endParaRPr>
          </a:p>
        </p:txBody>
      </p:sp>
      <p:sp>
        <p:nvSpPr>
          <p:cNvPr id="2662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36865"/>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6.2 方法</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3250" name="文本占位符 36866"/>
          <p:cNvSpPr>
            <a:spLocks noGrp="1"/>
          </p:cNvSpPr>
          <p:nvPr>
            <p:ph sz="half" idx="2"/>
          </p:nvPr>
        </p:nvSpPr>
        <p:spPr>
          <a:xfrm>
            <a:off x="554355" y="902335"/>
            <a:ext cx="11155680" cy="5053330"/>
          </a:xfrm>
        </p:spPr>
        <p:txBody>
          <a:bodyPr anchor="t"/>
          <a:p>
            <a:pPr marL="1905" indent="-344805">
              <a:lnSpc>
                <a:spcPct val="80000"/>
              </a:lnSpc>
              <a:buSzPct val="90000"/>
              <a:buFont typeface="Wingdings" panose="05000000000000000000" pitchFamily="2" charset="2"/>
              <a:buNone/>
            </a:pPr>
            <a:r>
              <a:rPr lang="en-US" altLang="zh-CN" sz="1800">
                <a:latin typeface="Consolas" panose="020B0609020204030204" charset="0"/>
              </a:rPr>
              <a:t>&gt;&gt;&gt; r = Root(3)</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r.classShowTotal()              #</a:t>
            </a:r>
            <a:r>
              <a:rPr lang="zh-CN" altLang="en-US" sz="1800">
                <a:latin typeface="Consolas" panose="020B0609020204030204" charset="0"/>
              </a:rPr>
              <a:t>通过对象来调用类方法</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1</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r.staticShowTotal()             #</a:t>
            </a:r>
            <a:r>
              <a:rPr lang="zh-CN" altLang="en-US" sz="1800">
                <a:latin typeface="Consolas" panose="020B0609020204030204" charset="0"/>
              </a:rPr>
              <a:t>通过对象来调用静态方法</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1</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r.show()</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self.__value: 3</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Root.__total: 1</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rr = Root(5)</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Root.classShowTotal()           #</a:t>
            </a:r>
            <a:r>
              <a:rPr lang="zh-CN" altLang="en-US" sz="1800">
                <a:latin typeface="Consolas" panose="020B0609020204030204" charset="0"/>
              </a:rPr>
              <a:t>通过类名调用类方法</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2</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Root.staticShowTotal()          #</a:t>
            </a:r>
            <a:r>
              <a:rPr lang="zh-CN" altLang="en-US" sz="1800">
                <a:latin typeface="Consolas" panose="020B0609020204030204" charset="0"/>
              </a:rPr>
              <a:t>通过类名调用静态方法</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2</a:t>
            </a:r>
            <a:endParaRPr lang="en-US" altLang="zh-CN" sz="1800">
              <a:solidFill>
                <a:srgbClr val="00B0F0"/>
              </a:solidFill>
              <a:latin typeface="Consolas" panose="020B0609020204030204" charset="0"/>
            </a:endParaRPr>
          </a:p>
        </p:txBody>
      </p:sp>
      <p:sp>
        <p:nvSpPr>
          <p:cNvPr id="5325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7889"/>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6.2 方法</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4274" name="文本占位符 37890"/>
          <p:cNvSpPr>
            <a:spLocks noGrp="1"/>
          </p:cNvSpPr>
          <p:nvPr>
            <p:ph sz="half" idx="2"/>
          </p:nvPr>
        </p:nvSpPr>
        <p:spPr/>
        <p:txBody>
          <a:bodyPr anchor="t"/>
          <a:p>
            <a:pPr marL="1905" indent="-344805">
              <a:lnSpc>
                <a:spcPct val="100000"/>
              </a:lnSpc>
              <a:spcBef>
                <a:spcPts val="600"/>
              </a:spcBef>
              <a:buSzPct val="90000"/>
              <a:buFont typeface="Wingdings" panose="05000000000000000000" pitchFamily="2" charset="2"/>
              <a:buNone/>
            </a:pPr>
            <a:r>
              <a:rPr lang="en-US" altLang="zh-CN" sz="1800">
                <a:latin typeface="Consolas" panose="020B0609020204030204" charset="0"/>
              </a:rPr>
              <a:t>&gt;&gt;&gt; Root.show()    #</a:t>
            </a:r>
            <a:r>
              <a:rPr lang="zh-CN" altLang="en-US" sz="1800">
                <a:latin typeface="Consolas" panose="020B0609020204030204" charset="0"/>
              </a:rPr>
              <a:t>试图通过类名直接调用实例方法，失败</a:t>
            </a:r>
            <a:endParaRPr lang="zh-CN" altLang="en-US"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lang="en-US" altLang="zh-CN" sz="1800">
                <a:solidFill>
                  <a:srgbClr val="FF0000"/>
                </a:solidFill>
                <a:latin typeface="Consolas" panose="020B0609020204030204" charset="0"/>
              </a:rPr>
              <a:t>TypeError: unbound method show() must be called with Root instance as first argument (got nothing instead)</a:t>
            </a:r>
            <a:endParaRPr lang="en-US" altLang="zh-CN" sz="1800">
              <a:solidFill>
                <a:srgbClr val="FF0000"/>
              </a:solidFill>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lang="en-US" altLang="zh-CN" sz="1800">
                <a:latin typeface="Consolas" panose="020B0609020204030204" charset="0"/>
              </a:rPr>
              <a:t>&gt;&gt;&gt; Root.show(r)   #</a:t>
            </a:r>
            <a:r>
              <a:rPr lang="zh-CN" altLang="en-US" sz="1800">
                <a:latin typeface="Consolas" panose="020B0609020204030204" charset="0"/>
              </a:rPr>
              <a:t>但是可以通过这种方法来调用方法并访问实例成员</a:t>
            </a:r>
            <a:endParaRPr lang="zh-CN" altLang="en-US"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lang="en-US" altLang="zh-CN" sz="1800">
                <a:solidFill>
                  <a:srgbClr val="00B0F0"/>
                </a:solidFill>
                <a:latin typeface="Consolas" panose="020B0609020204030204" charset="0"/>
              </a:rPr>
              <a:t>self.__value: 3</a:t>
            </a:r>
            <a:endParaRPr lang="en-US" altLang="zh-CN" sz="1800">
              <a:solidFill>
                <a:srgbClr val="00B0F0"/>
              </a:solidFill>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lang="en-US" altLang="zh-CN" sz="1800">
                <a:solidFill>
                  <a:srgbClr val="00B0F0"/>
                </a:solidFill>
                <a:latin typeface="Consolas" panose="020B0609020204030204" charset="0"/>
              </a:rPr>
              <a:t>Root.__total: 2</a:t>
            </a:r>
            <a:endParaRPr lang="en-US" altLang="zh-CN" sz="1800">
              <a:solidFill>
                <a:srgbClr val="00B0F0"/>
              </a:solidFill>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lang="en-US" altLang="zh-CN" sz="1800">
                <a:latin typeface="Consolas" panose="020B0609020204030204" charset="0"/>
              </a:rPr>
              <a:t>&gt;&gt;&gt; Root.show(rr)  #</a:t>
            </a:r>
            <a:r>
              <a:rPr lang="zh-CN" altLang="en-US" sz="1800">
                <a:latin typeface="Consolas" panose="020B0609020204030204" charset="0"/>
              </a:rPr>
              <a:t>通过类名调用实例方法时为</a:t>
            </a:r>
            <a:r>
              <a:rPr lang="en-US" altLang="zh-CN" sz="1800">
                <a:latin typeface="Consolas" panose="020B0609020204030204" charset="0"/>
              </a:rPr>
              <a:t>self</a:t>
            </a:r>
            <a:r>
              <a:rPr lang="zh-CN" altLang="en-US" sz="1800">
                <a:latin typeface="Consolas" panose="020B0609020204030204" charset="0"/>
              </a:rPr>
              <a:t>参数显式传递对象名</a:t>
            </a:r>
            <a:endParaRPr lang="zh-CN" altLang="en-US"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lang="en-US" altLang="zh-CN" sz="1800">
                <a:solidFill>
                  <a:srgbClr val="00B0F0"/>
                </a:solidFill>
                <a:latin typeface="Consolas" panose="020B0609020204030204" charset="0"/>
              </a:rPr>
              <a:t>self.__value: 5</a:t>
            </a:r>
            <a:endParaRPr lang="en-US" altLang="zh-CN" sz="1800">
              <a:solidFill>
                <a:srgbClr val="00B0F0"/>
              </a:solidFill>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lang="en-US" altLang="zh-CN" sz="1800">
                <a:solidFill>
                  <a:srgbClr val="00B0F0"/>
                </a:solidFill>
                <a:latin typeface="Consolas" panose="020B0609020204030204" charset="0"/>
              </a:rPr>
              <a:t>Root.__total: 2</a:t>
            </a:r>
            <a:endParaRPr lang="en-US" altLang="zh-CN" sz="1800">
              <a:solidFill>
                <a:srgbClr val="00B0F0"/>
              </a:solidFill>
              <a:latin typeface="Consolas" panose="020B0609020204030204" charset="0"/>
            </a:endParaRPr>
          </a:p>
        </p:txBody>
      </p:sp>
      <p:sp>
        <p:nvSpPr>
          <p:cNvPr id="542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7889"/>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a:t>
            </a:r>
            <a:r>
              <a:rPr spc="200">
                <a:solidFill>
                  <a:srgbClr val="FFFFFF"/>
                </a:solidFill>
                <a:latin typeface="宋体" panose="02010600030101010101" pitchFamily="2" charset="-122"/>
                <a:ea typeface="+mj-ea"/>
                <a:cs typeface="+mj-cs"/>
                <a:sym typeface="+mn-ea"/>
              </a:rPr>
              <a:t>3</a:t>
            </a:r>
            <a:r>
              <a:rPr lang="zh-CN" altLang="en-US" spc="200">
                <a:solidFill>
                  <a:srgbClr val="FFFFFF"/>
                </a:solidFill>
                <a:latin typeface="宋体" panose="02010600030101010101" pitchFamily="2" charset="-122"/>
                <a:ea typeface="+mj-ea"/>
                <a:cs typeface="+mj-cs"/>
                <a:sym typeface="+mn-ea"/>
              </a:rPr>
              <a:t> 类方法、静态方法的区别与作用</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4274" name="文本占位符 37890"/>
          <p:cNvSpPr>
            <a:spLocks noGrp="1"/>
          </p:cNvSpPr>
          <p:nvPr>
            <p:ph sz="half" idx="2"/>
          </p:nvPr>
        </p:nvSpPr>
        <p:spPr/>
        <p:txBody>
          <a:bodyPr anchor="t"/>
          <a:p>
            <a:pPr marL="1905" indent="-344805">
              <a:lnSpc>
                <a:spcPct val="100000"/>
              </a:lnSpc>
              <a:spcBef>
                <a:spcPts val="600"/>
              </a:spcBef>
              <a:buSzPct val="90000"/>
              <a:buFont typeface="Wingdings" panose="05000000000000000000" pitchFamily="2" charset="2"/>
              <a:buNone/>
            </a:pPr>
            <a:r>
              <a:rPr sz="1800" b="1">
                <a:latin typeface="Consolas" panose="020B0609020204030204" charset="0"/>
              </a:rPr>
              <a:t>类方法：</a:t>
            </a:r>
            <a:r>
              <a:rPr sz="1800">
                <a:latin typeface="Consolas" panose="020B0609020204030204" charset="0"/>
              </a:rPr>
              <a:t>使用装饰器@classmethod。</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原则上，</a:t>
            </a:r>
            <a:r>
              <a:rPr sz="1800" b="1">
                <a:solidFill>
                  <a:srgbClr val="FF0000"/>
                </a:solidFill>
                <a:latin typeface="Consolas" panose="020B0609020204030204" charset="0"/>
              </a:rPr>
              <a:t>类方法是将类本身作为对象进行操作的方法</a:t>
            </a:r>
            <a:r>
              <a:rPr sz="1800">
                <a:latin typeface="Consolas" panose="020B0609020204030204" charset="0"/>
              </a:rPr>
              <a:t>。假设有个方法，且这个方法在逻辑上采用类本身作为对象来调用更合理，那么这个方法就可以定义为类方法。</a:t>
            </a:r>
            <a:r>
              <a:rPr sz="1800" b="1">
                <a:solidFill>
                  <a:srgbClr val="FF0000"/>
                </a:solidFill>
                <a:latin typeface="Consolas" panose="020B0609020204030204" charset="0"/>
              </a:rPr>
              <a:t>另外，如果需要继承，也可以定义为类方法</a:t>
            </a:r>
            <a:r>
              <a:rPr sz="1800">
                <a:latin typeface="Consolas" panose="020B0609020204030204" charset="0"/>
              </a:rPr>
              <a:t>。</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如下场景：</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假设有一个学生类和一个班级类，想要实现的功能为：</a:t>
            </a:r>
            <a:endParaRPr sz="1800">
              <a:latin typeface="Consolas" panose="020B0609020204030204" charset="0"/>
            </a:endParaRPr>
          </a:p>
          <a:p>
            <a:pPr marL="1905" indent="-344805">
              <a:lnSpc>
                <a:spcPct val="100000"/>
              </a:lnSpc>
              <a:spcBef>
                <a:spcPts val="600"/>
              </a:spcBef>
              <a:buSzPct val="90000"/>
              <a:buFont typeface="Wingdings" panose="05000000000000000000" charset="0"/>
              <a:buChar char="n"/>
            </a:pPr>
            <a:r>
              <a:rPr sz="1800">
                <a:latin typeface="Consolas" panose="020B0609020204030204" charset="0"/>
              </a:rPr>
              <a:t>执行班级人数增加的操作、获得班级的总人数；</a:t>
            </a:r>
            <a:endParaRPr sz="1800">
              <a:latin typeface="Consolas" panose="020B0609020204030204" charset="0"/>
            </a:endParaRPr>
          </a:p>
          <a:p>
            <a:pPr marL="1905" indent="-344805">
              <a:lnSpc>
                <a:spcPct val="100000"/>
              </a:lnSpc>
              <a:spcBef>
                <a:spcPts val="600"/>
              </a:spcBef>
              <a:buSzPct val="90000"/>
              <a:buFont typeface="Wingdings" panose="05000000000000000000" charset="0"/>
              <a:buChar char="n"/>
            </a:pPr>
            <a:r>
              <a:rPr sz="1800">
                <a:latin typeface="Consolas" panose="020B0609020204030204" charset="0"/>
              </a:rPr>
              <a:t>学生类继承自班级类，每实例化一个学生，班级人数都能增加；</a:t>
            </a:r>
            <a:endParaRPr sz="1800">
              <a:latin typeface="Consolas" panose="020B0609020204030204" charset="0"/>
            </a:endParaRPr>
          </a:p>
          <a:p>
            <a:pPr marL="1905" indent="-344805">
              <a:lnSpc>
                <a:spcPct val="100000"/>
              </a:lnSpc>
              <a:spcBef>
                <a:spcPts val="600"/>
              </a:spcBef>
              <a:buSzPct val="90000"/>
              <a:buFont typeface="Wingdings" panose="05000000000000000000" charset="0"/>
              <a:buChar char="n"/>
            </a:pPr>
            <a:r>
              <a:rPr sz="1800">
                <a:latin typeface="Consolas" panose="020B0609020204030204" charset="0"/>
              </a:rPr>
              <a:t>最后，想定义一些学生，获得班级中的总人数。</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b="1">
                <a:solidFill>
                  <a:srgbClr val="FF0000"/>
                </a:solidFill>
                <a:latin typeface="Consolas" panose="020B0609020204030204" charset="0"/>
              </a:rPr>
              <a:t>思考：</a:t>
            </a:r>
            <a:r>
              <a:rPr sz="1800">
                <a:latin typeface="Consolas" panose="020B0609020204030204" charset="0"/>
              </a:rPr>
              <a:t>这个问题用类方法做比较合适，为什么？因为实例化的是学生，但是如果从学生这一个实例中获得班级总人数，在逻辑上显然是不合理的。同时，如果想要获得班级总人数，如果生成一个班级的实例也是没有必要的。</a:t>
            </a:r>
            <a:endParaRPr sz="1800">
              <a:latin typeface="Consolas" panose="020B0609020204030204" charset="0"/>
            </a:endParaRPr>
          </a:p>
        </p:txBody>
      </p:sp>
      <p:sp>
        <p:nvSpPr>
          <p:cNvPr id="542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7889"/>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a:t>
            </a:r>
            <a:r>
              <a:rPr spc="200">
                <a:solidFill>
                  <a:srgbClr val="FFFFFF"/>
                </a:solidFill>
                <a:latin typeface="宋体" panose="02010600030101010101" pitchFamily="2" charset="-122"/>
                <a:ea typeface="+mj-ea"/>
                <a:cs typeface="+mj-cs"/>
                <a:sym typeface="+mn-ea"/>
              </a:rPr>
              <a:t>3</a:t>
            </a:r>
            <a:r>
              <a:rPr lang="zh-CN" altLang="en-US" spc="200">
                <a:solidFill>
                  <a:srgbClr val="FFFFFF"/>
                </a:solidFill>
                <a:latin typeface="宋体" panose="02010600030101010101" pitchFamily="2" charset="-122"/>
                <a:ea typeface="+mj-ea"/>
                <a:cs typeface="+mj-cs"/>
                <a:sym typeface="+mn-ea"/>
              </a:rPr>
              <a:t> 类方法、静态方法的区别与作用</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4274" name="文本占位符 37890"/>
          <p:cNvSpPr>
            <a:spLocks noGrp="1"/>
          </p:cNvSpPr>
          <p:nvPr>
            <p:ph sz="half" idx="2"/>
          </p:nvPr>
        </p:nvSpPr>
        <p:spPr/>
        <p:txBody>
          <a:bodyPr anchor="t"/>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class ClassTest(object):</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__num = 0</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@classmethod</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def addNum(cls):</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cls.__num += 1</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@classmethod</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def getNum(cls):</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return cls.__num</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 这里用到魔术函数__new__，主要是为了在创建实例的时候调用人数累加的函数。</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def __new__(self):</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ClassTest.addNum()</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return super(ClassTest, self).__new__(self)</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endParaRPr sz="1800">
              <a:latin typeface="Consolas" panose="020B0609020204030204" charset="0"/>
            </a:endParaRPr>
          </a:p>
        </p:txBody>
      </p:sp>
      <p:sp>
        <p:nvSpPr>
          <p:cNvPr id="542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7889"/>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a:t>
            </a:r>
            <a:r>
              <a:rPr spc="200">
                <a:solidFill>
                  <a:srgbClr val="FFFFFF"/>
                </a:solidFill>
                <a:latin typeface="宋体" panose="02010600030101010101" pitchFamily="2" charset="-122"/>
                <a:ea typeface="+mj-ea"/>
                <a:cs typeface="+mj-cs"/>
                <a:sym typeface="+mn-ea"/>
              </a:rPr>
              <a:t>3</a:t>
            </a:r>
            <a:r>
              <a:rPr lang="zh-CN" altLang="en-US" spc="200">
                <a:solidFill>
                  <a:srgbClr val="FFFFFF"/>
                </a:solidFill>
                <a:latin typeface="宋体" panose="02010600030101010101" pitchFamily="2" charset="-122"/>
                <a:ea typeface="+mj-ea"/>
                <a:cs typeface="+mj-cs"/>
                <a:sym typeface="+mn-ea"/>
              </a:rPr>
              <a:t> 类方法、静态方法的区别与作用</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4274" name="文本占位符 37890"/>
          <p:cNvSpPr>
            <a:spLocks noGrp="1"/>
          </p:cNvSpPr>
          <p:nvPr>
            <p:ph sz="half" idx="2"/>
          </p:nvPr>
        </p:nvSpPr>
        <p:spPr/>
        <p:txBody>
          <a:bodyPr anchor="t"/>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class Student(ClassTest):</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def __init__(self):</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self.name = ''</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a = Student()</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b = Student()</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print(ClassTest.getNum())</a:t>
            </a:r>
            <a:endParaRPr sz="1800">
              <a:latin typeface="Consolas" panose="020B0609020204030204" charset="0"/>
            </a:endParaRPr>
          </a:p>
        </p:txBody>
      </p:sp>
      <p:sp>
        <p:nvSpPr>
          <p:cNvPr id="542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spc="200">
                <a:solidFill>
                  <a:srgbClr val="FFFFFF"/>
                </a:solidFill>
                <a:latin typeface="宋体" panose="02010600030101010101" pitchFamily="2" charset="-122"/>
                <a:ea typeface="+mj-ea"/>
                <a:cs typeface="+mj-cs"/>
                <a:sym typeface="+mn-ea"/>
              </a:rPr>
              <a:t>6.</a:t>
            </a:r>
            <a:r>
              <a:rPr spc="200">
                <a:solidFill>
                  <a:srgbClr val="FFFFFF"/>
                </a:solidFill>
                <a:latin typeface="宋体" panose="02010600030101010101" pitchFamily="2" charset="-122"/>
                <a:ea typeface="+mj-ea"/>
                <a:cs typeface="+mj-cs"/>
                <a:sym typeface="+mn-ea"/>
              </a:rPr>
              <a:t>3</a:t>
            </a:r>
            <a:r>
              <a:rPr lang="zh-CN" altLang="en-US" spc="200">
                <a:solidFill>
                  <a:srgbClr val="FFFFFF"/>
                </a:solidFill>
                <a:latin typeface="宋体" panose="02010600030101010101" pitchFamily="2" charset="-122"/>
                <a:ea typeface="+mj-ea"/>
                <a:cs typeface="+mj-cs"/>
                <a:sym typeface="+mn-ea"/>
              </a:rPr>
              <a:t> 类方法、静态方法的区别与作用</a:t>
            </a: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p:txBody>
          <a:bodyPr/>
          <a:p>
            <a:pPr marL="0" indent="0">
              <a:buNone/>
            </a:pPr>
            <a:r>
              <a:rPr lang="zh-CN" altLang="en-US">
                <a:solidFill>
                  <a:srgbClr val="0070C0"/>
                </a:solidFill>
              </a:rPr>
              <a:t>关于__new__方法</a:t>
            </a:r>
            <a:endParaRPr lang="zh-CN" altLang="en-US">
              <a:solidFill>
                <a:srgbClr val="0070C0"/>
              </a:solidFill>
            </a:endParaRPr>
          </a:p>
          <a:p>
            <a:pPr marL="0" indent="0">
              <a:buNone/>
            </a:pPr>
            <a:endParaRPr lang="zh-CN" altLang="en-US">
              <a:solidFill>
                <a:srgbClr val="0070C0"/>
              </a:solidFill>
            </a:endParaRPr>
          </a:p>
          <a:p>
            <a:pPr marL="0" indent="0">
              <a:buNone/>
            </a:pPr>
            <a:r>
              <a:rPr lang="zh-CN" altLang="en-US">
                <a:solidFill>
                  <a:srgbClr val="0070C0"/>
                </a:solidFill>
              </a:rPr>
              <a:t>1.创建类时先执行type的__init__方法,</a:t>
            </a:r>
            <a:endParaRPr lang="zh-CN" altLang="en-US">
              <a:solidFill>
                <a:srgbClr val="0070C0"/>
              </a:solidFill>
            </a:endParaRPr>
          </a:p>
          <a:p>
            <a:pPr marL="0" indent="0">
              <a:buNone/>
            </a:pPr>
            <a:r>
              <a:rPr lang="zh-CN" altLang="en-US">
                <a:solidFill>
                  <a:srgbClr val="0070C0"/>
                </a:solidFill>
              </a:rPr>
              <a:t>2.当一个类实例化时(创建一个对象)执行type的__call__方法，__call__方法的返回值就是实例化的对象</a:t>
            </a:r>
            <a:endParaRPr lang="zh-CN" altLang="en-US">
              <a:solidFill>
                <a:srgbClr val="0070C0"/>
              </a:solidFill>
            </a:endParaRPr>
          </a:p>
          <a:p>
            <a:pPr marL="0" indent="0">
              <a:buNone/>
            </a:pPr>
            <a:r>
              <a:rPr lang="zh-CN" altLang="en-US">
                <a:solidFill>
                  <a:srgbClr val="0070C0"/>
                </a:solidFill>
              </a:rPr>
              <a:t>　　　　__call__内部调用</a:t>
            </a:r>
            <a:endParaRPr lang="zh-CN" altLang="en-US">
              <a:solidFill>
                <a:srgbClr val="0070C0"/>
              </a:solidFill>
            </a:endParaRPr>
          </a:p>
          <a:p>
            <a:pPr marL="0" indent="0">
              <a:buNone/>
            </a:pPr>
            <a:r>
              <a:rPr lang="zh-CN" altLang="en-US">
                <a:solidFill>
                  <a:srgbClr val="0070C0"/>
                </a:solidFill>
              </a:rPr>
              <a:t>　　　　　　-类.__new__方法，创建一个对象</a:t>
            </a:r>
            <a:endParaRPr lang="zh-CN" altLang="en-US">
              <a:solidFill>
                <a:srgbClr val="0070C0"/>
              </a:solidFill>
            </a:endParaRPr>
          </a:p>
          <a:p>
            <a:pPr marL="0" indent="0">
              <a:buNone/>
            </a:pPr>
            <a:r>
              <a:rPr lang="zh-CN" altLang="en-US">
                <a:solidFill>
                  <a:srgbClr val="0070C0"/>
                </a:solidFill>
              </a:rPr>
              <a:t>　　　　　　-类.__init__方法，初始化对象</a:t>
            </a:r>
            <a:endParaRPr lang="zh-CN" altLang="en-US">
              <a:solidFill>
                <a:srgbClr val="0070C0"/>
              </a:solidFill>
            </a:endParaRPr>
          </a:p>
          <a:p>
            <a:pPr marL="0" indent="0">
              <a:buNone/>
            </a:pPr>
            <a:endParaRPr lang="zh-CN" altLang="en-US">
              <a:solidFill>
                <a:srgbClr val="0070C0"/>
              </a:solidFill>
            </a:endParaRPr>
          </a:p>
          <a:p>
            <a:pPr marL="0" indent="0">
              <a:buNone/>
            </a:pPr>
            <a:endParaRPr lang="zh-CN" altLang="en-US">
              <a:solidFill>
                <a:srgbClr val="0070C0"/>
              </a:solidFill>
            </a:endParaRPr>
          </a:p>
          <a:p>
            <a:pPr marL="0" indent="0">
              <a:buNone/>
            </a:pPr>
            <a:r>
              <a:rPr lang="zh-CN" altLang="en-US">
                <a:solidFill>
                  <a:srgbClr val="0070C0"/>
                </a:solidFill>
              </a:rPr>
              <a:t>实例化对象是谁取决于__new__方法,__new__返回什么就是什么</a:t>
            </a:r>
            <a:endParaRPr lang="zh-CN" altLang="en-US">
              <a:solidFill>
                <a:srgbClr val="0070C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7889"/>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a:t>
            </a:r>
            <a:r>
              <a:rPr spc="200">
                <a:solidFill>
                  <a:srgbClr val="FFFFFF"/>
                </a:solidFill>
                <a:latin typeface="宋体" panose="02010600030101010101" pitchFamily="2" charset="-122"/>
                <a:ea typeface="+mj-ea"/>
                <a:cs typeface="+mj-cs"/>
                <a:sym typeface="+mn-ea"/>
              </a:rPr>
              <a:t>3</a:t>
            </a:r>
            <a:r>
              <a:rPr lang="zh-CN" altLang="en-US" spc="200">
                <a:solidFill>
                  <a:srgbClr val="FFFFFF"/>
                </a:solidFill>
                <a:latin typeface="宋体" panose="02010600030101010101" pitchFamily="2" charset="-122"/>
                <a:ea typeface="+mj-ea"/>
                <a:cs typeface="+mj-cs"/>
                <a:sym typeface="+mn-ea"/>
              </a:rPr>
              <a:t> 类方法、静态方法的区别与作用</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4274" name="文本占位符 37890"/>
          <p:cNvSpPr>
            <a:spLocks noGrp="1"/>
          </p:cNvSpPr>
          <p:nvPr>
            <p:ph sz="half" idx="2"/>
          </p:nvPr>
        </p:nvSpPr>
        <p:spPr/>
        <p:txBody>
          <a:bodyPr anchor="t"/>
          <a:p>
            <a:pPr marL="1905" indent="-344805">
              <a:lnSpc>
                <a:spcPct val="100000"/>
              </a:lnSpc>
              <a:spcBef>
                <a:spcPts val="600"/>
              </a:spcBef>
              <a:buSzPct val="90000"/>
              <a:buFont typeface="Wingdings" panose="05000000000000000000" pitchFamily="2" charset="2"/>
              <a:buNone/>
            </a:pPr>
            <a:r>
              <a:rPr sz="1800" b="1">
                <a:latin typeface="Consolas" panose="020B0609020204030204" charset="0"/>
              </a:rPr>
              <a:t>静态方法：</a:t>
            </a:r>
            <a:r>
              <a:rPr sz="1800">
                <a:latin typeface="Consolas" panose="020B0609020204030204" charset="0"/>
              </a:rPr>
              <a:t>使用装饰器@staticmethod。</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静态方法是类中的函数，不需要实例。</a:t>
            </a:r>
            <a:r>
              <a:rPr sz="1800" b="1">
                <a:solidFill>
                  <a:srgbClr val="FF0000"/>
                </a:solidFill>
                <a:latin typeface="Consolas" panose="020B0609020204030204" charset="0"/>
              </a:rPr>
              <a:t>静态方法主要是用来存放逻辑性的代码，逻辑上属于类，但是和类本身没有关系</a:t>
            </a:r>
            <a:r>
              <a:rPr sz="1800">
                <a:latin typeface="Consolas" panose="020B0609020204030204" charset="0"/>
              </a:rPr>
              <a:t>，也就是说在静态方法中，不会涉及到类中的属性和方法的操作。可以理解为，静态方法是个独立的、单纯的函数，它仅仅托管于某个类的名称空间中，便于使用和维护。</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譬如，想定义一个关于时间操作的类，其中有一个获取当前时间的函数。</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如下，使用了静态方法（函数），然而方法体中并没使用（也不能使用）类或实例的属性（或方法）。若要获得当前时间的字符串时，并不一定需要实例化对象，此时</a:t>
            </a:r>
            <a:r>
              <a:rPr sz="1800" b="1">
                <a:solidFill>
                  <a:srgbClr val="FF0000"/>
                </a:solidFill>
                <a:latin typeface="Consolas" panose="020B0609020204030204" charset="0"/>
              </a:rPr>
              <a:t>对于静态方法而言，所在类更像是一种名称空间</a:t>
            </a:r>
            <a:r>
              <a:rPr sz="1800">
                <a:latin typeface="Consolas" panose="020B0609020204030204" charset="0"/>
              </a:rPr>
              <a:t>。</a:t>
            </a:r>
            <a:endParaRPr sz="1800">
              <a:latin typeface="Consolas" panose="020B0609020204030204" charset="0"/>
            </a:endParaRPr>
          </a:p>
        </p:txBody>
      </p:sp>
      <p:sp>
        <p:nvSpPr>
          <p:cNvPr id="542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7889"/>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a:t>
            </a:r>
            <a:r>
              <a:rPr spc="200">
                <a:solidFill>
                  <a:srgbClr val="FFFFFF"/>
                </a:solidFill>
                <a:latin typeface="宋体" panose="02010600030101010101" pitchFamily="2" charset="-122"/>
                <a:ea typeface="+mj-ea"/>
                <a:cs typeface="+mj-cs"/>
                <a:sym typeface="+mn-ea"/>
              </a:rPr>
              <a:t>3</a:t>
            </a:r>
            <a:r>
              <a:rPr lang="zh-CN" altLang="en-US" spc="200">
                <a:solidFill>
                  <a:srgbClr val="FFFFFF"/>
                </a:solidFill>
                <a:latin typeface="宋体" panose="02010600030101010101" pitchFamily="2" charset="-122"/>
                <a:ea typeface="+mj-ea"/>
                <a:cs typeface="+mj-cs"/>
                <a:sym typeface="+mn-ea"/>
              </a:rPr>
              <a:t> 类方法、静态方法的区别与作用</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4274" name="文本占位符 37890"/>
          <p:cNvSpPr>
            <a:spLocks noGrp="1"/>
          </p:cNvSpPr>
          <p:nvPr>
            <p:ph sz="half" idx="2"/>
          </p:nvPr>
        </p:nvSpPr>
        <p:spPr/>
        <p:txBody>
          <a:bodyPr anchor="t"/>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import time</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class TimeTest(object):</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def __init__(self, hour, minute, second):</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self.hour = hour</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self.minute = minute</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self.second = second</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@staticmethod</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def showTime():</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        return time.strftime("%H:%M:%S", time.localtime())</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print(TimeTest.showTime())</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t = TimeTest(2, 10, 10)</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nowTime = t.showTime()</a:t>
            </a:r>
            <a:endParaRPr sz="1800">
              <a:latin typeface="Consolas" panose="020B0609020204030204" charset="0"/>
            </a:endParaRPr>
          </a:p>
          <a:p>
            <a:pPr marL="1905" indent="-344805">
              <a:lnSpc>
                <a:spcPct val="100000"/>
              </a:lnSpc>
              <a:spcBef>
                <a:spcPts val="600"/>
              </a:spcBef>
              <a:buSzPct val="90000"/>
              <a:buFont typeface="Wingdings" panose="05000000000000000000" pitchFamily="2" charset="2"/>
              <a:buNone/>
            </a:pPr>
            <a:r>
              <a:rPr sz="1800">
                <a:latin typeface="Consolas" panose="020B0609020204030204" charset="0"/>
              </a:rPr>
              <a:t>print(nowTime)</a:t>
            </a:r>
            <a:endParaRPr sz="1800">
              <a:latin typeface="Consolas" panose="020B0609020204030204" charset="0"/>
            </a:endParaRPr>
          </a:p>
        </p:txBody>
      </p:sp>
      <p:sp>
        <p:nvSpPr>
          <p:cNvPr id="542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第6章 面向对象程序设计</a:t>
            </a:r>
            <a:endParaRPr lang="zh-CN" altLang="en-US"/>
          </a:p>
        </p:txBody>
      </p:sp>
      <p:sp>
        <p:nvSpPr>
          <p:cNvPr id="3" name="文本占位符 2"/>
          <p:cNvSpPr>
            <a:spLocks noGrp="1"/>
          </p:cNvSpPr>
          <p:nvPr>
            <p:ph type="body" idx="1"/>
          </p:nvPr>
        </p:nvSpPr>
        <p:spPr>
          <a:xfrm>
            <a:off x="3866515" y="2094865"/>
            <a:ext cx="5013960" cy="3758565"/>
          </a:xfrm>
        </p:spPr>
        <p:txBody>
          <a:bodyPr/>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6.1 类</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6.2 方法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sz="2400" b="1">
                <a:solidFill>
                  <a:srgbClr val="FF0000"/>
                </a:solidFill>
                <a:latin typeface="微软雅黑" panose="020B0503020204020204" charset="-122"/>
                <a:ea typeface="微软雅黑" panose="020B0503020204020204" charset="-122"/>
                <a:cs typeface="微软雅黑" panose="020B0503020204020204" charset="-122"/>
                <a:sym typeface="+mn-ea"/>
              </a:rPr>
              <a:t>6.3 属性</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6.4 常用特殊方法</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6.5 继承机制</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6.6 多态原理与实现</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38913"/>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6.3 </a:t>
            </a:r>
            <a:r>
              <a:rPr lang="zh-CN" altLang="en-US" spc="200">
                <a:solidFill>
                  <a:srgbClr val="FFFFFF"/>
                </a:solidFill>
                <a:latin typeface="宋体" panose="02010600030101010101" pitchFamily="2" charset="-122"/>
                <a:ea typeface="+mj-ea"/>
                <a:cs typeface="+mj-cs"/>
                <a:sym typeface="+mn-ea"/>
              </a:rPr>
              <a:t>属性</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5298" name="文本占位符 38914"/>
          <p:cNvSpPr>
            <a:spLocks noGrp="1"/>
          </p:cNvSpPr>
          <p:nvPr>
            <p:ph sz="half" idx="2"/>
          </p:nvPr>
        </p:nvSpPr>
        <p:spPr/>
        <p:txBody>
          <a:bodyPr anchor="t"/>
          <a:p>
            <a:pPr>
              <a:lnSpc>
                <a:spcPct val="150000"/>
              </a:lnSpc>
              <a:spcBef>
                <a:spcPts val="1200"/>
              </a:spcBef>
              <a:spcAft>
                <a:spcPts val="1200"/>
              </a:spcAft>
              <a:buSzPct val="90000"/>
              <a:buFont typeface="Wingdings" panose="05000000000000000000" charset="0"/>
              <a:buChar char="§"/>
            </a:pPr>
            <a:r>
              <a:rPr lang="en-US" altLang="zh-CN" sz="2400"/>
              <a:t>Python 2.x</a:t>
            </a:r>
            <a:r>
              <a:rPr lang="zh-CN" altLang="en-US" sz="2400"/>
              <a:t>和</a:t>
            </a:r>
            <a:r>
              <a:rPr lang="en-US" altLang="zh-CN" sz="2400"/>
              <a:t>Python 3.x</a:t>
            </a:r>
            <a:r>
              <a:rPr lang="zh-CN" altLang="en-US" sz="2400"/>
              <a:t>对属性的实现和处理方式不一样，内部实现有较大的差异，使用时应注意二者之间的区别。</a:t>
            </a:r>
            <a:endParaRPr lang="zh-CN" altLang="en-US" sz="2400"/>
          </a:p>
        </p:txBody>
      </p:sp>
      <p:sp>
        <p:nvSpPr>
          <p:cNvPr id="5529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20481"/>
          <p:cNvSpPr>
            <a:spLocks noGrp="1"/>
          </p:cNvSpPr>
          <p:nvPr>
            <p:ph type="title"/>
          </p:nvPr>
        </p:nvSpPr>
        <p:spPr>
          <a:xfrm>
            <a:off x="554355" y="-26670"/>
            <a:ext cx="5398770" cy="76835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面向对象程序设计</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7650" name="文本占位符 20482"/>
          <p:cNvSpPr>
            <a:spLocks noGrp="1"/>
          </p:cNvSpPr>
          <p:nvPr>
            <p:ph sz="half" idx="2"/>
          </p:nvPr>
        </p:nvSpPr>
        <p:spPr/>
        <p:txBody>
          <a:bodyPr anchor="t"/>
          <a:p>
            <a:pPr>
              <a:lnSpc>
                <a:spcPct val="130000"/>
              </a:lnSpc>
              <a:spcBef>
                <a:spcPts val="1200"/>
              </a:spcBef>
              <a:spcAft>
                <a:spcPts val="1200"/>
              </a:spcAft>
              <a:buSzPct val="90000"/>
              <a:buFont typeface="Wingdings" panose="05000000000000000000" charset="0"/>
              <a:buChar char="§"/>
            </a:pPr>
            <a:r>
              <a:rPr lang="en-US" altLang="zh-CN" sz="2000">
                <a:sym typeface="Arial" panose="020B0604020202020204" pitchFamily="34" charset="0"/>
              </a:rPr>
              <a:t>Python</a:t>
            </a:r>
            <a:r>
              <a:rPr lang="zh-CN" altLang="en-US" sz="2000">
                <a:sym typeface="Arial" panose="020B0604020202020204" pitchFamily="34" charset="0"/>
              </a:rPr>
              <a:t>完全采用了面向对象程序设计的思想，是真正面向对象的高级动态编程语言，完全支持面向对象的基本功能，如</a:t>
            </a:r>
            <a:r>
              <a:rPr lang="zh-CN" altLang="en-US" sz="2000">
                <a:solidFill>
                  <a:srgbClr val="FF0000"/>
                </a:solidFill>
                <a:sym typeface="Arial" panose="020B0604020202020204" pitchFamily="34" charset="0"/>
              </a:rPr>
              <a:t>封装</a:t>
            </a:r>
            <a:r>
              <a:rPr lang="zh-CN" altLang="en-US" sz="2000">
                <a:sym typeface="Arial" panose="020B0604020202020204" pitchFamily="34" charset="0"/>
              </a:rPr>
              <a:t>、</a:t>
            </a:r>
            <a:r>
              <a:rPr lang="zh-CN" altLang="en-US" sz="2000">
                <a:solidFill>
                  <a:srgbClr val="FF0000"/>
                </a:solidFill>
                <a:sym typeface="Arial" panose="020B0604020202020204" pitchFamily="34" charset="0"/>
              </a:rPr>
              <a:t>继承</a:t>
            </a:r>
            <a:r>
              <a:rPr lang="zh-CN" altLang="en-US" sz="2000">
                <a:sym typeface="Arial" panose="020B0604020202020204" pitchFamily="34" charset="0"/>
              </a:rPr>
              <a:t>、</a:t>
            </a:r>
            <a:r>
              <a:rPr lang="zh-CN" altLang="en-US" sz="2000">
                <a:solidFill>
                  <a:srgbClr val="FF0000"/>
                </a:solidFill>
                <a:sym typeface="Arial" panose="020B0604020202020204" pitchFamily="34" charset="0"/>
              </a:rPr>
              <a:t>多态</a:t>
            </a:r>
            <a:r>
              <a:rPr lang="zh-CN" altLang="en-US" sz="2000">
                <a:sym typeface="Arial" panose="020B0604020202020204" pitchFamily="34" charset="0"/>
              </a:rPr>
              <a:t>以及</a:t>
            </a:r>
            <a:r>
              <a:rPr lang="zh-CN" altLang="en-US" sz="2000">
                <a:solidFill>
                  <a:srgbClr val="FF0000"/>
                </a:solidFill>
                <a:sym typeface="Arial" panose="020B0604020202020204" pitchFamily="34" charset="0"/>
              </a:rPr>
              <a:t>对基类方法的覆盖或重写</a:t>
            </a:r>
            <a:r>
              <a:rPr lang="zh-CN" altLang="en-US" sz="2000">
                <a:sym typeface="Arial" panose="020B0604020202020204" pitchFamily="34" charset="0"/>
              </a:rPr>
              <a:t>。</a:t>
            </a:r>
            <a:endParaRPr lang="zh-CN" altLang="en-US" sz="2000">
              <a:sym typeface="Arial" panose="020B0604020202020204" pitchFamily="34" charset="0"/>
            </a:endParaRPr>
          </a:p>
          <a:p>
            <a:pPr>
              <a:lnSpc>
                <a:spcPct val="130000"/>
              </a:lnSpc>
              <a:spcBef>
                <a:spcPts val="1200"/>
              </a:spcBef>
              <a:spcAft>
                <a:spcPts val="1200"/>
              </a:spcAft>
              <a:buSzPct val="90000"/>
              <a:buFont typeface="Wingdings" panose="05000000000000000000" charset="0"/>
              <a:buChar char="§"/>
            </a:pPr>
            <a:r>
              <a:rPr lang="en-US" altLang="zh-CN" sz="2000">
                <a:sym typeface="Arial" panose="020B0604020202020204" pitchFamily="34" charset="0"/>
              </a:rPr>
              <a:t>Python</a:t>
            </a:r>
            <a:r>
              <a:rPr lang="zh-CN" altLang="en-US" sz="2000">
                <a:sym typeface="Arial" panose="020B0604020202020204" pitchFamily="34" charset="0"/>
              </a:rPr>
              <a:t>中对象的概念很广泛，</a:t>
            </a:r>
            <a:r>
              <a:rPr lang="en-US" altLang="zh-CN" sz="2000">
                <a:solidFill>
                  <a:srgbClr val="FF0000"/>
                </a:solidFill>
                <a:sym typeface="Arial" panose="020B0604020202020204" pitchFamily="34" charset="0"/>
              </a:rPr>
              <a:t>Python</a:t>
            </a:r>
            <a:r>
              <a:rPr lang="zh-CN" altLang="en-US" sz="2000">
                <a:solidFill>
                  <a:srgbClr val="FF0000"/>
                </a:solidFill>
                <a:sym typeface="Arial" panose="020B0604020202020204" pitchFamily="34" charset="0"/>
              </a:rPr>
              <a:t>中的一切内容都可以称为对象</a:t>
            </a:r>
            <a:r>
              <a:rPr lang="zh-CN" altLang="en-US" sz="2000">
                <a:sym typeface="Arial" panose="020B0604020202020204" pitchFamily="34" charset="0"/>
              </a:rPr>
              <a:t>，除了数字、字符串、列表、元组、字典、集合、</a:t>
            </a:r>
            <a:r>
              <a:rPr lang="en-US" altLang="zh-CN" sz="2000">
                <a:sym typeface="Arial" panose="020B0604020202020204" pitchFamily="34" charset="0"/>
              </a:rPr>
              <a:t>range</a:t>
            </a:r>
            <a:r>
              <a:rPr lang="zh-CN" altLang="en-US" sz="2000">
                <a:sym typeface="Arial" panose="020B0604020202020204" pitchFamily="34" charset="0"/>
              </a:rPr>
              <a:t>对象、</a:t>
            </a:r>
            <a:r>
              <a:rPr lang="en-US" altLang="zh-CN" sz="2000">
                <a:sym typeface="Arial" panose="020B0604020202020204" pitchFamily="34" charset="0"/>
              </a:rPr>
              <a:t>zip</a:t>
            </a:r>
            <a:r>
              <a:rPr lang="zh-CN" altLang="en-US" sz="2000">
                <a:sym typeface="Arial" panose="020B0604020202020204" pitchFamily="34" charset="0"/>
              </a:rPr>
              <a:t>对象等等，函数也是对象，类也是对象。</a:t>
            </a:r>
            <a:endParaRPr lang="zh-CN" altLang="en-US" sz="2000">
              <a:sym typeface="Arial" panose="020B0604020202020204" pitchFamily="34" charset="0"/>
            </a:endParaRPr>
          </a:p>
          <a:p>
            <a:pPr>
              <a:lnSpc>
                <a:spcPct val="130000"/>
              </a:lnSpc>
              <a:spcBef>
                <a:spcPts val="1200"/>
              </a:spcBef>
              <a:spcAft>
                <a:spcPts val="1200"/>
              </a:spcAft>
              <a:buSzPct val="90000"/>
              <a:buFont typeface="Wingdings" panose="05000000000000000000" charset="0"/>
              <a:buChar char="§"/>
            </a:pPr>
            <a:r>
              <a:rPr lang="zh-CN" altLang="en-US" sz="2000">
                <a:sym typeface="Arial" panose="020B0604020202020204" pitchFamily="34" charset="0"/>
              </a:rPr>
              <a:t>创建类时用变量形式表示的对象属性称为</a:t>
            </a:r>
            <a:r>
              <a:rPr lang="zh-CN" altLang="en-US" sz="2000">
                <a:solidFill>
                  <a:srgbClr val="FF0000"/>
                </a:solidFill>
                <a:sym typeface="Arial" panose="020B0604020202020204" pitchFamily="34" charset="0"/>
              </a:rPr>
              <a:t>数据成员</a:t>
            </a:r>
            <a:r>
              <a:rPr lang="zh-CN" altLang="en-US" sz="2000">
                <a:sym typeface="Arial" panose="020B0604020202020204" pitchFamily="34" charset="0"/>
              </a:rPr>
              <a:t>，用函数形式表示的对象行为称为</a:t>
            </a:r>
            <a:r>
              <a:rPr lang="zh-CN" altLang="en-US" sz="2000">
                <a:solidFill>
                  <a:srgbClr val="FF0000"/>
                </a:solidFill>
                <a:sym typeface="Arial" panose="020B0604020202020204" pitchFamily="34" charset="0"/>
              </a:rPr>
              <a:t>成员方法</a:t>
            </a:r>
            <a:r>
              <a:rPr lang="zh-CN" altLang="en-US" sz="2000">
                <a:sym typeface="Arial" panose="020B0604020202020204" pitchFamily="34" charset="0"/>
              </a:rPr>
              <a:t>，成员属性和成员方法统</a:t>
            </a:r>
            <a:r>
              <a:rPr lang="zh-CN" altLang="en-US" sz="2000">
                <a:solidFill>
                  <a:srgbClr val="FF0000"/>
                </a:solidFill>
                <a:sym typeface="Arial" panose="020B0604020202020204" pitchFamily="34" charset="0"/>
              </a:rPr>
              <a:t>称为类的成员</a:t>
            </a:r>
            <a:r>
              <a:rPr lang="zh-CN" altLang="en-US" sz="2000">
                <a:sym typeface="Arial" panose="020B0604020202020204" pitchFamily="34" charset="0"/>
              </a:rPr>
              <a:t>。</a:t>
            </a:r>
            <a:endParaRPr lang="zh-CN" altLang="en-US" sz="2000">
              <a:sym typeface="Arial" panose="020B0604020202020204" pitchFamily="34" charset="0"/>
            </a:endParaRPr>
          </a:p>
        </p:txBody>
      </p:sp>
      <p:sp>
        <p:nvSpPr>
          <p:cNvPr id="2765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39937"/>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6.3.1 Python 2.x</a:t>
            </a:r>
            <a:r>
              <a:rPr lang="zh-CN" altLang="en-US" spc="200">
                <a:solidFill>
                  <a:srgbClr val="FFFFFF"/>
                </a:solidFill>
                <a:latin typeface="宋体" panose="02010600030101010101" pitchFamily="2" charset="-122"/>
                <a:ea typeface="+mj-ea"/>
                <a:cs typeface="+mj-cs"/>
                <a:sym typeface="+mn-ea"/>
              </a:rPr>
              <a:t>中的属性</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9939" name="文本占位符 39938"/>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000" b="0" i="0" u="none" strike="noStrike" kern="1200" cap="none" spc="0" normalizeH="0" baseline="0" noProof="1">
                <a:solidFill>
                  <a:schemeClr val="tx1"/>
                </a:solidFill>
                <a:effectLst/>
                <a:latin typeface="+mn-lt"/>
                <a:ea typeface="+mn-ea"/>
                <a:cs typeface="+mn-cs"/>
              </a:rPr>
              <a:t>在</a:t>
            </a:r>
            <a:r>
              <a:rPr kumimoji="0" lang="en-US" altLang="zh-CN" sz="2000" b="0" i="0" u="none" strike="noStrike" kern="1200" cap="none" spc="0" normalizeH="0" baseline="0" noProof="1">
                <a:solidFill>
                  <a:schemeClr val="tx1"/>
                </a:solidFill>
                <a:effectLst/>
                <a:latin typeface="+mn-lt"/>
                <a:ea typeface="+mn-ea"/>
                <a:cs typeface="+mn-cs"/>
              </a:rPr>
              <a:t>Python 2.x</a:t>
            </a:r>
            <a:r>
              <a:rPr kumimoji="0" lang="zh-CN" altLang="en-US" sz="2000" b="0" i="0" u="none" strike="noStrike" kern="1200" cap="none" spc="0" normalizeH="0" baseline="0" noProof="1">
                <a:solidFill>
                  <a:schemeClr val="tx1"/>
                </a:solidFill>
                <a:effectLst/>
                <a:latin typeface="+mn-lt"/>
                <a:ea typeface="+mn-ea"/>
                <a:cs typeface="+mn-cs"/>
              </a:rPr>
              <a:t>中，使用</a:t>
            </a:r>
            <a:r>
              <a:rPr kumimoji="0" lang="en-US" altLang="zh-CN" sz="2000" b="0" i="0" u="none" strike="noStrike" kern="1200" cap="none" spc="0" normalizeH="0" baseline="0" noProof="1">
                <a:solidFill>
                  <a:schemeClr val="tx1"/>
                </a:solidFill>
                <a:effectLst/>
                <a:latin typeface="+mn-lt"/>
                <a:ea typeface="+mn-ea"/>
                <a:cs typeface="+mn-cs"/>
              </a:rPr>
              <a:t>@property</a:t>
            </a:r>
            <a:r>
              <a:rPr kumimoji="0" lang="zh-CN" altLang="en-US" sz="2000" b="0" i="0" u="none" strike="noStrike" kern="1200" cap="none" spc="0" normalizeH="0" baseline="0" noProof="1">
                <a:solidFill>
                  <a:schemeClr val="tx1"/>
                </a:solidFill>
                <a:effectLst/>
                <a:latin typeface="+mn-lt"/>
                <a:ea typeface="+mn-ea"/>
                <a:cs typeface="+mn-cs"/>
              </a:rPr>
              <a:t>或</a:t>
            </a:r>
            <a:r>
              <a:rPr kumimoji="0" lang="en-US" altLang="zh-CN" sz="2000" b="0" i="0" u="none" strike="noStrike" kern="1200" cap="none" spc="0" normalizeH="0" baseline="0" noProof="1">
                <a:solidFill>
                  <a:schemeClr val="tx1"/>
                </a:solidFill>
                <a:effectLst/>
                <a:latin typeface="+mn-lt"/>
                <a:ea typeface="+mn-ea"/>
                <a:cs typeface="+mn-cs"/>
              </a:rPr>
              <a:t>property()</a:t>
            </a:r>
            <a:r>
              <a:rPr kumimoji="0" lang="zh-CN" altLang="en-US" sz="2000" b="0" i="0" u="none" strike="noStrike" kern="1200" cap="none" spc="0" normalizeH="0" baseline="0" noProof="1">
                <a:solidFill>
                  <a:schemeClr val="tx1"/>
                </a:solidFill>
                <a:effectLst/>
                <a:latin typeface="+mn-lt"/>
                <a:ea typeface="+mn-ea"/>
                <a:cs typeface="+mn-cs"/>
              </a:rPr>
              <a:t>来声明一个属性，然而属性并没有得到真正意义的实现，也没有提供应有的访问保护机制。为对象增加新的数据成员时，会隐藏同名的已有属性。</a:t>
            </a:r>
            <a:endParaRPr kumimoji="0" lang="zh-CN" altLang="en-US" sz="20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&gt;&gt;&gt; class Test:</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	    def __init__(self, value):</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		 self.__value = value</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	    @property                        #</a:t>
            </a: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修饰器，用来声明属性</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	    def value(self):</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	         return self.__value</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&gt;&gt;&gt; a = Test(3)</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&gt;&gt;&gt; a.value</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rgbClr val="00B0F0"/>
                </a:solidFill>
                <a:effectLst/>
                <a:latin typeface="Consolas" panose="020B0609020204030204" charset="0"/>
                <a:ea typeface="+mn-ea"/>
                <a:cs typeface="+mn-cs"/>
              </a:rPr>
              <a:t>3</a:t>
            </a:r>
            <a:endParaRPr kumimoji="0" lang="en-US" altLang="zh-CN" sz="1600" b="0" i="0" u="none" strike="noStrike" kern="1200" cap="none" spc="0" normalizeH="0" baseline="0" noProof="1">
              <a:solidFill>
                <a:srgbClr val="00B0F0"/>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&gt;&gt;&gt; a.value = 5                      #</a:t>
            </a: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动态添加了新成员，隐藏了定义的属性</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&gt;&gt;&gt; a.value</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rgbClr val="00B0F0"/>
                </a:solidFill>
                <a:effectLst/>
                <a:latin typeface="Consolas" panose="020B0609020204030204" charset="0"/>
                <a:ea typeface="+mn-ea"/>
                <a:cs typeface="+mn-cs"/>
              </a:rPr>
              <a:t>5</a:t>
            </a:r>
            <a:endParaRPr kumimoji="0" lang="en-US" altLang="zh-CN" sz="1600" b="0" i="0" u="none" strike="noStrike" kern="1200" cap="none" spc="0" normalizeH="0" baseline="0" noProof="1">
              <a:solidFill>
                <a:srgbClr val="00B0F0"/>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&gt;&gt;&gt; t._Test__value                   #</a:t>
            </a: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原来的私有变量没有改变</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rgbClr val="00B0F0"/>
                </a:solidFill>
                <a:effectLst/>
                <a:latin typeface="Consolas" panose="020B0609020204030204" charset="0"/>
                <a:ea typeface="+mn-ea"/>
                <a:cs typeface="+mn-cs"/>
              </a:rPr>
              <a:t>3</a:t>
            </a:r>
            <a:endParaRPr kumimoji="0" lang="en-US" altLang="zh-CN" sz="1600" b="0" i="0" u="none" strike="noStrike" kern="1200" cap="none" spc="0" normalizeH="0" baseline="0" noProof="1">
              <a:solidFill>
                <a:srgbClr val="00B0F0"/>
              </a:solidFill>
              <a:effectLst/>
              <a:latin typeface="Consolas" panose="020B0609020204030204" charset="0"/>
              <a:ea typeface="+mn-ea"/>
              <a:cs typeface="+mn-cs"/>
            </a:endParaRPr>
          </a:p>
        </p:txBody>
      </p:sp>
      <p:sp>
        <p:nvSpPr>
          <p:cNvPr id="5632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40961"/>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6.3.1 Python 2.x</a:t>
            </a:r>
            <a:r>
              <a:rPr lang="zh-CN" altLang="en-US" spc="200">
                <a:solidFill>
                  <a:srgbClr val="FFFFFF"/>
                </a:solidFill>
                <a:latin typeface="宋体" panose="02010600030101010101" pitchFamily="2" charset="-122"/>
                <a:ea typeface="+mj-ea"/>
                <a:cs typeface="+mj-cs"/>
                <a:sym typeface="+mn-ea"/>
              </a:rPr>
              <a:t>中的属性</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0963" name="文本占位符 40962"/>
          <p:cNvSpPr>
            <a:spLocks noGrp="1"/>
          </p:cNvSpPr>
          <p:nvPr>
            <p:ph sz="half" idx="2"/>
          </p:nvPr>
        </p:nvSpPr>
        <p:spPr/>
        <p:txBody>
          <a:bodyPr/>
          <a:p>
            <a:pPr marL="285750" marR="0" indent="-285750" algn="l" defTabSz="914400" rtl="0" eaLnBrk="1" fontAlgn="base" latinLnBrk="0" hangingPunct="1">
              <a:lnSpc>
                <a:spcPct val="10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effectLst/>
                <a:latin typeface="+mn-lt"/>
                <a:ea typeface="+mn-ea"/>
                <a:cs typeface="+mn-cs"/>
              </a:rPr>
              <a:t>下面的代码从表面看来是修改属性的值，而实际上也是增加了新成员，从而隐藏了已有属性。</a:t>
            </a: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class Test:</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def __init__(self, value):</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self.__value = value</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def __get(self):</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return self.__value</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def __set(self, v):</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self.__value = v</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value = property(__get, __set)         #</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可读、可写属性</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def show(self):</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print self.__value</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p:txBody>
      </p:sp>
      <p:sp>
        <p:nvSpPr>
          <p:cNvPr id="5734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6.3.1 Python 2.x</a:t>
            </a:r>
            <a:r>
              <a:rPr lang="zh-CN" altLang="en-US" spc="200">
                <a:solidFill>
                  <a:srgbClr val="FFFFFF"/>
                </a:solidFill>
                <a:latin typeface="宋体" panose="02010600030101010101" pitchFamily="2" charset="-122"/>
                <a:ea typeface="+mj-ea"/>
                <a:cs typeface="+mj-cs"/>
                <a:sym typeface="Arial" panose="020B0604020202020204" pitchFamily="34" charset="0"/>
              </a:rPr>
              <a:t>中的属性</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p:nvPr>
        </p:nvSpPr>
        <p:spPr/>
        <p:txBody>
          <a:bodyPr/>
          <a:p>
            <a:endParaRPr lang="zh-CN" altLang="en-US"/>
          </a:p>
        </p:txBody>
      </p:sp>
      <p:sp>
        <p:nvSpPr>
          <p:cNvPr id="58370" name="内容占位符 2"/>
          <p:cNvSpPr>
            <a:spLocks noGrp="1"/>
          </p:cNvSpPr>
          <p:nvPr>
            <p:ph sz="half" idx="2"/>
          </p:nvPr>
        </p:nvSpPr>
        <p:spPr/>
        <p:txBody>
          <a:bodyPr anchor="t"/>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sym typeface="Arial" panose="020B0604020202020204" pitchFamily="34" charset="0"/>
              </a:rPr>
              <a:t>&gt;&gt;&gt; t = Test(3)</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sym typeface="Arial" panose="020B0604020202020204" pitchFamily="34" charset="0"/>
              </a:rPr>
              <a:t>&gt;&gt;&gt; t.value</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sym typeface="Arial" panose="020B0604020202020204" pitchFamily="34" charset="0"/>
              </a:rPr>
              <a:t>3</a:t>
            </a:r>
            <a:endParaRPr lang="en-US" altLang="zh-CN" sz="1800">
              <a:solidFill>
                <a:srgbClr val="00B0F0"/>
              </a:solidFill>
              <a:latin typeface="Consolas" panose="020B0609020204030204" charset="0"/>
              <a:sym typeface="Arial" panose="020B0604020202020204" pitchFamily="3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sym typeface="Arial" panose="020B0604020202020204" pitchFamily="34" charset="0"/>
              </a:rPr>
              <a:t>&gt;&gt;&gt; t.value += 2          #</a:t>
            </a:r>
            <a:r>
              <a:rPr lang="zh-CN" altLang="en-US" sz="1800">
                <a:latin typeface="Consolas" panose="020B0609020204030204" charset="0"/>
                <a:sym typeface="Arial" panose="020B0604020202020204" pitchFamily="34" charset="0"/>
              </a:rPr>
              <a:t>动态添加了新成员，隐藏了同名的属性</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sym typeface="Arial" panose="020B0604020202020204" pitchFamily="34" charset="0"/>
              </a:rPr>
              <a:t>&gt;&gt;&gt; t.value               #</a:t>
            </a:r>
            <a:r>
              <a:rPr lang="zh-CN" altLang="en-US" sz="1800">
                <a:latin typeface="Consolas" panose="020B0609020204030204" charset="0"/>
                <a:sym typeface="Arial" panose="020B0604020202020204" pitchFamily="34" charset="0"/>
              </a:rPr>
              <a:t>这里访问的是新成员</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sym typeface="Arial" panose="020B0604020202020204" pitchFamily="34" charset="0"/>
              </a:rPr>
              <a:t>5</a:t>
            </a:r>
            <a:endParaRPr lang="en-US" altLang="zh-CN" sz="1800">
              <a:solidFill>
                <a:srgbClr val="00B0F0"/>
              </a:solidFill>
              <a:latin typeface="Consolas" panose="020B0609020204030204" charset="0"/>
              <a:sym typeface="Arial" panose="020B0604020202020204" pitchFamily="3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sym typeface="Arial" panose="020B0604020202020204" pitchFamily="34" charset="0"/>
              </a:rPr>
              <a:t>&gt;&gt;&gt; t.show()              #</a:t>
            </a:r>
            <a:r>
              <a:rPr lang="zh-CN" altLang="en-US" sz="1800">
                <a:latin typeface="Consolas" panose="020B0609020204030204" charset="0"/>
                <a:sym typeface="Arial" panose="020B0604020202020204" pitchFamily="34" charset="0"/>
              </a:rPr>
              <a:t>访问原来定义的私有数据成员</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sym typeface="Arial" panose="020B0604020202020204" pitchFamily="34" charset="0"/>
              </a:rPr>
              <a:t>3</a:t>
            </a:r>
            <a:endParaRPr lang="en-US" altLang="zh-CN" sz="1800">
              <a:solidFill>
                <a:srgbClr val="00B0F0"/>
              </a:solidFill>
              <a:latin typeface="Consolas" panose="020B0609020204030204" charset="0"/>
              <a:sym typeface="Arial" panose="020B0604020202020204" pitchFamily="3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sym typeface="Arial" panose="020B0604020202020204" pitchFamily="34" charset="0"/>
              </a:rPr>
              <a:t>&gt;&gt;&gt; del t.value           #</a:t>
            </a:r>
            <a:r>
              <a:rPr lang="zh-CN" altLang="en-US" sz="1800">
                <a:latin typeface="Consolas" panose="020B0609020204030204" charset="0"/>
                <a:sym typeface="Arial" panose="020B0604020202020204" pitchFamily="34" charset="0"/>
              </a:rPr>
              <a:t>这里删除的是刚才添加的新成员</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sym typeface="Arial" panose="020B0604020202020204" pitchFamily="34" charset="0"/>
              </a:rPr>
              <a:t>&gt;&gt;&gt; t.value               #</a:t>
            </a:r>
            <a:r>
              <a:rPr lang="zh-CN" altLang="en-US" sz="1800">
                <a:latin typeface="Consolas" panose="020B0609020204030204" charset="0"/>
                <a:sym typeface="Arial" panose="020B0604020202020204" pitchFamily="34" charset="0"/>
              </a:rPr>
              <a:t>访问原来的属性</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sym typeface="Arial" panose="020B0604020202020204" pitchFamily="34" charset="0"/>
              </a:rPr>
              <a:t>3</a:t>
            </a:r>
            <a:endParaRPr lang="en-US" altLang="zh-CN" sz="1800">
              <a:solidFill>
                <a:srgbClr val="00B0F0"/>
              </a:solidFill>
              <a:latin typeface="Consolas" panose="020B0609020204030204" charset="0"/>
              <a:sym typeface="Arial" panose="020B0604020202020204" pitchFamily="3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sym typeface="Arial" panose="020B0604020202020204" pitchFamily="34" charset="0"/>
              </a:rPr>
              <a:t>&gt;&gt;&gt; del t.value           #</a:t>
            </a:r>
            <a:r>
              <a:rPr lang="zh-CN" altLang="en-US" sz="1800">
                <a:latin typeface="Consolas" panose="020B0609020204030204" charset="0"/>
                <a:sym typeface="Arial" panose="020B0604020202020204" pitchFamily="34" charset="0"/>
              </a:rPr>
              <a:t>试图删除属性，失败</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FF0000"/>
                </a:solidFill>
                <a:latin typeface="Consolas" panose="020B0609020204030204" charset="0"/>
                <a:sym typeface="Arial" panose="020B0604020202020204" pitchFamily="34" charset="0"/>
              </a:rPr>
              <a:t>AttributeError: Test instance has no attribute 'value'</a:t>
            </a:r>
            <a:endParaRPr lang="en-US" altLang="zh-CN" sz="1800">
              <a:solidFill>
                <a:srgbClr val="FF0000"/>
              </a:solidFill>
              <a:latin typeface="Consolas" panose="020B0609020204030204" charset="0"/>
              <a:sym typeface="Arial" panose="020B0604020202020204" pitchFamily="3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sym typeface="Arial" panose="020B0604020202020204" pitchFamily="34" charset="0"/>
              </a:rPr>
              <a:t>&gt;&gt;&gt; del t._Test__value    #</a:t>
            </a:r>
            <a:r>
              <a:rPr lang="zh-CN" altLang="en-US" sz="1800">
                <a:latin typeface="Consolas" panose="020B0609020204030204" charset="0"/>
                <a:sym typeface="Arial" panose="020B0604020202020204" pitchFamily="34" charset="0"/>
              </a:rPr>
              <a:t>删除私有成员</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sym typeface="Arial" panose="020B0604020202020204" pitchFamily="34" charset="0"/>
              </a:rPr>
              <a:t>&gt;&gt;&gt; t.value       #</a:t>
            </a:r>
            <a:r>
              <a:rPr lang="zh-CN" altLang="en-US" sz="1800">
                <a:latin typeface="Consolas" panose="020B0609020204030204" charset="0"/>
                <a:sym typeface="Arial" panose="020B0604020202020204" pitchFamily="34" charset="0"/>
              </a:rPr>
              <a:t>访问属性，但对应的私有成员已不存在，失败</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FF0000"/>
                </a:solidFill>
                <a:latin typeface="Consolas" panose="020B0609020204030204" charset="0"/>
                <a:sym typeface="Arial" panose="020B0604020202020204" pitchFamily="34" charset="0"/>
              </a:rPr>
              <a:t>AttributeError: Test instance has no attribute '_Test__value'</a:t>
            </a:r>
            <a:endParaRPr lang="en-US" altLang="zh-CN" sz="1800">
              <a:solidFill>
                <a:srgbClr val="FF0000"/>
              </a:solidFill>
              <a:latin typeface="Consolas" panose="020B0609020204030204" charset="0"/>
              <a:sym typeface="Arial" panose="020B0604020202020204" pitchFamily="34" charset="0"/>
            </a:endParaRPr>
          </a:p>
        </p:txBody>
      </p:sp>
      <p:sp>
        <p:nvSpPr>
          <p:cNvPr id="5837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41985"/>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6.3.1 Python 2.x</a:t>
            </a:r>
            <a:r>
              <a:rPr lang="zh-CN" altLang="en-US" spc="200">
                <a:solidFill>
                  <a:srgbClr val="FFFFFF"/>
                </a:solidFill>
                <a:latin typeface="宋体" panose="02010600030101010101" pitchFamily="2" charset="-122"/>
                <a:ea typeface="+mj-ea"/>
                <a:cs typeface="+mj-cs"/>
                <a:sym typeface="+mn-ea"/>
              </a:rPr>
              <a:t>中的属性</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9394" name="文本占位符 41986"/>
          <p:cNvSpPr>
            <a:spLocks noGrp="1"/>
          </p:cNvSpPr>
          <p:nvPr>
            <p:ph sz="half" idx="2"/>
          </p:nvPr>
        </p:nvSpPr>
        <p:spPr/>
        <p:txBody>
          <a:bodyPr anchor="t"/>
          <a:p>
            <a:pPr marL="1905" indent="-344805">
              <a:lnSpc>
                <a:spcPct val="80000"/>
              </a:lnSpc>
              <a:buSzPct val="90000"/>
              <a:buFont typeface="Wingdings" panose="05000000000000000000" charset="0"/>
              <a:buChar char="n"/>
            </a:pPr>
            <a:r>
              <a:rPr lang="zh-CN" altLang="en-US" sz="2400"/>
              <a:t>下面的代码演示了普通数据成员和私有数据成员的区别：</a:t>
            </a:r>
            <a:endParaRPr lang="zh-CN" altLang="en-US" sz="2400"/>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class Test:</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	    def show(self):</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	        print self.value</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	        print self.__v</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t = Test()</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t.show()</a:t>
            </a:r>
            <a:endParaRPr lang="zh-CN" altLang="en-US"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AttributeError: Test instance has no attribute 'value'</a:t>
            </a:r>
            <a:endParaRPr lang="en-US" altLang="zh-CN" sz="1600">
              <a:solidFill>
                <a:srgbClr val="FF000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t.value = 3          #</a:t>
            </a:r>
            <a:r>
              <a:rPr lang="zh-CN" altLang="en-US" sz="1600">
                <a:latin typeface="Consolas" panose="020B0609020204030204" charset="0"/>
              </a:rPr>
              <a:t>添加新的数据成员</a:t>
            </a:r>
            <a:endParaRPr lang="zh-CN" altLang="en-US"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t.show()</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a:t>
            </a:r>
            <a:endParaRPr lang="en-US" altLang="zh-CN" sz="16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AttributeError: Test instance has no attribute '_Test__v'</a:t>
            </a:r>
            <a:endParaRPr lang="en-US" altLang="zh-CN" sz="1600">
              <a:solidFill>
                <a:srgbClr val="FF000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t.__v = 5</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t.show()</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a:t>
            </a:r>
            <a:endParaRPr lang="en-US" altLang="zh-CN" sz="16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AttributeError: Test instance has no attribute '_Test__v'</a:t>
            </a:r>
            <a:endParaRPr lang="en-US" altLang="zh-CN" sz="1600">
              <a:solidFill>
                <a:srgbClr val="FF000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t._Test__v = 5       #</a:t>
            </a:r>
            <a:r>
              <a:rPr lang="zh-CN" altLang="en-US" sz="1600">
                <a:latin typeface="Consolas" panose="020B0609020204030204" charset="0"/>
              </a:rPr>
              <a:t>通过特殊形式添加私有数据成员</a:t>
            </a:r>
            <a:endParaRPr lang="zh-CN" altLang="en-US"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t.show()</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a:t>
            </a:r>
            <a:endParaRPr lang="en-US" altLang="zh-CN" sz="16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5</a:t>
            </a:r>
            <a:endParaRPr lang="en-US" altLang="zh-CN" sz="1600">
              <a:solidFill>
                <a:srgbClr val="00B0F0"/>
              </a:solidFill>
              <a:latin typeface="Consolas" panose="020B0609020204030204" charset="0"/>
            </a:endParaRPr>
          </a:p>
        </p:txBody>
      </p:sp>
      <p:sp>
        <p:nvSpPr>
          <p:cNvPr id="5939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43009"/>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6.3.2 Python 3.x</a:t>
            </a:r>
            <a:r>
              <a:rPr lang="zh-CN" altLang="en-US" spc="200">
                <a:solidFill>
                  <a:srgbClr val="FFFFFF"/>
                </a:solidFill>
                <a:latin typeface="宋体" panose="02010600030101010101" pitchFamily="2" charset="-122"/>
                <a:ea typeface="+mj-ea"/>
                <a:cs typeface="+mj-cs"/>
                <a:sym typeface="+mn-ea"/>
              </a:rPr>
              <a:t>中的属性</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0418" name="文本占位符 43010"/>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a:t>在</a:t>
            </a:r>
            <a:r>
              <a:rPr lang="en-US" altLang="zh-CN" sz="2400"/>
              <a:t>Python 3.x</a:t>
            </a:r>
            <a:r>
              <a:rPr lang="zh-CN" altLang="en-US" sz="2400"/>
              <a:t>中，属性得到了较为完整的实现，支持更加全面的保护机制。</a:t>
            </a:r>
            <a:endParaRPr lang="zh-CN" altLang="en-US" sz="2400"/>
          </a:p>
        </p:txBody>
      </p:sp>
      <p:sp>
        <p:nvSpPr>
          <p:cNvPr id="6041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44033"/>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6.3.2 Python 3.x</a:t>
            </a:r>
            <a:r>
              <a:rPr lang="zh-CN" altLang="en-US" spc="200">
                <a:solidFill>
                  <a:srgbClr val="FFFFFF"/>
                </a:solidFill>
                <a:latin typeface="宋体" panose="02010600030101010101" pitchFamily="2" charset="-122"/>
                <a:ea typeface="+mj-ea"/>
                <a:cs typeface="+mj-cs"/>
                <a:sym typeface="+mn-ea"/>
              </a:rPr>
              <a:t>中的属性</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1442" name="文本占位符 44034"/>
          <p:cNvSpPr>
            <a:spLocks noGrp="1"/>
          </p:cNvSpPr>
          <p:nvPr>
            <p:ph sz="half" idx="2"/>
          </p:nvPr>
        </p:nvSpPr>
        <p:spPr/>
        <p:txBody>
          <a:bodyPr anchor="t"/>
          <a:p>
            <a:pPr marL="1905" indent="-344805">
              <a:lnSpc>
                <a:spcPct val="80000"/>
              </a:lnSpc>
              <a:buSzPct val="90000"/>
              <a:buFont typeface="Wingdings" panose="05000000000000000000" charset="0"/>
              <a:buChar char="n"/>
            </a:pPr>
            <a:r>
              <a:rPr lang="zh-CN" altLang="en-US" sz="2400"/>
              <a:t>只读属性</a:t>
            </a:r>
            <a:endParaRPr lang="zh-CN" altLang="en-US" sz="2400"/>
          </a:p>
          <a:p>
            <a:pPr marL="1905" indent="-344805">
              <a:lnSpc>
                <a:spcPct val="80000"/>
              </a:lnSpc>
              <a:buSzPct val="90000"/>
              <a:buFont typeface="Wingdings" panose="05000000000000000000" pitchFamily="2" charset="2"/>
              <a:buNone/>
            </a:pP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class Test:</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	    def __init__(self, value):</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		self.__value = value</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	    @property</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	    def value(self):               #</a:t>
            </a:r>
            <a:r>
              <a:rPr lang="zh-CN" altLang="en-US" sz="1800">
                <a:latin typeface="Consolas" panose="020B0609020204030204" charset="0"/>
              </a:rPr>
              <a:t>只读，无法修改和删除</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zh-CN" altLang="en-US" sz="1800">
                <a:latin typeface="Consolas" panose="020B0609020204030204" charset="0"/>
              </a:rPr>
              <a:t>		</a:t>
            </a:r>
            <a:r>
              <a:rPr lang="en-US" altLang="zh-CN" sz="1800">
                <a:latin typeface="Consolas" panose="020B0609020204030204" charset="0"/>
              </a:rPr>
              <a:t>return self.__value</a:t>
            </a:r>
            <a:endParaRPr lang="en-US" altLang="zh-CN" sz="1800">
              <a:latin typeface="Consolas" panose="020B0609020204030204" charset="0"/>
            </a:endParaRPr>
          </a:p>
        </p:txBody>
      </p:sp>
      <p:sp>
        <p:nvSpPr>
          <p:cNvPr id="6144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6.3.2 Python 3.x</a:t>
            </a:r>
            <a:r>
              <a:rPr lang="zh-CN" altLang="en-US" spc="200">
                <a:solidFill>
                  <a:srgbClr val="FFFFFF"/>
                </a:solidFill>
                <a:latin typeface="宋体" panose="02010600030101010101" pitchFamily="2" charset="-122"/>
                <a:ea typeface="+mj-ea"/>
                <a:cs typeface="+mj-cs"/>
                <a:sym typeface="+mn-ea"/>
              </a:rPr>
              <a:t>中的属性</a:t>
            </a:r>
            <a:endParaRPr lang="zh-CN" altLang="en-US" spc="200">
              <a:solidFill>
                <a:srgbClr val="FFFFFF"/>
              </a:solidFill>
              <a:latin typeface="宋体" panose="02010600030101010101" pitchFamily="2" charset="-122"/>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62466" name="内容占位符 2"/>
          <p:cNvSpPr>
            <a:spLocks noGrp="1"/>
          </p:cNvSpPr>
          <p:nvPr>
            <p:ph sz="half" idx="2"/>
          </p:nvPr>
        </p:nvSpPr>
        <p:spPr/>
        <p:txBody>
          <a:bodyPr anchor="t"/>
          <a:p>
            <a:pPr marL="1905" indent="-344805">
              <a:lnSpc>
                <a:spcPct val="80000"/>
              </a:lnSpc>
              <a:buSzPct val="90000"/>
              <a:buFont typeface="Wingdings" panose="05000000000000000000" pitchFamily="2" charset="2"/>
              <a:buNone/>
            </a:pPr>
            <a:r>
              <a:rPr lang="en-US" altLang="zh-CN" sz="1800">
                <a:latin typeface="Consolas" panose="020B0609020204030204" charset="0"/>
              </a:rPr>
              <a:t>&gt;&gt;&gt; t = Test(3)</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t.value</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3</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t.value = 5                        #</a:t>
            </a:r>
            <a:r>
              <a:rPr lang="zh-CN" altLang="en-US" sz="1800">
                <a:latin typeface="Consolas" panose="020B0609020204030204" charset="0"/>
              </a:rPr>
              <a:t>只读属性不允许修改值</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FF0000"/>
                </a:solidFill>
                <a:latin typeface="Consolas" panose="020B0609020204030204" charset="0"/>
              </a:rPr>
              <a:t>AttributeError: can't set attribute</a:t>
            </a:r>
            <a:endParaRPr lang="en-US" altLang="zh-CN" sz="1800">
              <a:solidFill>
                <a:srgbClr val="FF000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t.v=5                              #</a:t>
            </a:r>
            <a:r>
              <a:rPr lang="zh-CN" altLang="en-US" sz="1800">
                <a:latin typeface="Consolas" panose="020B0609020204030204" charset="0"/>
              </a:rPr>
              <a:t>动态增加新成员</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t.v</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5</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del t.v                            #</a:t>
            </a:r>
            <a:r>
              <a:rPr lang="zh-CN" altLang="en-US" sz="1800">
                <a:latin typeface="Consolas" panose="020B0609020204030204" charset="0"/>
              </a:rPr>
              <a:t>动态删除成员</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del t.value                        #</a:t>
            </a:r>
            <a:r>
              <a:rPr lang="zh-CN" altLang="en-US" sz="1800">
                <a:latin typeface="Consolas" panose="020B0609020204030204" charset="0"/>
              </a:rPr>
              <a:t>试图删除对象属性，失败</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FF0000"/>
                </a:solidFill>
                <a:latin typeface="Consolas" panose="020B0609020204030204" charset="0"/>
              </a:rPr>
              <a:t>AttributeError: can't delete attribute</a:t>
            </a:r>
            <a:endParaRPr lang="en-US" altLang="zh-CN" sz="1800">
              <a:solidFill>
                <a:srgbClr val="FF000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t.value</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3</a:t>
            </a:r>
            <a:endParaRPr lang="en-US" altLang="zh-CN" sz="1800">
              <a:solidFill>
                <a:srgbClr val="00B0F0"/>
              </a:solidFill>
              <a:latin typeface="Consolas" panose="020B0609020204030204" charset="0"/>
            </a:endParaRPr>
          </a:p>
        </p:txBody>
      </p:sp>
      <p:sp>
        <p:nvSpPr>
          <p:cNvPr id="62467"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45057"/>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6.3.2 Python 3.x</a:t>
            </a:r>
            <a:r>
              <a:rPr lang="zh-CN" altLang="en-US" spc="200">
                <a:solidFill>
                  <a:srgbClr val="FFFFFF"/>
                </a:solidFill>
                <a:latin typeface="宋体" panose="02010600030101010101" pitchFamily="2" charset="-122"/>
                <a:ea typeface="+mj-ea"/>
                <a:cs typeface="+mj-cs"/>
                <a:sym typeface="+mn-ea"/>
              </a:rPr>
              <a:t>中的属性</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5059" name="文本占位符 45058"/>
          <p:cNvSpPr>
            <a:spLocks noGrp="1"/>
          </p:cNvSpPr>
          <p:nvPr>
            <p:ph sz="half" idx="2"/>
          </p:nvPr>
        </p:nvSpPr>
        <p:spPr/>
        <p:txBody>
          <a:bodyPr/>
          <a:p>
            <a:pPr marL="400685" marR="0" indent="-400685" algn="l" defTabSz="914400" rtl="0" eaLnBrk="1" fontAlgn="base" latinLnBrk="0" hangingPunct="1">
              <a:lnSpc>
                <a:spcPct val="8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effectLst/>
                <a:latin typeface="+mn-lt"/>
                <a:ea typeface="+mn-ea"/>
                <a:cs typeface="+mn-cs"/>
              </a:rPr>
              <a:t>可读、可写属性</a:t>
            </a: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class Test:</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def __init__(self, value):</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self.__value = value	</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def __get(self):</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return self.__value</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def __set(self, v):</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self.__value = v</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value = property(__get, __set)</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def show(self):</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print(self.__value)</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p:txBody>
      </p:sp>
      <p:sp>
        <p:nvSpPr>
          <p:cNvPr id="6349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6.3.2 Python 3.x</a:t>
            </a:r>
            <a:r>
              <a:rPr lang="zh-CN" altLang="en-US" spc="200">
                <a:solidFill>
                  <a:srgbClr val="FFFFFF"/>
                </a:solidFill>
                <a:latin typeface="宋体" panose="02010600030101010101" pitchFamily="2" charset="-122"/>
                <a:ea typeface="+mj-ea"/>
                <a:cs typeface="+mj-cs"/>
                <a:sym typeface="+mn-ea"/>
              </a:rPr>
              <a:t>中的属性</a:t>
            </a:r>
            <a:endParaRPr lang="zh-CN" altLang="en-US" spc="200">
              <a:solidFill>
                <a:srgbClr val="FFFFFF"/>
              </a:solidFill>
              <a:latin typeface="宋体" panose="02010600030101010101" pitchFamily="2" charset="-122"/>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64514" name="内容占位符 2"/>
          <p:cNvSpPr>
            <a:spLocks noGrp="1"/>
          </p:cNvSpPr>
          <p:nvPr>
            <p:ph sz="half" idx="2"/>
          </p:nvPr>
        </p:nvSpPr>
        <p:spPr/>
        <p:txBody>
          <a:bodyPr anchor="t"/>
          <a:p>
            <a:pPr marL="1905" indent="-344805">
              <a:lnSpc>
                <a:spcPct val="80000"/>
              </a:lnSpc>
              <a:buSzPct val="90000"/>
              <a:buFont typeface="Wingdings" panose="05000000000000000000" pitchFamily="2" charset="2"/>
              <a:buNone/>
            </a:pPr>
            <a:r>
              <a:rPr lang="en-US" altLang="zh-CN" sz="1800">
                <a:latin typeface="Consolas" panose="020B0609020204030204" charset="0"/>
              </a:rPr>
              <a:t>&gt;&gt;&gt; t = Test(3)</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t.value      #</a:t>
            </a:r>
            <a:r>
              <a:rPr lang="zh-CN" altLang="en-US" sz="1800">
                <a:latin typeface="Consolas" panose="020B0609020204030204" charset="0"/>
              </a:rPr>
              <a:t>允许读取属性值</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3</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t.value = 5  #</a:t>
            </a:r>
            <a:r>
              <a:rPr lang="zh-CN" altLang="en-US" sz="1800">
                <a:latin typeface="Consolas" panose="020B0609020204030204" charset="0"/>
              </a:rPr>
              <a:t>允许修改属性值</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t.value</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5</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t.show()     #</a:t>
            </a:r>
            <a:r>
              <a:rPr lang="zh-CN" altLang="en-US" sz="1800">
                <a:latin typeface="Consolas" panose="020B0609020204030204" charset="0"/>
              </a:rPr>
              <a:t>属性对应的私有变量也得到了相应的修改</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5</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del t.value  #</a:t>
            </a:r>
            <a:r>
              <a:rPr lang="zh-CN" altLang="en-US" sz="1800">
                <a:latin typeface="Consolas" panose="020B0609020204030204" charset="0"/>
              </a:rPr>
              <a:t>试图删除属性，失败</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FF0000"/>
                </a:solidFill>
                <a:latin typeface="Consolas" panose="020B0609020204030204" charset="0"/>
              </a:rPr>
              <a:t>AttributeError: can't delete attribute</a:t>
            </a:r>
            <a:endParaRPr lang="en-US" altLang="zh-CN" sz="1800">
              <a:solidFill>
                <a:srgbClr val="FF0000"/>
              </a:solidFill>
              <a:latin typeface="Consolas" panose="020B0609020204030204" charset="0"/>
            </a:endParaRPr>
          </a:p>
        </p:txBody>
      </p:sp>
      <p:sp>
        <p:nvSpPr>
          <p:cNvPr id="64515"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46081"/>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6.3.2 Python 3.x</a:t>
            </a:r>
            <a:r>
              <a:rPr lang="zh-CN" altLang="en-US" spc="200">
                <a:solidFill>
                  <a:srgbClr val="FFFFFF"/>
                </a:solidFill>
                <a:latin typeface="宋体" panose="02010600030101010101" pitchFamily="2" charset="-122"/>
                <a:ea typeface="+mj-ea"/>
                <a:cs typeface="+mj-cs"/>
                <a:sym typeface="+mn-ea"/>
              </a:rPr>
              <a:t>中的属性</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6083" name="文本占位符 46082"/>
          <p:cNvSpPr>
            <a:spLocks noGrp="1"/>
          </p:cNvSpPr>
          <p:nvPr>
            <p:ph sz="half" idx="2"/>
          </p:nvPr>
        </p:nvSpPr>
        <p:spPr/>
        <p:txBody>
          <a:bodyPr/>
          <a:p>
            <a:pPr marL="483870" marR="0" indent="-483870" algn="l" defTabSz="914400" rtl="0" eaLnBrk="1" fontAlgn="base" latinLnBrk="0" hangingPunct="1">
              <a:lnSpc>
                <a:spcPct val="8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effectLst/>
                <a:latin typeface="+mn-lt"/>
                <a:ea typeface="+mn-ea"/>
                <a:cs typeface="+mn-cs"/>
              </a:rPr>
              <a:t>可读、可修改、可删除的属性。</a:t>
            </a: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&gt;&gt;&gt; class Test:</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	    def __init__(self, value):</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		self.__value = value</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	    def __get(self):</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		return self.__value</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	    def __set(self, v):</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		self.__value = v</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	    def __del(self):</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		del self.__value</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	    value = property(__get, __set, __del)</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	    def show(self):</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		print(self.__value)</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p:txBody>
      </p:sp>
      <p:sp>
        <p:nvSpPr>
          <p:cNvPr id="6553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21505"/>
          <p:cNvSpPr>
            <a:spLocks noGrp="1"/>
          </p:cNvSpPr>
          <p:nvPr>
            <p:ph type="title"/>
          </p:nvPr>
        </p:nvSpPr>
        <p:spPr>
          <a:xfrm>
            <a:off x="554355" y="-26670"/>
            <a:ext cx="5398770" cy="76835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6.1.1 类定义语法</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1507" name="文本占位符 21506"/>
          <p:cNvSpPr>
            <a:spLocks noGrp="1"/>
          </p:cNvSpPr>
          <p:nvPr>
            <p:ph sz="half" idx="2"/>
          </p:nvPr>
        </p:nvSpPr>
        <p:spPr/>
        <p:txBody>
          <a:bodyPr/>
          <a:p>
            <a:pPr marL="342900" marR="0" indent="-342900" algn="l" defTabSz="914400" rtl="0" eaLnBrk="1" fontAlgn="base" latinLnBrk="0" hangingPunct="1">
              <a:lnSpc>
                <a:spcPct val="100000"/>
              </a:lnSpc>
              <a:spcBef>
                <a:spcPts val="600"/>
              </a:spcBef>
              <a:spcAft>
                <a:spcPts val="600"/>
              </a:spcAft>
              <a:buClrTx/>
              <a:buSzTx/>
              <a:buFont typeface="Wingdings" panose="05000000000000000000" charset="0"/>
              <a:buChar char="§"/>
            </a:pPr>
            <a:r>
              <a:rPr kumimoji="0" lang="en-US" altLang="zh-CN" sz="2400" b="0" i="0" u="none" strike="noStrike" kern="1200" cap="none" spc="0" normalizeH="0" baseline="0" noProof="1">
                <a:solidFill>
                  <a:schemeClr val="tx1"/>
                </a:solidFill>
                <a:effectLst/>
                <a:latin typeface="+mn-lt"/>
                <a:ea typeface="+mn-ea"/>
                <a:cs typeface="+mn-cs"/>
              </a:rPr>
              <a:t>Python</a:t>
            </a:r>
            <a:r>
              <a:rPr kumimoji="0" lang="zh-CN" altLang="en-US" sz="2400" b="0" i="0" u="none" strike="noStrike" kern="1200" cap="none" spc="0" normalizeH="0" baseline="0" noProof="1">
                <a:solidFill>
                  <a:schemeClr val="tx1"/>
                </a:solidFill>
                <a:effectLst/>
                <a:latin typeface="+mn-lt"/>
                <a:ea typeface="+mn-ea"/>
                <a:cs typeface="+mn-cs"/>
              </a:rPr>
              <a:t>使用</a:t>
            </a:r>
            <a:r>
              <a:rPr kumimoji="0" lang="en-US" altLang="zh-CN" sz="2400" b="0" i="0" u="none" strike="noStrike" kern="1200" cap="none" spc="0" normalizeH="0" baseline="0" noProof="1">
                <a:solidFill>
                  <a:srgbClr val="FF0000"/>
                </a:solidFill>
                <a:effectLst/>
                <a:latin typeface="+mn-lt"/>
                <a:ea typeface="+mn-ea"/>
                <a:cs typeface="+mn-cs"/>
              </a:rPr>
              <a:t>class</a:t>
            </a:r>
            <a:r>
              <a:rPr kumimoji="0" lang="zh-CN" altLang="en-US" sz="2400" b="0" i="0" u="none" strike="noStrike" kern="1200" cap="none" spc="0" normalizeH="0" baseline="0" noProof="1">
                <a:solidFill>
                  <a:srgbClr val="FF0000"/>
                </a:solidFill>
                <a:effectLst/>
                <a:latin typeface="+mn-lt"/>
                <a:ea typeface="+mn-ea"/>
                <a:cs typeface="+mn-cs"/>
              </a:rPr>
              <a:t>关键字</a:t>
            </a:r>
            <a:r>
              <a:rPr kumimoji="0" lang="zh-CN" altLang="en-US" sz="2400" b="0" i="0" u="none" strike="noStrike" kern="1200" cap="none" spc="0" normalizeH="0" baseline="0" noProof="1">
                <a:solidFill>
                  <a:schemeClr val="tx1"/>
                </a:solidFill>
                <a:effectLst/>
                <a:latin typeface="+mn-lt"/>
                <a:ea typeface="+mn-ea"/>
                <a:cs typeface="+mn-cs"/>
              </a:rPr>
              <a:t>来定义类，</a:t>
            </a:r>
            <a:r>
              <a:rPr kumimoji="0" lang="en-US" altLang="zh-CN" sz="2400" b="0" i="0" u="none" strike="noStrike" kern="1200" cap="none" spc="0" normalizeH="0" baseline="0" noProof="1">
                <a:solidFill>
                  <a:schemeClr val="tx1"/>
                </a:solidFill>
                <a:effectLst/>
                <a:latin typeface="+mn-lt"/>
                <a:ea typeface="+mn-ea"/>
                <a:cs typeface="+mn-cs"/>
              </a:rPr>
              <a:t>class</a:t>
            </a:r>
            <a:r>
              <a:rPr kumimoji="0" lang="zh-CN" altLang="en-US" sz="2400" b="0" i="0" u="none" strike="noStrike" kern="1200" cap="none" spc="0" normalizeH="0" baseline="0" noProof="1">
                <a:solidFill>
                  <a:schemeClr val="tx1"/>
                </a:solidFill>
                <a:effectLst/>
                <a:latin typeface="+mn-lt"/>
                <a:ea typeface="+mn-ea"/>
                <a:cs typeface="+mn-cs"/>
              </a:rPr>
              <a:t>关键字之后是一个空格，然后是类的名字，再然后是一个冒号，最后换行并定义类的内部实现。</a:t>
            </a:r>
            <a:endParaRPr kumimoji="0" lang="zh-CN" altLang="en-US" sz="2400" b="0" i="0" u="none" strike="noStrike" kern="1200" cap="none" spc="0" normalizeH="0" baseline="0" noProof="1">
              <a:solidFill>
                <a:schemeClr val="tx1"/>
              </a:solidFill>
              <a:effectLst/>
              <a:latin typeface="+mn-lt"/>
              <a:ea typeface="+mn-ea"/>
              <a:cs typeface="+mn-cs"/>
            </a:endParaRPr>
          </a:p>
          <a:p>
            <a:pPr marL="342900" marR="0" indent="-342900" algn="l" defTabSz="914400" rtl="0" eaLnBrk="1" fontAlgn="base" latinLnBrk="0" hangingPunct="1">
              <a:lnSpc>
                <a:spcPct val="100000"/>
              </a:lnSpc>
              <a:spcBef>
                <a:spcPts val="600"/>
              </a:spcBef>
              <a:spcAft>
                <a:spcPts val="600"/>
              </a:spcAft>
              <a:buClrTx/>
              <a:buSzTx/>
              <a:buFont typeface="Wingdings" panose="05000000000000000000" charset="0"/>
              <a:buChar char="§"/>
            </a:pPr>
            <a:r>
              <a:rPr kumimoji="0" lang="zh-CN" altLang="en-US" sz="2400" b="0" i="0" u="none" strike="noStrike" kern="1200" cap="none" spc="0" normalizeH="0" baseline="0" noProof="1">
                <a:solidFill>
                  <a:srgbClr val="FF0000"/>
                </a:solidFill>
                <a:effectLst/>
                <a:latin typeface="+mn-lt"/>
                <a:ea typeface="+mn-ea"/>
                <a:cs typeface="+mn-cs"/>
              </a:rPr>
              <a:t>类名的首字母一般要大写</a:t>
            </a:r>
            <a:r>
              <a:rPr kumimoji="0" lang="zh-CN" altLang="en-US" sz="2400" b="0" i="0" u="none" strike="noStrike" kern="1200" cap="none" spc="0" normalizeH="0" baseline="0" noProof="1">
                <a:solidFill>
                  <a:schemeClr val="tx1"/>
                </a:solidFill>
                <a:effectLst/>
                <a:latin typeface="+mn-lt"/>
                <a:ea typeface="+mn-ea"/>
                <a:cs typeface="+mn-cs"/>
              </a:rPr>
              <a:t>，当然也可以按照自己的习惯定义类名，但一般推荐参考惯例来命名，并在整个系统的设计和实现中保持风格一致，这一点对于团队合作尤其重要。</a:t>
            </a: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90000"/>
              </a:lnSpc>
              <a:spcBef>
                <a:spcPct val="20000"/>
              </a:spcBef>
              <a:spcAft>
                <a:spcPct val="0"/>
              </a:spcAft>
              <a:buClrTx/>
              <a:buSzTx/>
              <a:buFontTx/>
              <a:buNone/>
            </a:pP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9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class Car: </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9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def infor(self):</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9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print(" This is a car ") </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p:txBody>
      </p:sp>
      <p:sp>
        <p:nvSpPr>
          <p:cNvPr id="286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47105"/>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6.3.2 Python 3.x</a:t>
            </a:r>
            <a:r>
              <a:rPr lang="zh-CN" altLang="en-US" spc="200">
                <a:solidFill>
                  <a:srgbClr val="FFFFFF"/>
                </a:solidFill>
                <a:latin typeface="宋体" panose="02010600030101010101" pitchFamily="2" charset="-122"/>
                <a:ea typeface="+mj-ea"/>
                <a:cs typeface="+mj-cs"/>
                <a:sym typeface="+mn-ea"/>
              </a:rPr>
              <a:t>中的属性</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6562" name="文本占位符 47106"/>
          <p:cNvSpPr>
            <a:spLocks noGrp="1"/>
          </p:cNvSpPr>
          <p:nvPr>
            <p:ph sz="half" idx="2"/>
          </p:nvPr>
        </p:nvSpPr>
        <p:spPr/>
        <p:txBody>
          <a:bodyPr anchor="t"/>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t = Test(3)</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t.show()</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3</a:t>
            </a:r>
            <a:endParaRPr lang="en-US" altLang="zh-CN" sz="1800">
              <a:solidFill>
                <a:srgbClr val="00B0F0"/>
              </a:solidFill>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t.value</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3</a:t>
            </a:r>
            <a:endParaRPr lang="en-US" altLang="zh-CN" sz="1800">
              <a:solidFill>
                <a:srgbClr val="00B0F0"/>
              </a:solidFill>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t.value = 5</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t.show()</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5</a:t>
            </a:r>
            <a:endParaRPr lang="en-US" altLang="zh-CN" sz="1800">
              <a:solidFill>
                <a:srgbClr val="00B0F0"/>
              </a:solidFill>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t.value</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5</a:t>
            </a:r>
            <a:endParaRPr lang="en-US" altLang="zh-CN" sz="1800">
              <a:solidFill>
                <a:srgbClr val="00B0F0"/>
              </a:solidFill>
              <a:latin typeface="Consolas" panose="020B0609020204030204" charset="0"/>
            </a:endParaRPr>
          </a:p>
        </p:txBody>
      </p:sp>
      <p:sp>
        <p:nvSpPr>
          <p:cNvPr id="6656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3081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6.3.2 Python 3.x</a:t>
            </a:r>
            <a:r>
              <a:rPr lang="zh-CN" altLang="en-US" spc="200">
                <a:solidFill>
                  <a:srgbClr val="FFFFFF"/>
                </a:solidFill>
                <a:latin typeface="宋体" panose="02010600030101010101" pitchFamily="2" charset="-122"/>
                <a:ea typeface="+mj-ea"/>
                <a:cs typeface="+mj-cs"/>
                <a:sym typeface="+mn-ea"/>
              </a:rPr>
              <a:t>中的属性</a:t>
            </a:r>
            <a:endParaRPr lang="zh-CN" altLang="en-US" spc="200">
              <a:solidFill>
                <a:srgbClr val="FFFFFF"/>
              </a:solidFill>
              <a:latin typeface="宋体" panose="02010600030101010101" pitchFamily="2" charset="-122"/>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67586" name="内容占位符 2"/>
          <p:cNvSpPr>
            <a:spLocks noGrp="1"/>
          </p:cNvSpPr>
          <p:nvPr>
            <p:ph sz="half" idx="2"/>
          </p:nvPr>
        </p:nvSpPr>
        <p:spPr/>
        <p:txBody>
          <a:bodyPr anchor="t"/>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del t.value            #</a:t>
            </a:r>
            <a:r>
              <a:rPr lang="zh-CN" altLang="en-US" sz="1800">
                <a:latin typeface="Consolas" panose="020B0609020204030204" charset="0"/>
              </a:rPr>
              <a:t>删除属性</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t.value                #</a:t>
            </a:r>
            <a:r>
              <a:rPr lang="zh-CN" altLang="en-US" sz="1800">
                <a:latin typeface="Consolas" panose="020B0609020204030204" charset="0"/>
              </a:rPr>
              <a:t>对应的私有数据成员已删除</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FF0000"/>
                </a:solidFill>
                <a:latin typeface="Consolas" panose="020B0609020204030204" charset="0"/>
              </a:rPr>
              <a:t>AttributeError: 'Test' object has no attribute '_Test__value'</a:t>
            </a:r>
            <a:endParaRPr lang="en-US" altLang="zh-CN" sz="1800">
              <a:solidFill>
                <a:srgbClr val="FF0000"/>
              </a:solidFill>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t.show()</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FF0000"/>
                </a:solidFill>
                <a:latin typeface="Consolas" panose="020B0609020204030204" charset="0"/>
              </a:rPr>
              <a:t>AttributeError: 'Test' object has no attribute '_Test__value'</a:t>
            </a:r>
            <a:endParaRPr lang="en-US" altLang="zh-CN" sz="1800">
              <a:solidFill>
                <a:srgbClr val="FF0000"/>
              </a:solidFill>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t.value =1             #</a:t>
            </a:r>
            <a:r>
              <a:rPr lang="zh-CN" altLang="en-US" sz="1800">
                <a:latin typeface="Consolas" panose="020B0609020204030204" charset="0"/>
              </a:rPr>
              <a:t>为对象动态增加属性和对应的私有数据成员</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t.show()</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1</a:t>
            </a:r>
            <a:endParaRPr lang="en-US" altLang="zh-CN" sz="1800">
              <a:solidFill>
                <a:srgbClr val="00B0F0"/>
              </a:solidFill>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t.value</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1</a:t>
            </a:r>
            <a:endParaRPr lang="en-US" altLang="zh-CN" sz="1800">
              <a:solidFill>
                <a:srgbClr val="00B0F0"/>
              </a:solidFill>
              <a:latin typeface="Consolas" panose="020B0609020204030204" charset="0"/>
            </a:endParaRPr>
          </a:p>
        </p:txBody>
      </p:sp>
      <p:sp>
        <p:nvSpPr>
          <p:cNvPr id="67587"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第6章 面向对象程序设计</a:t>
            </a:r>
            <a:endParaRPr lang="zh-CN" altLang="en-US"/>
          </a:p>
        </p:txBody>
      </p:sp>
      <p:sp>
        <p:nvSpPr>
          <p:cNvPr id="3" name="文本占位符 2"/>
          <p:cNvSpPr>
            <a:spLocks noGrp="1"/>
          </p:cNvSpPr>
          <p:nvPr>
            <p:ph type="body" idx="1"/>
          </p:nvPr>
        </p:nvSpPr>
        <p:spPr>
          <a:xfrm>
            <a:off x="3866515" y="2094865"/>
            <a:ext cx="5013960" cy="3758565"/>
          </a:xfrm>
        </p:spPr>
        <p:txBody>
          <a:bodyPr/>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6.1 类</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6.2 方法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6.3 属性</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rPr>
              <a:t>6.4 常用特殊方法</a:t>
            </a:r>
            <a:endPar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6.5 继承机制</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6.6 多态原理与实现</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48129"/>
          <p:cNvSpPr>
            <a:spLocks noGrp="1"/>
          </p:cNvSpPr>
          <p:nvPr>
            <p:ph type="title"/>
          </p:nvPr>
        </p:nvSpPr>
        <p:spPr>
          <a:xfrm>
            <a:off x="554355" y="-26670"/>
            <a:ext cx="5398770" cy="76835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6.4.1 </a:t>
            </a:r>
            <a:r>
              <a:rPr lang="zh-CN" altLang="en-US" spc="200">
                <a:solidFill>
                  <a:srgbClr val="FFFFFF"/>
                </a:solidFill>
                <a:latin typeface="宋体" panose="02010600030101010101" pitchFamily="2" charset="-122"/>
                <a:ea typeface="+mj-ea"/>
                <a:cs typeface="+mj-cs"/>
                <a:sym typeface="+mn-ea"/>
              </a:rPr>
              <a:t>常用特殊方法</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8610" name="文本占位符 48130"/>
          <p:cNvSpPr>
            <a:spLocks noGrp="1"/>
          </p:cNvSpPr>
          <p:nvPr>
            <p:ph sz="half" idx="2"/>
          </p:nvPr>
        </p:nvSpPr>
        <p:spPr/>
        <p:txBody>
          <a:bodyPr anchor="t"/>
          <a:p>
            <a:pPr>
              <a:buSzPct val="90000"/>
              <a:buFont typeface="Wingdings" panose="05000000000000000000" charset="0"/>
              <a:buChar char="§"/>
            </a:pPr>
            <a:r>
              <a:rPr lang="en-US" altLang="zh-CN" sz="2400"/>
              <a:t>Python</a:t>
            </a:r>
            <a:r>
              <a:rPr lang="zh-CN" altLang="en-US" sz="2400"/>
              <a:t>类有大量的特殊方法，其中比较常见的是构造函数和析构函数，除此之外，</a:t>
            </a:r>
            <a:r>
              <a:rPr lang="en-US" altLang="zh-CN" sz="2400"/>
              <a:t>Python</a:t>
            </a:r>
            <a:r>
              <a:rPr lang="zh-CN" altLang="en-US" sz="2400"/>
              <a:t>还支持大量的特殊方法，</a:t>
            </a:r>
            <a:r>
              <a:rPr lang="zh-CN" altLang="en-US" sz="2400">
                <a:solidFill>
                  <a:srgbClr val="FF0000"/>
                </a:solidFill>
              </a:rPr>
              <a:t>运算符重载就是通过重写特殊方法实现的</a:t>
            </a:r>
            <a:r>
              <a:rPr lang="zh-CN" altLang="en-US" sz="2400"/>
              <a:t>。</a:t>
            </a:r>
            <a:endParaRPr lang="zh-CN" altLang="en-US" sz="2400"/>
          </a:p>
          <a:p>
            <a:pPr>
              <a:lnSpc>
                <a:spcPct val="130000"/>
              </a:lnSpc>
              <a:spcBef>
                <a:spcPts val="1800"/>
              </a:spcBef>
              <a:spcAft>
                <a:spcPts val="600"/>
              </a:spcAft>
              <a:buSzPct val="90000"/>
              <a:buFont typeface="Wingdings" panose="05000000000000000000" charset="0"/>
              <a:buChar char="ü"/>
            </a:pPr>
            <a:r>
              <a:rPr lang="en-US" altLang="zh-CN" sz="1800"/>
              <a:t>Python</a:t>
            </a:r>
            <a:r>
              <a:rPr lang="zh-CN" altLang="en-US" sz="1800"/>
              <a:t>中类的构造函数是</a:t>
            </a:r>
            <a:r>
              <a:rPr lang="en-US" altLang="zh-CN" sz="1800"/>
              <a:t>__init__()</a:t>
            </a:r>
            <a:r>
              <a:rPr lang="zh-CN" altLang="en-US" sz="1800"/>
              <a:t>，一般用来为数据成员设置初值或进行其他必要的初始化工作，在创建对象时被自动调用和执行。如果用户没有设计构造函数，</a:t>
            </a:r>
            <a:r>
              <a:rPr lang="en-US" altLang="zh-CN" sz="1800"/>
              <a:t>Python</a:t>
            </a:r>
            <a:r>
              <a:rPr lang="zh-CN" altLang="en-US" sz="1800"/>
              <a:t>将提供一个默认的构造函数用来进行必要的初始化工作。</a:t>
            </a:r>
            <a:endParaRPr lang="zh-CN" altLang="en-US" sz="1800"/>
          </a:p>
          <a:p>
            <a:pPr>
              <a:lnSpc>
                <a:spcPct val="130000"/>
              </a:lnSpc>
              <a:spcBef>
                <a:spcPts val="1800"/>
              </a:spcBef>
              <a:spcAft>
                <a:spcPts val="600"/>
              </a:spcAft>
              <a:buSzPct val="90000"/>
              <a:buFont typeface="Wingdings" panose="05000000000000000000" charset="0"/>
              <a:buChar char="ü"/>
            </a:pPr>
            <a:r>
              <a:rPr lang="en-US" altLang="zh-CN" sz="1800"/>
              <a:t>Python</a:t>
            </a:r>
            <a:r>
              <a:rPr lang="zh-CN" altLang="en-US" sz="1800"/>
              <a:t>中类的析构函数是</a:t>
            </a:r>
            <a:r>
              <a:rPr lang="en-US" altLang="zh-CN" sz="1800"/>
              <a:t>__del__()</a:t>
            </a:r>
            <a:r>
              <a:rPr lang="zh-CN" altLang="en-US" sz="1800"/>
              <a:t>，一般用来释放对象占用的资源，在</a:t>
            </a:r>
            <a:r>
              <a:rPr lang="en-US" altLang="zh-CN" sz="1800"/>
              <a:t>Python</a:t>
            </a:r>
            <a:r>
              <a:rPr lang="zh-CN" altLang="en-US" sz="1800"/>
              <a:t>删除对象和收回对象空间时被自动调用和执行。如果用户没有编写析构函数，</a:t>
            </a:r>
            <a:r>
              <a:rPr lang="en-US" altLang="zh-CN" sz="1800"/>
              <a:t>Python</a:t>
            </a:r>
            <a:r>
              <a:rPr lang="zh-CN" altLang="en-US" sz="1800"/>
              <a:t>将提供一个默认的析构函数进行必要的清理工作。</a:t>
            </a:r>
            <a:endParaRPr lang="zh-CN" altLang="en-US" sz="1800"/>
          </a:p>
        </p:txBody>
      </p:sp>
      <p:sp>
        <p:nvSpPr>
          <p:cNvPr id="6861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Content Placeholder -1"/>
          <p:cNvGraphicFramePr/>
          <p:nvPr>
            <p:ph sz="half" idx="2"/>
            <p:custDataLst>
              <p:tags r:id="rId1"/>
            </p:custDataLst>
          </p:nvPr>
        </p:nvGraphicFramePr>
        <p:xfrm>
          <a:off x="554355" y="892810"/>
          <a:ext cx="11155680" cy="4145280"/>
        </p:xfrm>
        <a:graphic>
          <a:graphicData uri="http://schemas.openxmlformats.org/drawingml/2006/table">
            <a:tbl>
              <a:tblPr firstRow="1" bandRow="1">
                <a:tableStyleId>{5940675A-B579-460E-94D1-54222C63F5DA}</a:tableStyleId>
              </a:tblPr>
              <a:tblGrid>
                <a:gridCol w="3935730"/>
                <a:gridCol w="7219950"/>
              </a:tblGrid>
              <a:tr h="243840">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__new__()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类的静态方法，用于确定是否要创建对象</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__init__()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构造方法，创建对象时自动调用</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__del__()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析构方法，释放对象时自动调用</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__add__()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__sub__()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__mul__()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__truediv__()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__floordiv__()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__mod__()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__pow__()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__eq__()</a:t>
                      </a:r>
                      <a:r>
                        <a:rPr lang="zh-CN" altLang="en-US" sz="1600" b="0" u="none">
                          <a:latin typeface="宋体" panose="02010600030101010101" pitchFamily="2" charset="-122"/>
                          <a:ea typeface="宋体" panose="02010600030101010101" pitchFamily="2" charset="-122"/>
                          <a:cs typeface="宋体" panose="02010600030101010101" pitchFamily="2" charset="-122"/>
                        </a:rPr>
                        <a:t>、 </a:t>
                      </a:r>
                      <a:r>
                        <a:rPr lang="en-US" altLang="zh-CN" sz="1600" b="0" u="none">
                          <a:latin typeface="宋体" panose="02010600030101010101" pitchFamily="2" charset="-122"/>
                          <a:ea typeface="宋体" panose="02010600030101010101" pitchFamily="2" charset="-122"/>
                          <a:cs typeface="宋体" panose="02010600030101010101" pitchFamily="2" charset="-122"/>
                        </a:rPr>
                        <a:t>__ne__()</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__lt__()</a:t>
                      </a:r>
                      <a:r>
                        <a:rPr lang="zh-CN" altLang="en-US" sz="1600" b="0" u="none">
                          <a:latin typeface="宋体" panose="02010600030101010101" pitchFamily="2" charset="-122"/>
                          <a:ea typeface="宋体" panose="02010600030101010101" pitchFamily="2" charset="-122"/>
                          <a:cs typeface="宋体" panose="02010600030101010101" pitchFamily="2" charset="-122"/>
                        </a:rPr>
                        <a:t>、 </a:t>
                      </a:r>
                      <a:r>
                        <a:rPr lang="en-US" altLang="zh-CN" sz="1600" b="0" u="none">
                          <a:latin typeface="宋体" panose="02010600030101010101" pitchFamily="2" charset="-122"/>
                          <a:ea typeface="宋体" panose="02010600030101010101" pitchFamily="2" charset="-122"/>
                          <a:cs typeface="宋体" panose="02010600030101010101" pitchFamily="2" charset="-122"/>
                        </a:rPr>
                        <a:t>__le__()</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__gt__()</a:t>
                      </a:r>
                      <a:r>
                        <a:rPr lang="zh-CN" altLang="en-US" sz="1600" b="0" u="none">
                          <a:latin typeface="宋体" panose="02010600030101010101" pitchFamily="2" charset="-122"/>
                          <a:ea typeface="宋体" panose="02010600030101010101" pitchFamily="2" charset="-122"/>
                          <a:cs typeface="宋体" panose="02010600030101010101" pitchFamily="2" charset="-122"/>
                        </a:rPr>
                        <a:t>、 </a:t>
                      </a:r>
                      <a:r>
                        <a:rPr lang="en-US" altLang="zh-CN" sz="1600" b="0" u="none">
                          <a:latin typeface="宋体" panose="02010600030101010101" pitchFamily="2" charset="-122"/>
                          <a:ea typeface="宋体" panose="02010600030101010101" pitchFamily="2" charset="-122"/>
                          <a:cs typeface="宋体" panose="02010600030101010101" pitchFamily="2" charset="-122"/>
                        </a:rPr>
                        <a:t>__ge__()</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 </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&lt;</a:t>
                      </a:r>
                      <a:r>
                        <a:rPr lang="zh-CN" altLang="en-US" sz="1600" b="0" u="none">
                          <a:latin typeface="宋体" panose="02010600030101010101" pitchFamily="2" charset="-122"/>
                          <a:ea typeface="宋体" panose="02010600030101010101" pitchFamily="2" charset="-122"/>
                          <a:cs typeface="宋体" panose="02010600030101010101" pitchFamily="2" charset="-122"/>
                        </a:rPr>
                        <a:t>、 </a:t>
                      </a:r>
                      <a:r>
                        <a:rPr lang="en-US" altLang="zh-CN" sz="1600" b="0" u="none">
                          <a:latin typeface="宋体" panose="02010600030101010101" pitchFamily="2" charset="-122"/>
                          <a:ea typeface="宋体" panose="02010600030101010101" pitchFamily="2" charset="-122"/>
                          <a:cs typeface="宋体" panose="02010600030101010101" pitchFamily="2" charset="-122"/>
                        </a:rPr>
                        <a:t>&lt;=</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&gt;</a:t>
                      </a:r>
                      <a:r>
                        <a:rPr lang="zh-CN" altLang="en-US" sz="1600" b="0" u="none">
                          <a:latin typeface="宋体" panose="02010600030101010101" pitchFamily="2" charset="-122"/>
                          <a:ea typeface="宋体" panose="02010600030101010101" pitchFamily="2" charset="-122"/>
                          <a:cs typeface="宋体" panose="02010600030101010101" pitchFamily="2" charset="-122"/>
                        </a:rPr>
                        <a:t>、 </a:t>
                      </a:r>
                      <a:r>
                        <a:rPr lang="en-US" altLang="zh-CN" sz="1600" b="0" u="none">
                          <a:latin typeface="宋体" panose="02010600030101010101" pitchFamily="2" charset="-122"/>
                          <a:ea typeface="宋体" panose="02010600030101010101" pitchFamily="2" charset="-122"/>
                          <a:cs typeface="宋体" panose="02010600030101010101" pitchFamily="2" charset="-122"/>
                        </a:rPr>
                        <a:t>&gt;=</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__lshift__()</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__rshift__()</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&lt;&lt;</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&gt;&gt;</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__and__()</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__or__()</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__invert__()</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__xor__()</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&amp;</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文本占位符 1"/>
          <p:cNvSpPr>
            <a:spLocks noGrp="1"/>
          </p:cNvSpPr>
          <p:nvPr>
            <p:ph type="body" idx="1"/>
          </p:nvPr>
        </p:nvSpPr>
        <p:spPr/>
        <p:txBody>
          <a:bodyPr/>
          <a:p>
            <a:endParaRPr lang="zh-CN" altLang="en-US"/>
          </a:p>
        </p:txBody>
      </p:sp>
      <p:sp>
        <p:nvSpPr>
          <p:cNvPr id="56321" name="标题 48129"/>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6.4.1 </a:t>
            </a:r>
            <a:r>
              <a:rPr lang="zh-CN" altLang="en-US" spc="200">
                <a:solidFill>
                  <a:srgbClr val="FFFFFF"/>
                </a:solidFill>
                <a:latin typeface="宋体" panose="02010600030101010101" pitchFamily="2" charset="-122"/>
                <a:ea typeface="+mj-ea"/>
                <a:cs typeface="+mj-cs"/>
                <a:sym typeface="+mn-ea"/>
              </a:rPr>
              <a:t>常用特殊方法</a:t>
            </a:r>
            <a:endParaRPr lang="zh-CN" altLang="en-US" spc="200">
              <a:solidFill>
                <a:srgbClr val="FFFFFF"/>
              </a:solidFill>
              <a:latin typeface="宋体" panose="02010600030101010101" pitchFamily="2" charset="-122"/>
              <a:ea typeface="+mj-ea"/>
              <a:cs typeface="+mj-cs"/>
              <a:sym typeface="+mn-ea"/>
            </a:endParaRPr>
          </a:p>
        </p:txBody>
      </p:sp>
      <p:sp>
        <p:nvSpPr>
          <p:cNvPr id="6968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p:nvPr>
            <p:ph sz="half" idx="2"/>
          </p:nvPr>
        </p:nvGraphicFramePr>
        <p:xfrm>
          <a:off x="554355" y="892810"/>
          <a:ext cx="11155680" cy="4145280"/>
        </p:xfrm>
        <a:graphic>
          <a:graphicData uri="http://schemas.openxmlformats.org/drawingml/2006/table">
            <a:tbl>
              <a:tblPr firstRow="1" bandRow="1">
                <a:tableStyleId>{5940675A-B579-460E-94D1-54222C63F5DA}</a:tableStyleId>
              </a:tblPr>
              <a:tblGrid>
                <a:gridCol w="3521710"/>
                <a:gridCol w="7633970"/>
              </a:tblGrid>
              <a:tr h="243840">
                <a:tc>
                  <a:txBody>
                    <a:bodyPr/>
                    <a:p>
                      <a:pPr marL="0" indent="0" algn="ctr">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方法</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__iadd__()</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__isub__()</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，很多其他运算符也有与之对应的复合赋值运算符</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__pos__()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，正号</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__neg__()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，负号</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__contains__ ()</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与成员测试运算符</a:t>
                      </a:r>
                      <a:r>
                        <a:rPr lang="en-US" altLang="zh-CN" sz="1600" b="0" u="none">
                          <a:latin typeface="宋体" panose="02010600030101010101" pitchFamily="2" charset="-122"/>
                          <a:ea typeface="宋体" panose="02010600030101010101" pitchFamily="2" charset="-122"/>
                          <a:cs typeface="宋体" panose="02010600030101010101" pitchFamily="2" charset="-122"/>
                        </a:rPr>
                        <a:t>in</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__radd__()</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__rsub__</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反射加法、反射减法，一般与普通加法和减法具有相同的功能，但操作数的位置或顺序相反，很多其他运算符也有与之对应的反射运算符</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__abs__()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abs()</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__bool__()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bool()</a:t>
                      </a:r>
                      <a:r>
                        <a:rPr lang="zh-CN" altLang="en-US" sz="16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600" b="0" u="none">
                          <a:latin typeface="宋体" panose="02010600030101010101" pitchFamily="2" charset="-122"/>
                          <a:ea typeface="宋体" panose="02010600030101010101" pitchFamily="2" charset="-122"/>
                          <a:cs typeface="宋体" panose="02010600030101010101" pitchFamily="2" charset="-122"/>
                        </a:rPr>
                        <a:t>True</a:t>
                      </a:r>
                      <a:r>
                        <a:rPr lang="zh-CN" altLang="en-US" sz="1600" b="0" u="none">
                          <a:latin typeface="宋体" panose="02010600030101010101" pitchFamily="2" charset="-122"/>
                          <a:ea typeface="宋体" panose="02010600030101010101" pitchFamily="2" charset="-122"/>
                          <a:cs typeface="宋体" panose="02010600030101010101" pitchFamily="2" charset="-122"/>
                        </a:rPr>
                        <a:t>或</a:t>
                      </a:r>
                      <a:r>
                        <a:rPr lang="en-US" altLang="zh-CN" sz="1600" b="0" u="none">
                          <a:latin typeface="宋体" panose="02010600030101010101" pitchFamily="2" charset="-122"/>
                          <a:ea typeface="宋体" panose="02010600030101010101" pitchFamily="2" charset="-122"/>
                          <a:cs typeface="宋体" panose="02010600030101010101" pitchFamily="2" charset="-122"/>
                        </a:rPr>
                        <a:t>False</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__bytes__()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bytes()</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__complex__()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complex()</a:t>
                      </a:r>
                      <a:r>
                        <a:rPr lang="zh-CN" altLang="en-US" sz="1600" b="0" u="none">
                          <a:latin typeface="宋体" panose="02010600030101010101" pitchFamily="2" charset="-122"/>
                          <a:ea typeface="宋体" panose="02010600030101010101" pitchFamily="2" charset="-122"/>
                          <a:cs typeface="宋体" panose="02010600030101010101" pitchFamily="2" charset="-122"/>
                        </a:rPr>
                        <a:t>对应，要求该方法必须返回复数</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__dir__()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dir()</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__divmod__()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divmod()</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__float__()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float()</a:t>
                      </a:r>
                      <a:r>
                        <a:rPr lang="zh-CN" altLang="en-US" sz="1600" b="0" u="none">
                          <a:latin typeface="宋体" panose="02010600030101010101" pitchFamily="2" charset="-122"/>
                          <a:ea typeface="宋体" panose="02010600030101010101" pitchFamily="2" charset="-122"/>
                          <a:cs typeface="宋体" panose="02010600030101010101" pitchFamily="2" charset="-122"/>
                        </a:rPr>
                        <a:t>对应，要求该该方法必须返回实数</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__hash__()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hash()</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__int__()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int()</a:t>
                      </a:r>
                      <a:r>
                        <a:rPr lang="zh-CN" altLang="en-US" sz="1600" b="0" u="none">
                          <a:latin typeface="宋体" panose="02010600030101010101" pitchFamily="2" charset="-122"/>
                          <a:ea typeface="宋体" panose="02010600030101010101" pitchFamily="2" charset="-122"/>
                          <a:cs typeface="宋体" panose="02010600030101010101" pitchFamily="2" charset="-122"/>
                        </a:rPr>
                        <a:t>对应，要求该方法必须返回整数</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文本占位符 1"/>
          <p:cNvSpPr>
            <a:spLocks noGrp="1"/>
          </p:cNvSpPr>
          <p:nvPr>
            <p:ph type="body" idx="1"/>
          </p:nvPr>
        </p:nvSpPr>
        <p:spPr/>
        <p:txBody>
          <a:bodyPr/>
          <a:p>
            <a:endParaRPr lang="zh-CN" altLang="en-US"/>
          </a:p>
        </p:txBody>
      </p:sp>
      <p:sp>
        <p:nvSpPr>
          <p:cNvPr id="56321" name="标题 48129"/>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6.4.1 </a:t>
            </a:r>
            <a:r>
              <a:rPr lang="zh-CN" altLang="en-US" spc="200">
                <a:solidFill>
                  <a:srgbClr val="FFFFFF"/>
                </a:solidFill>
                <a:latin typeface="宋体" panose="02010600030101010101" pitchFamily="2" charset="-122"/>
                <a:ea typeface="+mj-ea"/>
                <a:cs typeface="+mj-cs"/>
                <a:sym typeface="+mn-ea"/>
              </a:rPr>
              <a:t>常用特殊方法</a:t>
            </a:r>
            <a:endParaRPr lang="zh-CN" altLang="en-US" spc="200">
              <a:solidFill>
                <a:srgbClr val="FFFFFF"/>
              </a:solidFill>
              <a:latin typeface="宋体" panose="02010600030101010101" pitchFamily="2" charset="-122"/>
              <a:ea typeface="+mj-ea"/>
              <a:cs typeface="+mj-cs"/>
              <a:sym typeface="+mn-ea"/>
            </a:endParaRPr>
          </a:p>
        </p:txBody>
      </p:sp>
      <p:sp>
        <p:nvSpPr>
          <p:cNvPr id="70708"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Content Placeholder -1"/>
          <p:cNvGraphicFramePr/>
          <p:nvPr>
            <p:ph sz="half" idx="2"/>
          </p:nvPr>
        </p:nvGraphicFramePr>
        <p:xfrm>
          <a:off x="554355" y="892810"/>
          <a:ext cx="11155680" cy="2926080"/>
        </p:xfrm>
        <a:graphic>
          <a:graphicData uri="http://schemas.openxmlformats.org/drawingml/2006/table">
            <a:tbl>
              <a:tblPr firstRow="1" bandRow="1">
                <a:tableStyleId>{5940675A-B579-460E-94D1-54222C63F5DA}</a:tableStyleId>
              </a:tblPr>
              <a:tblGrid>
                <a:gridCol w="3935730"/>
                <a:gridCol w="7219950"/>
              </a:tblGrid>
              <a:tr h="243840">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__len__()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len()</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__next__()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next()</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__reduce__()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提供对</a:t>
                      </a:r>
                      <a:r>
                        <a:rPr lang="en-US" altLang="zh-CN" sz="1600" b="0" u="none">
                          <a:latin typeface="宋体" panose="02010600030101010101" pitchFamily="2" charset="-122"/>
                          <a:ea typeface="宋体" panose="02010600030101010101" pitchFamily="2" charset="-122"/>
                          <a:cs typeface="宋体" panose="02010600030101010101" pitchFamily="2" charset="-122"/>
                        </a:rPr>
                        <a:t>reduce()</a:t>
                      </a:r>
                      <a:r>
                        <a:rPr lang="zh-CN" altLang="en-US" sz="1600" b="0" u="none">
                          <a:latin typeface="宋体" panose="02010600030101010101" pitchFamily="2" charset="-122"/>
                          <a:ea typeface="宋体" panose="02010600030101010101" pitchFamily="2" charset="-122"/>
                          <a:cs typeface="宋体" panose="02010600030101010101" pitchFamily="2" charset="-122"/>
                        </a:rPr>
                        <a:t>函数的支持</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__reversed__()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reversed()</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__round__()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对内置函数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round()</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__str__()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str()</a:t>
                      </a:r>
                      <a:r>
                        <a:rPr lang="zh-CN" altLang="en-US" sz="16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600" b="0" u="none">
                          <a:latin typeface="宋体" panose="02010600030101010101" pitchFamily="2" charset="-122"/>
                          <a:ea typeface="宋体" panose="02010600030101010101" pitchFamily="2" charset="-122"/>
                          <a:cs typeface="宋体" panose="02010600030101010101" pitchFamily="2" charset="-122"/>
                        </a:rPr>
                        <a:t>str</a:t>
                      </a:r>
                      <a:r>
                        <a:rPr lang="zh-CN" altLang="en-US" sz="1600" b="0" u="none">
                          <a:latin typeface="宋体" panose="02010600030101010101" pitchFamily="2" charset="-122"/>
                          <a:ea typeface="宋体" panose="02010600030101010101" pitchFamily="2" charset="-122"/>
                          <a:cs typeface="宋体" panose="02010600030101010101" pitchFamily="2" charset="-122"/>
                        </a:rPr>
                        <a:t>类型的数据</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__repr__()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打印、转换，要求该方法必须返回</a:t>
                      </a:r>
                      <a:r>
                        <a:rPr lang="en-US" altLang="zh-CN" sz="1600" b="0" u="none">
                          <a:latin typeface="宋体" panose="02010600030101010101" pitchFamily="2" charset="-122"/>
                          <a:ea typeface="宋体" panose="02010600030101010101" pitchFamily="2" charset="-122"/>
                          <a:cs typeface="宋体" panose="02010600030101010101" pitchFamily="2" charset="-122"/>
                        </a:rPr>
                        <a:t>str</a:t>
                      </a:r>
                      <a:r>
                        <a:rPr lang="zh-CN" altLang="en-US" sz="1600" b="0" u="none">
                          <a:latin typeface="宋体" panose="02010600030101010101" pitchFamily="2" charset="-122"/>
                          <a:ea typeface="宋体" panose="02010600030101010101" pitchFamily="2" charset="-122"/>
                          <a:cs typeface="宋体" panose="02010600030101010101" pitchFamily="2" charset="-122"/>
                        </a:rPr>
                        <a:t>类型的数据</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__getitem__()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按照索引获取值</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__setitem__()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按照索引赋值</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__delattr__()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删除对象的指定属性</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__getattr__()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获取对象指定属性的值，对应成员访问运算符“</a:t>
                      </a: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文本占位符 1"/>
          <p:cNvSpPr>
            <a:spLocks noGrp="1"/>
          </p:cNvSpPr>
          <p:nvPr>
            <p:ph type="body" idx="1"/>
          </p:nvPr>
        </p:nvSpPr>
        <p:spPr/>
        <p:txBody>
          <a:bodyPr/>
          <a:p>
            <a:endParaRPr lang="zh-CN" altLang="en-US"/>
          </a:p>
        </p:txBody>
      </p:sp>
      <p:sp>
        <p:nvSpPr>
          <p:cNvPr id="56321" name="标题 48129"/>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6.4.1 </a:t>
            </a:r>
            <a:r>
              <a:rPr lang="zh-CN" altLang="en-US" spc="200">
                <a:solidFill>
                  <a:srgbClr val="FFFFFF"/>
                </a:solidFill>
                <a:latin typeface="宋体" panose="02010600030101010101" pitchFamily="2" charset="-122"/>
                <a:ea typeface="+mj-ea"/>
                <a:cs typeface="+mj-cs"/>
                <a:sym typeface="+mn-ea"/>
              </a:rPr>
              <a:t>常用特殊方法</a:t>
            </a:r>
            <a:endParaRPr lang="zh-CN" altLang="en-US" spc="200">
              <a:solidFill>
                <a:srgbClr val="FFFFFF"/>
              </a:solidFill>
              <a:latin typeface="宋体" panose="02010600030101010101" pitchFamily="2" charset="-122"/>
              <a:ea typeface="+mj-ea"/>
              <a:cs typeface="+mj-cs"/>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Content Placeholder -1"/>
          <p:cNvGraphicFramePr/>
          <p:nvPr>
            <p:ph sz="half" idx="2"/>
          </p:nvPr>
        </p:nvGraphicFramePr>
        <p:xfrm>
          <a:off x="554355" y="892810"/>
          <a:ext cx="11155680" cy="3413760"/>
        </p:xfrm>
        <a:graphic>
          <a:graphicData uri="http://schemas.openxmlformats.org/drawingml/2006/table">
            <a:tbl>
              <a:tblPr firstRow="1" bandRow="1">
                <a:tableStyleId>{5940675A-B579-460E-94D1-54222C63F5DA}</a:tableStyleId>
              </a:tblPr>
              <a:tblGrid>
                <a:gridCol w="3576955"/>
                <a:gridCol w="7578725"/>
              </a:tblGrid>
              <a:tr h="243840">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7536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__getattribute__()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获取对象指定属性的值，如果同时定义了该方法与</a:t>
                      </a:r>
                      <a:r>
                        <a:rPr lang="en-US" altLang="zh-CN" sz="16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600" b="0" u="none">
                          <a:latin typeface="宋体" panose="02010600030101010101" pitchFamily="2" charset="-122"/>
                          <a:ea typeface="宋体" panose="02010600030101010101" pitchFamily="2" charset="-122"/>
                          <a:cs typeface="宋体" panose="02010600030101010101" pitchFamily="2" charset="-122"/>
                        </a:rPr>
                        <a:t>，那么</a:t>
                      </a:r>
                      <a:r>
                        <a:rPr lang="en-US" altLang="zh-CN" sz="16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600" b="0" u="none">
                          <a:latin typeface="宋体" panose="02010600030101010101" pitchFamily="2" charset="-122"/>
                          <a:ea typeface="宋体" panose="02010600030101010101" pitchFamily="2" charset="-122"/>
                          <a:cs typeface="宋体" panose="02010600030101010101" pitchFamily="2" charset="-122"/>
                        </a:rPr>
                        <a:t>将不会被调用，除非在</a:t>
                      </a:r>
                      <a:r>
                        <a:rPr lang="en-US" altLang="zh-CN" sz="1600" b="0" u="none">
                          <a:latin typeface="宋体" panose="02010600030101010101" pitchFamily="2" charset="-122"/>
                          <a:ea typeface="宋体" panose="02010600030101010101" pitchFamily="2" charset="-122"/>
                          <a:cs typeface="宋体" panose="02010600030101010101" pitchFamily="2" charset="-122"/>
                        </a:rPr>
                        <a:t>__getattribute__()</a:t>
                      </a:r>
                      <a:r>
                        <a:rPr lang="zh-CN" altLang="en-US" sz="1600" b="0" u="none">
                          <a:latin typeface="宋体" panose="02010600030101010101" pitchFamily="2" charset="-122"/>
                          <a:ea typeface="宋体" panose="02010600030101010101" pitchFamily="2" charset="-122"/>
                          <a:cs typeface="宋体" panose="02010600030101010101" pitchFamily="2" charset="-122"/>
                        </a:rPr>
                        <a:t>中显式调用</a:t>
                      </a:r>
                      <a:r>
                        <a:rPr lang="en-US" altLang="zh-CN" sz="16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600" b="0" u="none">
                          <a:latin typeface="宋体" panose="02010600030101010101" pitchFamily="2" charset="-122"/>
                          <a:ea typeface="宋体" panose="02010600030101010101" pitchFamily="2" charset="-122"/>
                          <a:cs typeface="宋体" panose="02010600030101010101" pitchFamily="2" charset="-122"/>
                        </a:rPr>
                        <a:t>或者抛出</a:t>
                      </a:r>
                      <a:r>
                        <a:rPr lang="en-US" altLang="zh-CN" sz="1600" b="0" u="none">
                          <a:latin typeface="宋体" panose="02010600030101010101" pitchFamily="2" charset="-122"/>
                          <a:ea typeface="宋体" panose="02010600030101010101" pitchFamily="2" charset="-122"/>
                          <a:cs typeface="宋体" panose="02010600030101010101" pitchFamily="2" charset="-122"/>
                        </a:rPr>
                        <a:t>AttributeError</a:t>
                      </a:r>
                      <a:r>
                        <a:rPr lang="zh-CN" altLang="en-US" sz="1600" b="0" u="none">
                          <a:latin typeface="宋体" panose="02010600030101010101" pitchFamily="2" charset="-122"/>
                          <a:ea typeface="宋体" panose="02010600030101010101" pitchFamily="2" charset="-122"/>
                          <a:cs typeface="宋体" panose="02010600030101010101" pitchFamily="2" charset="-122"/>
                        </a:rPr>
                        <a:t>异常</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__setattr__()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设置对象指定属性的值</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__base__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该类的基类</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__class__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返回对象所属的类</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__dict__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对象所包含的属性与值的字典</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__subclasses__()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返回该类的所有子类</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__call__()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包含该特殊方法的类的实例可以像函数一样调用</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__get__()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定义了这三个特殊方法中任何一个的类称作描述符（</a:t>
                      </a:r>
                      <a:r>
                        <a:rPr lang="en-US" altLang="zh-CN" sz="1600" b="0" u="none">
                          <a:latin typeface="宋体" panose="02010600030101010101" pitchFamily="2" charset="-122"/>
                          <a:ea typeface="宋体" panose="02010600030101010101" pitchFamily="2" charset="-122"/>
                          <a:cs typeface="宋体" panose="02010600030101010101" pitchFamily="2" charset="-122"/>
                        </a:rPr>
                        <a:t>descriptor</a:t>
                      </a:r>
                      <a:r>
                        <a:rPr lang="zh-CN" altLang="en-US" sz="1600" b="0" u="none">
                          <a:latin typeface="宋体" panose="02010600030101010101" pitchFamily="2" charset="-122"/>
                          <a:ea typeface="宋体" panose="02010600030101010101" pitchFamily="2" charset="-122"/>
                          <a:cs typeface="宋体" panose="02010600030101010101" pitchFamily="2" charset="-122"/>
                        </a:rPr>
                        <a:t>），描述符对象一般作为其他类的属性来使用，这三个方法分别在获取属性、修改属性值或删除属性时被调用</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__set__()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__delete__()</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r>
            </a:tbl>
          </a:graphicData>
        </a:graphic>
      </p:graphicFrame>
      <p:sp>
        <p:nvSpPr>
          <p:cNvPr id="2" name="文本占位符 1"/>
          <p:cNvSpPr>
            <a:spLocks noGrp="1"/>
          </p:cNvSpPr>
          <p:nvPr>
            <p:ph type="body" idx="1"/>
          </p:nvPr>
        </p:nvSpPr>
        <p:spPr/>
        <p:txBody>
          <a:bodyPr/>
          <a:p>
            <a:endParaRPr lang="zh-CN" altLang="en-US"/>
          </a:p>
        </p:txBody>
      </p:sp>
      <p:sp>
        <p:nvSpPr>
          <p:cNvPr id="56321" name="标题 48129"/>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6.4.1 </a:t>
            </a:r>
            <a:r>
              <a:rPr lang="zh-CN" altLang="en-US" spc="200">
                <a:solidFill>
                  <a:srgbClr val="FFFFFF"/>
                </a:solidFill>
                <a:latin typeface="宋体" panose="02010600030101010101" pitchFamily="2" charset="-122"/>
                <a:ea typeface="+mj-ea"/>
                <a:cs typeface="+mj-cs"/>
                <a:sym typeface="+mn-ea"/>
              </a:rPr>
              <a:t>常用特殊方法</a:t>
            </a:r>
            <a:endParaRPr lang="zh-CN" altLang="en-US" spc="200">
              <a:solidFill>
                <a:srgbClr val="FFFFFF"/>
              </a:solidFill>
              <a:latin typeface="宋体" panose="02010600030101010101" pitchFamily="2" charset="-122"/>
              <a:ea typeface="+mj-ea"/>
              <a:cs typeface="+mj-cs"/>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50177"/>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6.4.2 </a:t>
            </a:r>
            <a:r>
              <a:rPr lang="zh-CN" altLang="en-US" spc="200">
                <a:solidFill>
                  <a:srgbClr val="FFFFFF"/>
                </a:solidFill>
                <a:latin typeface="宋体" panose="02010600030101010101" pitchFamily="2" charset="-122"/>
                <a:ea typeface="+mj-ea"/>
                <a:cs typeface="+mj-cs"/>
                <a:sym typeface="+mn-ea"/>
              </a:rPr>
              <a:t>案例精选</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8370" name="文本占位符 50178"/>
          <p:cNvSpPr>
            <a:spLocks noGrp="1"/>
          </p:cNvSpPr>
          <p:nvPr>
            <p:ph sz="half" idx="2"/>
          </p:nvPr>
        </p:nvSpPr>
        <p:spPr/>
        <p:txBody>
          <a:bodyPr anchor="t"/>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a:solidFill>
                  <a:schemeClr val="tx1"/>
                </a:solidFill>
                <a:effectLst/>
                <a:latin typeface="+mn-lt"/>
                <a:ea typeface="+mn-ea"/>
                <a:cs typeface="+mn-cs"/>
              </a:rPr>
              <a:t>例</a:t>
            </a:r>
            <a:r>
              <a:rPr kumimoji="0" lang="en-US" altLang="zh-CN" sz="2400" b="0" i="0" u="none" strike="noStrike" kern="1200" cap="none" spc="0" normalizeH="0" baseline="0" noProof="1">
                <a:solidFill>
                  <a:schemeClr val="tx1"/>
                </a:solidFill>
                <a:effectLst/>
                <a:latin typeface="+mn-lt"/>
                <a:ea typeface="+mn-ea"/>
                <a:cs typeface="+mn-cs"/>
              </a:rPr>
              <a:t>6-1</a:t>
            </a:r>
            <a:r>
              <a:rPr kumimoji="0" lang="zh-CN" altLang="en-US" sz="2400" b="0" i="0" u="none" strike="noStrike" kern="1200" cap="none" spc="0" normalizeH="0" baseline="0" noProof="1">
                <a:solidFill>
                  <a:schemeClr val="tx1"/>
                </a:solidFill>
                <a:effectLst/>
                <a:latin typeface="+mn-lt"/>
                <a:ea typeface="+mn-ea"/>
                <a:cs typeface="+mn-cs"/>
              </a:rPr>
              <a:t>：自定义数组。在</a:t>
            </a:r>
            <a:r>
              <a:rPr kumimoji="0" lang="en-US" altLang="zh-CN" sz="2400" b="0" i="0" u="none" strike="noStrike" kern="1200" cap="none" spc="0" normalizeH="0" baseline="0" noProof="1">
                <a:solidFill>
                  <a:schemeClr val="tx1"/>
                </a:solidFill>
                <a:effectLst/>
                <a:latin typeface="+mn-lt"/>
                <a:ea typeface="+mn-ea"/>
                <a:cs typeface="+mn-cs"/>
              </a:rPr>
              <a:t>MyArray.py</a:t>
            </a:r>
            <a:r>
              <a:rPr kumimoji="0" lang="zh-CN" altLang="en-US" sz="2400" b="0" i="0" u="none" strike="noStrike" kern="1200" cap="none" spc="0" normalizeH="0" baseline="0" noProof="1">
                <a:solidFill>
                  <a:schemeClr val="tx1"/>
                </a:solidFill>
                <a:effectLst/>
                <a:latin typeface="+mn-lt"/>
                <a:ea typeface="+mn-ea"/>
                <a:cs typeface="+mn-cs"/>
              </a:rPr>
              <a:t>文件中，定义了一个数组类，重写了一部分特殊方法以支持数组之间、数组与整数之间的四则运算以及内积、大小比较、成员测试和元素访问等运算符。</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Pct val="90000"/>
              <a:buFont typeface="Wingdings" panose="05000000000000000000" charset="0"/>
              <a:buNone/>
            </a:pPr>
            <a:endParaRPr kumimoji="0" lang="en-US" altLang="zh-CN" sz="2400" b="0" i="0" u="none" strike="noStrike" kern="1200" cap="none" spc="0" normalizeH="0" baseline="0" noProof="1">
              <a:solidFill>
                <a:schemeClr val="tx1"/>
              </a:solidFill>
              <a:effectLst/>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Pct val="90000"/>
              <a:buFont typeface="Wingdings" panose="05000000000000000000" charset="0"/>
              <a:buNone/>
            </a:pPr>
            <a:r>
              <a:rPr kumimoji="0" lang="en-US" altLang="zh-CN" sz="2400" b="0" i="0" u="none" strike="noStrike" kern="1200" cap="none" spc="0" normalizeH="0" baseline="0" noProof="1">
                <a:solidFill>
                  <a:schemeClr val="tx1"/>
                </a:solidFill>
                <a:effectLst/>
                <a:latin typeface="+mn-lt"/>
                <a:ea typeface="+mn-ea"/>
                <a:cs typeface="+mn-cs"/>
                <a:hlinkClick r:id="rId1" action="ppaction://hlinkfile"/>
              </a:rPr>
              <a:t>code\MyArray.py</a:t>
            </a:r>
            <a:endParaRPr kumimoji="0" lang="en-US" altLang="zh-CN" sz="2400" b="0" i="0" u="none" strike="noStrike" kern="1200" cap="none" spc="0" normalizeH="0" baseline="0" noProof="1">
              <a:solidFill>
                <a:schemeClr val="tx1"/>
              </a:solidFill>
              <a:effectLst/>
              <a:latin typeface="+mn-lt"/>
              <a:ea typeface="+mn-ea"/>
              <a:cs typeface="+mn-cs"/>
            </a:endParaRPr>
          </a:p>
        </p:txBody>
      </p:sp>
      <p:sp>
        <p:nvSpPr>
          <p:cNvPr id="7373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51201"/>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6.4.2 </a:t>
            </a:r>
            <a:r>
              <a:rPr lang="zh-CN" altLang="en-US" spc="200">
                <a:solidFill>
                  <a:srgbClr val="FFFFFF"/>
                </a:solidFill>
                <a:latin typeface="宋体" panose="02010600030101010101" pitchFamily="2" charset="-122"/>
                <a:ea typeface="+mj-ea"/>
                <a:cs typeface="+mj-cs"/>
                <a:sym typeface="+mn-ea"/>
              </a:rPr>
              <a:t>案例精选</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74754" name="文本占位符 51202"/>
          <p:cNvSpPr>
            <a:spLocks noGrp="1"/>
          </p:cNvSpPr>
          <p:nvPr>
            <p:ph sz="half" idx="2"/>
          </p:nvPr>
        </p:nvSpPr>
        <p:spPr/>
        <p:txBody>
          <a:bodyPr anchor="t"/>
          <a:p>
            <a:pPr marL="1905" indent="-344805">
              <a:lnSpc>
                <a:spcPct val="80000"/>
              </a:lnSpc>
              <a:buSzPct val="90000"/>
              <a:buFont typeface="Wingdings" panose="05000000000000000000" pitchFamily="2" charset="2"/>
              <a:buNone/>
            </a:pPr>
            <a:r>
              <a:rPr lang="en-US" altLang="zh-CN" sz="1600">
                <a:latin typeface="Consolas" panose="020B0609020204030204" charset="0"/>
              </a:rPr>
              <a:t>&gt;&gt;&gt; from MyArray import MyArray</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x = MyArray(1, 2, 3, 4, 5, 6)</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y = MyArray(6, 5, 4, 3, 2, 1)</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len(x)</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6</a:t>
            </a:r>
            <a:endParaRPr lang="en-US" altLang="zh-CN" sz="16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x + 5</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[6, 7, 8, 9, 10, 11]</a:t>
            </a:r>
            <a:endParaRPr lang="en-US" altLang="zh-CN" sz="16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x * 3</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6, 9, 12, 15, 18]</a:t>
            </a:r>
            <a:endParaRPr lang="en-US" altLang="zh-CN" sz="16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x.dot(y)</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56</a:t>
            </a:r>
            <a:endParaRPr lang="en-US" altLang="zh-CN" sz="16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x.append(7)</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x</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[1, 2, 3, 4, 5, 6, 7]</a:t>
            </a:r>
            <a:endParaRPr lang="en-US" altLang="zh-CN" sz="16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x.dot(y)</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The size must be equal.</a:t>
            </a:r>
            <a:endParaRPr lang="en-US" altLang="zh-CN" sz="16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latin typeface="Consolas" panose="020B0609020204030204" charset="0"/>
              </a:rPr>
              <a:t>&gt;&gt;&gt; x[9] = 8</a:t>
            </a:r>
            <a:endParaRPr lang="en-US" altLang="zh-CN" sz="1600">
              <a:latin typeface="Consolas" panose="020B0609020204030204"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Index type error or out of range</a:t>
            </a:r>
            <a:endParaRPr lang="en-US" altLang="zh-CN" sz="16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endParaRPr lang="en-US" altLang="zh-CN" sz="1800"/>
          </a:p>
        </p:txBody>
      </p:sp>
      <p:sp>
        <p:nvSpPr>
          <p:cNvPr id="7475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22529"/>
          <p:cNvSpPr>
            <a:spLocks noGrp="1"/>
          </p:cNvSpPr>
          <p:nvPr>
            <p:ph type="title"/>
          </p:nvPr>
        </p:nvSpPr>
        <p:spPr>
          <a:xfrm>
            <a:off x="554355" y="-26670"/>
            <a:ext cx="5398770" cy="76835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6.1.1 类定义语法</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2531" name="文本占位符 22530"/>
          <p:cNvSpPr>
            <a:spLocks noGrp="1"/>
          </p:cNvSpPr>
          <p:nvPr>
            <p:ph sz="half" idx="2"/>
          </p:nvPr>
        </p:nvSpPr>
        <p:spPr/>
        <p:txBody>
          <a:bodyPr/>
          <a:p>
            <a:pPr marL="342900" marR="0" indent="-342900" algn="l" defTabSz="914400" rtl="0" eaLnBrk="1" fontAlgn="base" latinLnBrk="0" hangingPunct="1">
              <a:lnSpc>
                <a:spcPct val="10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effectLst/>
                <a:latin typeface="+mn-lt"/>
                <a:ea typeface="+mn-ea"/>
                <a:cs typeface="+mn-cs"/>
              </a:rPr>
              <a:t>定义了类之后，可以用来实例化对象，并通过“</a:t>
            </a:r>
            <a:r>
              <a:rPr kumimoji="0" lang="zh-CN" altLang="en-US" sz="2400" b="0" i="0" u="none" strike="noStrike" kern="1200" cap="none" spc="0" normalizeH="0" baseline="0" noProof="1">
                <a:solidFill>
                  <a:srgbClr val="FF0000"/>
                </a:solidFill>
                <a:effectLst/>
                <a:latin typeface="+mn-lt"/>
                <a:ea typeface="+mn-ea"/>
                <a:cs typeface="+mn-cs"/>
              </a:rPr>
              <a:t>对象名</a:t>
            </a:r>
            <a:r>
              <a:rPr kumimoji="0" lang="en-US" altLang="zh-CN" sz="2400" b="0" i="0" u="none" strike="noStrike" kern="1200" cap="none" spc="0" normalizeH="0" baseline="0" noProof="1">
                <a:solidFill>
                  <a:srgbClr val="FF0000"/>
                </a:solidFill>
                <a:effectLst/>
                <a:latin typeface="+mn-lt"/>
                <a:ea typeface="+mn-ea"/>
                <a:cs typeface="+mn-cs"/>
              </a:rPr>
              <a:t>.</a:t>
            </a:r>
            <a:r>
              <a:rPr kumimoji="0" lang="zh-CN" altLang="en-US" sz="2400" b="0" i="0" u="none" strike="noStrike" kern="1200" cap="none" spc="0" normalizeH="0" baseline="0" noProof="1">
                <a:solidFill>
                  <a:srgbClr val="FF0000"/>
                </a:solidFill>
                <a:effectLst/>
                <a:latin typeface="+mn-lt"/>
                <a:ea typeface="+mn-ea"/>
                <a:cs typeface="+mn-cs"/>
              </a:rPr>
              <a:t>成员</a:t>
            </a:r>
            <a:r>
              <a:rPr kumimoji="0" lang="zh-CN" altLang="en-US" sz="2400" b="0" i="0" u="none" strike="noStrike" kern="1200" cap="none" spc="0" normalizeH="0" baseline="0" noProof="1">
                <a:solidFill>
                  <a:schemeClr val="tx1"/>
                </a:solidFill>
                <a:effectLst/>
                <a:latin typeface="+mn-lt"/>
                <a:ea typeface="+mn-ea"/>
                <a:cs typeface="+mn-cs"/>
              </a:rPr>
              <a:t>”的方式来访问其中的数据成员或成员方法。</a:t>
            </a: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1905" algn="l" defTabSz="914400" rtl="0" eaLnBrk="1" fontAlgn="base" latinLnBrk="0" hangingPunct="1">
              <a:lnSpc>
                <a:spcPct val="80000"/>
              </a:lnSpc>
              <a:spcBef>
                <a:spcPct val="20000"/>
              </a:spcBef>
              <a:spcAft>
                <a:spcPct val="0"/>
              </a:spcAft>
              <a:buClrTx/>
              <a:buSzTx/>
              <a:buFontTx/>
              <a:buChar char="•"/>
            </a:pPr>
            <a:endParaRPr kumimoji="0" lang="zh-CN" altLang="en-US" sz="20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car = Car()</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car.infor()</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 This is a car</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a:p>
            <a:pPr marL="1905" marR="0" indent="-1905" algn="l" defTabSz="914400" rtl="0" eaLnBrk="1" fontAlgn="base" latinLnBrk="0" hangingPunct="1">
              <a:lnSpc>
                <a:spcPct val="80000"/>
              </a:lnSpc>
              <a:spcBef>
                <a:spcPct val="20000"/>
              </a:spcBef>
              <a:spcAft>
                <a:spcPct val="0"/>
              </a:spcAft>
              <a:buClrTx/>
              <a:buSzTx/>
              <a:buFontTx/>
              <a:buChar char="•"/>
            </a:pPr>
            <a:endParaRPr kumimoji="0" lang="en-US" altLang="zh-CN" sz="2000" b="0" i="0" u="none" strike="noStrike" kern="1200" cap="none" spc="0" normalizeH="0" baseline="0" noProof="1">
              <a:solidFill>
                <a:schemeClr val="tx1"/>
              </a:solidFill>
              <a:effectLst/>
              <a:latin typeface="+mn-lt"/>
              <a:ea typeface="+mn-ea"/>
              <a:cs typeface="+mn-cs"/>
            </a:endParaRPr>
          </a:p>
          <a:p>
            <a:pPr marL="342900" marR="0" indent="-342900" algn="l" defTabSz="914400" rtl="0" eaLnBrk="1" fontAlgn="base" latinLnBrk="0" hangingPunct="1">
              <a:lnSpc>
                <a:spcPct val="10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effectLst/>
                <a:latin typeface="+mn-lt"/>
                <a:ea typeface="+mn-ea"/>
                <a:cs typeface="+mn-cs"/>
              </a:rPr>
              <a:t>在</a:t>
            </a:r>
            <a:r>
              <a:rPr kumimoji="0" lang="en-US" altLang="zh-CN" sz="2400" b="0" i="0" u="none" strike="noStrike" kern="1200" cap="none" spc="0" normalizeH="0" baseline="0" noProof="1">
                <a:solidFill>
                  <a:schemeClr val="tx1"/>
                </a:solidFill>
                <a:effectLst/>
                <a:latin typeface="+mn-lt"/>
                <a:ea typeface="+mn-ea"/>
                <a:cs typeface="+mn-cs"/>
              </a:rPr>
              <a:t>Python</a:t>
            </a:r>
            <a:r>
              <a:rPr kumimoji="0" lang="zh-CN" altLang="en-US" sz="2400" b="0" i="0" u="none" strike="noStrike" kern="1200" cap="none" spc="0" normalizeH="0" baseline="0" noProof="1">
                <a:solidFill>
                  <a:schemeClr val="tx1"/>
                </a:solidFill>
                <a:effectLst/>
                <a:latin typeface="+mn-lt"/>
                <a:ea typeface="+mn-ea"/>
                <a:cs typeface="+mn-cs"/>
              </a:rPr>
              <a:t>中，可以使用内置方法</a:t>
            </a:r>
            <a:r>
              <a:rPr kumimoji="0" lang="en-US" altLang="zh-CN" sz="2400" b="0" i="0" u="none" strike="noStrike" kern="1200" cap="none" spc="0" normalizeH="0" baseline="0" noProof="1">
                <a:solidFill>
                  <a:schemeClr val="tx1"/>
                </a:solidFill>
                <a:effectLst/>
                <a:latin typeface="+mn-lt"/>
                <a:ea typeface="+mn-ea"/>
                <a:cs typeface="+mn-cs"/>
              </a:rPr>
              <a:t>isinstance()</a:t>
            </a:r>
            <a:r>
              <a:rPr kumimoji="0" lang="zh-CN" altLang="en-US" sz="2400" b="0" i="0" u="none" strike="noStrike" kern="1200" cap="none" spc="0" normalizeH="0" baseline="0" noProof="1">
                <a:solidFill>
                  <a:schemeClr val="tx1"/>
                </a:solidFill>
                <a:effectLst/>
                <a:latin typeface="+mn-lt"/>
                <a:ea typeface="+mn-ea"/>
                <a:cs typeface="+mn-cs"/>
              </a:rPr>
              <a:t>来测试一个对象是否为某个类的实例。</a:t>
            </a: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zh-CN" altLang="en-US" sz="20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isinstance(car, Car)</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True</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isinstance(car, str)</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False</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p:txBody>
      </p:sp>
      <p:sp>
        <p:nvSpPr>
          <p:cNvPr id="2969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6.4.2 </a:t>
            </a:r>
            <a:r>
              <a:rPr lang="zh-CN" altLang="en-US" spc="200">
                <a:solidFill>
                  <a:srgbClr val="FFFFFF"/>
                </a:solidFill>
                <a:latin typeface="宋体" panose="02010600030101010101" pitchFamily="2" charset="-122"/>
                <a:ea typeface="+mj-ea"/>
                <a:cs typeface="+mj-cs"/>
                <a:sym typeface="+mn-ea"/>
              </a:rPr>
              <a:t>案例精选</a:t>
            </a:r>
            <a:endParaRPr lang="zh-CN" altLang="en-US" spc="200">
              <a:solidFill>
                <a:srgbClr val="FFFFFF"/>
              </a:solidFill>
              <a:latin typeface="宋体" panose="02010600030101010101" pitchFamily="2" charset="-122"/>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75778"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600">
                <a:latin typeface="Consolas" panose="020B0609020204030204" charset="0"/>
              </a:rPr>
              <a:t>&gt;&gt;&gt; x / 2</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[0.5, 1.0, 1.5, 2.0, 2.5, 3.0, 3.5]</a:t>
            </a:r>
            <a:endParaRPr lang="zh-CN" altLang="en-US" sz="1600">
              <a:solidFill>
                <a:srgbClr val="00B0F0"/>
              </a:solidFill>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&gt;&gt;&gt; x // 2</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[0, 1, 1, 2, 2, 3, 3]</a:t>
            </a:r>
            <a:endParaRPr lang="zh-CN" altLang="en-US" sz="1600">
              <a:solidFill>
                <a:srgbClr val="00B0F0"/>
              </a:solidFill>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&gt;&gt;&gt; x % 3</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[1, 2, 0, 1, 2, 0, 1]</a:t>
            </a:r>
            <a:endParaRPr lang="zh-CN" altLang="en-US" sz="1600">
              <a:solidFill>
                <a:srgbClr val="00B0F0"/>
              </a:solidFill>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&gt;&gt;&gt; x[2]</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3</a:t>
            </a:r>
            <a:endParaRPr lang="zh-CN" altLang="en-US" sz="1600">
              <a:solidFill>
                <a:srgbClr val="00B0F0"/>
              </a:solidFill>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&gt;&gt;&gt; 'a' in x</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False</a:t>
            </a:r>
            <a:endParaRPr lang="zh-CN" altLang="en-US" sz="1600">
              <a:solidFill>
                <a:srgbClr val="00B0F0"/>
              </a:solidFill>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&gt;&gt;&gt; 3 in x</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True</a:t>
            </a:r>
            <a:endParaRPr lang="zh-CN" altLang="en-US" sz="1600">
              <a:solidFill>
                <a:srgbClr val="00B0F0"/>
              </a:solidFill>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&gt;&gt;&gt; x &lt; y</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True</a:t>
            </a:r>
            <a:endParaRPr lang="zh-CN" altLang="en-US" sz="1600">
              <a:solidFill>
                <a:srgbClr val="00B0F0"/>
              </a:solidFill>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&gt;&gt;&gt; x = MyArray(1, 2, 3, 4, 5, 6)</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latin typeface="Consolas" panose="020B0609020204030204" charset="0"/>
              </a:rPr>
              <a:t>&gt;&gt;&gt; x + y</a:t>
            </a:r>
            <a:endParaRPr lang="zh-CN" altLang="en-US" sz="1600">
              <a:latin typeface="Consolas" panose="020B0609020204030204" charset="0"/>
            </a:endParaRPr>
          </a:p>
          <a:p>
            <a:pPr marL="0" indent="0">
              <a:buSzPct val="90000"/>
              <a:buFont typeface="Wingdings" panose="05000000000000000000" pitchFamily="2" charset="2"/>
              <a:buNone/>
            </a:pPr>
            <a:r>
              <a:rPr lang="zh-CN" altLang="en-US" sz="1600">
                <a:solidFill>
                  <a:srgbClr val="00B0F0"/>
                </a:solidFill>
                <a:latin typeface="Consolas" panose="020B0609020204030204" charset="0"/>
              </a:rPr>
              <a:t>[7, 7, 7, 7, 7, 7]</a:t>
            </a:r>
            <a:endParaRPr lang="zh-CN" altLang="en-US" sz="1600">
              <a:solidFill>
                <a:srgbClr val="00B0F0"/>
              </a:solidFill>
              <a:latin typeface="Consolas" panose="020B0609020204030204" charset="0"/>
            </a:endParaRPr>
          </a:p>
        </p:txBody>
      </p:sp>
      <p:sp>
        <p:nvSpPr>
          <p:cNvPr id="75779"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6-2  </a:t>
            </a:r>
            <a:r>
              <a:rPr kumimoji="0" lang="zh-CN" altLang="en-US" sz="2400" b="0" i="0" u="none" strike="noStrike" kern="1200" cap="none" spc="0" normalizeH="0" baseline="0" noProof="1">
                <a:solidFill>
                  <a:schemeClr val="tx1"/>
                </a:solidFill>
                <a:latin typeface="+mn-lt"/>
                <a:ea typeface="+mn-ea"/>
                <a:cs typeface="+mn-cs"/>
              </a:rPr>
              <a:t>自定义集合。模拟</a:t>
            </a:r>
            <a:r>
              <a:rPr kumimoji="0" lang="en-US" altLang="zh-CN" sz="2400" b="0" i="0" u="none" strike="noStrike" kern="1200" cap="none" spc="0" normalizeH="0" baseline="0" noProof="1">
                <a:solidFill>
                  <a:schemeClr val="tx1"/>
                </a:solidFill>
                <a:latin typeface="+mn-lt"/>
                <a:ea typeface="+mn-ea"/>
                <a:cs typeface="+mn-cs"/>
              </a:rPr>
              <a:t>Python</a:t>
            </a:r>
            <a:r>
              <a:rPr kumimoji="0" lang="zh-CN" altLang="en-US" sz="2400" b="0" i="0" u="none" strike="noStrike" kern="1200" cap="none" spc="0" normalizeH="0" baseline="0" noProof="1">
                <a:solidFill>
                  <a:schemeClr val="tx1"/>
                </a:solidFill>
                <a:latin typeface="+mn-lt"/>
                <a:ea typeface="+mn-ea"/>
                <a:cs typeface="+mn-cs"/>
              </a:rPr>
              <a:t>内置集合类型，实现元素添加、删除以及并集、交集、对称差集等基本运算。</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mn-lt"/>
                <a:ea typeface="+mn-ea"/>
                <a:cs typeface="+mn-cs"/>
                <a:hlinkClick r:id="rId1" action="ppaction://hlinkfile"/>
              </a:rPr>
              <a:t>code\mySet.py</a:t>
            </a:r>
            <a:endParaRPr kumimoji="0" lang="zh-CN" altLang="en-US" sz="18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6.4.2 </a:t>
            </a:r>
            <a:r>
              <a:rPr lang="zh-CN" altLang="en-US" spc="200">
                <a:solidFill>
                  <a:srgbClr val="FFFFFF"/>
                </a:solidFill>
                <a:latin typeface="宋体" panose="02010600030101010101" pitchFamily="2" charset="-122"/>
                <a:ea typeface="+mj-ea"/>
                <a:cs typeface="+mj-cs"/>
                <a:sym typeface="+mn-ea"/>
              </a:rPr>
              <a:t>案例精选</a:t>
            </a:r>
            <a:endParaRPr lang="zh-CN" altLang="en-US" spc="200">
              <a:solidFill>
                <a:srgbClr val="FFFFFF"/>
              </a:solidFill>
              <a:latin typeface="宋体" panose="02010600030101010101" pitchFamily="2" charset="-122"/>
              <a:ea typeface="+mj-ea"/>
              <a:cs typeface="+mj-cs"/>
              <a:sym typeface="+mn-ea"/>
            </a:endParaRPr>
          </a:p>
        </p:txBody>
      </p:sp>
      <p:sp>
        <p:nvSpPr>
          <p:cNvPr id="7680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Content Placeholder 2"/>
          <p:cNvSpPr>
            <a:spLocks noGrp="1"/>
          </p:cNvSpPr>
          <p:nvPr>
            <p:ph sz="half" idx="2"/>
          </p:nvPr>
        </p:nvSpPr>
        <p:spPr/>
        <p:txBody>
          <a:bodyPr anchor="t"/>
          <a:p>
            <a:pPr marL="0" indent="0">
              <a:buNone/>
            </a:pPr>
            <a:r>
              <a:rPr lang="en-US" altLang="en-US" sz="1800">
                <a:latin typeface="Consolas" panose="020B0609020204030204" charset="0"/>
              </a:rPr>
              <a:t>&gt;&gt;&gt; from mySet import Set        #导入自定义集合类</a:t>
            </a:r>
            <a:endParaRPr lang="en-US" altLang="en-US" sz="1800">
              <a:latin typeface="Consolas" panose="020B0609020204030204" charset="0"/>
            </a:endParaRPr>
          </a:p>
          <a:p>
            <a:pPr marL="0" indent="0">
              <a:buNone/>
            </a:pPr>
            <a:r>
              <a:rPr lang="en-US" altLang="en-US" sz="1800">
                <a:latin typeface="Consolas" panose="020B0609020204030204" charset="0"/>
              </a:rPr>
              <a:t>&gt;&gt;&gt; x = Set(range(10))           #创建集合对象</a:t>
            </a:r>
            <a:endParaRPr lang="en-US" altLang="en-US" sz="1800">
              <a:latin typeface="Consolas" panose="020B0609020204030204" charset="0"/>
            </a:endParaRPr>
          </a:p>
          <a:p>
            <a:pPr marL="0" indent="0">
              <a:buNone/>
            </a:pPr>
            <a:r>
              <a:rPr lang="en-US" altLang="en-US" sz="1800">
                <a:latin typeface="Consolas" panose="020B0609020204030204" charset="0"/>
              </a:rPr>
              <a:t>&gt;&gt;&gt; y = Set(range(8, 15))</a:t>
            </a:r>
            <a:endParaRPr lang="en-US" altLang="en-US" sz="1800">
              <a:latin typeface="Consolas" panose="020B0609020204030204" charset="0"/>
            </a:endParaRPr>
          </a:p>
          <a:p>
            <a:pPr marL="0" indent="0">
              <a:buNone/>
            </a:pPr>
            <a:r>
              <a:rPr lang="en-US" altLang="en-US" sz="1800">
                <a:latin typeface="Consolas" panose="020B0609020204030204" charset="0"/>
              </a:rPr>
              <a:t>&gt;&gt;&gt; z = Set([1, 2, 3, 4, 5])</a:t>
            </a:r>
            <a:endParaRPr lang="en-US" altLang="en-US" sz="1800">
              <a:latin typeface="Consolas" panose="020B0609020204030204" charset="0"/>
            </a:endParaRPr>
          </a:p>
          <a:p>
            <a:pPr marL="0" indent="0">
              <a:buNone/>
            </a:pPr>
            <a:r>
              <a:rPr lang="en-US" altLang="en-US" sz="1800">
                <a:latin typeface="Consolas" panose="020B0609020204030204" charset="0"/>
              </a:rPr>
              <a:t>&gt;&gt;&gt; x</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{0, 1, 2, 3, 4, 5, 6, 7, 8, 9}</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y</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{8, 9, 10, 11, 12, 13, 14}</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z.add(6)                     #增加元素</a:t>
            </a:r>
            <a:endParaRPr lang="en-US" altLang="en-US" sz="1800">
              <a:latin typeface="Consolas" panose="020B0609020204030204" charset="0"/>
            </a:endParaRPr>
          </a:p>
          <a:p>
            <a:pPr marL="0" indent="0">
              <a:buNone/>
            </a:pPr>
            <a:r>
              <a:rPr lang="en-US" altLang="en-US" sz="1800">
                <a:latin typeface="Consolas" panose="020B0609020204030204" charset="0"/>
              </a:rPr>
              <a:t>&gt;&gt;&gt; z</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{1, 2, 3, 4, 5, 6}</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z.remove(3)                  #删除指定元素</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删除成功</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z</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{1, 2, 4, 5, 6}</a:t>
            </a:r>
            <a:endParaRPr lang="en-US" altLang="en-US" sz="1800">
              <a:solidFill>
                <a:srgbClr val="00B0F0"/>
              </a:solidFill>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6.4.2 </a:t>
            </a:r>
            <a:r>
              <a:rPr lang="zh-CN" altLang="en-US" spc="200">
                <a:solidFill>
                  <a:srgbClr val="FFFFFF"/>
                </a:solidFill>
                <a:latin typeface="宋体" panose="02010600030101010101" pitchFamily="2" charset="-122"/>
                <a:ea typeface="+mj-ea"/>
                <a:cs typeface="+mj-cs"/>
                <a:sym typeface="+mn-ea"/>
              </a:rPr>
              <a:t>案例精选</a:t>
            </a:r>
            <a:endParaRPr lang="zh-CN" altLang="en-US" spc="200">
              <a:solidFill>
                <a:srgbClr val="FFFFFF"/>
              </a:solidFill>
              <a:latin typeface="宋体" panose="02010600030101010101" pitchFamily="2" charset="-122"/>
              <a:ea typeface="+mj-ea"/>
              <a:cs typeface="+mj-cs"/>
              <a:sym typeface="+mn-ea"/>
            </a:endParaRPr>
          </a:p>
        </p:txBody>
      </p:sp>
      <p:sp>
        <p:nvSpPr>
          <p:cNvPr id="7782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Content Placeholder 2"/>
          <p:cNvSpPr>
            <a:spLocks noGrp="1"/>
          </p:cNvSpPr>
          <p:nvPr>
            <p:ph sz="half" idx="2"/>
          </p:nvPr>
        </p:nvSpPr>
        <p:spPr/>
        <p:txBody>
          <a:bodyPr anchor="t"/>
          <a:p>
            <a:pPr marL="0" indent="0">
              <a:buNone/>
            </a:pPr>
            <a:r>
              <a:rPr lang="en-US" altLang="en-US" sz="1800">
                <a:latin typeface="Consolas" panose="020B0609020204030204" charset="0"/>
              </a:rPr>
              <a:t>&gt;&gt;&gt; y.pop()                      #随机删除一个元素</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11</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x - y                        #差集</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{0, 1, 2, 3, 4, 5, 6, 7}</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x - z</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{0, 3, 7, 8, 9}</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x.difference(y)</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{0, 1, 2, 3, 4, 5, 6, 7}</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x | y                        #并集</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{0, 1, 2, 3, 4, 5, 6, 7, 8, 9, 10, 12, 13, 14}</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x.union(y)</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{0, 1, 2, 3, 4, 5, 6, 7, 8, 9, 10, 12, 13, 14}</a:t>
            </a:r>
            <a:endParaRPr lang="en-US" altLang="en-US" sz="1800">
              <a:solidFill>
                <a:srgbClr val="00B0F0"/>
              </a:solidFill>
              <a:latin typeface="Consolas" panose="020B0609020204030204" charset="0"/>
            </a:endParaRPr>
          </a:p>
          <a:p>
            <a:pPr marL="0" indent="0">
              <a:buNone/>
            </a:pPr>
            <a:r>
              <a:rPr lang="en-US" altLang="en-US" sz="1800">
                <a:latin typeface="Consolas" panose="020B0609020204030204" charset="0"/>
              </a:rPr>
              <a:t>&gt;&gt;&gt; x &amp; z                        #交集</a:t>
            </a: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{1, 2, 4, 5, 6}</a:t>
            </a:r>
            <a:endParaRPr lang="en-US" altLang="en-US" sz="1800">
              <a:solidFill>
                <a:srgbClr val="00B0F0"/>
              </a:solidFill>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6.4.2 </a:t>
            </a:r>
            <a:r>
              <a:rPr lang="zh-CN" altLang="en-US" spc="200">
                <a:solidFill>
                  <a:srgbClr val="FFFFFF"/>
                </a:solidFill>
                <a:latin typeface="宋体" panose="02010600030101010101" pitchFamily="2" charset="-122"/>
                <a:ea typeface="+mj-ea"/>
                <a:cs typeface="+mj-cs"/>
                <a:sym typeface="+mn-ea"/>
              </a:rPr>
              <a:t>案例精选</a:t>
            </a:r>
            <a:endParaRPr lang="zh-CN" altLang="en-US" spc="200">
              <a:solidFill>
                <a:srgbClr val="FFFFFF"/>
              </a:solidFill>
              <a:latin typeface="宋体" panose="02010600030101010101" pitchFamily="2" charset="-122"/>
              <a:ea typeface="+mj-ea"/>
              <a:cs typeface="+mj-cs"/>
              <a:sym typeface="+mn-ea"/>
            </a:endParaRPr>
          </a:p>
        </p:txBody>
      </p:sp>
      <p:sp>
        <p:nvSpPr>
          <p:cNvPr id="7885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Content Placeholder 2"/>
          <p:cNvSpPr>
            <a:spLocks noGrp="1"/>
          </p:cNvSpPr>
          <p:nvPr>
            <p:ph sz="half" idx="2"/>
          </p:nvPr>
        </p:nvSpPr>
        <p:spPr/>
        <p:txBody>
          <a:bodyPr anchor="t"/>
          <a:p>
            <a:pPr marL="0" indent="0">
              <a:buNone/>
            </a:pPr>
            <a:r>
              <a:rPr lang="en-US" altLang="en-US" sz="1600">
                <a:latin typeface="Consolas" panose="020B0609020204030204" charset="0"/>
              </a:rPr>
              <a:t>&gt;&gt;&gt; x ^ z                     #对称差集</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{0, 3, 7, 8, 9}</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x.symetric_difference(y)</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{0, 1, 2, 3, 4, 5, 6, 7, 10, 12, 13, 14}</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(x - y) | (y - x)</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{0, 1, 2, 3, 4, 5, 6, 7, 10, 12, 13, 14}</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x == y                    #测试两个集合是否相等</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False</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x &gt; y                     #测试集合包含关系</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False</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y &gt; x</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False</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x &gt; z</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x &gt;= z</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6.4.2 </a:t>
            </a:r>
            <a:r>
              <a:rPr lang="zh-CN" altLang="en-US" spc="200">
                <a:solidFill>
                  <a:srgbClr val="FFFFFF"/>
                </a:solidFill>
                <a:latin typeface="宋体" panose="02010600030101010101" pitchFamily="2" charset="-122"/>
                <a:ea typeface="+mj-ea"/>
                <a:cs typeface="+mj-cs"/>
                <a:sym typeface="+mn-ea"/>
              </a:rPr>
              <a:t>案例精选</a:t>
            </a:r>
            <a:endParaRPr lang="zh-CN" altLang="en-US" spc="200">
              <a:solidFill>
                <a:srgbClr val="FFFFFF"/>
              </a:solidFill>
              <a:latin typeface="宋体" panose="02010600030101010101" pitchFamily="2" charset="-122"/>
              <a:ea typeface="+mj-ea"/>
              <a:cs typeface="+mj-cs"/>
              <a:sym typeface="+mn-ea"/>
            </a:endParaRPr>
          </a:p>
        </p:txBody>
      </p:sp>
      <p:sp>
        <p:nvSpPr>
          <p:cNvPr id="798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Content Placeholder 2"/>
          <p:cNvSpPr>
            <a:spLocks noGrp="1"/>
          </p:cNvSpPr>
          <p:nvPr>
            <p:ph sz="half" idx="2"/>
          </p:nvPr>
        </p:nvSpPr>
        <p:spPr/>
        <p:txBody>
          <a:bodyPr anchor="t"/>
          <a:p>
            <a:pPr marL="0" indent="0">
              <a:buNone/>
            </a:pPr>
            <a:r>
              <a:rPr lang="en-US" altLang="en-US" sz="1600">
                <a:latin typeface="Consolas" panose="020B0609020204030204" charset="0"/>
              </a:rPr>
              <a:t>&gt;&gt;&gt; z.issubset(x)                    #测试z是否为x的子集</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x.issuperset(z)                  #测试x是否为z的超集</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3 in x                           #测试集合中是否存在某个元素</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33 in x</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False</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len(y)                           #计算集合中元素个数</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6</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y.clear()</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集合已清空</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y.pop()</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集合已空,弹出操作被忽略</a:t>
            </a:r>
            <a:endParaRPr lang="en-US" altLang="en-US" sz="1600">
              <a:solidFill>
                <a:srgbClr val="00B0F0"/>
              </a:solidFill>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6.4.2 </a:t>
            </a:r>
            <a:r>
              <a:rPr lang="zh-CN" altLang="en-US" spc="200">
                <a:solidFill>
                  <a:srgbClr val="FFFFFF"/>
                </a:solidFill>
                <a:latin typeface="宋体" panose="02010600030101010101" pitchFamily="2" charset="-122"/>
                <a:ea typeface="+mj-ea"/>
                <a:cs typeface="+mj-cs"/>
                <a:sym typeface="+mn-ea"/>
              </a:rPr>
              <a:t>案例精选</a:t>
            </a:r>
            <a:endParaRPr lang="zh-CN" altLang="en-US" spc="200">
              <a:solidFill>
                <a:srgbClr val="FFFFFF"/>
              </a:solidFill>
              <a:latin typeface="宋体" panose="02010600030101010101" pitchFamily="2" charset="-122"/>
              <a:ea typeface="+mj-ea"/>
              <a:cs typeface="+mj-cs"/>
              <a:sym typeface="+mn-ea"/>
            </a:endParaRPr>
          </a:p>
        </p:txBody>
      </p:sp>
      <p:sp>
        <p:nvSpPr>
          <p:cNvPr id="8089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6-3  </a:t>
            </a:r>
            <a:r>
              <a:rPr kumimoji="0" lang="zh-CN" altLang="en-US" sz="2400" b="0" i="0" u="none" strike="noStrike" kern="1200" cap="none" spc="0" normalizeH="0" baseline="0" noProof="1">
                <a:solidFill>
                  <a:schemeClr val="tx1"/>
                </a:solidFill>
                <a:latin typeface="+mn-lt"/>
                <a:ea typeface="+mn-ea"/>
                <a:cs typeface="+mn-cs"/>
              </a:rPr>
              <a:t>自定义栈，实现基本的入栈、出栈操作。</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4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mn-lt"/>
                <a:ea typeface="+mn-ea"/>
                <a:cs typeface="+mn-cs"/>
                <a:hlinkClick r:id="rId2" action="ppaction://hlinkfile"/>
              </a:rPr>
              <a:t>code\stackDfg.py</a:t>
            </a:r>
            <a:endParaRPr kumimoji="0" lang="zh-CN" altLang="en-US" sz="24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6.4.2 </a:t>
            </a:r>
            <a:r>
              <a:rPr lang="zh-CN" altLang="en-US" spc="200">
                <a:solidFill>
                  <a:srgbClr val="FFFFFF"/>
                </a:solidFill>
                <a:latin typeface="宋体" panose="02010600030101010101" pitchFamily="2" charset="-122"/>
                <a:ea typeface="+mj-ea"/>
                <a:cs typeface="+mj-cs"/>
                <a:sym typeface="+mn-ea"/>
              </a:rPr>
              <a:t>案例精选</a:t>
            </a:r>
            <a:endParaRPr lang="zh-CN" altLang="en-US" spc="200">
              <a:solidFill>
                <a:srgbClr val="FFFFFF"/>
              </a:solidFill>
              <a:latin typeface="宋体" panose="02010600030101010101" pitchFamily="2" charset="-122"/>
              <a:ea typeface="+mj-ea"/>
              <a:cs typeface="+mj-cs"/>
              <a:sym typeface="+mn-ea"/>
            </a:endParaRPr>
          </a:p>
        </p:txBody>
      </p:sp>
      <p:sp>
        <p:nvSpPr>
          <p:cNvPr id="8192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6-4  </a:t>
            </a:r>
            <a:r>
              <a:rPr kumimoji="0" lang="zh-CN" altLang="en-US" sz="2400" b="0" i="0" u="none" strike="noStrike" kern="1200" cap="none" spc="0" normalizeH="0" baseline="0" noProof="1">
                <a:solidFill>
                  <a:schemeClr val="tx1"/>
                </a:solidFill>
                <a:latin typeface="+mn-lt"/>
                <a:ea typeface="+mn-ea"/>
                <a:cs typeface="+mn-cs"/>
              </a:rPr>
              <a:t>自定义队列结构，实现入队、出队操作，提供超时功能。</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4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mn-lt"/>
                <a:ea typeface="+mn-ea"/>
                <a:cs typeface="+mn-cs"/>
                <a:hlinkClick r:id="rId2" action="ppaction://hlinkfile"/>
              </a:rPr>
              <a:t>code\myQueue.py</a:t>
            </a:r>
            <a:endParaRPr kumimoji="0" lang="zh-CN" altLang="en-US" sz="24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6.4.2 </a:t>
            </a:r>
            <a:r>
              <a:rPr lang="zh-CN" altLang="en-US" spc="200">
                <a:solidFill>
                  <a:srgbClr val="FFFFFF"/>
                </a:solidFill>
                <a:latin typeface="宋体" panose="02010600030101010101" pitchFamily="2" charset="-122"/>
                <a:ea typeface="+mj-ea"/>
                <a:cs typeface="+mj-cs"/>
                <a:sym typeface="+mn-ea"/>
              </a:rPr>
              <a:t>案例精选</a:t>
            </a:r>
            <a:endParaRPr lang="zh-CN" altLang="en-US" spc="200">
              <a:solidFill>
                <a:srgbClr val="FFFFFF"/>
              </a:solidFill>
              <a:latin typeface="宋体" panose="02010600030101010101" pitchFamily="2" charset="-122"/>
              <a:ea typeface="+mj-ea"/>
              <a:cs typeface="+mj-cs"/>
              <a:sym typeface="+mn-ea"/>
            </a:endParaRPr>
          </a:p>
        </p:txBody>
      </p:sp>
      <p:sp>
        <p:nvSpPr>
          <p:cNvPr id="8294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6-5  </a:t>
            </a:r>
            <a:r>
              <a:rPr kumimoji="0" lang="zh-CN" altLang="en-US" sz="2400" b="0" i="0" u="none" strike="noStrike" kern="1200" cap="none" spc="0" normalizeH="0" baseline="0" noProof="1">
                <a:solidFill>
                  <a:schemeClr val="tx1"/>
                </a:solidFill>
                <a:latin typeface="+mn-lt"/>
                <a:ea typeface="+mn-ea"/>
                <a:cs typeface="+mn-cs"/>
              </a:rPr>
              <a:t>自定义常量类。</a:t>
            </a:r>
            <a:endParaRPr kumimoji="0" lang="zh-CN" altLang="en-US" sz="2400" b="0" i="0" u="none" strike="noStrike" kern="1200" cap="none" spc="0" normalizeH="0" baseline="0" noProof="1">
              <a:solidFill>
                <a:schemeClr val="tx1"/>
              </a:solidFill>
              <a:latin typeface="+mn-lt"/>
              <a:ea typeface="+mn-ea"/>
              <a:cs typeface="+mn-cs"/>
            </a:endParaRPr>
          </a:p>
          <a:p>
            <a:pPr marL="570865" marR="0" indent="-285115" algn="l" defTabSz="914400" rtl="0" eaLnBrk="1" fontAlgn="base" latinLnBrk="0" hangingPunct="1">
              <a:lnSpc>
                <a:spcPct val="150000"/>
              </a:lnSpc>
              <a:spcBef>
                <a:spcPts val="1200"/>
              </a:spcBef>
              <a:spcAft>
                <a:spcPct val="0"/>
              </a:spcAft>
              <a:buClrTx/>
              <a:buSzTx/>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mn-ea"/>
                <a:cs typeface="+mn-cs"/>
              </a:rPr>
              <a:t>每个类和对象都有一个叫作__dict__的</a:t>
            </a:r>
            <a:r>
              <a:rPr kumimoji="0" lang="zh-CN" altLang="en-US" sz="1800" b="1" i="0" u="none" strike="noStrike" kern="1200" cap="none" spc="0" normalizeH="0" baseline="0" noProof="1">
                <a:solidFill>
                  <a:schemeClr val="tx1"/>
                </a:solidFill>
                <a:latin typeface="+mn-lt"/>
                <a:ea typeface="+mn-ea"/>
                <a:cs typeface="+mn-cs"/>
              </a:rPr>
              <a:t>字典</a:t>
            </a:r>
            <a:r>
              <a:rPr kumimoji="0" lang="zh-CN" altLang="en-US" sz="1800" b="0" i="0" u="none" strike="noStrike" kern="1200" cap="none" spc="0" normalizeH="0" baseline="0" noProof="1">
                <a:solidFill>
                  <a:schemeClr val="tx1"/>
                </a:solidFill>
                <a:latin typeface="+mn-lt"/>
                <a:ea typeface="+mn-ea"/>
                <a:cs typeface="+mn-cs"/>
              </a:rPr>
              <a:t>成员，用来记录该类或对象所拥有的属性。当访问对象属性时，首先会尝试在对象属性中查找，如果找不到就到类属性中查找。Python内置类型不支持属性的增加，用户</a:t>
            </a:r>
            <a:r>
              <a:rPr kumimoji="0" lang="zh-CN" altLang="en-US" sz="1800" b="1" i="0" u="none" strike="noStrike" kern="1200" cap="none" spc="0" normalizeH="0" baseline="0" noProof="1">
                <a:solidFill>
                  <a:schemeClr val="tx1"/>
                </a:solidFill>
                <a:latin typeface="+mn-lt"/>
                <a:ea typeface="+mn-ea"/>
                <a:cs typeface="+mn-cs"/>
              </a:rPr>
              <a:t>自定义类及其对象一般支持属性和方法的增加与删除</a:t>
            </a:r>
            <a:r>
              <a:rPr kumimoji="0" lang="zh-CN" altLang="en-US" sz="1800" b="0" i="0" u="none" strike="noStrike" kern="1200" cap="none" spc="0" normalizeH="0" baseline="0" noProof="1">
                <a:solidFill>
                  <a:schemeClr val="tx1"/>
                </a:solidFill>
                <a:latin typeface="+mn-lt"/>
                <a:ea typeface="+mn-ea"/>
                <a:cs typeface="+mn-cs"/>
              </a:rPr>
              <a:t>。</a:t>
            </a:r>
            <a:endParaRPr kumimoji="0" lang="zh-CN" altLang="en-US" sz="1800" b="0" i="0" u="none" strike="noStrike" kern="1200" cap="none" spc="0" normalizeH="0" baseline="0" noProof="1">
              <a:solidFill>
                <a:schemeClr val="tx1"/>
              </a:solidFill>
              <a:latin typeface="+mn-lt"/>
              <a:ea typeface="+mn-ea"/>
              <a:cs typeface="+mn-cs"/>
            </a:endParaRPr>
          </a:p>
          <a:p>
            <a:pPr marL="570865" marR="0" indent="-285115" algn="l" defTabSz="914400" rtl="0" eaLnBrk="1" fontAlgn="base" latinLnBrk="0" hangingPunct="1">
              <a:lnSpc>
                <a:spcPct val="150000"/>
              </a:lnSpc>
              <a:spcBef>
                <a:spcPts val="1200"/>
              </a:spcBef>
              <a:spcAft>
                <a:spcPct val="0"/>
              </a:spcAft>
              <a:buClrTx/>
              <a:buSzTx/>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mn-ea"/>
                <a:cs typeface="+mn-cs"/>
              </a:rPr>
              <a:t>在下面定义的常量类中，要求对象的成员必须大写，所有成员的值不能相同，并且不允许修改已有成员的值。</a:t>
            </a:r>
            <a:endParaRPr kumimoji="0" lang="zh-CN" altLang="en-US" sz="18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6.4.2 </a:t>
            </a:r>
            <a:r>
              <a:rPr lang="zh-CN" altLang="en-US" spc="200">
                <a:solidFill>
                  <a:srgbClr val="FFFFFF"/>
                </a:solidFill>
                <a:latin typeface="宋体" panose="02010600030101010101" pitchFamily="2" charset="-122"/>
                <a:ea typeface="+mj-ea"/>
                <a:cs typeface="+mj-cs"/>
                <a:sym typeface="+mn-ea"/>
              </a:rPr>
              <a:t>案例精选</a:t>
            </a:r>
            <a:endParaRPr lang="zh-CN" altLang="en-US" spc="200">
              <a:solidFill>
                <a:srgbClr val="FFFFFF"/>
              </a:solidFill>
              <a:latin typeface="宋体" panose="02010600030101010101" pitchFamily="2" charset="-122"/>
              <a:ea typeface="+mj-ea"/>
              <a:cs typeface="+mj-cs"/>
              <a:sym typeface="+mn-ea"/>
            </a:endParaRPr>
          </a:p>
        </p:txBody>
      </p:sp>
      <p:sp>
        <p:nvSpPr>
          <p:cNvPr id="8397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Content Placeholder 2"/>
          <p:cNvSpPr>
            <a:spLocks noGrp="1"/>
          </p:cNvSpPr>
          <p:nvPr>
            <p:ph sz="half" idx="2"/>
          </p:nvPr>
        </p:nvSpPr>
        <p:spPr/>
        <p:txBody>
          <a:bodyPr anchor="t"/>
          <a:p>
            <a:pPr marL="0" indent="0">
              <a:buNone/>
            </a:pPr>
            <a:r>
              <a:rPr lang="en-US" altLang="en-US" sz="1600">
                <a:latin typeface="Consolas" panose="020B0609020204030204" charset="0"/>
              </a:rPr>
              <a:t>&gt;&gt;&gt; class Constants:</a:t>
            </a:r>
            <a:endParaRPr lang="en-US" altLang="en-US" sz="1600">
              <a:latin typeface="Consolas" panose="020B0609020204030204" charset="0"/>
            </a:endParaRPr>
          </a:p>
          <a:p>
            <a:pPr marL="0" indent="0">
              <a:buNone/>
            </a:pPr>
            <a:r>
              <a:rPr lang="en-US" altLang="en-US" sz="1600">
                <a:latin typeface="Consolas" panose="020B0609020204030204" charset="0"/>
              </a:rPr>
              <a:t>    def __setattr__(self, name, value):</a:t>
            </a:r>
            <a:endParaRPr lang="en-US" altLang="en-US" sz="1600">
              <a:latin typeface="Consolas" panose="020B0609020204030204" charset="0"/>
            </a:endParaRPr>
          </a:p>
          <a:p>
            <a:pPr marL="0" indent="0">
              <a:buNone/>
            </a:pPr>
            <a:r>
              <a:rPr lang="en-US" altLang="en-US" sz="1600">
                <a:latin typeface="Consolas" panose="020B0609020204030204" charset="0"/>
              </a:rPr>
              <a:t>        assert name not in self.__dict__, 'You can not modify '+name</a:t>
            </a:r>
            <a:endParaRPr lang="en-US" altLang="en-US" sz="1600">
              <a:latin typeface="Consolas" panose="020B0609020204030204" charset="0"/>
            </a:endParaRPr>
          </a:p>
          <a:p>
            <a:pPr marL="0" indent="0">
              <a:buNone/>
            </a:pPr>
            <a:r>
              <a:rPr lang="en-US" altLang="en-US" sz="1600">
                <a:latin typeface="Consolas" panose="020B0609020204030204" charset="0"/>
              </a:rPr>
              <a:t>        assert name.isupper(), 'Constant should be uppercase.'</a:t>
            </a:r>
            <a:endParaRPr lang="en-US" altLang="en-US" sz="1600">
              <a:latin typeface="Consolas" panose="020B0609020204030204" charset="0"/>
            </a:endParaRPr>
          </a:p>
          <a:p>
            <a:pPr marL="0" indent="0">
              <a:buNone/>
            </a:pPr>
            <a:r>
              <a:rPr lang="en-US" altLang="en-US" sz="1600">
                <a:latin typeface="Consolas" panose="020B0609020204030204" charset="0"/>
              </a:rPr>
              <a:t>        assert value not in self.__dict__.values(), 'Value already exists.'</a:t>
            </a:r>
            <a:endParaRPr lang="en-US" altLang="en-US" sz="1600">
              <a:latin typeface="Consolas" panose="020B0609020204030204" charset="0"/>
            </a:endParaRPr>
          </a:p>
          <a:p>
            <a:pPr marL="0" indent="0">
              <a:buNone/>
            </a:pPr>
            <a:r>
              <a:rPr lang="en-US" altLang="en-US" sz="1600">
                <a:latin typeface="Consolas" panose="020B0609020204030204" charset="0"/>
              </a:rPr>
              <a:t>        self.__dict__[name] = value</a:t>
            </a:r>
            <a:endParaRPr lang="en-US" altLang="en-US" sz="1600">
              <a:latin typeface="Consolas" panose="020B0609020204030204" charset="0"/>
            </a:endParaRPr>
          </a:p>
          <a:p>
            <a:pPr marL="0" indent="0">
              <a:buNone/>
            </a:pPr>
            <a:r>
              <a:rPr lang="en-US" altLang="en-US" sz="1600">
                <a:latin typeface="Consolas" panose="020B0609020204030204" charset="0"/>
              </a:rPr>
              <a:t>        </a:t>
            </a:r>
            <a:endParaRPr lang="en-US" altLang="en-US" sz="1600">
              <a:latin typeface="Consolas" panose="020B0609020204030204" charset="0"/>
            </a:endParaRPr>
          </a:p>
          <a:p>
            <a:pPr marL="0" indent="0">
              <a:buNone/>
            </a:pPr>
            <a:r>
              <a:rPr lang="en-US" altLang="en-US" sz="1600">
                <a:latin typeface="Consolas" panose="020B0609020204030204" charset="0"/>
              </a:rPr>
              <a:t>&gt;&gt;&gt; t = Constants()</a:t>
            </a:r>
            <a:endParaRPr lang="en-US" altLang="en-US" sz="1600">
              <a:latin typeface="Consolas" panose="020B0609020204030204" charset="0"/>
            </a:endParaRPr>
          </a:p>
          <a:p>
            <a:pPr marL="0" indent="0">
              <a:buNone/>
            </a:pPr>
            <a:r>
              <a:rPr lang="en-US" altLang="en-US" sz="1600">
                <a:latin typeface="Consolas" panose="020B0609020204030204" charset="0"/>
              </a:rPr>
              <a:t>&gt;&gt;&gt; t.R = 3                                  #成员不存在，允许添加</a:t>
            </a:r>
            <a:endParaRPr lang="en-US" altLang="en-US" sz="1600">
              <a:latin typeface="Consolas" panose="020B0609020204030204" charset="0"/>
            </a:endParaRPr>
          </a:p>
          <a:p>
            <a:pPr marL="0" indent="0">
              <a:buNone/>
            </a:pPr>
            <a:r>
              <a:rPr lang="en-US" altLang="en-US" sz="1600">
                <a:latin typeface="Consolas" panose="020B0609020204030204" charset="0"/>
              </a:rPr>
              <a:t>&gt;&gt;&gt; t.R = 4                                  #成员已存在，不允许修改</a:t>
            </a:r>
            <a:endParaRPr lang="en-US" altLang="en-US" sz="1600">
              <a:latin typeface="Consolas" panose="020B0609020204030204" charset="0"/>
            </a:endParaRPr>
          </a:p>
          <a:p>
            <a:pPr marL="0" indent="0">
              <a:buNone/>
            </a:pPr>
            <a:r>
              <a:rPr lang="en-US" altLang="en-US" sz="1600">
                <a:solidFill>
                  <a:srgbClr val="FF0000"/>
                </a:solidFill>
                <a:latin typeface="Consolas" panose="020B0609020204030204" charset="0"/>
              </a:rPr>
              <a:t>AssertionError: You can not modify R</a:t>
            </a:r>
            <a:endParaRPr lang="en-US" altLang="en-US" sz="1600">
              <a:solidFill>
                <a:srgbClr val="FF0000"/>
              </a:solidFill>
              <a:latin typeface="Consolas" panose="020B0609020204030204" charset="0"/>
            </a:endParaRPr>
          </a:p>
          <a:p>
            <a:pPr marL="0" indent="0">
              <a:buNone/>
            </a:pPr>
            <a:r>
              <a:rPr lang="en-US" altLang="en-US" sz="1600">
                <a:latin typeface="Consolas" panose="020B0609020204030204" charset="0"/>
              </a:rPr>
              <a:t>&gt;&gt;&gt; t.G = 4</a:t>
            </a:r>
            <a:endParaRPr lang="en-US" altLang="en-US" sz="1600">
              <a:latin typeface="Consolas" panose="020B0609020204030204" charset="0"/>
            </a:endParaRPr>
          </a:p>
          <a:p>
            <a:pPr marL="0" indent="0">
              <a:buNone/>
            </a:pPr>
            <a:r>
              <a:rPr lang="en-US" altLang="en-US" sz="1600">
                <a:latin typeface="Consolas" panose="020B0609020204030204" charset="0"/>
              </a:rPr>
              <a:t>&gt;&gt;&gt; t.g = 4                                  #成员必须大写</a:t>
            </a:r>
            <a:endParaRPr lang="en-US" altLang="en-US" sz="1600">
              <a:latin typeface="Consolas" panose="020B0609020204030204" charset="0"/>
            </a:endParaRPr>
          </a:p>
          <a:p>
            <a:pPr marL="0" indent="0">
              <a:buNone/>
            </a:pPr>
            <a:r>
              <a:rPr lang="en-US" altLang="en-US" sz="1600">
                <a:solidFill>
                  <a:srgbClr val="FF0000"/>
                </a:solidFill>
                <a:latin typeface="Consolas" panose="020B0609020204030204" charset="0"/>
              </a:rPr>
              <a:t>AssertionError: Constant should be uppercase.</a:t>
            </a:r>
            <a:endParaRPr lang="en-US" altLang="en-US" sz="1600">
              <a:solidFill>
                <a:srgbClr val="FF0000"/>
              </a:solidFill>
              <a:latin typeface="Consolas" panose="020B0609020204030204" charset="0"/>
            </a:endParaRPr>
          </a:p>
          <a:p>
            <a:pPr marL="0" indent="0">
              <a:buNone/>
            </a:pPr>
            <a:r>
              <a:rPr lang="en-US" altLang="en-US" sz="1600">
                <a:latin typeface="Consolas" panose="020B0609020204030204" charset="0"/>
              </a:rPr>
              <a:t>&gt;&gt;&gt; t.B = 4                                 #成员的值不允许相同</a:t>
            </a:r>
            <a:endParaRPr lang="en-US" altLang="en-US" sz="1600">
              <a:latin typeface="Consolas" panose="020B0609020204030204" charset="0"/>
            </a:endParaRPr>
          </a:p>
          <a:p>
            <a:pPr marL="0" indent="0">
              <a:buNone/>
            </a:pPr>
            <a:r>
              <a:rPr lang="en-US" altLang="en-US" sz="1600">
                <a:solidFill>
                  <a:srgbClr val="FF0000"/>
                </a:solidFill>
                <a:latin typeface="Consolas" panose="020B0609020204030204" charset="0"/>
              </a:rPr>
              <a:t>AssertionError: Value already exists.</a:t>
            </a:r>
            <a:endParaRPr lang="en-US" altLang="en-US" sz="1600">
              <a:solidFill>
                <a:srgbClr val="FF0000"/>
              </a:solidFill>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3081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6.4.2 </a:t>
            </a:r>
            <a:r>
              <a:rPr lang="zh-CN" altLang="en-US" spc="200">
                <a:solidFill>
                  <a:srgbClr val="FFFFFF"/>
                </a:solidFill>
                <a:latin typeface="宋体" panose="02010600030101010101" pitchFamily="2" charset="-122"/>
                <a:ea typeface="+mj-ea"/>
                <a:cs typeface="+mj-cs"/>
                <a:sym typeface="+mn-ea"/>
              </a:rPr>
              <a:t>案例精选</a:t>
            </a:r>
            <a:endParaRPr lang="zh-CN" altLang="en-US" spc="200">
              <a:solidFill>
                <a:srgbClr val="FFFFFF"/>
              </a:solidFill>
              <a:latin typeface="宋体" panose="02010600030101010101" pitchFamily="2" charset="-122"/>
              <a:ea typeface="+mj-ea"/>
              <a:cs typeface="+mj-cs"/>
              <a:sym typeface="+mn-ea"/>
            </a:endParaRPr>
          </a:p>
        </p:txBody>
      </p:sp>
      <p:sp>
        <p:nvSpPr>
          <p:cNvPr id="8499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23553"/>
          <p:cNvSpPr>
            <a:spLocks noGrp="1"/>
          </p:cNvSpPr>
          <p:nvPr>
            <p:ph type="title"/>
          </p:nvPr>
        </p:nvSpPr>
        <p:spPr>
          <a:xfrm>
            <a:off x="554355" y="-26670"/>
            <a:ext cx="5398770" cy="76835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6.1.1 </a:t>
            </a:r>
            <a:r>
              <a:rPr lang="zh-CN" altLang="en-US" spc="200">
                <a:solidFill>
                  <a:srgbClr val="FFFFFF"/>
                </a:solidFill>
                <a:latin typeface="宋体" panose="02010600030101010101" pitchFamily="2" charset="-122"/>
                <a:ea typeface="+mj-ea"/>
                <a:cs typeface="+mj-cs"/>
                <a:sym typeface="+mn-ea"/>
              </a:rPr>
              <a:t>类定义语法</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3555" name="文本占位符 23554"/>
          <p:cNvSpPr>
            <a:spLocks noGrp="1"/>
          </p:cNvSpPr>
          <p:nvPr>
            <p:ph sz="half" idx="2"/>
          </p:nvPr>
        </p:nvSpPr>
        <p:spPr/>
        <p:txBody>
          <a:bodyPr/>
          <a:p>
            <a:pPr marL="342900" marR="0" indent="-342900" algn="l" defTabSz="914400" rtl="0" eaLnBrk="1" fontAlgn="base" latinLnBrk="0" hangingPunct="1">
              <a:lnSpc>
                <a:spcPct val="130000"/>
              </a:lnSpc>
              <a:spcBef>
                <a:spcPts val="0"/>
              </a:spcBef>
              <a:spcAft>
                <a:spcPct val="0"/>
              </a:spcAft>
              <a:buClrTx/>
              <a:buSzTx/>
              <a:buFont typeface="Wingdings" panose="05000000000000000000" charset="0"/>
              <a:buChar char="n"/>
            </a:pPr>
            <a:r>
              <a:rPr kumimoji="0" lang="en-US" altLang="zh-CN" sz="2400" b="0" i="0" u="none" strike="noStrike" kern="1200" cap="none" spc="0" normalizeH="0" baseline="0" noProof="1">
                <a:solidFill>
                  <a:schemeClr val="tx1"/>
                </a:solidFill>
                <a:effectLst/>
                <a:latin typeface="+mn-lt"/>
                <a:ea typeface="+mn-ea"/>
                <a:cs typeface="+mn-cs"/>
              </a:rPr>
              <a:t>Python</a:t>
            </a:r>
            <a:r>
              <a:rPr kumimoji="0" lang="zh-CN" altLang="en-US" sz="2400" b="0" i="0" u="none" strike="noStrike" kern="1200" cap="none" spc="0" normalizeH="0" baseline="0" noProof="1">
                <a:solidFill>
                  <a:schemeClr val="tx1"/>
                </a:solidFill>
                <a:effectLst/>
                <a:latin typeface="+mn-lt"/>
                <a:ea typeface="+mn-ea"/>
                <a:cs typeface="+mn-cs"/>
              </a:rPr>
              <a:t>提供了一个关键字“</a:t>
            </a:r>
            <a:r>
              <a:rPr kumimoji="0" lang="en-US" altLang="zh-CN" sz="2400" b="0" i="0" u="none" strike="noStrike" kern="1200" cap="none" spc="0" normalizeH="0" baseline="0" noProof="1">
                <a:solidFill>
                  <a:srgbClr val="FF0000"/>
                </a:solidFill>
                <a:effectLst/>
                <a:latin typeface="+mn-lt"/>
                <a:ea typeface="+mn-ea"/>
                <a:cs typeface="+mn-cs"/>
              </a:rPr>
              <a:t>pass</a:t>
            </a:r>
            <a:r>
              <a:rPr kumimoji="0" lang="en-US" altLang="zh-CN" sz="2400" b="0" i="0" u="none" strike="noStrike" kern="1200" cap="none" spc="0" normalizeH="0" baseline="0" noProof="1">
                <a:solidFill>
                  <a:schemeClr val="tx1"/>
                </a:solidFill>
                <a:effectLst/>
                <a:latin typeface="+mn-lt"/>
                <a:ea typeface="+mn-ea"/>
                <a:cs typeface="+mn-cs"/>
              </a:rPr>
              <a:t>”</a:t>
            </a:r>
            <a:r>
              <a:rPr kumimoji="0" lang="zh-CN" altLang="en-US" sz="2400" b="0" i="0" u="none" strike="noStrike" kern="1200" cap="none" spc="0" normalizeH="0" baseline="0" noProof="1">
                <a:solidFill>
                  <a:schemeClr val="tx1"/>
                </a:solidFill>
                <a:effectLst/>
                <a:latin typeface="+mn-lt"/>
                <a:ea typeface="+mn-ea"/>
                <a:cs typeface="+mn-cs"/>
              </a:rPr>
              <a:t>，类似于</a:t>
            </a:r>
            <a:r>
              <a:rPr kumimoji="0" lang="zh-CN" altLang="en-US" sz="2400" b="0" i="0" u="none" strike="noStrike" kern="1200" cap="none" spc="0" normalizeH="0" baseline="0" noProof="1">
                <a:solidFill>
                  <a:srgbClr val="FF0000"/>
                </a:solidFill>
                <a:effectLst/>
                <a:latin typeface="+mn-lt"/>
                <a:ea typeface="+mn-ea"/>
                <a:cs typeface="+mn-cs"/>
              </a:rPr>
              <a:t>空语句</a:t>
            </a:r>
            <a:r>
              <a:rPr kumimoji="0" lang="zh-CN" altLang="en-US" sz="2400" b="0" i="0" u="none" strike="noStrike" kern="1200" cap="none" spc="0" normalizeH="0" baseline="0" noProof="1">
                <a:solidFill>
                  <a:schemeClr val="tx1"/>
                </a:solidFill>
                <a:effectLst/>
                <a:latin typeface="+mn-lt"/>
                <a:ea typeface="+mn-ea"/>
                <a:cs typeface="+mn-cs"/>
              </a:rPr>
              <a:t>，可以用在类和函数的定义中或者选择结构中。当暂时没有确定如何实现功能，或者为以后的软件升级预留空间，或者其他类型功能时，可以使用该关键字来“占位”。</a:t>
            </a: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1905" algn="l" defTabSz="914400" rtl="0" eaLnBrk="1" fontAlgn="base" latinLnBrk="0" hangingPunct="1">
              <a:lnSpc>
                <a:spcPct val="80000"/>
              </a:lnSpc>
              <a:spcBef>
                <a:spcPct val="20000"/>
              </a:spcBef>
              <a:spcAft>
                <a:spcPct val="0"/>
              </a:spcAft>
              <a:buClrTx/>
              <a:buSzTx/>
              <a:buFontTx/>
              <a:buChar char="•"/>
            </a:pP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class A:</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latin typeface="Consolas" panose="020B0609020204030204" charset="0"/>
                <a:ea typeface="+mn-ea"/>
                <a:cs typeface="+mn-cs"/>
                <a:sym typeface="+mn-ea"/>
              </a:rPr>
              <a:t>    </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pass</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def demo():</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latin typeface="Consolas" panose="020B0609020204030204" charset="0"/>
                <a:ea typeface="+mn-ea"/>
                <a:cs typeface="+mn-cs"/>
                <a:sym typeface="+mn-ea"/>
              </a:rPr>
              <a:t>    </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pass</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if 5&gt;3:</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latin typeface="Consolas" panose="020B0609020204030204" charset="0"/>
                <a:ea typeface="+mn-ea"/>
                <a:cs typeface="+mn-cs"/>
                <a:sym typeface="+mn-ea"/>
              </a:rPr>
              <a:t>    </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pass</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p:txBody>
      </p:sp>
      <p:sp>
        <p:nvSpPr>
          <p:cNvPr id="3072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6-6  </a:t>
            </a:r>
            <a:r>
              <a:rPr kumimoji="0" lang="zh-CN" altLang="en-US" sz="2400" b="0" i="0" u="none" strike="noStrike" kern="1200" cap="none" spc="0" normalizeH="0" baseline="0" noProof="1">
                <a:solidFill>
                  <a:schemeClr val="tx1"/>
                </a:solidFill>
                <a:latin typeface="+mn-lt"/>
                <a:ea typeface="+mn-ea"/>
                <a:cs typeface="+mn-cs"/>
              </a:rPr>
              <a:t>自定义支持关键字</a:t>
            </a:r>
            <a:r>
              <a:rPr kumimoji="0" lang="en-US" altLang="zh-CN" sz="2400" b="0" i="0" u="none" strike="noStrike" kern="1200" cap="none" spc="0" normalizeH="0" baseline="0" noProof="1">
                <a:solidFill>
                  <a:schemeClr val="tx1"/>
                </a:solidFill>
                <a:latin typeface="+mn-lt"/>
                <a:ea typeface="+mn-ea"/>
                <a:cs typeface="+mn-cs"/>
              </a:rPr>
              <a:t>with</a:t>
            </a:r>
            <a:r>
              <a:rPr kumimoji="0" lang="zh-CN" altLang="en-US" sz="2400" b="0" i="0" u="none" strike="noStrike" kern="1200" cap="none" spc="0" normalizeH="0" baseline="0" noProof="1">
                <a:solidFill>
                  <a:schemeClr val="tx1"/>
                </a:solidFill>
                <a:latin typeface="+mn-lt"/>
                <a:ea typeface="+mn-ea"/>
                <a:cs typeface="+mn-cs"/>
              </a:rPr>
              <a:t>的类。</a:t>
            </a:r>
            <a:endParaRPr kumimoji="0" lang="zh-CN" altLang="en-US" sz="2400" b="0" i="0" u="none" strike="noStrike" kern="1200" cap="none" spc="0" normalizeH="0" baseline="0" noProof="1">
              <a:solidFill>
                <a:schemeClr val="tx1"/>
              </a:solidFill>
              <a:latin typeface="+mn-lt"/>
              <a:ea typeface="+mn-ea"/>
              <a:cs typeface="+mn-cs"/>
            </a:endParaRPr>
          </a:p>
          <a:p>
            <a:pPr marL="687070" marR="0" indent="-342265" algn="l" defTabSz="914400" rtl="0" eaLnBrk="1" fontAlgn="base" latinLnBrk="0" hangingPunct="1">
              <a:lnSpc>
                <a:spcPct val="100000"/>
              </a:lnSpc>
              <a:spcBef>
                <a:spcPct val="20000"/>
              </a:spcBef>
              <a:spcAft>
                <a:spcPct val="0"/>
              </a:spcAft>
              <a:buClrTx/>
              <a:buSzTx/>
              <a:buFont typeface="Wingdings" panose="05000000000000000000" charset="0"/>
              <a:buChar char="ü"/>
            </a:pPr>
            <a:r>
              <a:rPr kumimoji="0" lang="zh-CN" altLang="en-US" sz="2000" b="0" i="0" u="none" strike="noStrike" kern="1200" cap="none" spc="0" normalizeH="0" baseline="0" noProof="1">
                <a:solidFill>
                  <a:schemeClr val="tx1"/>
                </a:solidFill>
                <a:latin typeface="+mn-lt"/>
                <a:ea typeface="+mn-ea"/>
                <a:cs typeface="+mn-cs"/>
              </a:rPr>
              <a:t>如果自定义类中实现了特殊方法__enter__()和__exit__()，那么该类的对象就可以像内置函数open()返回的文件对象一样支持with关键字来实现资源的自动管理。</a:t>
            </a:r>
            <a:endParaRPr kumimoji="0" lang="zh-CN" altLang="en-US" sz="20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class myOpen:</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def __init__(self, fileName, mode='r'):</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self.fp = open(fileName, mode)</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def __enter__(self):</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return self.fp</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def __exit__(self, exceptionType, exceptionVal, trace):</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self.fp.close()</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with myOpen('test.txt') as fp:</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print(fp.read())</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63830"/>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6.4.2 </a:t>
            </a:r>
            <a:r>
              <a:rPr lang="zh-CN" altLang="en-US" spc="200">
                <a:solidFill>
                  <a:srgbClr val="FFFFFF"/>
                </a:solidFill>
                <a:latin typeface="宋体" panose="02010600030101010101" pitchFamily="2" charset="-122"/>
                <a:ea typeface="+mj-ea"/>
                <a:cs typeface="+mj-cs"/>
                <a:sym typeface="+mn-ea"/>
              </a:rPr>
              <a:t>案例精选</a:t>
            </a:r>
            <a:endParaRPr lang="zh-CN" altLang="en-US" spc="200">
              <a:solidFill>
                <a:srgbClr val="FFFFFF"/>
              </a:solidFill>
              <a:latin typeface="宋体" panose="02010600030101010101" pitchFamily="2" charset="-122"/>
              <a:ea typeface="+mj-ea"/>
              <a:cs typeface="+mj-cs"/>
              <a:sym typeface="+mn-ea"/>
            </a:endParaRPr>
          </a:p>
        </p:txBody>
      </p:sp>
      <p:sp>
        <p:nvSpPr>
          <p:cNvPr id="8601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第6章 面向对象程序设计</a:t>
            </a:r>
            <a:endParaRPr lang="zh-CN" altLang="en-US"/>
          </a:p>
        </p:txBody>
      </p:sp>
      <p:sp>
        <p:nvSpPr>
          <p:cNvPr id="3" name="文本占位符 2"/>
          <p:cNvSpPr>
            <a:spLocks noGrp="1"/>
          </p:cNvSpPr>
          <p:nvPr>
            <p:ph type="body" idx="1"/>
          </p:nvPr>
        </p:nvSpPr>
        <p:spPr>
          <a:xfrm>
            <a:off x="3866515" y="2094865"/>
            <a:ext cx="5013960" cy="3758565"/>
          </a:xfrm>
        </p:spPr>
        <p:txBody>
          <a:bodyPr/>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6.1 类</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6.2 方法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6.3 属性</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6.4 常用特殊方法</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rPr>
              <a:t>6.5 继承机制</a:t>
            </a:r>
            <a:endPar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6.6 多态原理与实现</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52225"/>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6.5 </a:t>
            </a:r>
            <a:r>
              <a:rPr lang="zh-CN" altLang="en-US" spc="200">
                <a:solidFill>
                  <a:srgbClr val="FFFFFF"/>
                </a:solidFill>
                <a:latin typeface="宋体" panose="02010600030101010101" pitchFamily="2" charset="-122"/>
                <a:ea typeface="+mj-ea"/>
                <a:cs typeface="+mj-cs"/>
                <a:sym typeface="+mn-ea"/>
              </a:rPr>
              <a:t>继承机制</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87042" name="文本占位符 52226"/>
          <p:cNvSpPr>
            <a:spLocks noGrp="1"/>
          </p:cNvSpPr>
          <p:nvPr>
            <p:ph sz="half" idx="2"/>
          </p:nvPr>
        </p:nvSpPr>
        <p:spPr/>
        <p:txBody>
          <a:bodyPr anchor="t"/>
          <a:p>
            <a:pPr>
              <a:lnSpc>
                <a:spcPct val="130000"/>
              </a:lnSpc>
              <a:spcBef>
                <a:spcPts val="600"/>
              </a:spcBef>
              <a:spcAft>
                <a:spcPts val="600"/>
              </a:spcAft>
              <a:buSzPct val="90000"/>
              <a:buFont typeface="Wingdings" panose="05000000000000000000" charset="0"/>
              <a:buChar char="n"/>
            </a:pPr>
            <a:r>
              <a:rPr lang="zh-CN" altLang="en-US" sz="2000"/>
              <a:t>继承是用来实现</a:t>
            </a:r>
            <a:r>
              <a:rPr lang="zh-CN" altLang="en-US" sz="2000">
                <a:solidFill>
                  <a:srgbClr val="FF0000"/>
                </a:solidFill>
              </a:rPr>
              <a:t>代码复用和设计复用</a:t>
            </a:r>
            <a:r>
              <a:rPr lang="zh-CN" altLang="en-US" sz="2000"/>
              <a:t>的机制，是面向对象程序设计的重要特性之一。设计一个新类时，如果可以继承一个已有的设计良好的类然后进行二次开发，无疑会大幅度减少开发工作量。</a:t>
            </a:r>
            <a:endParaRPr lang="zh-CN" altLang="en-US" sz="2000"/>
          </a:p>
          <a:p>
            <a:pPr>
              <a:lnSpc>
                <a:spcPct val="130000"/>
              </a:lnSpc>
              <a:spcBef>
                <a:spcPts val="600"/>
              </a:spcBef>
              <a:spcAft>
                <a:spcPts val="600"/>
              </a:spcAft>
              <a:buSzPct val="90000"/>
              <a:buFont typeface="Wingdings" panose="05000000000000000000" charset="0"/>
              <a:buChar char="n"/>
            </a:pPr>
            <a:r>
              <a:rPr lang="zh-CN" altLang="en-US" sz="2000"/>
              <a:t>在继承关系中，已有的、设计好的类称为</a:t>
            </a:r>
            <a:r>
              <a:rPr lang="zh-CN" altLang="en-US" sz="2000">
                <a:solidFill>
                  <a:srgbClr val="FF0000"/>
                </a:solidFill>
              </a:rPr>
              <a:t>父类或基类</a:t>
            </a:r>
            <a:r>
              <a:rPr lang="zh-CN" altLang="en-US" sz="2000"/>
              <a:t>，新设计的类称为</a:t>
            </a:r>
            <a:r>
              <a:rPr lang="zh-CN" altLang="en-US" sz="2000">
                <a:solidFill>
                  <a:srgbClr val="FF0000"/>
                </a:solidFill>
              </a:rPr>
              <a:t>子类或派生类</a:t>
            </a:r>
            <a:r>
              <a:rPr lang="zh-CN" altLang="en-US" sz="2000"/>
              <a:t>。派生类可以继承父类的公有成员，但是</a:t>
            </a:r>
            <a:r>
              <a:rPr lang="zh-CN" altLang="en-US" sz="2000">
                <a:solidFill>
                  <a:srgbClr val="FF0000"/>
                </a:solidFill>
              </a:rPr>
              <a:t>不能继承其私有成员</a:t>
            </a:r>
            <a:r>
              <a:rPr lang="zh-CN" altLang="en-US" sz="2000"/>
              <a:t>。如果需要在派生类中调用基类的方法，可以使用内置函数</a:t>
            </a:r>
            <a:r>
              <a:rPr lang="en-US" altLang="zh-CN" sz="2000"/>
              <a:t>super()</a:t>
            </a:r>
            <a:r>
              <a:rPr lang="zh-CN" altLang="en-US" sz="2000"/>
              <a:t>或者通过“基类名</a:t>
            </a:r>
            <a:r>
              <a:rPr lang="en-US" altLang="zh-CN" sz="2000"/>
              <a:t>.</a:t>
            </a:r>
            <a:r>
              <a:rPr lang="zh-CN" altLang="en-US" sz="2000"/>
              <a:t>方法名</a:t>
            </a:r>
            <a:r>
              <a:rPr lang="en-US" altLang="zh-CN" sz="2000"/>
              <a:t>()”</a:t>
            </a:r>
            <a:r>
              <a:rPr lang="zh-CN" altLang="en-US" sz="2000"/>
              <a:t>的方式来实现这一目的。</a:t>
            </a:r>
            <a:endParaRPr lang="zh-CN" altLang="en-US" sz="2000"/>
          </a:p>
          <a:p>
            <a:pPr>
              <a:lnSpc>
                <a:spcPct val="130000"/>
              </a:lnSpc>
              <a:spcBef>
                <a:spcPts val="600"/>
              </a:spcBef>
              <a:spcAft>
                <a:spcPts val="600"/>
              </a:spcAft>
              <a:buSzPct val="90000"/>
              <a:buFont typeface="Wingdings" panose="05000000000000000000" charset="0"/>
              <a:buChar char="n"/>
            </a:pPr>
            <a:r>
              <a:rPr lang="en-US" altLang="zh-CN" sz="2000"/>
              <a:t>Python</a:t>
            </a:r>
            <a:r>
              <a:rPr lang="zh-CN" altLang="en-US" sz="2000">
                <a:solidFill>
                  <a:srgbClr val="FF0000"/>
                </a:solidFill>
              </a:rPr>
              <a:t>支持多继承</a:t>
            </a:r>
            <a:r>
              <a:rPr lang="zh-CN" altLang="en-US" sz="2000"/>
              <a:t>，如果父类中有相同的方法名，而在子类中使用时没有指定父类名，则</a:t>
            </a:r>
            <a:r>
              <a:rPr lang="en-US" altLang="zh-CN" sz="2000"/>
              <a:t>Python</a:t>
            </a:r>
            <a:r>
              <a:rPr lang="zh-CN" altLang="en-US" sz="2000"/>
              <a:t>解释器将</a:t>
            </a:r>
            <a:r>
              <a:rPr lang="zh-CN" altLang="en-US" sz="2000">
                <a:solidFill>
                  <a:srgbClr val="FF0000"/>
                </a:solidFill>
              </a:rPr>
              <a:t>从左向右</a:t>
            </a:r>
            <a:r>
              <a:rPr lang="zh-CN" altLang="en-US" sz="2000"/>
              <a:t>按顺序进行搜索。</a:t>
            </a:r>
            <a:endParaRPr lang="zh-CN" altLang="en-US" sz="2000"/>
          </a:p>
        </p:txBody>
      </p:sp>
      <p:sp>
        <p:nvSpPr>
          <p:cNvPr id="8704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53249"/>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6.5 </a:t>
            </a:r>
            <a:r>
              <a:rPr lang="zh-CN" altLang="en-US" spc="200">
                <a:solidFill>
                  <a:srgbClr val="FFFFFF"/>
                </a:solidFill>
                <a:latin typeface="宋体" panose="02010600030101010101" pitchFamily="2" charset="-122"/>
                <a:ea typeface="+mj-ea"/>
                <a:cs typeface="+mj-cs"/>
                <a:sym typeface="+mn-ea"/>
              </a:rPr>
              <a:t>继承机制</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2466" name="文本占位符 53250"/>
          <p:cNvSpPr>
            <a:spLocks noGrp="1"/>
          </p:cNvSpPr>
          <p:nvPr>
            <p:ph sz="half" idx="2"/>
          </p:nvPr>
        </p:nvSpPr>
        <p:spPr/>
        <p:txBody>
          <a:bodyPr anchor="t"/>
          <a:p>
            <a:pPr marL="1905" marR="0" indent="-344805" algn="l" defTabSz="914400" rtl="0" eaLnBrk="1" fontAlgn="base" latinLnBrk="0" hangingPunct="1">
              <a:lnSpc>
                <a:spcPct val="80000"/>
              </a:lnSpc>
              <a:spcBef>
                <a:spcPct val="20000"/>
              </a:spcBef>
              <a:spcAft>
                <a:spcPct val="0"/>
              </a:spcAft>
              <a:buClrTx/>
              <a:buSzPct val="90000"/>
              <a:buFont typeface="Wingdings" panose="05000000000000000000" charset="0"/>
              <a:buChar char="n"/>
            </a:pPr>
            <a:r>
              <a:rPr kumimoji="0" lang="zh-CN" altLang="en-US" sz="2400" b="0" i="0" u="none" strike="noStrike" kern="1200" cap="none" spc="0" normalizeH="0" baseline="0" noProof="1">
                <a:solidFill>
                  <a:schemeClr val="tx1"/>
                </a:solidFill>
                <a:effectLst/>
                <a:latin typeface="+mn-lt"/>
                <a:ea typeface="+mn-ea"/>
                <a:cs typeface="+mn-cs"/>
              </a:rPr>
              <a:t>例</a:t>
            </a:r>
            <a:r>
              <a:rPr kumimoji="0" lang="en-US" altLang="zh-CN" sz="2400" b="0" i="0" u="none" strike="noStrike" kern="1200" cap="none" spc="0" normalizeH="0" baseline="0" noProof="1">
                <a:solidFill>
                  <a:schemeClr val="tx1"/>
                </a:solidFill>
                <a:effectLst/>
                <a:latin typeface="+mn-lt"/>
                <a:ea typeface="+mn-ea"/>
                <a:cs typeface="+mn-cs"/>
              </a:rPr>
              <a:t>6-7</a:t>
            </a:r>
            <a:r>
              <a:rPr kumimoji="0" lang="zh-CN" altLang="en-US" sz="2400" b="0" i="0" u="none" strike="noStrike" kern="1200" cap="none" spc="0" normalizeH="0" baseline="0" noProof="1">
                <a:solidFill>
                  <a:schemeClr val="tx1"/>
                </a:solidFill>
                <a:effectLst/>
                <a:latin typeface="+mn-lt"/>
                <a:ea typeface="+mn-ea"/>
                <a:cs typeface="+mn-cs"/>
              </a:rPr>
              <a:t>：在派生类中调用基类方法。</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80000"/>
              </a:lnSpc>
              <a:spcBef>
                <a:spcPct val="20000"/>
              </a:spcBef>
              <a:spcAft>
                <a:spcPct val="0"/>
              </a:spcAft>
              <a:buClrTx/>
              <a:buSzPct val="90000"/>
              <a:buFont typeface="Wingdings" panose="05000000000000000000" charset="0"/>
              <a:buNone/>
            </a:pPr>
            <a:endParaRPr kumimoji="0" lang="en-US" altLang="zh-CN"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80000"/>
              </a:lnSpc>
              <a:spcBef>
                <a:spcPct val="20000"/>
              </a:spcBef>
              <a:spcAft>
                <a:spcPct val="0"/>
              </a:spcAft>
              <a:buClrTx/>
              <a:buSzPct val="90000"/>
              <a:buFont typeface="Wingdings" panose="05000000000000000000" charset="0"/>
              <a:buNone/>
            </a:pPr>
            <a:r>
              <a:rPr kumimoji="0" lang="en-US" altLang="zh-CN" sz="2400" b="0" i="0" u="none" strike="noStrike" kern="1200" cap="none" spc="0" normalizeH="0" baseline="0" noProof="1">
                <a:solidFill>
                  <a:schemeClr val="tx1"/>
                </a:solidFill>
                <a:effectLst/>
                <a:latin typeface="+mn-lt"/>
                <a:ea typeface="+mn-ea"/>
                <a:cs typeface="+mn-cs"/>
                <a:hlinkClick r:id="rId1" action="ppaction://hlinkfile"/>
              </a:rPr>
              <a:t>code\AccessMembersOfBaseclass.py</a:t>
            </a:r>
            <a:endParaRPr kumimoji="0" lang="en-US" altLang="zh-CN" sz="2400" b="0" i="0" u="none" strike="noStrike" kern="1200" cap="none" spc="0" normalizeH="0" baseline="0" noProof="1">
              <a:solidFill>
                <a:schemeClr val="tx1"/>
              </a:solidFill>
              <a:effectLst/>
              <a:latin typeface="+mn-lt"/>
              <a:ea typeface="+mn-ea"/>
              <a:cs typeface="+mn-cs"/>
            </a:endParaRPr>
          </a:p>
        </p:txBody>
      </p:sp>
      <p:sp>
        <p:nvSpPr>
          <p:cNvPr id="8806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56321"/>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6.5 </a:t>
            </a:r>
            <a:r>
              <a:rPr lang="zh-CN" altLang="en-US" spc="200">
                <a:solidFill>
                  <a:srgbClr val="FFFFFF"/>
                </a:solidFill>
                <a:latin typeface="宋体" panose="02010600030101010101" pitchFamily="2" charset="-122"/>
                <a:ea typeface="+mj-ea"/>
                <a:cs typeface="+mj-cs"/>
                <a:sym typeface="+mn-ea"/>
              </a:rPr>
              <a:t>继承机制</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6323" name="文本占位符 56322"/>
          <p:cNvSpPr>
            <a:spLocks noGrp="1"/>
          </p:cNvSpPr>
          <p:nvPr>
            <p:ph sz="half" idx="2"/>
          </p:nvPr>
        </p:nvSpPr>
        <p:spPr/>
        <p:txBody>
          <a:bodyPr/>
          <a:p>
            <a:pPr marL="342900" marR="0" indent="-342900" algn="l" defTabSz="914400" rtl="0" eaLnBrk="1" fontAlgn="base" latinLnBrk="0" hangingPunct="1">
              <a:lnSpc>
                <a:spcPct val="8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effectLst/>
                <a:latin typeface="+mn-lt"/>
                <a:ea typeface="+mn-ea"/>
                <a:cs typeface="+mn-cs"/>
              </a:rPr>
              <a:t>构造函数、私有方法以及普通公开方法的继承原理。</a:t>
            </a: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class A(object):</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def __init__(self):  </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构造方法可能会被派生类继承</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self.__private()</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self.public()</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def __private(self): </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私有方法在派生类中不能直接访问</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print('__private() method in A')	</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def public(self): </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公开方法在派生类中可以直接访问，也可以被覆盖</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print('public() method in A')	</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p:txBody>
      </p:sp>
      <p:sp>
        <p:nvSpPr>
          <p:cNvPr id="8909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57345"/>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6.5 </a:t>
            </a:r>
            <a:r>
              <a:rPr lang="zh-CN" altLang="en-US" spc="200">
                <a:solidFill>
                  <a:srgbClr val="FFFFFF"/>
                </a:solidFill>
                <a:latin typeface="宋体" panose="02010600030101010101" pitchFamily="2" charset="-122"/>
                <a:ea typeface="+mj-ea"/>
                <a:cs typeface="+mj-cs"/>
                <a:sym typeface="+mn-ea"/>
              </a:rPr>
              <a:t>继承机制</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90114" name="文本占位符 57346"/>
          <p:cNvSpPr>
            <a:spLocks noGrp="1"/>
          </p:cNvSpPr>
          <p:nvPr>
            <p:ph sz="half" idx="2"/>
          </p:nvPr>
        </p:nvSpPr>
        <p:spPr/>
        <p:txBody>
          <a:bodyPr anchor="t"/>
          <a:p>
            <a:pPr marL="1905" indent="-344805">
              <a:lnSpc>
                <a:spcPct val="80000"/>
              </a:lnSpc>
              <a:buNone/>
            </a:pPr>
            <a:r>
              <a:rPr lang="zh-CN" altLang="en-US" sz="1800">
                <a:latin typeface="Consolas" panose="020B0609020204030204" charset="0"/>
              </a:rPr>
              <a:t>&gt;&gt;&gt; class B(A):            #类B没有构造方法，会继承基类的构造方法</a:t>
            </a:r>
            <a:endParaRPr lang="zh-CN" altLang="en-US" sz="1800">
              <a:latin typeface="Consolas" panose="020B0609020204030204" charset="0"/>
            </a:endParaRPr>
          </a:p>
          <a:p>
            <a:pPr marL="1905" indent="-344805">
              <a:lnSpc>
                <a:spcPct val="80000"/>
              </a:lnSpc>
              <a:buNone/>
            </a:pPr>
            <a:endParaRPr lang="zh-CN" altLang="en-US" sz="1800">
              <a:latin typeface="Consolas" panose="020B0609020204030204" charset="0"/>
            </a:endParaRPr>
          </a:p>
          <a:p>
            <a:pPr marL="1905" indent="-344805">
              <a:lnSpc>
                <a:spcPct val="80000"/>
              </a:lnSpc>
              <a:buNone/>
            </a:pPr>
            <a:r>
              <a:rPr lang="zh-CN" altLang="en-US" sz="1800">
                <a:latin typeface="Consolas" panose="020B0609020204030204" charset="0"/>
              </a:rPr>
              <a:t>	    def __private(self):   </a:t>
            </a:r>
            <a:r>
              <a:rPr lang="en-US" altLang="zh-CN" sz="1800">
                <a:latin typeface="Consolas" panose="020B0609020204030204" charset="0"/>
              </a:rPr>
              <a:t>#</a:t>
            </a:r>
            <a:r>
              <a:rPr lang="zh-CN" altLang="en-US" sz="1800">
                <a:latin typeface="Consolas" panose="020B0609020204030204" charset="0"/>
              </a:rPr>
              <a:t>这不会覆盖基类的私有方法</a:t>
            </a:r>
            <a:endParaRPr lang="zh-CN" altLang="en-US" sz="1800">
              <a:latin typeface="Consolas" panose="020B0609020204030204" charset="0"/>
            </a:endParaRPr>
          </a:p>
          <a:p>
            <a:pPr marL="1905" indent="-344805">
              <a:lnSpc>
                <a:spcPct val="80000"/>
              </a:lnSpc>
              <a:buNone/>
            </a:pPr>
            <a:r>
              <a:rPr lang="zh-CN" altLang="en-US" sz="1800">
                <a:latin typeface="Consolas" panose="020B0609020204030204" charset="0"/>
              </a:rPr>
              <a:t>		print('__private() method in B')</a:t>
            </a:r>
            <a:endParaRPr lang="zh-CN" altLang="en-US" sz="1800">
              <a:latin typeface="Consolas" panose="020B0609020204030204" charset="0"/>
            </a:endParaRPr>
          </a:p>
          <a:p>
            <a:pPr marL="1905" indent="-344805">
              <a:lnSpc>
                <a:spcPct val="80000"/>
              </a:lnSpc>
              <a:buNone/>
            </a:pPr>
            <a:r>
              <a:rPr lang="zh-CN" altLang="en-US" sz="1800">
                <a:latin typeface="Consolas" panose="020B0609020204030204" charset="0"/>
              </a:rPr>
              <a:t>	</a:t>
            </a:r>
            <a:endParaRPr lang="zh-CN" altLang="en-US" sz="1800">
              <a:latin typeface="Consolas" panose="020B0609020204030204" charset="0"/>
            </a:endParaRPr>
          </a:p>
          <a:p>
            <a:pPr marL="1905" indent="-344805">
              <a:lnSpc>
                <a:spcPct val="80000"/>
              </a:lnSpc>
              <a:buNone/>
            </a:pPr>
            <a:r>
              <a:rPr lang="zh-CN" altLang="en-US" sz="1800">
                <a:latin typeface="Consolas" panose="020B0609020204030204" charset="0"/>
              </a:rPr>
              <a:t>	    def public(self):      </a:t>
            </a:r>
            <a:r>
              <a:rPr lang="en-US" altLang="zh-CN" sz="1800">
                <a:latin typeface="Consolas" panose="020B0609020204030204" charset="0"/>
              </a:rPr>
              <a:t>#</a:t>
            </a:r>
            <a:r>
              <a:rPr lang="zh-CN" altLang="en-US" sz="1800">
                <a:latin typeface="Consolas" panose="020B0609020204030204" charset="0"/>
              </a:rPr>
              <a:t>覆盖了继承自</a:t>
            </a:r>
            <a:r>
              <a:rPr lang="en-US" altLang="zh-CN" sz="1800">
                <a:latin typeface="Consolas" panose="020B0609020204030204" charset="0"/>
              </a:rPr>
              <a:t>A</a:t>
            </a:r>
            <a:r>
              <a:rPr lang="zh-CN" altLang="en-US" sz="1800">
                <a:latin typeface="Consolas" panose="020B0609020204030204" charset="0"/>
              </a:rPr>
              <a:t>类的公开方法</a:t>
            </a:r>
            <a:r>
              <a:rPr lang="en-US" altLang="zh-CN" sz="1800">
                <a:latin typeface="Consolas" panose="020B0609020204030204" charset="0"/>
              </a:rPr>
              <a:t>public</a:t>
            </a:r>
            <a:endParaRPr lang="en-US" altLang="zh-CN" sz="1800">
              <a:latin typeface="Consolas" panose="020B0609020204030204" charset="0"/>
            </a:endParaRPr>
          </a:p>
          <a:p>
            <a:pPr marL="1905" indent="-344805">
              <a:lnSpc>
                <a:spcPct val="80000"/>
              </a:lnSpc>
              <a:buNone/>
            </a:pPr>
            <a:r>
              <a:rPr lang="zh-CN" altLang="en-US" sz="1800">
                <a:latin typeface="Consolas" panose="020B0609020204030204" charset="0"/>
              </a:rPr>
              <a:t>		print('public() method in B')</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b = B()                #</a:t>
            </a:r>
            <a:r>
              <a:rPr lang="zh-CN" altLang="en-US" sz="1800">
                <a:latin typeface="Consolas" panose="020B0609020204030204" charset="0"/>
              </a:rPr>
              <a:t>自动调用基类构造方法</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__private() method in A</a:t>
            </a:r>
            <a:endParaRPr lang="en-US" altLang="zh-CN" sz="1800">
              <a:solidFill>
                <a:srgbClr val="00B0F0"/>
              </a:solidFill>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public() method in B</a:t>
            </a:r>
            <a:endParaRPr lang="en-US" altLang="zh-CN" sz="1800">
              <a:solidFill>
                <a:srgbClr val="00B0F0"/>
              </a:solidFill>
              <a:latin typeface="Consolas" panose="020B0609020204030204" charset="0"/>
            </a:endParaRPr>
          </a:p>
          <a:p>
            <a:pPr marL="1905" indent="-344805">
              <a:lnSpc>
                <a:spcPct val="100000"/>
              </a:lnSpc>
              <a:spcBef>
                <a:spcPct val="0"/>
              </a:spcBef>
              <a:buSzPct val="90000"/>
              <a:buFont typeface="Wingdings" panose="05000000000000000000" pitchFamily="2" charset="2"/>
              <a:buNone/>
            </a:pP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dir(b)                 #</a:t>
            </a:r>
            <a:r>
              <a:rPr lang="zh-CN" altLang="en-US" sz="1800">
                <a:latin typeface="Consolas" panose="020B0609020204030204" charset="0"/>
              </a:rPr>
              <a:t>基类和派生类的私有方法访问方式不一样</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['_A__private', '_B__private', '__class__', ...]</a:t>
            </a:r>
            <a:endParaRPr lang="en-US" altLang="zh-CN" sz="1800">
              <a:solidFill>
                <a:srgbClr val="00B0F0"/>
              </a:solidFill>
              <a:latin typeface="Consolas" panose="020B0609020204030204" charset="0"/>
            </a:endParaRPr>
          </a:p>
        </p:txBody>
      </p:sp>
      <p:sp>
        <p:nvSpPr>
          <p:cNvPr id="9011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58369"/>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6.5 </a:t>
            </a:r>
            <a:r>
              <a:rPr lang="zh-CN" altLang="en-US" spc="200">
                <a:solidFill>
                  <a:srgbClr val="FFFFFF"/>
                </a:solidFill>
                <a:latin typeface="宋体" panose="02010600030101010101" pitchFamily="2" charset="-122"/>
                <a:ea typeface="+mj-ea"/>
                <a:cs typeface="+mj-cs"/>
                <a:sym typeface="+mn-ea"/>
              </a:rPr>
              <a:t>继承机制</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91138" name="文本占位符 58370"/>
          <p:cNvSpPr>
            <a:spLocks noGrp="1"/>
          </p:cNvSpPr>
          <p:nvPr>
            <p:ph sz="half" idx="2"/>
          </p:nvPr>
        </p:nvSpPr>
        <p:spPr/>
        <p:txBody>
          <a:bodyPr anchor="t"/>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class C(A):</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	    def __init__(self):     #显式定义构造函数</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		self.__private()     #</a:t>
            </a:r>
            <a:r>
              <a:rPr lang="zh-CN" altLang="en-US" sz="1800">
                <a:latin typeface="Consolas" panose="020B0609020204030204" charset="0"/>
              </a:rPr>
              <a:t>这里调用的是类</a:t>
            </a:r>
            <a:r>
              <a:rPr lang="en-US" altLang="zh-CN" sz="1800">
                <a:latin typeface="Consolas" panose="020B0609020204030204" charset="0"/>
              </a:rPr>
              <a:t>C</a:t>
            </a:r>
            <a:r>
              <a:rPr lang="zh-CN" altLang="en-US" sz="1800">
                <a:latin typeface="Consolas" panose="020B0609020204030204" charset="0"/>
              </a:rPr>
              <a:t>的私有方法</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		self.public()</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	    def __private(self):</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		print('__private() method in C')</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    def public(self):</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		print('public() method in C')	</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c = C()                 #</a:t>
            </a:r>
            <a:r>
              <a:rPr lang="zh-CN" altLang="en-US" sz="1800">
                <a:latin typeface="Consolas" panose="020B0609020204030204" charset="0"/>
              </a:rPr>
              <a:t>调用类</a:t>
            </a:r>
            <a:r>
              <a:rPr lang="en-US" altLang="zh-CN" sz="1800">
                <a:latin typeface="Consolas" panose="020B0609020204030204" charset="0"/>
              </a:rPr>
              <a:t>C</a:t>
            </a:r>
            <a:r>
              <a:rPr lang="zh-CN" altLang="en-US" sz="1800">
                <a:latin typeface="Consolas" panose="020B0609020204030204" charset="0"/>
              </a:rPr>
              <a:t>的构造方法</a:t>
            </a:r>
            <a:endParaRPr lang="zh-CN" altLang="en-US"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__private() method in C</a:t>
            </a:r>
            <a:endParaRPr lang="en-US" altLang="zh-CN" sz="1800">
              <a:solidFill>
                <a:srgbClr val="00B0F0"/>
              </a:solidFill>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public() method in C</a:t>
            </a:r>
            <a:endParaRPr lang="en-US" altLang="zh-CN" sz="1800">
              <a:solidFill>
                <a:srgbClr val="00B0F0"/>
              </a:solidFill>
              <a:latin typeface="Consolas" panose="020B0609020204030204" charset="0"/>
            </a:endParaRPr>
          </a:p>
          <a:p>
            <a:pPr marL="1905" indent="-344805">
              <a:lnSpc>
                <a:spcPct val="100000"/>
              </a:lnSpc>
              <a:spcBef>
                <a:spcPct val="0"/>
              </a:spcBef>
              <a:buSzPct val="90000"/>
              <a:buFont typeface="Wingdings" panose="05000000000000000000" pitchFamily="2" charset="2"/>
              <a:buNone/>
            </a:pP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latin typeface="Consolas" panose="020B0609020204030204" charset="0"/>
              </a:rPr>
              <a:t>&gt;&gt;&gt; dir(c)</a:t>
            </a:r>
            <a:endParaRPr lang="en-US" altLang="zh-CN" sz="1800">
              <a:latin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['_A__private', '_C__private', '__class__', ...]</a:t>
            </a:r>
            <a:endParaRPr lang="en-US" altLang="zh-CN" sz="1800">
              <a:solidFill>
                <a:srgbClr val="00B0F0"/>
              </a:solidFill>
              <a:latin typeface="Consolas" panose="020B0609020204030204" charset="0"/>
            </a:endParaRPr>
          </a:p>
        </p:txBody>
      </p:sp>
      <p:sp>
        <p:nvSpPr>
          <p:cNvPr id="9113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第6章 面向对象程序设计</a:t>
            </a:r>
            <a:endParaRPr lang="zh-CN" altLang="en-US"/>
          </a:p>
        </p:txBody>
      </p:sp>
      <p:sp>
        <p:nvSpPr>
          <p:cNvPr id="3" name="文本占位符 2"/>
          <p:cNvSpPr>
            <a:spLocks noGrp="1"/>
          </p:cNvSpPr>
          <p:nvPr>
            <p:ph type="body" idx="1"/>
          </p:nvPr>
        </p:nvSpPr>
        <p:spPr>
          <a:xfrm>
            <a:off x="3866515" y="2094865"/>
            <a:ext cx="5013960" cy="3758565"/>
          </a:xfrm>
        </p:spPr>
        <p:txBody>
          <a:bodyPr/>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6.1 类</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6.2 方法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6.3 属性</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6.4 常用特殊方法</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6.5 继承机制</a:t>
            </a:r>
            <a:endParaRPr lang="zh-CN" alt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rPr>
              <a:t>6.6 多态原理与实现</a:t>
            </a:r>
            <a:endPar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endPar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Title 1"/>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6.6 </a:t>
            </a:r>
            <a:r>
              <a:rPr lang="zh-CN" altLang="en-US" spc="200">
                <a:solidFill>
                  <a:srgbClr val="FFFFFF"/>
                </a:solidFill>
                <a:latin typeface="宋体" panose="02010600030101010101" pitchFamily="2" charset="-122"/>
                <a:ea typeface="+mj-ea"/>
                <a:cs typeface="+mj-cs"/>
                <a:sym typeface="+mn-ea"/>
              </a:rPr>
              <a:t>多态原理与实现</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92162" name="Content Placeholder 2"/>
          <p:cNvSpPr>
            <a:spLocks noGrp="1"/>
          </p:cNvSpPr>
          <p:nvPr>
            <p:ph sz="half" idx="2"/>
          </p:nvPr>
        </p:nvSpPr>
        <p:spPr/>
        <p:txBody>
          <a:bodyPr anchor="t"/>
          <a:p>
            <a:pPr>
              <a:lnSpc>
                <a:spcPct val="130000"/>
              </a:lnSpc>
              <a:spcBef>
                <a:spcPts val="1200"/>
              </a:spcBef>
            </a:pPr>
            <a:r>
              <a:rPr lang="en-US" altLang="en-US" sz="2400"/>
              <a:t>所谓多态（polymorphism），是指</a:t>
            </a:r>
            <a:r>
              <a:rPr lang="en-US" altLang="en-US" sz="2400">
                <a:solidFill>
                  <a:srgbClr val="FF0000"/>
                </a:solidFill>
              </a:rPr>
              <a:t>基类的同一个方法在不同派生类对象中具有不同的表现和行为</a:t>
            </a:r>
            <a:r>
              <a:rPr lang="en-US" altLang="en-US" sz="2400"/>
              <a:t>。派生类继承了基类行为和属性之后，还会增加某些特定的行为和属性，同时还可能会对继承来的某些行为进行一定的改变，这都是多态的表现形式</a:t>
            </a:r>
            <a:r>
              <a:rPr lang="zh-CN" altLang="en-US" sz="2400"/>
              <a:t>。</a:t>
            </a:r>
            <a:endParaRPr lang="zh-CN" altLang="en-US" sz="2400"/>
          </a:p>
          <a:p>
            <a:pPr>
              <a:lnSpc>
                <a:spcPct val="130000"/>
              </a:lnSpc>
              <a:spcBef>
                <a:spcPts val="1200"/>
              </a:spcBef>
            </a:pPr>
            <a:r>
              <a:rPr lang="zh-CN" altLang="en-US" sz="2400"/>
              <a:t>Python大多数运算符可以作用于多种不同类型的操作数，并且对于不同类型的操作数往往有不同的表现，这本身就是多态，是通过特殊方法与运算符重载实现的。</a:t>
            </a:r>
            <a:endParaRPr lang="zh-CN" altLang="en-US" sz="2400"/>
          </a:p>
        </p:txBody>
      </p:sp>
      <p:sp>
        <p:nvSpPr>
          <p:cNvPr id="9216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Content Placeholder 2"/>
          <p:cNvSpPr>
            <a:spLocks noGrp="1"/>
          </p:cNvSpPr>
          <p:nvPr>
            <p:ph sz="half" idx="2"/>
          </p:nvPr>
        </p:nvSpPr>
        <p:spPr/>
        <p:txBody>
          <a:bodyPr anchor="t"/>
          <a:p>
            <a:pPr marL="0" indent="0">
              <a:buNone/>
            </a:pPr>
            <a:r>
              <a:rPr lang="en-US" altLang="en-US" sz="1800">
                <a:latin typeface="Consolas" panose="020B0609020204030204" charset="0"/>
              </a:rPr>
              <a:t>&gt;&gt;&gt; class Animal(object):      #定义基类</a:t>
            </a:r>
            <a:endParaRPr lang="en-US" altLang="en-US" sz="1800">
              <a:latin typeface="Consolas" panose="020B0609020204030204" charset="0"/>
            </a:endParaRPr>
          </a:p>
          <a:p>
            <a:pPr marL="0" indent="0">
              <a:buNone/>
            </a:pPr>
            <a:r>
              <a:rPr lang="en-US" altLang="en-US" sz="1800">
                <a:latin typeface="Consolas" panose="020B0609020204030204" charset="0"/>
              </a:rPr>
              <a:t>    def show(self):</a:t>
            </a:r>
            <a:endParaRPr lang="en-US" altLang="en-US" sz="1800">
              <a:latin typeface="Consolas" panose="020B0609020204030204" charset="0"/>
            </a:endParaRPr>
          </a:p>
          <a:p>
            <a:pPr marL="0" indent="0">
              <a:buNone/>
            </a:pPr>
            <a:r>
              <a:rPr lang="en-US" altLang="en-US" sz="1800">
                <a:latin typeface="Consolas" panose="020B0609020204030204" charset="0"/>
              </a:rPr>
              <a:t>        print('I am an animal.')</a:t>
            </a:r>
            <a:endParaRPr lang="en-US" altLang="en-US" sz="1800">
              <a:latin typeface="Consolas" panose="020B0609020204030204" charset="0"/>
            </a:endParaRPr>
          </a:p>
          <a:p>
            <a:pPr marL="0" indent="0">
              <a:buNone/>
            </a:pPr>
            <a:r>
              <a:rPr lang="en-US" altLang="en-US" sz="1800">
                <a:latin typeface="Consolas" panose="020B0609020204030204" charset="0"/>
              </a:rPr>
              <a:t>&gt;&gt;&gt; class Cat(Animal):         #派生类，覆盖了基类的show()方法</a:t>
            </a:r>
            <a:endParaRPr lang="en-US" altLang="en-US" sz="1800">
              <a:latin typeface="Consolas" panose="020B0609020204030204" charset="0"/>
            </a:endParaRPr>
          </a:p>
          <a:p>
            <a:pPr marL="0" indent="0">
              <a:buNone/>
            </a:pPr>
            <a:r>
              <a:rPr lang="en-US" altLang="en-US" sz="1800">
                <a:latin typeface="Consolas" panose="020B0609020204030204" charset="0"/>
              </a:rPr>
              <a:t>    def show(self):</a:t>
            </a:r>
            <a:endParaRPr lang="en-US" altLang="en-US" sz="1800">
              <a:latin typeface="Consolas" panose="020B0609020204030204" charset="0"/>
            </a:endParaRPr>
          </a:p>
          <a:p>
            <a:pPr marL="0" indent="0">
              <a:buNone/>
            </a:pPr>
            <a:r>
              <a:rPr lang="en-US" altLang="en-US" sz="1800">
                <a:latin typeface="Consolas" panose="020B0609020204030204" charset="0"/>
              </a:rPr>
              <a:t>        print('I am a cat.')</a:t>
            </a:r>
            <a:endParaRPr lang="en-US" altLang="en-US" sz="1800">
              <a:latin typeface="Consolas" panose="020B0609020204030204" charset="0"/>
            </a:endParaRPr>
          </a:p>
          <a:p>
            <a:pPr marL="0" indent="0">
              <a:buNone/>
            </a:pPr>
            <a:r>
              <a:rPr lang="en-US" altLang="en-US" sz="1800">
                <a:latin typeface="Consolas" panose="020B0609020204030204" charset="0"/>
              </a:rPr>
              <a:t>&gt;&gt;&gt; class Dog(Animal):         #派生类</a:t>
            </a:r>
            <a:endParaRPr lang="en-US" altLang="en-US" sz="1800">
              <a:latin typeface="Consolas" panose="020B0609020204030204" charset="0"/>
            </a:endParaRPr>
          </a:p>
          <a:p>
            <a:pPr marL="0" indent="0">
              <a:buNone/>
            </a:pPr>
            <a:r>
              <a:rPr lang="en-US" altLang="en-US" sz="1800">
                <a:latin typeface="Consolas" panose="020B0609020204030204" charset="0"/>
              </a:rPr>
              <a:t>    def show(self):</a:t>
            </a:r>
            <a:endParaRPr lang="en-US" altLang="en-US" sz="1800">
              <a:latin typeface="Consolas" panose="020B0609020204030204" charset="0"/>
            </a:endParaRPr>
          </a:p>
          <a:p>
            <a:pPr marL="0" indent="0">
              <a:buNone/>
            </a:pPr>
            <a:r>
              <a:rPr lang="en-US" altLang="en-US" sz="1800">
                <a:latin typeface="Consolas" panose="020B0609020204030204" charset="0"/>
              </a:rPr>
              <a:t>        print('I am a dog.')</a:t>
            </a:r>
            <a:endParaRPr lang="en-US" altLang="en-US" sz="1800">
              <a:latin typeface="Consolas" panose="020B0609020204030204" charset="0"/>
            </a:endParaRPr>
          </a:p>
          <a:p>
            <a:pPr marL="0" indent="0">
              <a:buNone/>
            </a:pPr>
            <a:r>
              <a:rPr lang="en-US" altLang="en-US" sz="1800">
                <a:latin typeface="Consolas" panose="020B0609020204030204" charset="0"/>
              </a:rPr>
              <a:t>&gt;&gt;&gt; class Tiger(Animal):       #派生类</a:t>
            </a:r>
            <a:endParaRPr lang="en-US" altLang="en-US" sz="1800">
              <a:latin typeface="Consolas" panose="020B0609020204030204" charset="0"/>
            </a:endParaRPr>
          </a:p>
          <a:p>
            <a:pPr marL="0" indent="0">
              <a:buNone/>
            </a:pPr>
            <a:r>
              <a:rPr lang="en-US" altLang="en-US" sz="1800">
                <a:latin typeface="Consolas" panose="020B0609020204030204" charset="0"/>
              </a:rPr>
              <a:t>    def show(self):</a:t>
            </a:r>
            <a:endParaRPr lang="en-US" altLang="en-US" sz="1800">
              <a:latin typeface="Consolas" panose="020B0609020204030204" charset="0"/>
            </a:endParaRPr>
          </a:p>
          <a:p>
            <a:pPr marL="0" indent="0">
              <a:buNone/>
            </a:pPr>
            <a:r>
              <a:rPr lang="en-US" altLang="en-US" sz="1800">
                <a:latin typeface="Consolas" panose="020B0609020204030204" charset="0"/>
              </a:rPr>
              <a:t>        print('I am a tiger.')</a:t>
            </a:r>
            <a:endParaRPr lang="en-US" altLang="en-US" sz="1800">
              <a:latin typeface="Consolas" panose="020B0609020204030204" charset="0"/>
            </a:endParaRPr>
          </a:p>
          <a:p>
            <a:pPr marL="0" indent="0">
              <a:buNone/>
            </a:pPr>
            <a:r>
              <a:rPr lang="en-US" altLang="en-US" sz="1800">
                <a:latin typeface="Consolas" panose="020B0609020204030204" charset="0"/>
              </a:rPr>
              <a:t>&gt;&gt;&gt; class Test(Animal):        #派生类，没有覆盖基类的show()方法</a:t>
            </a:r>
            <a:endParaRPr lang="en-US" altLang="en-US" sz="1800">
              <a:latin typeface="Consolas" panose="020B0609020204030204" charset="0"/>
            </a:endParaRPr>
          </a:p>
          <a:p>
            <a:pPr marL="0" indent="0">
              <a:buNone/>
            </a:pPr>
            <a:r>
              <a:rPr lang="en-US" altLang="en-US" sz="1800">
                <a:latin typeface="Consolas" panose="020B0609020204030204" charset="0"/>
              </a:rPr>
              <a:t>    pass</a:t>
            </a:r>
            <a:endParaRPr lang="en-US"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93186" name="Title 3"/>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6.6 </a:t>
            </a:r>
            <a:r>
              <a:rPr lang="zh-CN" altLang="en-US" spc="200">
                <a:solidFill>
                  <a:srgbClr val="FFFFFF"/>
                </a:solidFill>
                <a:latin typeface="宋体" panose="02010600030101010101" pitchFamily="2" charset="-122"/>
                <a:ea typeface="+mj-ea"/>
                <a:cs typeface="+mj-cs"/>
                <a:sym typeface="+mn-ea"/>
              </a:rPr>
              <a:t>多态原理与实现</a:t>
            </a:r>
            <a:endParaRPr lang="zh-CN" altLang="en-US" spc="200">
              <a:solidFill>
                <a:srgbClr val="FFFFFF"/>
              </a:solidFill>
              <a:latin typeface="宋体" panose="02010600030101010101" pitchFamily="2" charset="-122"/>
              <a:ea typeface="+mj-ea"/>
              <a:cs typeface="+mj-cs"/>
              <a:sym typeface="+mn-ea"/>
            </a:endParaRPr>
          </a:p>
        </p:txBody>
      </p:sp>
      <p:sp>
        <p:nvSpPr>
          <p:cNvPr id="9318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24577"/>
          <p:cNvSpPr>
            <a:spLocks noGrp="1"/>
          </p:cNvSpPr>
          <p:nvPr>
            <p:ph type="title"/>
          </p:nvPr>
        </p:nvSpPr>
        <p:spPr>
          <a:xfrm>
            <a:off x="554355" y="-26670"/>
            <a:ext cx="5398770" cy="76835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6.1.2 self</a:t>
            </a:r>
            <a:r>
              <a:rPr lang="zh-CN" altLang="en-US" spc="200">
                <a:solidFill>
                  <a:srgbClr val="FFFFFF"/>
                </a:solidFill>
                <a:latin typeface="宋体" panose="02010600030101010101" pitchFamily="2" charset="-122"/>
                <a:ea typeface="+mj-ea"/>
                <a:cs typeface="+mj-cs"/>
                <a:sym typeface="+mn-ea"/>
              </a:rPr>
              <a:t>参数</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1746" name="文本占位符 24578"/>
          <p:cNvSpPr>
            <a:spLocks noGrp="1"/>
          </p:cNvSpPr>
          <p:nvPr>
            <p:ph sz="half" idx="2"/>
          </p:nvPr>
        </p:nvSpPr>
        <p:spPr/>
        <p:txBody>
          <a:bodyPr anchor="t"/>
          <a:p>
            <a:pPr>
              <a:lnSpc>
                <a:spcPct val="130000"/>
              </a:lnSpc>
              <a:spcBef>
                <a:spcPts val="1200"/>
              </a:spcBef>
              <a:spcAft>
                <a:spcPts val="600"/>
              </a:spcAft>
              <a:buSzPct val="90000"/>
              <a:buFont typeface="Wingdings" panose="05000000000000000000" charset="0"/>
              <a:buChar char="§"/>
            </a:pPr>
            <a:r>
              <a:rPr lang="zh-CN" altLang="en-US" sz="2400" dirty="0"/>
              <a:t>类的所有实例方法都</a:t>
            </a:r>
            <a:r>
              <a:rPr lang="zh-CN" altLang="en-US" sz="2400" dirty="0">
                <a:solidFill>
                  <a:srgbClr val="FF0000"/>
                </a:solidFill>
              </a:rPr>
              <a:t>必须至少</a:t>
            </a:r>
            <a:r>
              <a:rPr lang="zh-CN" altLang="en-US" sz="2400" dirty="0"/>
              <a:t>有一个名为self的参数，并且必须是方法的</a:t>
            </a:r>
            <a:r>
              <a:rPr lang="zh-CN" altLang="en-US" sz="2400" dirty="0">
                <a:solidFill>
                  <a:srgbClr val="FF0000"/>
                </a:solidFill>
              </a:rPr>
              <a:t>第一个</a:t>
            </a:r>
            <a:r>
              <a:rPr lang="zh-CN" altLang="en-US" sz="2400" dirty="0"/>
              <a:t>形参（如果有多个形参的话），</a:t>
            </a:r>
            <a:r>
              <a:rPr lang="zh-CN" altLang="en-US" sz="2400" dirty="0">
                <a:solidFill>
                  <a:srgbClr val="FF0000"/>
                </a:solidFill>
              </a:rPr>
              <a:t>self参数代表将来要创建的对象本身</a:t>
            </a:r>
            <a:r>
              <a:rPr lang="zh-CN" altLang="en-US" sz="2400" dirty="0"/>
              <a:t>。</a:t>
            </a:r>
            <a:endParaRPr lang="zh-CN" altLang="en-US" sz="2400" dirty="0"/>
          </a:p>
          <a:p>
            <a:pPr>
              <a:lnSpc>
                <a:spcPct val="130000"/>
              </a:lnSpc>
              <a:spcBef>
                <a:spcPts val="1200"/>
              </a:spcBef>
              <a:spcAft>
                <a:spcPts val="600"/>
              </a:spcAft>
              <a:buSzPct val="90000"/>
              <a:buFont typeface="Wingdings" panose="05000000000000000000" charset="0"/>
              <a:buChar char="§"/>
            </a:pPr>
            <a:r>
              <a:rPr lang="zh-CN" altLang="en-US" sz="2400" dirty="0"/>
              <a:t>在类的实例方法中访问实例属性时需要以self为前缀。</a:t>
            </a:r>
            <a:endParaRPr lang="zh-CN" altLang="en-US" sz="2400" dirty="0"/>
          </a:p>
          <a:p>
            <a:pPr>
              <a:lnSpc>
                <a:spcPct val="130000"/>
              </a:lnSpc>
              <a:spcBef>
                <a:spcPts val="1200"/>
              </a:spcBef>
              <a:spcAft>
                <a:spcPts val="600"/>
              </a:spcAft>
              <a:buSzPct val="90000"/>
              <a:buFont typeface="Wingdings" panose="05000000000000000000" charset="0"/>
              <a:buChar char="§"/>
            </a:pPr>
            <a:r>
              <a:rPr lang="zh-CN" altLang="en-US" sz="2400" dirty="0"/>
              <a:t>在外部通过</a:t>
            </a:r>
            <a:r>
              <a:rPr lang="zh-CN" altLang="en-US" sz="2400" dirty="0">
                <a:solidFill>
                  <a:srgbClr val="FF0000"/>
                </a:solidFill>
              </a:rPr>
              <a:t>对象</a:t>
            </a:r>
            <a:r>
              <a:rPr lang="zh-CN" altLang="en-US" sz="2400" dirty="0"/>
              <a:t>调用对象方法时并</a:t>
            </a:r>
            <a:r>
              <a:rPr lang="zh-CN" altLang="en-US" sz="2400" dirty="0">
                <a:solidFill>
                  <a:srgbClr val="FF0000"/>
                </a:solidFill>
              </a:rPr>
              <a:t>不需要</a:t>
            </a:r>
            <a:r>
              <a:rPr lang="zh-CN" altLang="en-US" sz="2400" dirty="0"/>
              <a:t>传递这个参数，如果在外部通过</a:t>
            </a:r>
            <a:r>
              <a:rPr lang="zh-CN" altLang="en-US" sz="2400" dirty="0">
                <a:solidFill>
                  <a:srgbClr val="FF0000"/>
                </a:solidFill>
              </a:rPr>
              <a:t>类</a:t>
            </a:r>
            <a:r>
              <a:rPr lang="zh-CN" altLang="en-US" sz="2400" dirty="0"/>
              <a:t>调用对象方法则</a:t>
            </a:r>
            <a:r>
              <a:rPr lang="zh-CN" altLang="en-US" sz="2400" dirty="0">
                <a:solidFill>
                  <a:srgbClr val="FF0000"/>
                </a:solidFill>
              </a:rPr>
              <a:t>需要</a:t>
            </a:r>
            <a:r>
              <a:rPr lang="zh-CN" altLang="en-US" sz="2400" dirty="0"/>
              <a:t>显式为self参数传值。</a:t>
            </a:r>
            <a:endParaRPr lang="zh-CN" altLang="en-US" sz="2400" dirty="0"/>
          </a:p>
        </p:txBody>
      </p:sp>
      <p:sp>
        <p:nvSpPr>
          <p:cNvPr id="3174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Content Placeholder 2"/>
          <p:cNvSpPr>
            <a:spLocks noGrp="1"/>
          </p:cNvSpPr>
          <p:nvPr>
            <p:ph sz="half" idx="2"/>
          </p:nvPr>
        </p:nvSpPr>
        <p:spPr/>
        <p:txBody>
          <a:bodyPr anchor="t"/>
          <a:p>
            <a:pPr marL="0" indent="0">
              <a:buNone/>
            </a:pPr>
            <a:r>
              <a:rPr lang="en-US" altLang="en-US" sz="1800">
                <a:latin typeface="Consolas" panose="020B0609020204030204" charset="0"/>
              </a:rPr>
              <a:t>&gt;&gt;&gt; x = [item() for item in (Animal, Cat, Dog, Tiger, Test)]</a:t>
            </a:r>
            <a:endParaRPr lang="en-US" altLang="en-US" sz="1800">
              <a:latin typeface="Consolas" panose="020B0609020204030204" charset="0"/>
            </a:endParaRPr>
          </a:p>
          <a:p>
            <a:pPr marL="0" indent="0">
              <a:buNone/>
            </a:pPr>
            <a:r>
              <a:rPr lang="en-US" altLang="en-US" sz="1800">
                <a:latin typeface="Consolas" panose="020B0609020204030204" charset="0"/>
              </a:rPr>
              <a:t>&gt;&gt;&gt; for item in x:        #遍历基类和派生类对象并调用show()方法</a:t>
            </a:r>
            <a:endParaRPr lang="en-US" altLang="en-US" sz="1800">
              <a:latin typeface="Consolas" panose="020B0609020204030204" charset="0"/>
            </a:endParaRPr>
          </a:p>
          <a:p>
            <a:pPr marL="0" indent="0">
              <a:buNone/>
            </a:pPr>
            <a:r>
              <a:rPr lang="en-US" altLang="en-US" sz="1800">
                <a:latin typeface="Consolas" panose="020B0609020204030204" charset="0"/>
              </a:rPr>
              <a:t>    item.show()</a:t>
            </a:r>
            <a:endParaRPr lang="en-US" altLang="en-US" sz="1800">
              <a:latin typeface="Consolas" panose="020B0609020204030204" charset="0"/>
            </a:endParaRPr>
          </a:p>
          <a:p>
            <a:pPr marL="0" indent="0">
              <a:buNone/>
            </a:pPr>
            <a:endParaRPr lang="en-US" altLang="en-US" sz="1800">
              <a:latin typeface="Consolas" panose="020B0609020204030204" charset="0"/>
            </a:endParaRPr>
          </a:p>
          <a:p>
            <a:pPr marL="0" indent="0">
              <a:buNone/>
            </a:pPr>
            <a:r>
              <a:rPr lang="en-US" altLang="en-US" sz="1800">
                <a:solidFill>
                  <a:srgbClr val="00B0F0"/>
                </a:solidFill>
                <a:latin typeface="Consolas" panose="020B0609020204030204" charset="0"/>
              </a:rPr>
              <a:t>I am an animal.</a:t>
            </a:r>
            <a:endParaRPr lang="en-US" altLang="en-US" sz="1800">
              <a:solidFill>
                <a:srgbClr val="00B0F0"/>
              </a:solidFill>
              <a:latin typeface="Consolas" panose="020B0609020204030204" charset="0"/>
            </a:endParaRPr>
          </a:p>
          <a:p>
            <a:pPr marL="0" indent="0">
              <a:buNone/>
            </a:pPr>
            <a:r>
              <a:rPr lang="en-US" altLang="en-US" sz="1800">
                <a:solidFill>
                  <a:srgbClr val="00B0F0"/>
                </a:solidFill>
                <a:latin typeface="Consolas" panose="020B0609020204030204" charset="0"/>
              </a:rPr>
              <a:t>I am a cat.</a:t>
            </a:r>
            <a:endParaRPr lang="en-US" altLang="en-US" sz="1800">
              <a:solidFill>
                <a:srgbClr val="00B0F0"/>
              </a:solidFill>
              <a:latin typeface="Consolas" panose="020B0609020204030204" charset="0"/>
            </a:endParaRPr>
          </a:p>
          <a:p>
            <a:pPr marL="0" indent="0">
              <a:buNone/>
            </a:pPr>
            <a:r>
              <a:rPr lang="en-US" altLang="en-US" sz="1800">
                <a:solidFill>
                  <a:srgbClr val="00B0F0"/>
                </a:solidFill>
                <a:latin typeface="Consolas" panose="020B0609020204030204" charset="0"/>
              </a:rPr>
              <a:t>I am a dog.</a:t>
            </a:r>
            <a:endParaRPr lang="en-US" altLang="en-US" sz="1800">
              <a:solidFill>
                <a:srgbClr val="00B0F0"/>
              </a:solidFill>
              <a:latin typeface="Consolas" panose="020B0609020204030204" charset="0"/>
            </a:endParaRPr>
          </a:p>
          <a:p>
            <a:pPr marL="0" indent="0">
              <a:buNone/>
            </a:pPr>
            <a:r>
              <a:rPr lang="en-US" altLang="en-US" sz="1800">
                <a:solidFill>
                  <a:srgbClr val="00B0F0"/>
                </a:solidFill>
                <a:latin typeface="Consolas" panose="020B0609020204030204" charset="0"/>
              </a:rPr>
              <a:t>I am a tiger.</a:t>
            </a:r>
            <a:endParaRPr lang="en-US" altLang="en-US" sz="1800">
              <a:solidFill>
                <a:srgbClr val="00B0F0"/>
              </a:solidFill>
              <a:latin typeface="Consolas" panose="020B0609020204030204" charset="0"/>
            </a:endParaRPr>
          </a:p>
          <a:p>
            <a:pPr marL="0" indent="0">
              <a:buNone/>
            </a:pPr>
            <a:r>
              <a:rPr lang="en-US" altLang="en-US" sz="1800">
                <a:solidFill>
                  <a:srgbClr val="00B0F0"/>
                </a:solidFill>
                <a:latin typeface="Consolas" panose="020B0609020204030204" charset="0"/>
              </a:rPr>
              <a:t>I am an animal.</a:t>
            </a:r>
            <a:endParaRPr lang="en-US" altLang="en-US" sz="1800">
              <a:solidFill>
                <a:srgbClr val="00B0F0"/>
              </a:solidFill>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94210" name="Title 3"/>
          <p:cNvSpPr>
            <a:spLocks noGrp="1"/>
          </p:cNvSpPr>
          <p:nvPr>
            <p:ph type="title"/>
          </p:nvPr>
        </p:nvSpPr>
        <p:spPr>
          <a:xfrm>
            <a:off x="554355" y="150495"/>
            <a:ext cx="5398770"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6.6 </a:t>
            </a:r>
            <a:r>
              <a:rPr lang="zh-CN" altLang="en-US" spc="200">
                <a:solidFill>
                  <a:srgbClr val="FFFFFF"/>
                </a:solidFill>
                <a:latin typeface="宋体" panose="02010600030101010101" pitchFamily="2" charset="-122"/>
                <a:ea typeface="+mj-ea"/>
                <a:cs typeface="+mj-cs"/>
                <a:sym typeface="+mn-ea"/>
              </a:rPr>
              <a:t>多态原理与实现</a:t>
            </a:r>
            <a:endParaRPr lang="zh-CN" altLang="en-US" spc="200">
              <a:solidFill>
                <a:srgbClr val="FFFFFF"/>
              </a:solidFill>
              <a:latin typeface="宋体" panose="02010600030101010101" pitchFamily="2" charset="-122"/>
              <a:ea typeface="+mj-ea"/>
              <a:cs typeface="+mj-cs"/>
              <a:sym typeface="+mn-ea"/>
            </a:endParaRPr>
          </a:p>
        </p:txBody>
      </p:sp>
      <p:sp>
        <p:nvSpPr>
          <p:cNvPr id="9421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25601"/>
          <p:cNvSpPr>
            <a:spLocks noGrp="1"/>
          </p:cNvSpPr>
          <p:nvPr>
            <p:ph type="title"/>
          </p:nvPr>
        </p:nvSpPr>
        <p:spPr>
          <a:xfrm>
            <a:off x="554355" y="-26670"/>
            <a:ext cx="5398770" cy="76835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mn-ea"/>
              </a:rPr>
              <a:t>6.1.2 self</a:t>
            </a:r>
            <a:r>
              <a:rPr lang="zh-CN" altLang="en-US" spc="200">
                <a:solidFill>
                  <a:srgbClr val="FFFFFF"/>
                </a:solidFill>
                <a:latin typeface="宋体" panose="02010600030101010101" pitchFamily="2" charset="-122"/>
                <a:ea typeface="+mj-ea"/>
                <a:cs typeface="+mj-cs"/>
                <a:sym typeface="+mn-ea"/>
              </a:rPr>
              <a:t>参数</a:t>
            </a:r>
            <a:endParaRPr lang="zh-CN" altLang="en-US" spc="200">
              <a:solidFill>
                <a:srgbClr val="FFFFFF"/>
              </a:solidFill>
              <a:latin typeface="宋体" panose="02010600030101010101" pitchFamily="2" charset="-122"/>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5603" name="文本占位符 25602"/>
          <p:cNvSpPr>
            <a:spLocks noGrp="1"/>
          </p:cNvSpPr>
          <p:nvPr>
            <p:ph sz="half" idx="2"/>
          </p:nvPr>
        </p:nvSpPr>
        <p:spPr/>
        <p:txBody>
          <a:bodyPr/>
          <a:p>
            <a:pPr marL="342900" marR="0" indent="-342900" algn="l" defTabSz="914400" rtl="0" eaLnBrk="1" fontAlgn="base" latinLnBrk="0" hangingPunct="1">
              <a:lnSpc>
                <a:spcPct val="13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effectLst/>
                <a:latin typeface="+mn-lt"/>
                <a:ea typeface="+mn-ea"/>
                <a:cs typeface="+mn-cs"/>
              </a:rPr>
              <a:t>在</a:t>
            </a:r>
            <a:r>
              <a:rPr kumimoji="0" lang="en-US" altLang="zh-CN" sz="2400" b="0" i="0" u="none" strike="noStrike" kern="1200" cap="none" spc="0" normalizeH="0" baseline="0" noProof="1">
                <a:solidFill>
                  <a:schemeClr val="tx1"/>
                </a:solidFill>
                <a:effectLst/>
                <a:latin typeface="+mn-lt"/>
                <a:ea typeface="+mn-ea"/>
                <a:cs typeface="+mn-cs"/>
              </a:rPr>
              <a:t>Python</a:t>
            </a:r>
            <a:r>
              <a:rPr kumimoji="0" lang="zh-CN" altLang="en-US" sz="2400" b="0" i="0" u="none" strike="noStrike" kern="1200" cap="none" spc="0" normalizeH="0" baseline="0" noProof="1">
                <a:solidFill>
                  <a:schemeClr val="tx1"/>
                </a:solidFill>
                <a:effectLst/>
                <a:latin typeface="+mn-lt"/>
                <a:ea typeface="+mn-ea"/>
                <a:cs typeface="+mn-cs"/>
              </a:rPr>
              <a:t>中，在类中定义实例方法时将第一个参数定义为“</a:t>
            </a:r>
            <a:r>
              <a:rPr kumimoji="0" lang="en-US" altLang="zh-CN" sz="2400" b="0" i="0" u="none" strike="noStrike" kern="1200" cap="none" spc="0" normalizeH="0" baseline="0" noProof="1">
                <a:solidFill>
                  <a:schemeClr val="tx1"/>
                </a:solidFill>
                <a:effectLst/>
                <a:latin typeface="+mn-lt"/>
                <a:ea typeface="+mn-ea"/>
                <a:cs typeface="+mn-cs"/>
              </a:rPr>
              <a:t>self”</a:t>
            </a:r>
            <a:r>
              <a:rPr kumimoji="0" lang="zh-CN" altLang="en-US" sz="2400" b="0" i="0" u="none" strike="noStrike" kern="1200" cap="none" spc="0" normalizeH="0" baseline="0" noProof="1">
                <a:solidFill>
                  <a:schemeClr val="tx1"/>
                </a:solidFill>
                <a:effectLst/>
                <a:latin typeface="+mn-lt"/>
                <a:ea typeface="+mn-ea"/>
                <a:cs typeface="+mn-cs"/>
              </a:rPr>
              <a:t>只是一个习惯，而实际上</a:t>
            </a:r>
            <a:r>
              <a:rPr kumimoji="0" lang="zh-CN" altLang="en-US" sz="2400" b="0" i="0" u="none" strike="noStrike" kern="1200" cap="none" spc="0" normalizeH="0" baseline="0" noProof="1">
                <a:solidFill>
                  <a:srgbClr val="FF0000"/>
                </a:solidFill>
                <a:effectLst/>
                <a:latin typeface="+mn-lt"/>
                <a:ea typeface="+mn-ea"/>
                <a:cs typeface="+mn-cs"/>
              </a:rPr>
              <a:t>不必须</a:t>
            </a:r>
            <a:r>
              <a:rPr kumimoji="0" lang="zh-CN" altLang="en-US" sz="2400" b="0" i="0" u="none" strike="noStrike" kern="1200" cap="none" spc="0" normalizeH="0" baseline="0" noProof="1">
                <a:solidFill>
                  <a:schemeClr val="tx1"/>
                </a:solidFill>
                <a:effectLst/>
                <a:latin typeface="+mn-lt"/>
                <a:ea typeface="+mn-ea"/>
                <a:cs typeface="+mn-cs"/>
              </a:rPr>
              <a:t>使用“</a:t>
            </a:r>
            <a:r>
              <a:rPr kumimoji="0" lang="en-US" altLang="zh-CN" sz="2400" b="0" i="0" u="none" strike="noStrike" kern="1200" cap="none" spc="0" normalizeH="0" baseline="0" noProof="1">
                <a:solidFill>
                  <a:schemeClr val="tx1"/>
                </a:solidFill>
                <a:effectLst/>
                <a:latin typeface="+mn-lt"/>
                <a:ea typeface="+mn-ea"/>
                <a:cs typeface="+mn-cs"/>
              </a:rPr>
              <a:t>self”</a:t>
            </a:r>
            <a:r>
              <a:rPr kumimoji="0" lang="zh-CN" altLang="en-US" sz="2400" b="0" i="0" u="none" strike="noStrike" kern="1200" cap="none" spc="0" normalizeH="0" baseline="0" noProof="1">
                <a:solidFill>
                  <a:schemeClr val="tx1"/>
                </a:solidFill>
                <a:effectLst/>
                <a:latin typeface="+mn-lt"/>
                <a:ea typeface="+mn-ea"/>
                <a:cs typeface="+mn-cs"/>
              </a:rPr>
              <a:t>这个名字，尽管如此，建议编写代码时仍以</a:t>
            </a:r>
            <a:r>
              <a:rPr kumimoji="0" lang="en-US" altLang="zh-CN" sz="2400" b="0" i="0" u="none" strike="noStrike" kern="1200" cap="none" spc="0" normalizeH="0" baseline="0" noProof="1">
                <a:solidFill>
                  <a:schemeClr val="tx1"/>
                </a:solidFill>
                <a:effectLst/>
                <a:latin typeface="+mn-lt"/>
                <a:ea typeface="+mn-ea"/>
                <a:cs typeface="+mn-cs"/>
              </a:rPr>
              <a:t>self</a:t>
            </a:r>
            <a:r>
              <a:rPr kumimoji="0" lang="zh-CN" altLang="en-US" sz="2400" b="0" i="0" u="none" strike="noStrike" kern="1200" cap="none" spc="0" normalizeH="0" baseline="0" noProof="1">
                <a:solidFill>
                  <a:schemeClr val="tx1"/>
                </a:solidFill>
                <a:effectLst/>
                <a:latin typeface="+mn-lt"/>
                <a:ea typeface="+mn-ea"/>
                <a:cs typeface="+mn-cs"/>
              </a:rPr>
              <a:t>作为方法的第一个参数名字。</a:t>
            </a: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1905" algn="l" defTabSz="914400" rtl="0" eaLnBrk="1" fontAlgn="base" latinLnBrk="0" hangingPunct="1">
              <a:lnSpc>
                <a:spcPct val="80000"/>
              </a:lnSpc>
              <a:spcBef>
                <a:spcPct val="20000"/>
              </a:spcBef>
              <a:spcAft>
                <a:spcPct val="0"/>
              </a:spcAft>
              <a:buClrTx/>
              <a:buSzTx/>
              <a:buFontTx/>
              <a:buChar char="•"/>
            </a:pP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class A:</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latin typeface="Consolas" panose="020B0609020204030204" charset="0"/>
                <a:ea typeface="+mn-ea"/>
                <a:cs typeface="+mn-cs"/>
                <a:sym typeface="+mn-ea"/>
              </a:rPr>
              <a:t>    </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def __init__(hahaha, v):</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latin typeface="Consolas" panose="020B0609020204030204" charset="0"/>
                <a:ea typeface="+mn-ea"/>
                <a:cs typeface="+mn-cs"/>
                <a:sym typeface="+mn-ea"/>
              </a:rPr>
              <a:t>        </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hahaha.value = v</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latin typeface="Consolas" panose="020B0609020204030204" charset="0"/>
                <a:ea typeface="+mn-ea"/>
                <a:cs typeface="+mn-cs"/>
                <a:sym typeface="+mn-ea"/>
              </a:rPr>
              <a:t>    </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def show(hahaha):</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latin typeface="Consolas" panose="020B0609020204030204" charset="0"/>
                <a:ea typeface="+mn-ea"/>
                <a:cs typeface="+mn-cs"/>
                <a:sym typeface="+mn-ea"/>
              </a:rPr>
              <a:t>        </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print(hahaha.value)</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a = A(3)</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a.show()</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3</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p:txBody>
      </p:sp>
      <p:sp>
        <p:nvSpPr>
          <p:cNvPr id="3277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5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3.xml><?xml version="1.0" encoding="utf-8"?>
<p:tagLst xmlns:p="http://schemas.openxmlformats.org/presentationml/2006/main">
  <p:tag name="KSO_WM_BEAUTIFY_FLAG" val="#wm#"/>
  <p:tag name="KSO_WM_TEMPLATE_CATEGORY" val="custom"/>
  <p:tag name="KSO_WM_TEMPLATE_INDEX" val="20187308"/>
</p:tagLst>
</file>

<file path=ppt/tags/tag54.xml><?xml version="1.0" encoding="utf-8"?>
<p:tagLst xmlns:p="http://schemas.openxmlformats.org/presentationml/2006/main">
  <p:tag name="KSO_WM_BEAUTIFY_FLAG" val="#wm#"/>
  <p:tag name="KSO_WM_TEMPLATE_CATEGORY" val="custom"/>
  <p:tag name="KSO_WM_TEMPLATE_INDEX" val="20187308"/>
</p:tagLst>
</file>

<file path=ppt/tags/tag55.xml><?xml version="1.0" encoding="utf-8"?>
<p:tagLst xmlns:p="http://schemas.openxmlformats.org/presentationml/2006/main">
  <p:tag name="KSO_WM_BEAUTIFY_FLAG" val="#wm#"/>
  <p:tag name="KSO_WM_TEMPLATE_CATEGORY" val="custom"/>
  <p:tag name="KSO_WM_TEMPLATE_INDEX" val="20187308"/>
</p:tagLst>
</file>

<file path=ppt/tags/tag56.xml><?xml version="1.0" encoding="utf-8"?>
<p:tagLst xmlns:p="http://schemas.openxmlformats.org/presentationml/2006/main">
  <p:tag name="KSO_WM_BEAUTIFY_FLAG" val="#wm#"/>
  <p:tag name="KSO_WM_TEMPLATE_CATEGORY" val="custom"/>
  <p:tag name="KSO_WM_TEMPLATE_INDEX" val="20187308"/>
</p:tagLst>
</file>

<file path=ppt/tags/tag57.xml><?xml version="1.0" encoding="utf-8"?>
<p:tagLst xmlns:p="http://schemas.openxmlformats.org/presentationml/2006/main">
  <p:tag name="KSO_WM_UNIT_TABLE_BEAUTIFY" val="smartTable{6d04df4f-7ecb-42e0-942b-2d10f85cb923}"/>
</p:tagLst>
</file>

<file path=ppt/tags/tag58.xml><?xml version="1.0" encoding="utf-8"?>
<p:tagLst xmlns:p="http://schemas.openxmlformats.org/presentationml/2006/main">
  <p:tag name="KSO_WM_BEAUTIFY_FLAG" val="#wm#"/>
  <p:tag name="KSO_WM_TEMPLATE_CATEGORY" val="custom"/>
  <p:tag name="KSO_WM_TEMPLATE_INDEX" val="20187308"/>
</p:tagLst>
</file>

<file path=ppt/tags/tag59.xml><?xml version="1.0" encoding="utf-8"?>
<p:tagLst xmlns:p="http://schemas.openxmlformats.org/presentationml/2006/main">
  <p:tag name="KSO_WM_BEAUTIFY_FLAG" val="#wm#"/>
  <p:tag name="KSO_WM_TEMPLATE_CATEGORY" val="custom"/>
  <p:tag name="KSO_WM_TEMPLATE_INDEX" val="20187308"/>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20301</Words>
  <Application>WPS 演示</Application>
  <PresentationFormat>在屏幕上显示</PresentationFormat>
  <Paragraphs>1298</Paragraphs>
  <Slides>80</Slides>
  <Notes>0</Notes>
  <HiddenSlides>0</HiddenSlides>
  <MMClips>0</MMClips>
  <ScaleCrop>false</ScaleCrop>
  <HeadingPairs>
    <vt:vector size="6" baseType="variant">
      <vt:variant>
        <vt:lpstr>已用的字体</vt:lpstr>
      </vt:variant>
      <vt:variant>
        <vt:i4>9</vt:i4>
      </vt:variant>
      <vt:variant>
        <vt:lpstr>主题</vt:lpstr>
      </vt:variant>
      <vt:variant>
        <vt:i4>13</vt:i4>
      </vt:variant>
      <vt:variant>
        <vt:lpstr>幻灯片标题</vt:lpstr>
      </vt:variant>
      <vt:variant>
        <vt:i4>80</vt:i4>
      </vt:variant>
    </vt:vector>
  </HeadingPairs>
  <TitlesOfParts>
    <vt:vector size="102" baseType="lpstr">
      <vt:lpstr>Arial</vt:lpstr>
      <vt:lpstr>宋体</vt:lpstr>
      <vt:lpstr>Wingdings</vt:lpstr>
      <vt:lpstr>Wingdings</vt:lpstr>
      <vt:lpstr>微软雅黑</vt:lpstr>
      <vt:lpstr>Consolas</vt:lpstr>
      <vt:lpstr>Arial Unicode MS</vt:lpstr>
      <vt:lpstr>Calibri</vt:lpstr>
      <vt:lpstr>Times New Roman</vt:lpstr>
      <vt:lpstr>默认设计模板</vt:lpstr>
      <vt:lpstr>默认设计模板_2</vt:lpstr>
      <vt:lpstr>默认设计模板_3</vt:lpstr>
      <vt:lpstr>默认设计模板_4</vt:lpstr>
      <vt:lpstr>默认设计模板_5</vt:lpstr>
      <vt:lpstr>Beam</vt:lpstr>
      <vt:lpstr>默认设计模板_6</vt:lpstr>
      <vt:lpstr>默认设计模板_7</vt:lpstr>
      <vt:lpstr>Beam_2</vt:lpstr>
      <vt:lpstr>默认设计模板_8</vt:lpstr>
      <vt:lpstr>Beam_3</vt:lpstr>
      <vt:lpstr>Stream</vt:lpstr>
      <vt:lpstr>Office 主题​​</vt:lpstr>
      <vt:lpstr>Python程序设计 </vt:lpstr>
      <vt:lpstr>第6章 面向对象程序设计</vt:lpstr>
      <vt:lpstr>面向对象程序设计</vt:lpstr>
      <vt:lpstr>面向对象程序设计</vt:lpstr>
      <vt:lpstr>6.1.1 类定义语法</vt:lpstr>
      <vt:lpstr>6.1.1 类定义语法</vt:lpstr>
      <vt:lpstr>6.1.1 类定义语法</vt:lpstr>
      <vt:lpstr>6.1.2 self参数</vt:lpstr>
      <vt:lpstr>6.1.2 self参数</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6.1.4 私有成员与公有成员</vt:lpstr>
      <vt:lpstr>6.1.4 私有成员与公有成员</vt:lpstr>
      <vt:lpstr>6.1.4 私有成员与公有成员</vt:lpstr>
      <vt:lpstr>6.1.4 私有成员与公有成员</vt:lpstr>
      <vt:lpstr>6.1.4 私有成员与公有成员</vt:lpstr>
      <vt:lpstr>6.1.4 私有成员与公有成员</vt:lpstr>
      <vt:lpstr>6.1.4 私有成员与公有成员</vt:lpstr>
      <vt:lpstr>第6章 面向对象程序设计</vt:lpstr>
      <vt:lpstr>6.2 方法</vt:lpstr>
      <vt:lpstr>6.2 方法</vt:lpstr>
      <vt:lpstr>6.2 方法</vt:lpstr>
      <vt:lpstr>6.2 方法</vt:lpstr>
      <vt:lpstr>6.2 方法</vt:lpstr>
      <vt:lpstr>6.2 方法</vt:lpstr>
      <vt:lpstr>6.3 类方法、静态方法的区别与作用</vt:lpstr>
      <vt:lpstr>6.3 类方法、静态方法的区别与作用</vt:lpstr>
      <vt:lpstr>PowerPoint 演示文稿</vt:lpstr>
      <vt:lpstr>6.3 类方法、静态方法的区别与作用</vt:lpstr>
      <vt:lpstr>6.3 类方法、静态方法的区别与作用</vt:lpstr>
      <vt:lpstr>第6章 面向对象程序设计</vt:lpstr>
      <vt:lpstr>6.3 属性</vt:lpstr>
      <vt:lpstr>6.3.1 Python 2.x中的属性</vt:lpstr>
      <vt:lpstr>6.3.1 Python 2.x中的属性</vt:lpstr>
      <vt:lpstr>6.3.1 Python 2.x中的属性</vt:lpstr>
      <vt:lpstr>6.3.1 Python 2.x中的属性</vt:lpstr>
      <vt:lpstr>6.3.2 Python 3.x中的属性</vt:lpstr>
      <vt:lpstr>6.3.2 Python 3.x中的属性</vt:lpstr>
      <vt:lpstr>6.3.2 Python 3.x中的属性</vt:lpstr>
      <vt:lpstr>6.3.2 Python 3.x中的属性</vt:lpstr>
      <vt:lpstr>6.3.2 Python 3.x中的属性</vt:lpstr>
      <vt:lpstr>6.3.2 Python 3.x中的属性</vt:lpstr>
      <vt:lpstr>6.3.2 Python 3.x中的属性</vt:lpstr>
      <vt:lpstr>6.3.2 Python 3.x中的属性</vt:lpstr>
      <vt:lpstr>第6章 面向对象程序设计</vt:lpstr>
      <vt:lpstr>6.4.1 常用特殊方法</vt:lpstr>
      <vt:lpstr>6.4.1 常用特殊方法</vt:lpstr>
      <vt:lpstr>6.4.1 常用特殊方法</vt:lpstr>
      <vt:lpstr>6.4.1 常用特殊方法</vt:lpstr>
      <vt:lpstr>6.4.1 常用特殊方法</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第6章 面向对象程序设计</vt:lpstr>
      <vt:lpstr>6.5 继承机制</vt:lpstr>
      <vt:lpstr>6.5 继承机制</vt:lpstr>
      <vt:lpstr>6.5 继承机制</vt:lpstr>
      <vt:lpstr>6.5 继承机制</vt:lpstr>
      <vt:lpstr>6.5 继承机制</vt:lpstr>
      <vt:lpstr>第6章 面向对象程序设计</vt:lpstr>
      <vt:lpstr>6.6 多态原理与实现</vt:lpstr>
      <vt:lpstr>6.6 多态原理与实现</vt:lpstr>
      <vt:lpstr>6.6 多态原理与实现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wesley</cp:lastModifiedBy>
  <cp:revision>119</cp:revision>
  <dcterms:created xsi:type="dcterms:W3CDTF">2013-01-25T01:44:00Z</dcterms:created>
  <dcterms:modified xsi:type="dcterms:W3CDTF">2020-11-19T01:41:42Z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