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70" r:id="rId12"/>
    <p:sldMasterId id="2147483782" r:id="rId13"/>
    <p:sldMasterId id="2147483794" r:id="rId14"/>
    <p:sldMasterId id="2147483806" r:id="rId15"/>
  </p:sldMasterIdLst>
  <p:notesMasterIdLst>
    <p:notesMasterId r:id="rId17"/>
  </p:notesMasterIdLst>
  <p:sldIdLst>
    <p:sldId id="513" r:id="rId16"/>
    <p:sldId id="514" r:id="rId18"/>
    <p:sldId id="335" r:id="rId19"/>
    <p:sldId id="258" r:id="rId20"/>
    <p:sldId id="296" r:id="rId21"/>
    <p:sldId id="257" r:id="rId22"/>
    <p:sldId id="381" r:id="rId23"/>
    <p:sldId id="382" r:id="rId24"/>
    <p:sldId id="384" r:id="rId25"/>
    <p:sldId id="383" r:id="rId26"/>
    <p:sldId id="580" r:id="rId27"/>
    <p:sldId id="259" r:id="rId28"/>
    <p:sldId id="271" r:id="rId29"/>
    <p:sldId id="302" r:id="rId30"/>
    <p:sldId id="303" r:id="rId31"/>
    <p:sldId id="581" r:id="rId32"/>
    <p:sldId id="260" r:id="rId33"/>
    <p:sldId id="297" r:id="rId34"/>
    <p:sldId id="301" r:id="rId35"/>
    <p:sldId id="261" r:id="rId36"/>
    <p:sldId id="300" r:id="rId37"/>
    <p:sldId id="445" r:id="rId38"/>
    <p:sldId id="262" r:id="rId39"/>
    <p:sldId id="263" r:id="rId40"/>
    <p:sldId id="298" r:id="rId41"/>
    <p:sldId id="299" r:id="rId42"/>
    <p:sldId id="264" r:id="rId43"/>
    <p:sldId id="385" r:id="rId44"/>
    <p:sldId id="265" r:id="rId45"/>
    <p:sldId id="336" r:id="rId46"/>
    <p:sldId id="304" r:id="rId47"/>
    <p:sldId id="305" r:id="rId48"/>
    <p:sldId id="386" r:id="rId49"/>
    <p:sldId id="337" r:id="rId50"/>
    <p:sldId id="446" r:id="rId51"/>
    <p:sldId id="447" r:id="rId52"/>
    <p:sldId id="582" r:id="rId53"/>
    <p:sldId id="266" r:id="rId54"/>
    <p:sldId id="267" r:id="rId55"/>
    <p:sldId id="268" r:id="rId56"/>
    <p:sldId id="269" r:id="rId57"/>
    <p:sldId id="270" r:id="rId58"/>
    <p:sldId id="583" r:id="rId59"/>
    <p:sldId id="273" r:id="rId60"/>
    <p:sldId id="272" r:id="rId61"/>
    <p:sldId id="448" r:id="rId62"/>
    <p:sldId id="338" r:id="rId63"/>
    <p:sldId id="339" r:id="rId64"/>
    <p:sldId id="387" r:id="rId65"/>
    <p:sldId id="491" r:id="rId66"/>
    <p:sldId id="492" r:id="rId67"/>
    <p:sldId id="584" r:id="rId68"/>
    <p:sldId id="274" r:id="rId69"/>
    <p:sldId id="275" r:id="rId70"/>
    <p:sldId id="585" r:id="rId71"/>
    <p:sldId id="276" r:id="rId72"/>
    <p:sldId id="277" r:id="rId73"/>
    <p:sldId id="433" r:id="rId74"/>
    <p:sldId id="434" r:id="rId75"/>
    <p:sldId id="278" r:id="rId76"/>
    <p:sldId id="279" r:id="rId77"/>
    <p:sldId id="280" r:id="rId78"/>
    <p:sldId id="281" r:id="rId79"/>
    <p:sldId id="388" r:id="rId80"/>
    <p:sldId id="282" r:id="rId81"/>
    <p:sldId id="586" r:id="rId82"/>
    <p:sldId id="378" r:id="rId83"/>
    <p:sldId id="389" r:id="rId84"/>
    <p:sldId id="379" r:id="rId85"/>
    <p:sldId id="380" r:id="rId86"/>
    <p:sldId id="587" r:id="rId87"/>
    <p:sldId id="449" r:id="rId88"/>
    <p:sldId id="588" r:id="rId89"/>
    <p:sldId id="450" r:id="rId90"/>
    <p:sldId id="451" r:id="rId91"/>
    <p:sldId id="452" r:id="rId9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2159"/>
        <p:guide pos="3865"/>
      </p:guideLst>
    </p:cSldViewPr>
  </p:slideViewPr>
  <p:gridSpacing cx="71999" cy="71999"/>
</p:viewPr>
</file>

<file path=ppt/_rels/presentation.xml.rels><?xml version="1.0" encoding="UTF-8" standalone="yes"?>
<Relationships xmlns="http://schemas.openxmlformats.org/package/2006/relationships"><Relationship Id="rId96" Type="http://schemas.openxmlformats.org/officeDocument/2006/relationships/commentAuthors" Target="commentAuthors.xml"/><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76.xml"/><Relationship Id="rId91" Type="http://schemas.openxmlformats.org/officeDocument/2006/relationships/slide" Target="slides/slide75.xml"/><Relationship Id="rId90" Type="http://schemas.openxmlformats.org/officeDocument/2006/relationships/slide" Target="slides/slide74.xml"/><Relationship Id="rId9" Type="http://schemas.openxmlformats.org/officeDocument/2006/relationships/slideMaster" Target="slideMasters/slideMaster8.xml"/><Relationship Id="rId89" Type="http://schemas.openxmlformats.org/officeDocument/2006/relationships/slide" Target="slides/slide73.xml"/><Relationship Id="rId88" Type="http://schemas.openxmlformats.org/officeDocument/2006/relationships/slide" Target="slides/slide72.xml"/><Relationship Id="rId87" Type="http://schemas.openxmlformats.org/officeDocument/2006/relationships/slide" Target="slides/slide71.xml"/><Relationship Id="rId86" Type="http://schemas.openxmlformats.org/officeDocument/2006/relationships/slide" Target="slides/slide70.xml"/><Relationship Id="rId85" Type="http://schemas.openxmlformats.org/officeDocument/2006/relationships/slide" Target="slides/slide69.xml"/><Relationship Id="rId84" Type="http://schemas.openxmlformats.org/officeDocument/2006/relationships/slide" Target="slides/slide68.xml"/><Relationship Id="rId83" Type="http://schemas.openxmlformats.org/officeDocument/2006/relationships/slide" Target="slides/slide67.xml"/><Relationship Id="rId82" Type="http://schemas.openxmlformats.org/officeDocument/2006/relationships/slide" Target="slides/slide66.xml"/><Relationship Id="rId81" Type="http://schemas.openxmlformats.org/officeDocument/2006/relationships/slide" Target="slides/slide65.xml"/><Relationship Id="rId80" Type="http://schemas.openxmlformats.org/officeDocument/2006/relationships/slide" Target="slides/slide64.xml"/><Relationship Id="rId8" Type="http://schemas.openxmlformats.org/officeDocument/2006/relationships/slideMaster" Target="slideMasters/slideMaster7.xml"/><Relationship Id="rId79" Type="http://schemas.openxmlformats.org/officeDocument/2006/relationships/slide" Target="slides/slide63.xml"/><Relationship Id="rId78" Type="http://schemas.openxmlformats.org/officeDocument/2006/relationships/slide" Target="slides/slide62.xml"/><Relationship Id="rId77" Type="http://schemas.openxmlformats.org/officeDocument/2006/relationships/slide" Target="slides/slide61.xml"/><Relationship Id="rId76" Type="http://schemas.openxmlformats.org/officeDocument/2006/relationships/slide" Target="slides/slide60.xml"/><Relationship Id="rId75" Type="http://schemas.openxmlformats.org/officeDocument/2006/relationships/slide" Target="slides/slide59.xml"/><Relationship Id="rId74" Type="http://schemas.openxmlformats.org/officeDocument/2006/relationships/slide" Target="slides/slide58.xml"/><Relationship Id="rId73" Type="http://schemas.openxmlformats.org/officeDocument/2006/relationships/slide" Target="slides/slide57.xml"/><Relationship Id="rId72" Type="http://schemas.openxmlformats.org/officeDocument/2006/relationships/slide" Target="slides/slide56.xml"/><Relationship Id="rId71" Type="http://schemas.openxmlformats.org/officeDocument/2006/relationships/slide" Target="slides/slide55.xml"/><Relationship Id="rId70" Type="http://schemas.openxmlformats.org/officeDocument/2006/relationships/slide" Target="slides/slide54.xml"/><Relationship Id="rId7" Type="http://schemas.openxmlformats.org/officeDocument/2006/relationships/slideMaster" Target="slideMasters/slideMaster6.xml"/><Relationship Id="rId69" Type="http://schemas.openxmlformats.org/officeDocument/2006/relationships/slide" Target="slides/slide53.xml"/><Relationship Id="rId68" Type="http://schemas.openxmlformats.org/officeDocument/2006/relationships/slide" Target="slides/slide52.xml"/><Relationship Id="rId67" Type="http://schemas.openxmlformats.org/officeDocument/2006/relationships/slide" Target="slides/slide51.xml"/><Relationship Id="rId66" Type="http://schemas.openxmlformats.org/officeDocument/2006/relationships/slide" Target="slides/slide50.xml"/><Relationship Id="rId65" Type="http://schemas.openxmlformats.org/officeDocument/2006/relationships/slide" Target="slides/slide49.xml"/><Relationship Id="rId64" Type="http://schemas.openxmlformats.org/officeDocument/2006/relationships/slide" Target="slides/slide48.xml"/><Relationship Id="rId63" Type="http://schemas.openxmlformats.org/officeDocument/2006/relationships/slide" Target="slides/slide47.xml"/><Relationship Id="rId62" Type="http://schemas.openxmlformats.org/officeDocument/2006/relationships/slide" Target="slides/slide46.xml"/><Relationship Id="rId61" Type="http://schemas.openxmlformats.org/officeDocument/2006/relationships/slide" Target="slides/slide45.xml"/><Relationship Id="rId60" Type="http://schemas.openxmlformats.org/officeDocument/2006/relationships/slide" Target="slides/slide44.xml"/><Relationship Id="rId6" Type="http://schemas.openxmlformats.org/officeDocument/2006/relationships/slideMaster" Target="slideMasters/slideMaster5.xml"/><Relationship Id="rId59" Type="http://schemas.openxmlformats.org/officeDocument/2006/relationships/slide" Target="slides/slide43.xml"/><Relationship Id="rId58" Type="http://schemas.openxmlformats.org/officeDocument/2006/relationships/slide" Target="slides/slide42.xml"/><Relationship Id="rId57" Type="http://schemas.openxmlformats.org/officeDocument/2006/relationships/slide" Target="slides/slide41.xml"/><Relationship Id="rId56" Type="http://schemas.openxmlformats.org/officeDocument/2006/relationships/slide" Target="slides/slide40.xml"/><Relationship Id="rId55" Type="http://schemas.openxmlformats.org/officeDocument/2006/relationships/slide" Target="slides/slide39.xml"/><Relationship Id="rId54" Type="http://schemas.openxmlformats.org/officeDocument/2006/relationships/slide" Target="slides/slide38.xml"/><Relationship Id="rId53" Type="http://schemas.openxmlformats.org/officeDocument/2006/relationships/slide" Target="slides/slide37.xml"/><Relationship Id="rId52" Type="http://schemas.openxmlformats.org/officeDocument/2006/relationships/slide" Target="slides/slide36.xml"/><Relationship Id="rId51" Type="http://schemas.openxmlformats.org/officeDocument/2006/relationships/slide" Target="slides/slide35.xml"/><Relationship Id="rId50" Type="http://schemas.openxmlformats.org/officeDocument/2006/relationships/slide" Target="slides/slide34.xml"/><Relationship Id="rId5" Type="http://schemas.openxmlformats.org/officeDocument/2006/relationships/slideMaster" Target="slideMasters/slideMaster4.xml"/><Relationship Id="rId49" Type="http://schemas.openxmlformats.org/officeDocument/2006/relationships/slide" Target="slides/slide33.xml"/><Relationship Id="rId48" Type="http://schemas.openxmlformats.org/officeDocument/2006/relationships/slide" Target="slides/slide32.xml"/><Relationship Id="rId47" Type="http://schemas.openxmlformats.org/officeDocument/2006/relationships/slide" Target="slides/slide31.xml"/><Relationship Id="rId46" Type="http://schemas.openxmlformats.org/officeDocument/2006/relationships/slide" Target="slides/slide30.xml"/><Relationship Id="rId45" Type="http://schemas.openxmlformats.org/officeDocument/2006/relationships/slide" Target="slides/slide29.xml"/><Relationship Id="rId44" Type="http://schemas.openxmlformats.org/officeDocument/2006/relationships/slide" Target="slides/slide28.xml"/><Relationship Id="rId43" Type="http://schemas.openxmlformats.org/officeDocument/2006/relationships/slide" Target="slides/slide27.xml"/><Relationship Id="rId42" Type="http://schemas.openxmlformats.org/officeDocument/2006/relationships/slide" Target="slides/slide26.xml"/><Relationship Id="rId41" Type="http://schemas.openxmlformats.org/officeDocument/2006/relationships/slide" Target="slides/slide25.xml"/><Relationship Id="rId40" Type="http://schemas.openxmlformats.org/officeDocument/2006/relationships/slide" Target="slides/slide24.xml"/><Relationship Id="rId4" Type="http://schemas.openxmlformats.org/officeDocument/2006/relationships/slideMaster" Target="slideMasters/slideMaster3.xml"/><Relationship Id="rId39" Type="http://schemas.openxmlformats.org/officeDocument/2006/relationships/slide" Target="slides/slide23.xml"/><Relationship Id="rId38" Type="http://schemas.openxmlformats.org/officeDocument/2006/relationships/slide" Target="slides/slide22.xml"/><Relationship Id="rId37" Type="http://schemas.openxmlformats.org/officeDocument/2006/relationships/slide" Target="slides/slide21.xml"/><Relationship Id="rId36" Type="http://schemas.openxmlformats.org/officeDocument/2006/relationships/slide" Target="slides/slide20.xml"/><Relationship Id="rId35" Type="http://schemas.openxmlformats.org/officeDocument/2006/relationships/slide" Target="slides/slide19.xml"/><Relationship Id="rId34" Type="http://schemas.openxmlformats.org/officeDocument/2006/relationships/slide" Target="slides/slide18.xml"/><Relationship Id="rId33" Type="http://schemas.openxmlformats.org/officeDocument/2006/relationships/slide" Target="slides/slide17.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notesMaster" Target="notesMasters/notesMaster1.xml"/><Relationship Id="rId16" Type="http://schemas.openxmlformats.org/officeDocument/2006/relationships/slide" Target="slides/slide1.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18435" name="Rectangle 3"/>
          <p:cNvSpPr>
            <a:spLocks noGrp="1"/>
          </p:cNvSpPr>
          <p:nvPr>
            <p:ph type="dt" idx="1"/>
          </p:nvPr>
        </p:nvSpPr>
        <p:spPr>
          <a:xfrm>
            <a:off x="3884613" y="0"/>
            <a:ext cx="2971800" cy="457200"/>
          </a:xfrm>
          <a:prstGeom prst="rect">
            <a:avLst/>
          </a:prstGeom>
          <a:noFill/>
          <a:ln w="9525">
            <a:noFill/>
            <a:miter/>
          </a:ln>
        </p:spPr>
        <p:txBody>
          <a:bodyPr/>
          <a:p>
            <a:pPr lvl="0" algn="r" fontAlgn="base"/>
            <a:endParaRPr lang="zh-CN" altLang="en-US" sz="1200" strike="noStrike" noProof="1" dirty="0"/>
          </a:p>
        </p:txBody>
      </p:sp>
      <p:sp>
        <p:nvSpPr>
          <p:cNvPr id="20484" name="Rectangle 4"/>
          <p:cNvSpPr>
            <a:spLocks noGrp="1"/>
          </p:cNvSpPr>
          <p:nvPr>
            <p:ph type="sldImg"/>
          </p:nvPr>
        </p:nvSpPr>
        <p:spPr>
          <a:xfrm>
            <a:off x="381000" y="685800"/>
            <a:ext cx="6096000" cy="3429000"/>
          </a:xfrm>
          <a:prstGeom prst="rect">
            <a:avLst/>
          </a:prstGeom>
          <a:noFill/>
          <a:ln w="9525">
            <a:noFill/>
          </a:ln>
        </p:spPr>
      </p:sp>
      <p:sp>
        <p:nvSpPr>
          <p:cNvPr id="20485"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8438"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18439"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eaLnBrk="1" fontAlgn="base" hangingPunct="1"/>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7410" name="组合 12289"/>
          <p:cNvGrpSpPr/>
          <p:nvPr/>
        </p:nvGrpSpPr>
        <p:grpSpPr>
          <a:xfrm>
            <a:off x="0" y="0"/>
            <a:ext cx="12192000" cy="6856413"/>
            <a:chOff x="0" y="0"/>
            <a:chExt cx="5760" cy="4319"/>
          </a:xfrm>
        </p:grpSpPr>
        <p:sp>
          <p:nvSpPr>
            <p:cNvPr id="12291" name="任意多边形 1229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292" name="任意多边形 1229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293" name="任意多边形 1229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294" name="任意多边形 1229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295" name="任意多边形 1229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alpha val="100000"/>
                  </a:schemeClr>
                </a:gs>
                <a:gs pos="100000">
                  <a:schemeClr val="bg1"/>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296" name="任意多边形 1229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297" name="任意多边形 1229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298" name="任意多边形 1229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299" name="任意多边形 1229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0" name="任意多边形 1229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1" name="任意多边形 1230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2" name="任意多边形 1230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3" name="任意多边形 1230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4" name="任意多边形 1230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5" name="任意多边形 1230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6" name="任意多边形 1230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7" name="任意多边形 1230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8" name="任意多边形 1230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09" name="任意多边形 1230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0" name="任意多边形 1230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1" name="任意多边形 1231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alpha val="100000"/>
                  </a:schemeClr>
                </a:gs>
                <a:gs pos="100000">
                  <a:schemeClr val="bg2"/>
                </a:gs>
              </a:gsLst>
              <a:lin ang="54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2" name="任意多边形 1231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3" name="任意多边形 1231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4" name="任意多边形 1231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5" name="任意多边形 1231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6" name="任意多边形 1231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7" name="任意多边形 1231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8" name="任意多边形 1231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19" name="任意多边形 1231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20" name="任意多边形 1231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21" name="任意多边形 1232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22" name="任意多边形 1232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23" name="任意多边形 1232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24" name="任意多边形 1232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25" name="任意多边形 1232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26" name="任意多边形 1232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grpSp>
          <p:nvGrpSpPr>
            <p:cNvPr id="17447" name="组合 12326"/>
            <p:cNvGrpSpPr/>
            <p:nvPr userDrawn="1"/>
          </p:nvGrpSpPr>
          <p:grpSpPr>
            <a:xfrm>
              <a:off x="0" y="1632"/>
              <a:ext cx="5758" cy="1858"/>
              <a:chOff x="0" y="0"/>
              <a:chExt cx="5758" cy="1858"/>
            </a:xfrm>
          </p:grpSpPr>
          <p:sp>
            <p:nvSpPr>
              <p:cNvPr id="12328" name="任意多边形 1232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sp>
            <p:nvSpPr>
              <p:cNvPr id="12329" name="任意多边形 1232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tileRect/>
              </a:gradFill>
              <a:ln w="9525">
                <a:noFill/>
              </a:ln>
            </p:spPr>
            <p:txBody>
              <a:bodyPr/>
              <a:p>
                <a:pPr fontAlgn="base"/>
                <a:endParaRPr lang="zh-CN" altLang="en-US" strike="noStrike" noProof="1">
                  <a:effectLst>
                    <a:outerShdw blurRad="38100" dist="38100" dir="2700000" algn="tl">
                      <a:srgbClr val="000000">
                        <a:alpha val="43137"/>
                      </a:srgbClr>
                    </a:outerShdw>
                  </a:effectLst>
                </a:endParaRPr>
              </a:p>
            </p:txBody>
          </p:sp>
        </p:grpSp>
      </p:grpSp>
      <p:sp>
        <p:nvSpPr>
          <p:cNvPr id="12330" name="标题 12329"/>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2331" name="副标题 12330"/>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2332" name="日期占位符 12331"/>
          <p:cNvSpPr>
            <a:spLocks noGrp="1"/>
          </p:cNvSpPr>
          <p:nvPr>
            <p:ph type="dt" sz="quarter" idx="2"/>
          </p:nvPr>
        </p:nvSpPr>
        <p:spPr>
          <a:xfrm>
            <a:off x="609600" y="6243638"/>
            <a:ext cx="2844800" cy="45720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2333" name="页脚占位符 12332"/>
          <p:cNvSpPr>
            <a:spLocks noGrp="1"/>
          </p:cNvSpPr>
          <p:nvPr>
            <p:ph type="ftr" sz="quarter" idx="3"/>
          </p:nvPr>
        </p:nvSpPr>
        <p:spPr>
          <a:xfrm>
            <a:off x="4165600" y="6248400"/>
            <a:ext cx="3860800" cy="45720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endParaRPr lang="en-US" altLang="x-none" strike="noStrike" noProof="1" dirty="0"/>
          </a:p>
        </p:txBody>
      </p:sp>
      <p:sp>
        <p:nvSpPr>
          <p:cNvPr id="12334" name="灯片编号占位符 12333"/>
          <p:cNvSpPr>
            <a:spLocks noGrp="1"/>
          </p:cNvSpPr>
          <p:nvPr>
            <p:ph type="sldNum" sz="quarter" idx="4"/>
          </p:nvPr>
        </p:nvSpPr>
        <p:spPr>
          <a:xfrm>
            <a:off x="8737600" y="6243638"/>
            <a:ext cx="2844800" cy="45720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8434" name="组合 15361"/>
          <p:cNvGrpSpPr/>
          <p:nvPr/>
        </p:nvGrpSpPr>
        <p:grpSpPr>
          <a:xfrm>
            <a:off x="0" y="0"/>
            <a:ext cx="12192000" cy="6856413"/>
            <a:chOff x="0" y="0"/>
            <a:chExt cx="5760" cy="4319"/>
          </a:xfrm>
        </p:grpSpPr>
        <p:sp>
          <p:nvSpPr>
            <p:cNvPr id="18435" name="任意多边形 1536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8436" name="任意多边形 1536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8437" name="任意多边形 1536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8438" name="任意多边形 1536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8439" name="任意多边形 1536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8440" name="任意多边形 1536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8441" name="任意多边形 1536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8442" name="任意多边形 1536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8443" name="任意多边形 1537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8444" name="任意多边形 1537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8445" name="任意多边形 1537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8446" name="任意多边形 1537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8447" name="任意多边形 1537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8448" name="任意多边形 1537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8449" name="任意多边形 1537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8450" name="任意多边形 1537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8451" name="任意多边形 1537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8452" name="任意多边形 1537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8453" name="任意多边形 1538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8454" name="任意多边形 1538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8455" name="任意多边形 1538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8456" name="任意多边形 1538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8457" name="任意多边形 1538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8458" name="任意多边形 1538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8459" name="任意多边形 1538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8460" name="任意多边形 1538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8461" name="任意多边形 1538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8462" name="任意多边形 1538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8463" name="任意多边形 1539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8464" name="任意多边形 1539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8465" name="任意多边形 1539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8466" name="任意多边形 1539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8467" name="任意多边形 1539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8468" name="任意多边形 1539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8469" name="任意多边形 1539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8470" name="任意多边形 1539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8471" name="组合 15398"/>
            <p:cNvGrpSpPr/>
            <p:nvPr userDrawn="1"/>
          </p:nvGrpSpPr>
          <p:grpSpPr>
            <a:xfrm>
              <a:off x="0" y="1632"/>
              <a:ext cx="5758" cy="1858"/>
              <a:chOff x="0" y="0"/>
              <a:chExt cx="5758" cy="1858"/>
            </a:xfrm>
          </p:grpSpPr>
          <p:sp>
            <p:nvSpPr>
              <p:cNvPr id="18472" name="任意多边形 1539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8473" name="任意多边形 1540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5402" name="标题 15401"/>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5403" name="副标题 15402"/>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5404" name="日期占位符 15403"/>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5405" name="页脚占位符 15404"/>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15406" name="灯片编号占位符 15405"/>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458" name="组合 17409"/>
          <p:cNvGrpSpPr/>
          <p:nvPr/>
        </p:nvGrpSpPr>
        <p:grpSpPr>
          <a:xfrm>
            <a:off x="0" y="0"/>
            <a:ext cx="12187767" cy="6850063"/>
            <a:chOff x="0" y="0"/>
            <a:chExt cx="5758" cy="4315"/>
          </a:xfrm>
        </p:grpSpPr>
        <p:grpSp>
          <p:nvGrpSpPr>
            <p:cNvPr id="19459" name="组合 17410"/>
            <p:cNvGrpSpPr/>
            <p:nvPr userDrawn="1"/>
          </p:nvGrpSpPr>
          <p:grpSpPr>
            <a:xfrm>
              <a:off x="1728" y="2230"/>
              <a:ext cx="4027" cy="2085"/>
              <a:chOff x="0" y="0"/>
              <a:chExt cx="4027" cy="2085"/>
            </a:xfrm>
          </p:grpSpPr>
          <p:sp>
            <p:nvSpPr>
              <p:cNvPr id="19460" name="任意多边形 17411"/>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9461" name="任意多边形 17412"/>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9462" name="任意多边形 17413"/>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9463" name="任意多边形 17414"/>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9464" name="任意多边形 17415"/>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9465" name="任意多边形 17416"/>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9466" name="任意多边形 17417"/>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7419" name="标题 17418"/>
          <p:cNvSpPr>
            <a:spLocks noGrp="1"/>
          </p:cNvSpPr>
          <p:nvPr>
            <p:ph type="ctrTitle" sz="quarter"/>
          </p:nvPr>
        </p:nvSpPr>
        <p:spPr>
          <a:xfrm>
            <a:off x="914400" y="1736725"/>
            <a:ext cx="10363200" cy="1920875"/>
          </a:xfrm>
          <a:prstGeom prst="rect">
            <a:avLst/>
          </a:prstGeom>
          <a:noFill/>
          <a:ln w="9525">
            <a:noFill/>
            <a:miter/>
          </a:ln>
        </p:spPr>
        <p:txBody>
          <a:bodyPr anchor="ctr"/>
          <a:lstStyle>
            <a:lvl1pPr lvl="0">
              <a:defRPr sz="6000" kern="1200"/>
            </a:lvl1pPr>
          </a:lstStyle>
          <a:p>
            <a:pPr lvl="0" fontAlgn="base"/>
            <a:r>
              <a:rPr lang="zh-CN" altLang="en-US" strike="noStrike" noProof="1"/>
              <a:t>单击此处编辑母版标题样式</a:t>
            </a:r>
            <a:endParaRPr lang="zh-CN" altLang="en-US" strike="noStrike" noProof="1"/>
          </a:p>
        </p:txBody>
      </p:sp>
      <p:sp>
        <p:nvSpPr>
          <p:cNvPr id="17420" name="副标题 17419"/>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17421" name="日期占位符 17420"/>
          <p:cNvSpPr>
            <a:spLocks noGrp="1"/>
          </p:cNvSpPr>
          <p:nvPr>
            <p:ph type="dt" sz="quarter" idx="2"/>
          </p:nvPr>
        </p:nvSpPr>
        <p:spPr>
          <a:xfrm>
            <a:off x="609600" y="6248400"/>
            <a:ext cx="2844800" cy="476250"/>
          </a:xfrm>
          <a:prstGeom prst="rect">
            <a:avLst/>
          </a:prstGeom>
          <a:noFill/>
          <a:ln w="9525">
            <a:noFill/>
            <a:miter/>
          </a:ln>
        </p:spPr>
        <p:txBody>
          <a:bodyPr anchor="b"/>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17422" name="页脚占位符 17421"/>
          <p:cNvSpPr>
            <a:spLocks noGrp="1"/>
          </p:cNvSpPr>
          <p:nvPr>
            <p:ph type="ftr" sz="quarter" idx="3"/>
          </p:nvPr>
        </p:nvSpPr>
        <p:spPr>
          <a:xfrm>
            <a:off x="4165600" y="6251575"/>
            <a:ext cx="3860800" cy="476250"/>
          </a:xfrm>
          <a:prstGeom prst="rect">
            <a:avLst/>
          </a:prstGeom>
          <a:noFill/>
          <a:ln w="9525">
            <a:noFill/>
            <a:miter/>
          </a:ln>
        </p:spPr>
        <p:txBody>
          <a:bodyPr anchor="b"/>
          <a:p>
            <a:pPr fontAlgn="base"/>
            <a:endParaRPr lang="zh-CN" strike="noStrike" noProof="1"/>
          </a:p>
        </p:txBody>
      </p:sp>
      <p:sp>
        <p:nvSpPr>
          <p:cNvPr id="17423" name="灯片编号占位符 17422"/>
          <p:cNvSpPr>
            <a:spLocks noGrp="1"/>
          </p:cNvSpPr>
          <p:nvPr>
            <p:ph type="sldNum" sz="quarter" idx="4"/>
          </p:nvPr>
        </p:nvSpPr>
        <p:spPr>
          <a:xfrm>
            <a:off x="8737600" y="6254750"/>
            <a:ext cx="2844800" cy="476250"/>
          </a:xfrm>
          <a:prstGeom prst="rect">
            <a:avLst/>
          </a:prstGeom>
          <a:noFill/>
          <a:ln w="9525">
            <a:noFill/>
            <a:miter/>
          </a:ln>
        </p:spPr>
        <p:txBody>
          <a:bodyPr anchor="b"/>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8" name="灯片编号占位符 7"/>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页脚占位符 8"/>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 name="灯片编号占位符 3"/>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页脚占位符 4"/>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3" name="灯片编号占位符 2"/>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页脚占位符 3"/>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eaLnBrk="1" fontAlgn="base" hangingPunct="1"/>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eaLnBrk="1" fontAlgn="base" hangingPunct="1"/>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7"/>
          <p:cNvCxnSpPr/>
          <p:nvPr userDrawn="1"/>
        </p:nvCxnSpPr>
        <p:spPr>
          <a:xfrm>
            <a:off x="158750"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custDataLst>
              <p:tags r:id="rId6"/>
            </p:custDataLst>
          </p:nvPr>
        </p:nvSpPr>
        <p:spPr/>
        <p:txBody>
          <a:bodyPr/>
          <a:lstStyle/>
          <a:p>
            <a:pPr lvl="0" eaLnBrk="1" fontAlgn="base" hangingPunct="1"/>
            <a:endParaRPr lang="zh-CN" altLang="en-US" strike="noStrike" noProof="1" dirty="0"/>
          </a:p>
        </p:txBody>
      </p:sp>
      <p:sp>
        <p:nvSpPr>
          <p:cNvPr id="7" name="灯片编号占位符 6"/>
          <p:cNvSpPr>
            <a:spLocks noGrp="1"/>
          </p:cNvSpPr>
          <p:nvPr>
            <p:ph type="sldNum" sz="quarter" idx="12"/>
            <p:custDataLst>
              <p:tags r:id="rId7"/>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custDataLst>
              <p:tags r:id="rId4"/>
            </p:custDataLst>
          </p:nvPr>
        </p:nvSpPr>
        <p:spPr/>
        <p:txBody>
          <a:bodyPr/>
          <a:lstStyle/>
          <a:p>
            <a:pPr lvl="0" eaLnBrk="1" fontAlgn="base" hangingPunct="1"/>
            <a:endParaRPr lang="zh-CN" altLang="en-US" strike="noStrike" noProof="1" dirty="0"/>
          </a:p>
        </p:txBody>
      </p:sp>
      <p:sp>
        <p:nvSpPr>
          <p:cNvPr id="5" name="灯片编号占位符 4"/>
          <p:cNvSpPr>
            <a:spLocks noGrp="1"/>
          </p:cNvSpPr>
          <p:nvPr>
            <p:ph type="sldNum" sz="quarter" idx="12"/>
            <p:custDataLst>
              <p:tags r:id="rId5"/>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custDataLst>
              <p:tags r:id="rId5"/>
            </p:custDataLst>
          </p:nvPr>
        </p:nvSpPr>
        <p:spPr/>
        <p:txBody>
          <a:bodyPr/>
          <a:lstStyle/>
          <a:p>
            <a:pPr lvl="0" eaLnBrk="1" fontAlgn="base" hangingPunct="1"/>
            <a:endParaRPr lang="zh-CN" altLang="en-US" strike="noStrike" noProof="1" dirty="0"/>
          </a:p>
        </p:txBody>
      </p:sp>
      <p:sp>
        <p:nvSpPr>
          <p:cNvPr id="7" name="灯片编号占位符 6"/>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eaLnBrk="1" fontAlgn="base" hangingPunct="1"/>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58750"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387" y="635"/>
            <a:ext cx="12186920" cy="1216660"/>
          </a:xfrm>
          <a:gradFill>
            <a:gsLst>
              <a:gs pos="0">
                <a:srgbClr val="00B0F0"/>
              </a:gs>
              <a:gs pos="16000">
                <a:srgbClr val="00B0F0"/>
              </a:gs>
              <a:gs pos="79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eaLnBrk="1" fontAlgn="base" hangingPunct="1"/>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6386" name="组合 8193"/>
          <p:cNvGrpSpPr/>
          <p:nvPr/>
        </p:nvGrpSpPr>
        <p:grpSpPr>
          <a:xfrm>
            <a:off x="0" y="0"/>
            <a:ext cx="12192000" cy="6856413"/>
            <a:chOff x="0" y="0"/>
            <a:chExt cx="5760" cy="4319"/>
          </a:xfrm>
        </p:grpSpPr>
        <p:sp>
          <p:nvSpPr>
            <p:cNvPr id="16387" name="任意多边形 819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6388" name="任意多边形 819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389" name="任意多边形 819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6390" name="任意多边形 819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391" name="任意多边形 819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6392" name="任意多边形 819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6393" name="任意多边形 820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6394" name="任意多边形 820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395" name="任意多边形 820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6396" name="任意多边形 820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6397" name="任意多边形 820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6398" name="任意多边形 820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6399" name="任意多边形 820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400" name="任意多边形 820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6401" name="任意多边形 820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6402" name="任意多边形 820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6403" name="任意多边形 821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6404" name="任意多边形 821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6405" name="任意多边形 821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6406" name="任意多边形 821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6407" name="任意多边形 821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08" name="任意多边形 821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6409" name="任意多边形 821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6410" name="任意多边形 821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6411" name="任意多边形 821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6412" name="任意多边形 821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6413" name="任意多边形 822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6414" name="任意多边形 822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6415" name="任意多边形 822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416" name="任意多边形 822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6417" name="任意多边形 822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6418" name="任意多边形 822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6419" name="任意多边形 822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20" name="任意多边形 822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6421" name="任意多边形 822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6422" name="任意多边形 822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6423" name="组合 8230"/>
            <p:cNvGrpSpPr/>
            <p:nvPr userDrawn="1"/>
          </p:nvGrpSpPr>
          <p:grpSpPr>
            <a:xfrm>
              <a:off x="0" y="1632"/>
              <a:ext cx="5758" cy="1858"/>
              <a:chOff x="0" y="0"/>
              <a:chExt cx="5758" cy="1858"/>
            </a:xfrm>
          </p:grpSpPr>
          <p:sp>
            <p:nvSpPr>
              <p:cNvPr id="16424" name="任意多边形 823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425" name="任意多边形 823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8234" name="标题 8233"/>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8235" name="副标题 8234"/>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8236" name="日期占位符 8235"/>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237" name="页脚占位符 8236"/>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8238" name="灯片编号占位符 8237"/>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6" Type="http://schemas.openxmlformats.org/officeDocument/2006/relationships/theme" Target="../theme/theme10.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12.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2" Type="http://schemas.openxmlformats.org/officeDocument/2006/relationships/theme" Target="../theme/theme11.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5" Type="http://schemas.openxmlformats.org/officeDocument/2006/relationships/theme" Target="../theme/theme1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3.xml"/><Relationship Id="rId8" Type="http://schemas.openxmlformats.org/officeDocument/2006/relationships/slideLayout" Target="../slideLayouts/slideLayout142.xml"/><Relationship Id="rId7" Type="http://schemas.openxmlformats.org/officeDocument/2006/relationships/slideLayout" Target="../slideLayouts/slideLayout141.xml"/><Relationship Id="rId6" Type="http://schemas.openxmlformats.org/officeDocument/2006/relationships/slideLayout" Target="../slideLayouts/slideLayout140.xml"/><Relationship Id="rId5" Type="http://schemas.openxmlformats.org/officeDocument/2006/relationships/slideLayout" Target="../slideLayouts/slideLayout139.xml"/><Relationship Id="rId4" Type="http://schemas.openxmlformats.org/officeDocument/2006/relationships/slideLayout" Target="../slideLayouts/slideLayout138.xml"/><Relationship Id="rId3" Type="http://schemas.openxmlformats.org/officeDocument/2006/relationships/slideLayout" Target="../slideLayouts/slideLayout137.xml"/><Relationship Id="rId2" Type="http://schemas.openxmlformats.org/officeDocument/2006/relationships/slideLayout" Target="../slideLayouts/slideLayout136.xml"/><Relationship Id="rId12" Type="http://schemas.openxmlformats.org/officeDocument/2006/relationships/theme" Target="../theme/theme13.xml"/><Relationship Id="rId11" Type="http://schemas.openxmlformats.org/officeDocument/2006/relationships/slideLayout" Target="../slideLayouts/slideLayout145.xml"/><Relationship Id="rId10" Type="http://schemas.openxmlformats.org/officeDocument/2006/relationships/slideLayout" Target="../slideLayouts/slideLayout144.xml"/><Relationship Id="rId1" Type="http://schemas.openxmlformats.org/officeDocument/2006/relationships/slideLayout" Target="../slideLayouts/slideLayout135.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4.xml"/><Relationship Id="rId8" Type="http://schemas.openxmlformats.org/officeDocument/2006/relationships/slideLayout" Target="../slideLayouts/slideLayout153.xml"/><Relationship Id="rId7" Type="http://schemas.openxmlformats.org/officeDocument/2006/relationships/slideLayout" Target="../slideLayouts/slideLayout152.xml"/><Relationship Id="rId6" Type="http://schemas.openxmlformats.org/officeDocument/2006/relationships/slideLayout" Target="../slideLayouts/slideLayout151.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7" Type="http://schemas.openxmlformats.org/officeDocument/2006/relationships/theme" Target="../theme/theme14.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55.xml"/><Relationship Id="rId1" Type="http://schemas.openxmlformats.org/officeDocument/2006/relationships/slideLayout" Target="../slideLayouts/slideLayout146.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2" Type="http://schemas.openxmlformats.org/officeDocument/2006/relationships/theme" Target="../theme/theme6.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2" Type="http://schemas.openxmlformats.org/officeDocument/2006/relationships/theme" Target="../theme/theme9.xml"/><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0242" name="组合 11265"/>
          <p:cNvGrpSpPr/>
          <p:nvPr/>
        </p:nvGrpSpPr>
        <p:grpSpPr>
          <a:xfrm>
            <a:off x="0" y="0"/>
            <a:ext cx="12192000" cy="6856413"/>
            <a:chOff x="0" y="0"/>
            <a:chExt cx="5760" cy="4319"/>
          </a:xfrm>
        </p:grpSpPr>
        <p:sp>
          <p:nvSpPr>
            <p:cNvPr id="10243" name="任意多边形 1126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0244" name="任意多边形 1126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0245" name="任意多边形 1126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0246" name="任意多边形 1126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0247" name="任意多边形 1127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0248" name="任意多边形 1127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0249" name="任意多边形 1127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0250" name="任意多边形 1127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0251" name="任意多边形 1127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0252" name="任意多边形 1127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0253" name="任意多边形 1127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0254" name="任意多边形 1127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0255" name="任意多边形 1127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0256" name="任意多边形 1127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0257" name="任意多边形 1128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0258" name="任意多边形 1128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0259" name="任意多边形 1128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0260" name="任意多边形 1128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0261" name="任意多边形 1128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0262" name="任意多边形 1128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0263" name="任意多边形 1128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0264" name="任意多边形 1128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0265" name="任意多边形 1128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0266" name="任意多边形 1128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0267" name="任意多边形 1129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0268" name="任意多边形 1129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0269" name="任意多边形 1129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0270" name="任意多边形 1129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0271" name="任意多边形 1129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0272" name="任意多边形 1129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0273" name="任意多边形 1129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0274" name="任意多边形 1129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0275" name="任意多边形 1129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0276" name="任意多边形 1129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0277" name="任意多边形 1130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0278" name="任意多边形 1130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0279" name="组合 11302"/>
            <p:cNvGrpSpPr/>
            <p:nvPr userDrawn="1"/>
          </p:nvGrpSpPr>
          <p:grpSpPr>
            <a:xfrm>
              <a:off x="0" y="1632"/>
              <a:ext cx="5758" cy="1858"/>
              <a:chOff x="0" y="0"/>
              <a:chExt cx="5758" cy="1858"/>
            </a:xfrm>
          </p:grpSpPr>
          <p:sp>
            <p:nvSpPr>
              <p:cNvPr id="10280" name="任意多边形 1130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0281" name="任意多边形 1130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1306" name="标题 11305"/>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1307" name="文本占位符 11306"/>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308" name="日期占位符 11307"/>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1309" name="页脚占位符 11308"/>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11310" name="灯片编号占位符 11309"/>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lgn="tl">
              <a:srgbClr val="000000">
                <a:alpha val="43137"/>
              </a:srgbClr>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3"/>
        </a:buBlip>
        <a:defRPr sz="3200" b="0" i="0" u="none" kern="1200" baseline="0">
          <a:solidFill>
            <a:schemeClr val="tx1"/>
          </a:solidFill>
          <a:effectLst>
            <a:outerShdw blurRad="38100" dist="38100" dir="2700000" algn="tl">
              <a:srgbClr val="000000">
                <a:alpha val="43137"/>
              </a:srgbClr>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4"/>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126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126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331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31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13318"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2290" name="组合 14337"/>
          <p:cNvGrpSpPr/>
          <p:nvPr/>
        </p:nvGrpSpPr>
        <p:grpSpPr>
          <a:xfrm>
            <a:off x="0" y="0"/>
            <a:ext cx="12192000" cy="6856413"/>
            <a:chOff x="0" y="0"/>
            <a:chExt cx="5760" cy="4319"/>
          </a:xfrm>
        </p:grpSpPr>
        <p:sp>
          <p:nvSpPr>
            <p:cNvPr id="12291" name="任意多边形 1433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2292" name="任意多边形 1433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2293" name="任意多边形 1434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2294" name="任意多边形 1434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2295" name="任意多边形 1434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2296" name="任意多边形 1434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2297" name="任意多边形 1434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2298" name="任意多边形 1434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2299" name="任意多边形 1434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2300" name="任意多边形 1434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2301" name="任意多边形 1434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2302" name="任意多边形 1434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2303" name="任意多边形 1435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2304" name="任意多边形 1435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2305" name="任意多边形 1435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2306" name="任意多边形 1435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2307" name="任意多边形 1435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2308" name="任意多边形 1435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2309" name="任意多边形 1435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2310" name="任意多边形 1435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2311" name="任意多边形 1435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2312" name="任意多边形 1435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2313" name="任意多边形 1436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2314" name="任意多边形 1436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2315" name="任意多边形 1436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2316" name="任意多边形 1436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2317" name="任意多边形 1436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2318" name="任意多边形 1436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2319" name="任意多边形 1436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2320" name="任意多边形 1436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2321" name="任意多边形 1436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2322" name="任意多边形 1436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2323" name="任意多边形 1437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2324" name="任意多边形 1437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2325" name="任意多边形 1437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2326" name="任意多边形 1437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2327" name="组合 14374"/>
            <p:cNvGrpSpPr/>
            <p:nvPr userDrawn="1"/>
          </p:nvGrpSpPr>
          <p:grpSpPr>
            <a:xfrm>
              <a:off x="0" y="1632"/>
              <a:ext cx="5758" cy="1858"/>
              <a:chOff x="0" y="0"/>
              <a:chExt cx="5758" cy="1858"/>
            </a:xfrm>
          </p:grpSpPr>
          <p:sp>
            <p:nvSpPr>
              <p:cNvPr id="12328" name="任意多边形 1437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2329" name="任意多边形 1437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4378" name="标题 14377"/>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4379" name="文本占位符 14378"/>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380" name="日期占位符 14379"/>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4381" name="页脚占位符 14380"/>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14382" name="灯片编号占位符 14381"/>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6386" name="日期占位符 16385"/>
          <p:cNvSpPr>
            <a:spLocks noGrp="1"/>
          </p:cNvSpPr>
          <p:nvPr>
            <p:ph type="dt" sz="half" idx="2"/>
          </p:nvPr>
        </p:nvSpPr>
        <p:spPr>
          <a:xfrm>
            <a:off x="609600" y="6251575"/>
            <a:ext cx="2844800" cy="476250"/>
          </a:xfrm>
          <a:prstGeom prst="rect">
            <a:avLst/>
          </a:prstGeom>
          <a:noFill/>
          <a:ln w="9525">
            <a:noFill/>
            <a:miter/>
          </a:ln>
        </p:spPr>
        <p:txBody>
          <a:bodyPr anchor="b"/>
          <a:lstStyle>
            <a:lvl1pPr>
              <a:defRPr sz="1200"/>
            </a:lvl1p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16387" name="灯片编号占位符 16386"/>
          <p:cNvSpPr>
            <a:spLocks noGrp="1"/>
          </p:cNvSpPr>
          <p:nvPr>
            <p:ph type="sldNum" sz="quarter" idx="4"/>
          </p:nvPr>
        </p:nvSpPr>
        <p:spPr>
          <a:xfrm>
            <a:off x="8737600" y="6248400"/>
            <a:ext cx="2844800" cy="476250"/>
          </a:xfrm>
          <a:prstGeom prst="rect">
            <a:avLst/>
          </a:prstGeom>
          <a:noFill/>
          <a:ln w="9525">
            <a:noFill/>
            <a:miter/>
          </a:ln>
        </p:spPr>
        <p:txBody>
          <a:bodyPr anchor="b"/>
          <a:lstStyle>
            <a:lvl1pPr algn="r">
              <a:defRPr sz="1200"/>
            </a:lvl1p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3316" name="组合 16387"/>
          <p:cNvGrpSpPr/>
          <p:nvPr/>
        </p:nvGrpSpPr>
        <p:grpSpPr>
          <a:xfrm>
            <a:off x="0" y="0"/>
            <a:ext cx="12187767" cy="6850063"/>
            <a:chOff x="0" y="0"/>
            <a:chExt cx="5758" cy="4315"/>
          </a:xfrm>
        </p:grpSpPr>
        <p:grpSp>
          <p:nvGrpSpPr>
            <p:cNvPr id="13317" name="组合 16388"/>
            <p:cNvGrpSpPr/>
            <p:nvPr userDrawn="1"/>
          </p:nvGrpSpPr>
          <p:grpSpPr>
            <a:xfrm>
              <a:off x="1728" y="2230"/>
              <a:ext cx="4027" cy="2085"/>
              <a:chOff x="0" y="0"/>
              <a:chExt cx="4027" cy="2085"/>
            </a:xfrm>
          </p:grpSpPr>
          <p:sp>
            <p:nvSpPr>
              <p:cNvPr id="13318" name="任意多边形 16389"/>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3319" name="任意多边形 16390"/>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3320" name="任意多边形 16391"/>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3321" name="任意多边形 16392"/>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3322" name="任意多边形 16393"/>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3323" name="任意多边形 16394"/>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3324" name="任意多边形 16395"/>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6397" name="标题 16396"/>
          <p:cNvSpPr>
            <a:spLocks noGrp="1" noRot="1"/>
          </p:cNvSpPr>
          <p:nvPr>
            <p:ph type="title"/>
          </p:nvPr>
        </p:nvSpPr>
        <p:spPr>
          <a:xfrm>
            <a:off x="609600" y="274638"/>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6398" name="页脚占位符 16397"/>
          <p:cNvSpPr>
            <a:spLocks noGrp="1"/>
          </p:cNvSpPr>
          <p:nvPr>
            <p:ph type="ftr" sz="quarter" idx="3"/>
          </p:nvPr>
        </p:nvSpPr>
        <p:spPr>
          <a:xfrm>
            <a:off x="4165600" y="6248400"/>
            <a:ext cx="3860800" cy="476250"/>
          </a:xfrm>
          <a:prstGeom prst="rect">
            <a:avLst/>
          </a:prstGeom>
          <a:noFill/>
          <a:ln w="9525">
            <a:noFill/>
            <a:miter/>
          </a:ln>
        </p:spPr>
        <p:txBody>
          <a:bodyPr anchor="b"/>
          <a:lstStyle>
            <a:lvl1pPr algn="ctr">
              <a:defRPr sz="1200"/>
            </a:lvl1pPr>
          </a:lstStyle>
          <a:p>
            <a:pPr lvl="0" fontAlgn="base"/>
            <a:endParaRPr lang="zh-CN" strike="noStrike" noProof="1"/>
          </a:p>
        </p:txBody>
      </p:sp>
      <p:sp>
        <p:nvSpPr>
          <p:cNvPr id="16399" name="文本占位符 16398"/>
          <p:cNvSpPr>
            <a:spLocks noGrp="1"/>
          </p:cNvSpPr>
          <p:nvPr>
            <p:ph type="body" idx="1"/>
          </p:nvPr>
        </p:nvSpPr>
        <p:spPr>
          <a:xfrm>
            <a:off x="609600" y="1600200"/>
            <a:ext cx="10972800" cy="4525963"/>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eaLnBrk="1" fontAlgn="base" hangingPunct="1"/>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205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2054"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307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07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3078"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409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101"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4102"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5123"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125"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5126"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614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614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14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615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7170" name="组合 7169"/>
          <p:cNvGrpSpPr/>
          <p:nvPr/>
        </p:nvGrpSpPr>
        <p:grpSpPr>
          <a:xfrm>
            <a:off x="0" y="0"/>
            <a:ext cx="12192000" cy="6856413"/>
            <a:chOff x="0" y="0"/>
            <a:chExt cx="5760" cy="4319"/>
          </a:xfrm>
        </p:grpSpPr>
        <p:sp>
          <p:nvSpPr>
            <p:cNvPr id="7171" name="任意多边形 717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7172" name="任意多边形 717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7173" name="任意多边形 717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7174" name="任意多边形 717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7175" name="任意多边形 717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7176" name="任意多边形 717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7177" name="任意多边形 717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7178" name="任意多边形 717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7179" name="任意多边形 717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7180" name="任意多边形 717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7181" name="任意多边形 718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7182" name="任意多边形 718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7183" name="任意多边形 718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7184" name="任意多边形 718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7185" name="任意多边形 718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7186" name="任意多边形 718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7187" name="任意多边形 718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7188" name="任意多边形 718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7189" name="任意多边形 718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7190" name="任意多边形 718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7191" name="任意多边形 719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7192" name="任意多边形 719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7193" name="任意多边形 719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7194" name="任意多边形 719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7195" name="任意多边形 719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7196" name="任意多边形 719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7197" name="任意多边形 719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7198" name="任意多边形 719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7199" name="任意多边形 719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7200" name="任意多边形 719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7201" name="任意多边形 720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7202" name="任意多边形 720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7203" name="任意多边形 720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7204" name="任意多边形 720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7205" name="任意多边形 720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7206" name="任意多边形 720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7207" name="组合 7206"/>
            <p:cNvGrpSpPr/>
            <p:nvPr userDrawn="1"/>
          </p:nvGrpSpPr>
          <p:grpSpPr>
            <a:xfrm>
              <a:off x="0" y="1632"/>
              <a:ext cx="5758" cy="1858"/>
              <a:chOff x="0" y="0"/>
              <a:chExt cx="5758" cy="1858"/>
            </a:xfrm>
          </p:grpSpPr>
          <p:sp>
            <p:nvSpPr>
              <p:cNvPr id="7208" name="任意多边形 720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7209" name="任意多边形 720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7210" name="标题 7209"/>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7211" name="文本占位符 7210"/>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212" name="日期占位符 7211"/>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213" name="页脚占位符 7212"/>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7214" name="灯片编号占位符 7213"/>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819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221"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9222"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921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921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45"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10246"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46.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5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4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5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5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5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48.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148.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48.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hyperlink" Target="code\test_Stack.py"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6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hyperlink" Target="code\doctest_demo.py" TargetMode="Externa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tags" Target="../tags/tag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  </a:t>
            </a:r>
            <a:r>
              <a:rPr>
                <a:latin typeface="+mj-lt"/>
                <a:ea typeface="+mj-ea"/>
                <a:cs typeface="+mj-cs"/>
                <a:sym typeface="+mn-ea"/>
              </a:rPr>
              <a:t>基本概念</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9698" name="内容占位符 2"/>
          <p:cNvSpPr>
            <a:spLocks noGrp="1"/>
          </p:cNvSpPr>
          <p:nvPr>
            <p:ph sz="half" idx="2"/>
          </p:nvPr>
        </p:nvSpPr>
        <p:spPr/>
        <p:txBody>
          <a:bodyPr anchor="t"/>
          <a:p>
            <a:pPr>
              <a:buFont typeface="Wingdings" panose="05000000000000000000" charset="0"/>
              <a:buChar char="v"/>
            </a:pPr>
            <a:r>
              <a:rPr lang="zh-CN" altLang="en-US" sz="2400"/>
              <a:t>注意</a:t>
            </a:r>
            <a:endParaRPr lang="zh-CN" altLang="en-US" sz="2400"/>
          </a:p>
          <a:p>
            <a:pPr>
              <a:lnSpc>
                <a:spcPct val="120000"/>
              </a:lnSpc>
              <a:spcBef>
                <a:spcPts val="600"/>
              </a:spcBef>
              <a:spcAft>
                <a:spcPts val="600"/>
              </a:spcAft>
              <a:buFont typeface="Wingdings" panose="05000000000000000000" charset="0"/>
              <a:buChar char="ü"/>
            </a:pPr>
            <a:r>
              <a:rPr lang="zh-CN" altLang="en-US" sz="2000" dirty="0">
                <a:sym typeface="宋体" panose="02010600030101010101" pitchFamily="2" charset="-122"/>
              </a:rPr>
              <a:t>不建议使用异常来代替常规的检查，如</a:t>
            </a:r>
            <a:r>
              <a:rPr lang="en-US" altLang="zh-CN" sz="2000" dirty="0">
                <a:sym typeface="宋体" panose="02010600030101010101" pitchFamily="2" charset="-122"/>
              </a:rPr>
              <a:t>if...else</a:t>
            </a:r>
            <a:r>
              <a:rPr lang="zh-CN" altLang="en-US" sz="2000" dirty="0">
                <a:sym typeface="宋体" panose="02010600030101010101" pitchFamily="2" charset="-122"/>
              </a:rPr>
              <a:t>判断。</a:t>
            </a:r>
            <a:endParaRPr lang="zh-CN" altLang="en-US" sz="2000" dirty="0"/>
          </a:p>
          <a:p>
            <a:pPr>
              <a:lnSpc>
                <a:spcPct val="120000"/>
              </a:lnSpc>
              <a:spcBef>
                <a:spcPts val="600"/>
              </a:spcBef>
              <a:spcAft>
                <a:spcPts val="600"/>
              </a:spcAft>
              <a:buFont typeface="Wingdings" panose="05000000000000000000" charset="0"/>
              <a:buChar char="ü"/>
            </a:pPr>
            <a:r>
              <a:rPr lang="zh-CN" altLang="en-US" sz="2000" dirty="0">
                <a:sym typeface="宋体" panose="02010600030101010101" pitchFamily="2" charset="-122"/>
              </a:rPr>
              <a:t>应避免过多使用异常处理机制，只在确实需要时才使用。</a:t>
            </a:r>
            <a:endParaRPr lang="zh-CN" altLang="en-US" sz="2000" dirty="0">
              <a:sym typeface="宋体" panose="02010600030101010101" pitchFamily="2" charset="-122"/>
            </a:endParaRPr>
          </a:p>
          <a:p>
            <a:pPr>
              <a:lnSpc>
                <a:spcPct val="120000"/>
              </a:lnSpc>
              <a:spcBef>
                <a:spcPts val="600"/>
              </a:spcBef>
              <a:spcAft>
                <a:spcPts val="600"/>
              </a:spcAft>
              <a:buFont typeface="Wingdings" panose="05000000000000000000" charset="0"/>
              <a:buChar char="ü"/>
            </a:pPr>
            <a:r>
              <a:rPr lang="zh-CN" altLang="en-US" sz="2000"/>
              <a:t>捕捉异常时，应尽量精准，并针对不同类型的异常设计不同的处理代码。</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 基本概念</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457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8.2 </a:t>
            </a:r>
            <a:r>
              <a:rPr>
                <a:latin typeface="+mj-lt"/>
                <a:ea typeface="+mj-ea"/>
                <a:cs typeface="+mj-cs"/>
                <a:sym typeface="+mn-ea"/>
              </a:rPr>
              <a:t>Python</a:t>
            </a:r>
            <a:r>
              <a:rPr>
                <a:latin typeface="+mj-lt"/>
                <a:ea typeface="+mj-ea"/>
                <a:cs typeface="+mj-cs"/>
                <a:sym typeface="+mn-ea"/>
              </a:rPr>
              <a:t>中的异常类</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endParaRPr lang="zh-CN" altLang="en-US"/>
          </a:p>
        </p:txBody>
      </p:sp>
      <p:pic>
        <p:nvPicPr>
          <p:cNvPr id="30722" name="图片 2"/>
          <p:cNvPicPr>
            <a:picLocks noChangeAspect="1"/>
          </p:cNvPicPr>
          <p:nvPr/>
        </p:nvPicPr>
        <p:blipFill>
          <a:blip r:embed="rId1"/>
          <a:stretch>
            <a:fillRect/>
          </a:stretch>
        </p:blipFill>
        <p:spPr>
          <a:xfrm>
            <a:off x="1862138" y="1420813"/>
            <a:ext cx="2506662" cy="5051425"/>
          </a:xfrm>
          <a:prstGeom prst="rect">
            <a:avLst/>
          </a:prstGeom>
          <a:noFill/>
          <a:ln w="9525">
            <a:noFill/>
          </a:ln>
        </p:spPr>
      </p:pic>
      <p:pic>
        <p:nvPicPr>
          <p:cNvPr id="30723" name="图片 3"/>
          <p:cNvPicPr>
            <a:picLocks noChangeAspect="1"/>
          </p:cNvPicPr>
          <p:nvPr/>
        </p:nvPicPr>
        <p:blipFill>
          <a:blip r:embed="rId2"/>
          <a:stretch>
            <a:fillRect/>
          </a:stretch>
        </p:blipFill>
        <p:spPr>
          <a:xfrm>
            <a:off x="4448175" y="1392238"/>
            <a:ext cx="2728913" cy="4945062"/>
          </a:xfrm>
          <a:prstGeom prst="rect">
            <a:avLst/>
          </a:prstGeom>
          <a:noFill/>
          <a:ln w="9525">
            <a:noFill/>
          </a:ln>
        </p:spPr>
      </p:pic>
      <p:pic>
        <p:nvPicPr>
          <p:cNvPr id="30724" name="图片 4"/>
          <p:cNvPicPr>
            <a:picLocks noChangeAspect="1"/>
          </p:cNvPicPr>
          <p:nvPr/>
        </p:nvPicPr>
        <p:blipFill>
          <a:blip r:embed="rId3"/>
          <a:stretch>
            <a:fillRect/>
          </a:stretch>
        </p:blipFill>
        <p:spPr>
          <a:xfrm>
            <a:off x="7210425" y="1420813"/>
            <a:ext cx="2601913" cy="494665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560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8.2 </a:t>
            </a:r>
            <a:r>
              <a:rPr>
                <a:latin typeface="+mj-lt"/>
                <a:ea typeface="+mj-ea"/>
                <a:cs typeface="+mj-cs"/>
                <a:sym typeface="+mn-ea"/>
              </a:rPr>
              <a:t>Python</a:t>
            </a:r>
            <a:r>
              <a:rPr>
                <a:latin typeface="+mj-lt"/>
                <a:ea typeface="+mj-ea"/>
                <a:cs typeface="+mj-cs"/>
                <a:sym typeface="+mn-ea"/>
              </a:rPr>
              <a:t>中的异常类</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1746" name="文本占位符 25602"/>
          <p:cNvSpPr>
            <a:spLocks noGrp="1"/>
          </p:cNvSpPr>
          <p:nvPr>
            <p:ph sz="half" idx="2"/>
          </p:nvPr>
        </p:nvSpPr>
        <p:spPr/>
        <p:txBody>
          <a:bodyPr anchor="t"/>
          <a:p>
            <a:pPr>
              <a:lnSpc>
                <a:spcPct val="80000"/>
              </a:lnSpc>
              <a:buFont typeface="Wingdings" panose="05000000000000000000" charset="0"/>
              <a:buChar char="§"/>
            </a:pPr>
            <a:r>
              <a:rPr lang="zh-CN" altLang="en-US" sz="2400" dirty="0"/>
              <a:t>可以继承Python内置异常类来实现自定义的异常类。</a:t>
            </a:r>
            <a:endParaRPr lang="zh-CN" altLang="en-US" sz="2400" dirty="0"/>
          </a:p>
          <a:p>
            <a:pPr>
              <a:lnSpc>
                <a:spcPct val="80000"/>
              </a:lnSpc>
              <a:spcBef>
                <a:spcPct val="10000"/>
              </a:spcBef>
              <a:buNone/>
            </a:pPr>
            <a:endParaRPr lang="en-US" altLang="zh-CN" sz="1800" dirty="0">
              <a:latin typeface="Times New Roman" panose="02020603050405020304" pitchFamily="2" charset="0"/>
            </a:endParaRPr>
          </a:p>
          <a:p>
            <a:pPr>
              <a:lnSpc>
                <a:spcPct val="80000"/>
              </a:lnSpc>
              <a:spcBef>
                <a:spcPct val="10000"/>
              </a:spcBef>
              <a:buNone/>
            </a:pPr>
            <a:r>
              <a:rPr lang="en-US" altLang="zh-CN" sz="1800" dirty="0">
                <a:latin typeface="Times New Roman" panose="02020603050405020304" pitchFamily="2" charset="0"/>
              </a:rPr>
              <a:t>class ShortInputException(Exception):</a:t>
            </a:r>
            <a:endParaRPr lang="en-US" altLang="zh-CN" sz="1800" dirty="0">
              <a:latin typeface="Times New Roman" panose="02020603050405020304" pitchFamily="2" charset="0"/>
            </a:endParaRPr>
          </a:p>
          <a:p>
            <a:pPr>
              <a:lnSpc>
                <a:spcPct val="80000"/>
              </a:lnSpc>
              <a:spcBef>
                <a:spcPct val="10000"/>
              </a:spcBef>
              <a:buNone/>
            </a:pPr>
            <a:r>
              <a:rPr lang="en-US" altLang="zh-CN" sz="1800" dirty="0">
                <a:latin typeface="Times New Roman" panose="02020603050405020304" pitchFamily="2" charset="0"/>
              </a:rPr>
              <a:t>	def __init__(self, length, atleast):</a:t>
            </a:r>
            <a:endParaRPr lang="en-US" altLang="zh-CN" sz="1800" dirty="0">
              <a:latin typeface="Times New Roman" panose="02020603050405020304" pitchFamily="2" charset="0"/>
            </a:endParaRPr>
          </a:p>
          <a:p>
            <a:pPr>
              <a:lnSpc>
                <a:spcPct val="80000"/>
              </a:lnSpc>
              <a:spcBef>
                <a:spcPct val="10000"/>
              </a:spcBef>
              <a:buNone/>
            </a:pPr>
            <a:r>
              <a:rPr lang="en-US" altLang="zh-CN" sz="1800" dirty="0">
                <a:latin typeface="Times New Roman" panose="02020603050405020304" pitchFamily="2" charset="0"/>
              </a:rPr>
              <a:t>		Exception.__init__(self)</a:t>
            </a:r>
            <a:endParaRPr lang="en-US" altLang="zh-CN" sz="1800" dirty="0">
              <a:latin typeface="Times New Roman" panose="02020603050405020304" pitchFamily="2" charset="0"/>
            </a:endParaRPr>
          </a:p>
          <a:p>
            <a:pPr>
              <a:lnSpc>
                <a:spcPct val="80000"/>
              </a:lnSpc>
              <a:spcBef>
                <a:spcPct val="10000"/>
              </a:spcBef>
              <a:buNone/>
            </a:pPr>
            <a:r>
              <a:rPr lang="en-US" altLang="zh-CN" sz="1800" dirty="0">
                <a:latin typeface="Times New Roman" panose="02020603050405020304" pitchFamily="2" charset="0"/>
              </a:rPr>
              <a:t>		self.length = length</a:t>
            </a:r>
            <a:endParaRPr lang="en-US" altLang="zh-CN" sz="1800" dirty="0">
              <a:latin typeface="Times New Roman" panose="02020603050405020304" pitchFamily="2" charset="0"/>
            </a:endParaRPr>
          </a:p>
          <a:p>
            <a:pPr>
              <a:lnSpc>
                <a:spcPct val="80000"/>
              </a:lnSpc>
              <a:spcBef>
                <a:spcPct val="10000"/>
              </a:spcBef>
              <a:buNone/>
            </a:pPr>
            <a:r>
              <a:rPr lang="en-US" altLang="zh-CN" sz="1800" dirty="0">
                <a:latin typeface="Times New Roman" panose="02020603050405020304" pitchFamily="2" charset="0"/>
              </a:rPr>
              <a:t>		self.atleast = atleast </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try:</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	s = input('</a:t>
            </a:r>
            <a:r>
              <a:rPr lang="zh-CN" altLang="en-US" sz="1800" dirty="0">
                <a:latin typeface="Times New Roman" panose="02020603050405020304" pitchFamily="2" charset="0"/>
              </a:rPr>
              <a:t>请输入 </a:t>
            </a:r>
            <a:r>
              <a:rPr lang="en-US" altLang="zh-CN" sz="1800" dirty="0">
                <a:latin typeface="Times New Roman" panose="02020603050405020304" pitchFamily="2" charset="0"/>
              </a:rPr>
              <a:t>--&gt; ')</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	if len(s) &lt; 3:</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		raise ShortInputException(len(s), 3)</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except EOFError: 		</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	print ('</a:t>
            </a:r>
            <a:r>
              <a:rPr lang="zh-CN" altLang="en-US" sz="1800" dirty="0">
                <a:latin typeface="Times New Roman" panose="02020603050405020304" pitchFamily="2" charset="0"/>
              </a:rPr>
              <a:t>你输入了一个结束标记</a:t>
            </a:r>
            <a:r>
              <a:rPr lang="en-US" altLang="zh-CN" sz="1800" dirty="0">
                <a:latin typeface="Times New Roman" panose="02020603050405020304" pitchFamily="2" charset="0"/>
              </a:rPr>
              <a:t>EOF')</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except ShortInputException as x:				</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	print ('ShortInputException: </a:t>
            </a:r>
            <a:r>
              <a:rPr lang="zh-CN" altLang="en-US" sz="1800" dirty="0">
                <a:latin typeface="Times New Roman" panose="02020603050405020304" pitchFamily="2" charset="0"/>
              </a:rPr>
              <a:t>长度是 </a:t>
            </a:r>
            <a:r>
              <a:rPr lang="en-US" altLang="zh-CN" sz="1800" dirty="0">
                <a:latin typeface="Times New Roman" panose="02020603050405020304" pitchFamily="2" charset="0"/>
              </a:rPr>
              <a:t>%d, </a:t>
            </a:r>
            <a:r>
              <a:rPr lang="zh-CN" altLang="en-US" sz="1800" dirty="0">
                <a:latin typeface="Times New Roman" panose="02020603050405020304" pitchFamily="2" charset="0"/>
              </a:rPr>
              <a:t>至少应是 </a:t>
            </a:r>
            <a:r>
              <a:rPr lang="en-US" altLang="zh-CN" sz="1800" dirty="0">
                <a:latin typeface="Times New Roman" panose="02020603050405020304" pitchFamily="2" charset="0"/>
              </a:rPr>
              <a:t>%d' % (x.length, x.atleast))</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else:</a:t>
            </a:r>
            <a:endParaRPr lang="en-US" altLang="zh-CN" sz="1800" dirty="0">
              <a:latin typeface="Times New Roman" panose="02020603050405020304" pitchFamily="2" charset="0"/>
            </a:endParaRPr>
          </a:p>
          <a:p>
            <a:pPr>
              <a:lnSpc>
                <a:spcPct val="80000"/>
              </a:lnSpc>
              <a:buNone/>
            </a:pPr>
            <a:r>
              <a:rPr lang="en-US" altLang="zh-CN" sz="1800" dirty="0">
                <a:latin typeface="Times New Roman" panose="02020603050405020304" pitchFamily="2" charset="0"/>
              </a:rPr>
              <a:t>	print ('</a:t>
            </a:r>
            <a:r>
              <a:rPr lang="zh-CN" altLang="en-US" sz="1800" dirty="0">
                <a:latin typeface="Times New Roman" panose="02020603050405020304" pitchFamily="2" charset="0"/>
              </a:rPr>
              <a:t>没有异常发生</a:t>
            </a:r>
            <a:r>
              <a:rPr lang="en-US" altLang="zh-CN" sz="1800" dirty="0">
                <a:latin typeface="Times New Roman" panose="02020603050405020304" pitchFamily="2" charset="0"/>
              </a:rPr>
              <a:t>.')</a:t>
            </a:r>
            <a:endParaRPr lang="en-US" altLang="zh-CN" sz="1800" dirty="0">
              <a:latin typeface="Times New Roman" panose="02020603050405020304"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662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8.2 </a:t>
            </a:r>
            <a:r>
              <a:rPr>
                <a:latin typeface="+mj-lt"/>
                <a:ea typeface="+mj-ea"/>
                <a:cs typeface="+mj-cs"/>
                <a:sym typeface="+mn-ea"/>
              </a:rPr>
              <a:t>Python</a:t>
            </a:r>
            <a:r>
              <a:rPr>
                <a:latin typeface="+mj-lt"/>
                <a:ea typeface="+mj-ea"/>
                <a:cs typeface="+mj-cs"/>
                <a:sym typeface="+mn-ea"/>
              </a:rPr>
              <a:t>中的异常类</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2770" name="文本占位符 26626"/>
          <p:cNvSpPr>
            <a:spLocks noGrp="1"/>
          </p:cNvSpPr>
          <p:nvPr>
            <p:ph sz="half" idx="2"/>
          </p:nvPr>
        </p:nvSpPr>
        <p:spPr/>
        <p:txBody>
          <a:bodyPr anchor="t"/>
          <a:p>
            <a:pPr>
              <a:spcBef>
                <a:spcPct val="0"/>
              </a:spcBef>
              <a:buFont typeface="Wingdings" panose="05000000000000000000" charset="0"/>
              <a:buChar char="§"/>
            </a:pPr>
            <a:r>
              <a:rPr lang="zh-CN" altLang="en-US" sz="2400" dirty="0"/>
              <a:t>再例如</a:t>
            </a:r>
            <a:endParaRPr lang="zh-CN" altLang="en-US" sz="2400" dirty="0"/>
          </a:p>
          <a:p>
            <a:pPr>
              <a:spcBef>
                <a:spcPct val="0"/>
              </a:spcBef>
              <a:buNone/>
            </a:pP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&gt;&gt;&gt; class MyError(Exception):</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def __init__(self, value):</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self.value = value</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def __str__(self):</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return repr(self.value)</a:t>
            </a:r>
            <a:endParaRPr lang="zh-CN" altLang="en-US" sz="1800" dirty="0">
              <a:latin typeface="Consolas" panose="020B0609020204030204" charset="0"/>
            </a:endParaRPr>
          </a:p>
          <a:p>
            <a:pPr>
              <a:spcBef>
                <a:spcPct val="0"/>
              </a:spcBef>
              <a:buNone/>
            </a:pP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&gt;&gt;&gt; try:</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raise MyError(2*2)</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except MyError as e:</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print('My exception occurred, value:', e.value)</a:t>
            </a:r>
            <a:endParaRPr lang="zh-CN" altLang="en-US" sz="1800" dirty="0">
              <a:latin typeface="Consolas" panose="020B0609020204030204" charset="0"/>
            </a:endParaRPr>
          </a:p>
          <a:p>
            <a:pPr>
              <a:spcBef>
                <a:spcPct val="0"/>
              </a:spcBef>
              <a:buNone/>
            </a:pP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My exception occurred, value: 4</a:t>
            </a:r>
            <a:endParaRPr lang="zh-CN" altLang="en-US" sz="1800" dirty="0">
              <a:latin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764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8.2 </a:t>
            </a:r>
            <a:r>
              <a:rPr>
                <a:latin typeface="+mj-lt"/>
                <a:ea typeface="+mj-ea"/>
                <a:cs typeface="+mj-cs"/>
                <a:sym typeface="+mn-ea"/>
              </a:rPr>
              <a:t>Python</a:t>
            </a:r>
            <a:r>
              <a:rPr>
                <a:latin typeface="+mj-lt"/>
                <a:ea typeface="+mj-ea"/>
                <a:cs typeface="+mj-cs"/>
                <a:sym typeface="+mn-ea"/>
              </a:rPr>
              <a:t>中的异常类</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1746" name="文本占位符 27650"/>
          <p:cNvSpPr>
            <a:spLocks noGrp="1"/>
          </p:cNvSpPr>
          <p:nvPr>
            <p:ph sz="half" idx="2"/>
          </p:nvPr>
        </p:nvSpPr>
        <p:spPr/>
        <p:txBody>
          <a:bodyPr anchor="t"/>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如果自己编写的某个模块需要抛出多个不同的异常，可以先创建一个基类，再创建多个派生类分别表示不同的异常。</a:t>
            </a:r>
            <a:endParaRPr kumimoji="0" lang="zh-CN" altLang="en-US" sz="2400" b="0" i="0" u="none" strike="noStrike" kern="1200" cap="none" spc="0" normalizeH="0" baseline="0" noProof="1" dirty="0">
              <a:solidFill>
                <a:schemeClr val="tx1"/>
              </a:solidFill>
              <a:latin typeface="+mn-lt"/>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class Error(Exception):</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    pass</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class InputError(Error):</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    def __init__(self, expression, message):</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        self.expression = expression</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        self.message = message</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class TransitionError(Error):</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    def __init__(self, previous, next, message):</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        self.previous = previous</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        self.next = next</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52400" marR="0" indent="-152400"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        self.message = message</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 基本概念</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867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8.3.1 try...except结构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8675" name="文本占位符 28674"/>
          <p:cNvSpPr>
            <a:spLocks noGrp="1"/>
          </p:cNvSpPr>
          <p:nvPr>
            <p:ph sz="half" idx="2"/>
          </p:nvPr>
        </p:nvSpPr>
        <p:spPr/>
        <p:txBody>
          <a:bodyPr/>
          <a:p>
            <a:pPr marL="342900" marR="0" indent="-342900" algn="l" defTabSz="914400" rtl="0" eaLnBrk="1" fontAlgn="base" latinLnBrk="0" hangingPunct="1">
              <a:lnSpc>
                <a:spcPct val="90000"/>
              </a:lnSpc>
              <a:spcBef>
                <a:spcPct val="20000"/>
              </a:spcBef>
              <a:spcAft>
                <a:spcPct val="0"/>
              </a:spcAft>
              <a:buClrTx/>
              <a:buSzTx/>
              <a:buFont typeface="Wingdings" panose="05000000000000000000" charset="0"/>
              <a:buChar char="v"/>
            </a:pPr>
            <a:r>
              <a:rPr kumimoji="0" lang="en-US" altLang="x-none" sz="2400" b="0" i="0" u="none" strike="noStrike" kern="1200" cap="none" spc="0" normalizeH="0" baseline="0" noProof="1" dirty="0">
                <a:solidFill>
                  <a:schemeClr val="tx1"/>
                </a:solidFill>
                <a:effectLst/>
                <a:latin typeface="+mn-lt"/>
                <a:ea typeface="宋体" panose="02010600030101010101" pitchFamily="2" charset="-122"/>
                <a:cs typeface="+mn-cs"/>
              </a:rPr>
              <a:t>try</a:t>
            </a: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rPr>
              <a:t>子句中的代码块放置可能出现异常的语句，</a:t>
            </a:r>
            <a:r>
              <a:rPr kumimoji="0" lang="en-US" altLang="x-none" sz="2400" b="0" i="0" u="none" strike="noStrike" kern="1200" cap="none" spc="0" normalizeH="0" baseline="0" noProof="1" dirty="0">
                <a:solidFill>
                  <a:schemeClr val="tx1"/>
                </a:solidFill>
                <a:effectLst/>
                <a:latin typeface="+mn-lt"/>
                <a:ea typeface="宋体" panose="02010600030101010101" pitchFamily="2" charset="-122"/>
                <a:cs typeface="+mn-cs"/>
              </a:rPr>
              <a:t>except</a:t>
            </a: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rPr>
              <a:t>子句中的代码块处理异常。</a:t>
            </a:r>
            <a:endPar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endParaRPr>
          </a:p>
          <a:p>
            <a:pPr marL="1905" marR="0" indent="-1905" algn="l" defTabSz="914400" rtl="0" eaLnBrk="1" fontAlgn="base" latinLnBrk="0" hangingPunct="1">
              <a:lnSpc>
                <a:spcPct val="9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try:</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9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a:t>
            </a:r>
            <a:r>
              <a:rPr kumimoji="0" lang="en-US" altLang="x-none" sz="1800" b="0" i="1"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try</a:t>
            </a:r>
            <a:r>
              <a:rPr kumimoji="0" lang="zh-CN" altLang="en-US" sz="1800" b="0" i="1"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块</a:t>
            </a: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a:t>
            </a: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a:t>
            </a: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被监控的语句</a:t>
            </a:r>
            <a:endPar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9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except </a:t>
            </a:r>
            <a:r>
              <a:rPr kumimoji="0" lang="en-US" altLang="x-none" sz="1800" b="0" i="1"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Exception[ as reason]</a:t>
            </a: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9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a:t>
            </a:r>
            <a:r>
              <a:rPr kumimoji="0" lang="en-US" altLang="x-none" sz="1800" b="0" i="1"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except</a:t>
            </a:r>
            <a:r>
              <a:rPr kumimoji="0" lang="zh-CN" altLang="en-US" sz="1800" b="0" i="1"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块	</a:t>
            </a: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a:t>
            </a: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a:t>
            </a: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处理异常的语句</a:t>
            </a:r>
            <a:endPar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9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342900" marR="0" indent="-342900" algn="l" defTabSz="914400" rtl="0" eaLnBrk="1" fontAlgn="base" latinLnBrk="0" hangingPunct="1">
              <a:lnSpc>
                <a:spcPct val="9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rPr>
              <a:t>当需要捕获所有异常时，可以使用</a:t>
            </a:r>
            <a:r>
              <a:rPr kumimoji="0" lang="en-US" altLang="x-none" sz="2400" b="0" i="0" u="none" strike="noStrike" kern="1200" cap="none" spc="0" normalizeH="0" baseline="0" noProof="1" dirty="0">
                <a:solidFill>
                  <a:schemeClr val="tx1"/>
                </a:solidFill>
                <a:effectLst/>
                <a:latin typeface="+mn-lt"/>
                <a:ea typeface="宋体" panose="02010600030101010101" pitchFamily="2" charset="-122"/>
                <a:cs typeface="+mn-cs"/>
              </a:rPr>
              <a:t>BaseException</a:t>
            </a:r>
            <a:endPar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endParaRPr>
          </a:p>
          <a:p>
            <a:pPr marL="1905" marR="0" indent="-1905" algn="l" defTabSz="914400" rtl="0" eaLnBrk="1" fontAlgn="base" latinLnBrk="0" hangingPunct="1">
              <a:lnSpc>
                <a:spcPct val="90000"/>
              </a:lnSpc>
              <a:spcBef>
                <a:spcPct val="20000"/>
              </a:spcBef>
              <a:spcAft>
                <a:spcPct val="0"/>
              </a:spcAft>
              <a:buClrTx/>
              <a:buSzTx/>
              <a:buFontTx/>
              <a:buNone/>
            </a:pPr>
            <a:r>
              <a:rPr kumimoji="0" lang="zh-CN" altLang="en-US"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a:t>
            </a:r>
            <a:r>
              <a:rPr kumimoji="0" lang="en-US" altLang="x-none"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try:</a:t>
            </a:r>
            <a:endParaRPr kumimoji="0" lang="en-US" altLang="x-none"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90000"/>
              </a:lnSpc>
              <a:spcBef>
                <a:spcPct val="20000"/>
              </a:spcBef>
              <a:spcAft>
                <a:spcPct val="0"/>
              </a:spcAft>
              <a:buClrTx/>
              <a:buSzTx/>
              <a:buFontTx/>
              <a:buNone/>
            </a:pPr>
            <a:r>
              <a:rPr kumimoji="0" lang="en-US" altLang="x-none"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try</a:t>
            </a:r>
            <a:r>
              <a:rPr kumimoji="0" lang="zh-CN" altLang="en-US"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块</a:t>
            </a:r>
            <a:endParaRPr kumimoji="0" lang="en-US" altLang="x-none"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90000"/>
              </a:lnSpc>
              <a:spcBef>
                <a:spcPct val="20000"/>
              </a:spcBef>
              <a:spcAft>
                <a:spcPct val="0"/>
              </a:spcAft>
              <a:buClrTx/>
              <a:buSzTx/>
              <a:buFontTx/>
              <a:buNone/>
            </a:pPr>
            <a:r>
              <a:rPr kumimoji="0" lang="en-US" altLang="x-none"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except BaseException as e:       #</a:t>
            </a:r>
            <a:r>
              <a:rPr kumimoji="0" lang="zh-CN" altLang="en-US"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不建议这样做</a:t>
            </a:r>
            <a:endParaRPr kumimoji="0" lang="zh-CN" altLang="en-US"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90000"/>
              </a:lnSpc>
              <a:spcBef>
                <a:spcPct val="20000"/>
              </a:spcBef>
              <a:spcAft>
                <a:spcPct val="0"/>
              </a:spcAft>
              <a:buClrTx/>
              <a:buSzTx/>
              <a:buFontTx/>
              <a:buNone/>
            </a:pPr>
            <a:r>
              <a:rPr kumimoji="0" lang="en-US" altLang="x-none"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except</a:t>
            </a:r>
            <a:r>
              <a:rPr kumimoji="0" lang="zh-CN" altLang="en-US"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块</a:t>
            </a:r>
            <a:r>
              <a:rPr kumimoji="0" lang="en-US" altLang="x-none"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a:t>
            </a:r>
            <a:r>
              <a:rPr kumimoji="0" lang="zh-CN" altLang="en-US"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处理所有错误 </a:t>
            </a:r>
            <a:endParaRPr kumimoji="0" lang="zh-CN" altLang="en-US" sz="20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969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8.3.1 try...except结构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5842" name="文本占位符 29698"/>
          <p:cNvSpPr>
            <a:spLocks noGrp="1"/>
          </p:cNvSpPr>
          <p:nvPr>
            <p:ph sz="half" idx="2"/>
          </p:nvPr>
        </p:nvSpPr>
        <p:spPr/>
        <p:txBody>
          <a:bodyPr anchor="t"/>
          <a:p>
            <a:pPr>
              <a:lnSpc>
                <a:spcPct val="80000"/>
              </a:lnSpc>
              <a:buFont typeface="Wingdings" panose="05000000000000000000" charset="0"/>
              <a:buChar char="§"/>
            </a:pPr>
            <a:r>
              <a:rPr lang="zh-CN" altLang="en-US" sz="2400" dirty="0"/>
              <a:t>要求用户必须输入数字字符串</a:t>
            </a:r>
            <a:endParaRPr lang="zh-CN" altLang="en-US" sz="2400" dirty="0"/>
          </a:p>
          <a:p>
            <a:pPr>
              <a:lnSpc>
                <a:spcPct val="80000"/>
              </a:lnSpc>
              <a:buNone/>
            </a:pP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&gt;&gt;&gt; while True:</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x = input('Please input:')</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try:</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x = int(x)</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print('You have input {0}'.format(x))</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break</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except Exception as e:</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print('Error.')</a:t>
            </a:r>
            <a:endParaRPr lang="zh-CN" altLang="en-US" sz="1800" dirty="0">
              <a:latin typeface="Consolas" panose="020B0609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3072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8.3.1 try...except结构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6866" name="文本占位符 30722"/>
          <p:cNvSpPr>
            <a:spLocks noGrp="1"/>
          </p:cNvSpPr>
          <p:nvPr>
            <p:ph sz="half" idx="2"/>
          </p:nvPr>
        </p:nvSpPr>
        <p:spPr/>
        <p:txBody>
          <a:bodyPr anchor="t"/>
          <a:p>
            <a:pPr>
              <a:lnSpc>
                <a:spcPct val="80000"/>
              </a:lnSpc>
              <a:buFont typeface="Wingdings" panose="05000000000000000000" charset="0"/>
              <a:buChar char="§"/>
            </a:pPr>
            <a:r>
              <a:rPr lang="zh-CN" altLang="en-US" sz="2400" dirty="0"/>
              <a:t>except子句可以在异常类名字后指定一个变量。</a:t>
            </a:r>
            <a:endParaRPr lang="zh-CN" altLang="en-US" sz="2400" dirty="0"/>
          </a:p>
          <a:p>
            <a:pPr>
              <a:lnSpc>
                <a:spcPct val="80000"/>
              </a:lnSpc>
              <a:buNone/>
            </a:pPr>
            <a:r>
              <a:rPr lang="zh-CN" altLang="en-US" sz="1800" dirty="0">
                <a:latin typeface="Times New Roman" panose="02020603050405020304" pitchFamily="2" charset="0"/>
              </a:rPr>
              <a:t>&gt;&gt;&gt; try:</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            raise Exception('spam', 'eggs')</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except Exception as inst:</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            print(type(inst))    # the exception instance</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            print(inst.args)      # arguments stored in .args</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            print(inst)             # __str__ allows args to be printed directly,</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                                         # but may be overridden in exception subclasses</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            x, y = inst.args     # unpack args</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            print('x =', x)</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            print('y =', y)</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   </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&lt;class 'Exception'&gt;</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('spam', 'eggs')</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('spam', 'eggs')</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x = spam</a:t>
            </a:r>
            <a:endParaRPr lang="zh-CN" altLang="en-US" sz="1800" dirty="0">
              <a:latin typeface="Times New Roman" panose="02020603050405020304" pitchFamily="2" charset="0"/>
            </a:endParaRPr>
          </a:p>
          <a:p>
            <a:pPr>
              <a:lnSpc>
                <a:spcPct val="80000"/>
              </a:lnSpc>
              <a:buNone/>
            </a:pPr>
            <a:r>
              <a:rPr lang="zh-CN" altLang="en-US" sz="1800" dirty="0">
                <a:latin typeface="Times New Roman" panose="02020603050405020304" pitchFamily="2" charset="0"/>
              </a:rPr>
              <a:t>y = eggs</a:t>
            </a:r>
            <a:endParaRPr lang="zh-CN" altLang="en-US" sz="1800" dirty="0">
              <a:latin typeface="Times New Roman" panose="020206030504050203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8.1 基本概念</a:t>
            </a: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174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8.3.2 try...except...else结构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1747" name="文本占位符 31746"/>
          <p:cNvSpPr>
            <a:spLocks noGrp="1"/>
          </p:cNvSpPr>
          <p:nvPr>
            <p:ph sz="half" idx="2"/>
          </p:nvPr>
        </p:nvSpPr>
        <p:spPr/>
        <p:txBody>
          <a:bodyPr/>
          <a:p>
            <a:pPr marL="342900" marR="0" indent="-342900" algn="l" defTabSz="914400" rtl="0" eaLnBrk="1" fontAlgn="base" latinLnBrk="0" hangingPunct="1">
              <a:lnSpc>
                <a:spcPct val="10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rPr>
              <a:t>如果</a:t>
            </a:r>
            <a:r>
              <a:rPr kumimoji="0" lang="en-US" altLang="x-none" sz="2400" b="0" i="0" u="none" strike="noStrike" kern="1200" cap="none" spc="0" normalizeH="0" baseline="0" noProof="1" dirty="0">
                <a:solidFill>
                  <a:schemeClr val="tx1"/>
                </a:solidFill>
                <a:effectLst/>
                <a:latin typeface="+mn-lt"/>
                <a:ea typeface="宋体" panose="02010600030101010101" pitchFamily="2" charset="-122"/>
                <a:cs typeface="+mn-cs"/>
              </a:rPr>
              <a:t>try</a:t>
            </a: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rPr>
              <a:t>范围内捕获了异常，就执行</a:t>
            </a:r>
            <a:r>
              <a:rPr kumimoji="0" lang="en-US" altLang="x-none" sz="2400" b="0" i="0" u="none" strike="noStrike" kern="1200" cap="none" spc="0" normalizeH="0" baseline="0" noProof="1" dirty="0">
                <a:solidFill>
                  <a:schemeClr val="tx1"/>
                </a:solidFill>
                <a:effectLst/>
                <a:latin typeface="+mn-lt"/>
                <a:ea typeface="宋体" panose="02010600030101010101" pitchFamily="2" charset="-122"/>
                <a:cs typeface="+mn-cs"/>
              </a:rPr>
              <a:t>except</a:t>
            </a: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rPr>
              <a:t>块；如果</a:t>
            </a:r>
            <a:r>
              <a:rPr kumimoji="0" lang="en-US" altLang="x-none" sz="2400" b="0" i="0" u="none" strike="noStrike" kern="1200" cap="none" spc="0" normalizeH="0" baseline="0" noProof="1" dirty="0">
                <a:solidFill>
                  <a:schemeClr val="tx1"/>
                </a:solidFill>
                <a:effectLst/>
                <a:latin typeface="+mn-lt"/>
                <a:ea typeface="宋体" panose="02010600030101010101" pitchFamily="2" charset="-122"/>
                <a:cs typeface="+mn-cs"/>
              </a:rPr>
              <a:t>try</a:t>
            </a: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rPr>
              <a:t>范围内没有捕获异常，就执行</a:t>
            </a:r>
            <a:r>
              <a:rPr kumimoji="0" lang="en-US" altLang="x-none" sz="2400" b="0" i="0" u="none" strike="noStrike" kern="1200" cap="none" spc="0" normalizeH="0" baseline="0" noProof="1" dirty="0">
                <a:solidFill>
                  <a:schemeClr val="tx1"/>
                </a:solidFill>
                <a:effectLst/>
                <a:latin typeface="+mn-lt"/>
                <a:ea typeface="宋体" panose="02010600030101010101" pitchFamily="2" charset="-122"/>
                <a:cs typeface="+mn-cs"/>
              </a:rPr>
              <a:t>else</a:t>
            </a: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rPr>
              <a:t>块。</a:t>
            </a:r>
            <a:endPar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endParaRPr kumimoji="0" lang="zh-CN" altLang="en-US" sz="2000" b="0" i="0" u="none" strike="noStrike" kern="1200" cap="none" spc="0" normalizeH="0" baseline="0" noProof="1" dirty="0">
              <a:solidFill>
                <a:schemeClr val="tx1"/>
              </a:solidFill>
              <a:effectLst/>
              <a:latin typeface="+mn-lt"/>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a_list = ['China', 'America', 'England', 'France']</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while True:</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n = input(</a:t>
            </a: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sym typeface="+mn-ea"/>
              </a:rPr>
              <a:t>'</a:t>
            </a: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sym typeface="+mn-ea"/>
              </a:rPr>
              <a:t>请输入字符串的序号</a:t>
            </a: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sym typeface="+mn-ea"/>
              </a:rPr>
              <a:t>'</a:t>
            </a: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try:</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a:t>
            </a: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sym typeface="+mn-ea"/>
              </a:rPr>
              <a:t>n = int(n)</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print(a_list[n])</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except IndexError:</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print('</a:t>
            </a: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列表元素的下标越界，请重新输入字符串的序号</a:t>
            </a: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else:</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100000"/>
              </a:lnSpc>
              <a:spcBef>
                <a:spcPts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break</a:t>
            </a:r>
            <a:endParaRPr kumimoji="0" lang="en-US" altLang="x-none"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276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8.3.2 try...except...else结构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2771" name="文本占位符 32770"/>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查看多个文本文件分别有多少行</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for arg in sys.argv[1:]:</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try:</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f = open(arg, 'r')</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except IOError:</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print('cannot open', arg)</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else: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print(arg, 'has', len(f.readlines()), 'lines')</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f.close()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要求用户必须输入整数的代码也可以这样写：</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while True:</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x = input('Please input:')</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try:</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x = int(x)</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except Exception as e:</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print('Error.')</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else:</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print('You have input {0}'.format(x))</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charset="0"/>
                <a:ea typeface="+mn-ea"/>
                <a:cs typeface="+mn-cs"/>
              </a:rPr>
              <a:t>break</a:t>
            </a:r>
            <a:endParaRPr kumimoji="0" lang="en-US"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39938" name="标题 3276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8.3.2 try...except...else结构</a:t>
            </a:r>
            <a:endParaRPr>
              <a:latin typeface="+mj-lt"/>
              <a:ea typeface="+mj-ea"/>
              <a:cs typeface="+mj-c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379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8.3.3 带有多个except的try结构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0962" name="文本占位符 33794"/>
          <p:cNvSpPr>
            <a:spLocks noGrp="1"/>
          </p:cNvSpPr>
          <p:nvPr>
            <p:ph sz="half" idx="2"/>
          </p:nvPr>
        </p:nvSpPr>
        <p:spPr/>
        <p:txBody>
          <a:bodyPr anchor="t"/>
          <a:p>
            <a:pPr>
              <a:buFont typeface="Wingdings" panose="05000000000000000000" charset="0"/>
              <a:buChar char="v"/>
            </a:pPr>
            <a:r>
              <a:rPr lang="zh-CN" altLang="en-US" sz="2400" dirty="0"/>
              <a:t>带有多个except的try结构</a:t>
            </a:r>
            <a:endParaRPr lang="zh-CN" altLang="en-US" sz="2400" dirty="0"/>
          </a:p>
          <a:p>
            <a:pPr>
              <a:lnSpc>
                <a:spcPct val="80000"/>
              </a:lnSpc>
              <a:buNone/>
            </a:pPr>
            <a:endParaRPr lang="en-US" altLang="zh-CN" sz="1800" dirty="0">
              <a:latin typeface="Consolas" panose="020B0609020204030204" charset="0"/>
            </a:endParaRPr>
          </a:p>
          <a:p>
            <a:pPr>
              <a:lnSpc>
                <a:spcPct val="80000"/>
              </a:lnSpc>
              <a:buNone/>
            </a:pPr>
            <a:r>
              <a:rPr lang="en-US" altLang="zh-CN" sz="1800" dirty="0">
                <a:latin typeface="Consolas" panose="020B0609020204030204" charset="0"/>
              </a:rPr>
              <a:t>try:</a:t>
            </a:r>
            <a:endParaRPr lang="en-US" altLang="zh-CN" sz="1800" dirty="0">
              <a:latin typeface="Consolas" panose="020B0609020204030204" charset="0"/>
            </a:endParaRPr>
          </a:p>
          <a:p>
            <a:pPr>
              <a:lnSpc>
                <a:spcPct val="80000"/>
              </a:lnSpc>
              <a:buNone/>
            </a:pPr>
            <a:r>
              <a:rPr lang="en-US" altLang="zh-CN" sz="1800" dirty="0">
                <a:latin typeface="Consolas" panose="020B0609020204030204" charset="0"/>
              </a:rPr>
              <a:t>	</a:t>
            </a:r>
            <a:r>
              <a:rPr lang="en-US" altLang="zh-CN" sz="1800" i="1" dirty="0">
                <a:latin typeface="Consolas" panose="020B0609020204030204" charset="0"/>
              </a:rPr>
              <a:t>try</a:t>
            </a:r>
            <a:r>
              <a:rPr lang="zh-CN" altLang="en-US" sz="1800" i="1" dirty="0">
                <a:latin typeface="Consolas" panose="020B0609020204030204" charset="0"/>
              </a:rPr>
              <a:t>块</a:t>
            </a:r>
            <a:r>
              <a:rPr lang="zh-CN" altLang="en-US" sz="1800" dirty="0">
                <a:latin typeface="Consolas" panose="020B0609020204030204" charset="0"/>
              </a:rPr>
              <a:t>		</a:t>
            </a:r>
            <a:r>
              <a:rPr lang="en-US" altLang="zh-CN" sz="1800" dirty="0">
                <a:latin typeface="Consolas" panose="020B0609020204030204" charset="0"/>
              </a:rPr>
              <a:t>#</a:t>
            </a:r>
            <a:r>
              <a:rPr lang="zh-CN" altLang="en-US" sz="1800" dirty="0">
                <a:latin typeface="Consolas" panose="020B0609020204030204" charset="0"/>
              </a:rPr>
              <a:t>被监控的语句</a:t>
            </a:r>
            <a:endParaRPr lang="zh-CN" altLang="en-US" sz="1800" dirty="0">
              <a:latin typeface="Consolas" panose="020B0609020204030204" charset="0"/>
            </a:endParaRPr>
          </a:p>
          <a:p>
            <a:pPr>
              <a:lnSpc>
                <a:spcPct val="80000"/>
              </a:lnSpc>
              <a:buNone/>
            </a:pPr>
            <a:r>
              <a:rPr lang="en-US" altLang="zh-CN" sz="1800" dirty="0">
                <a:latin typeface="Consolas" panose="020B0609020204030204" charset="0"/>
              </a:rPr>
              <a:t>except </a:t>
            </a:r>
            <a:r>
              <a:rPr lang="en-US" altLang="zh-CN" sz="1800" i="1" dirty="0">
                <a:latin typeface="Consolas" panose="020B0609020204030204" charset="0"/>
              </a:rPr>
              <a:t>Exception1</a:t>
            </a:r>
            <a:r>
              <a:rPr lang="en-US" altLang="zh-CN" sz="1800" dirty="0">
                <a:latin typeface="Consolas" panose="020B0609020204030204" charset="0"/>
              </a:rPr>
              <a:t>:</a:t>
            </a:r>
            <a:endParaRPr lang="en-US" altLang="zh-CN" sz="1800" dirty="0">
              <a:latin typeface="Consolas" panose="020B0609020204030204" charset="0"/>
            </a:endParaRPr>
          </a:p>
          <a:p>
            <a:pPr>
              <a:lnSpc>
                <a:spcPct val="80000"/>
              </a:lnSpc>
              <a:buNone/>
            </a:pPr>
            <a:r>
              <a:rPr lang="en-US" altLang="zh-CN" sz="1800" dirty="0">
                <a:latin typeface="Consolas" panose="020B0609020204030204" charset="0"/>
              </a:rPr>
              <a:t>	</a:t>
            </a:r>
            <a:r>
              <a:rPr lang="en-US" altLang="zh-CN" sz="1800" i="1" dirty="0">
                <a:latin typeface="Consolas" panose="020B0609020204030204" charset="0"/>
              </a:rPr>
              <a:t>except</a:t>
            </a:r>
            <a:r>
              <a:rPr lang="zh-CN" altLang="en-US" sz="1800" i="1" dirty="0">
                <a:latin typeface="Consolas" panose="020B0609020204030204" charset="0"/>
              </a:rPr>
              <a:t>块</a:t>
            </a:r>
            <a:r>
              <a:rPr lang="en-US" altLang="zh-CN" sz="1800" i="1" dirty="0">
                <a:latin typeface="Consolas" panose="020B0609020204030204" charset="0"/>
              </a:rPr>
              <a:t>1</a:t>
            </a:r>
            <a:r>
              <a:rPr lang="en-US" altLang="zh-CN" sz="1800" dirty="0">
                <a:latin typeface="Consolas" panose="020B0609020204030204" charset="0"/>
              </a:rPr>
              <a:t>		#</a:t>
            </a:r>
            <a:r>
              <a:rPr lang="zh-CN" altLang="en-US" sz="1800" dirty="0">
                <a:latin typeface="Consolas" panose="020B0609020204030204" charset="0"/>
              </a:rPr>
              <a:t>处理异常</a:t>
            </a:r>
            <a:r>
              <a:rPr lang="en-US" altLang="zh-CN" sz="1800" dirty="0">
                <a:latin typeface="Consolas" panose="020B0609020204030204" charset="0"/>
              </a:rPr>
              <a:t>1</a:t>
            </a:r>
            <a:r>
              <a:rPr lang="zh-CN" altLang="en-US" sz="1800" dirty="0">
                <a:latin typeface="Consolas" panose="020B0609020204030204" charset="0"/>
              </a:rPr>
              <a:t>的语句</a:t>
            </a:r>
            <a:endParaRPr lang="zh-CN" altLang="en-US" sz="1800" dirty="0">
              <a:latin typeface="Consolas" panose="020B0609020204030204" charset="0"/>
            </a:endParaRPr>
          </a:p>
          <a:p>
            <a:pPr>
              <a:lnSpc>
                <a:spcPct val="80000"/>
              </a:lnSpc>
              <a:buNone/>
            </a:pPr>
            <a:r>
              <a:rPr lang="en-US" altLang="zh-CN" sz="1800" dirty="0">
                <a:latin typeface="Consolas" panose="020B0609020204030204" charset="0"/>
              </a:rPr>
              <a:t>except </a:t>
            </a:r>
            <a:r>
              <a:rPr lang="en-US" altLang="zh-CN" sz="1800" i="1" dirty="0">
                <a:latin typeface="Consolas" panose="020B0609020204030204" charset="0"/>
              </a:rPr>
              <a:t>Exception2</a:t>
            </a:r>
            <a:r>
              <a:rPr lang="en-US" altLang="zh-CN" sz="1800" dirty="0">
                <a:latin typeface="Consolas" panose="020B0609020204030204" charset="0"/>
              </a:rPr>
              <a:t>:</a:t>
            </a:r>
            <a:endParaRPr lang="en-US" altLang="zh-CN" sz="1800" dirty="0">
              <a:latin typeface="Consolas" panose="020B0609020204030204" charset="0"/>
            </a:endParaRPr>
          </a:p>
          <a:p>
            <a:pPr>
              <a:lnSpc>
                <a:spcPct val="80000"/>
              </a:lnSpc>
              <a:buNone/>
            </a:pPr>
            <a:r>
              <a:rPr lang="en-US" altLang="zh-CN" sz="1800" dirty="0">
                <a:latin typeface="Consolas" panose="020B0609020204030204" charset="0"/>
              </a:rPr>
              <a:t>	</a:t>
            </a:r>
            <a:r>
              <a:rPr lang="en-US" altLang="zh-CN" sz="1800" i="1" dirty="0">
                <a:latin typeface="Consolas" panose="020B0609020204030204" charset="0"/>
              </a:rPr>
              <a:t>except</a:t>
            </a:r>
            <a:r>
              <a:rPr lang="zh-CN" altLang="en-US" sz="1800" i="1" dirty="0">
                <a:latin typeface="Consolas" panose="020B0609020204030204" charset="0"/>
              </a:rPr>
              <a:t>块</a:t>
            </a:r>
            <a:r>
              <a:rPr lang="en-US" altLang="zh-CN" sz="1800" i="1" dirty="0">
                <a:latin typeface="Consolas" panose="020B0609020204030204" charset="0"/>
              </a:rPr>
              <a:t>2</a:t>
            </a:r>
            <a:r>
              <a:rPr lang="en-US" altLang="zh-CN" sz="1800" dirty="0">
                <a:latin typeface="Consolas" panose="020B0609020204030204" charset="0"/>
              </a:rPr>
              <a:t>		#</a:t>
            </a:r>
            <a:r>
              <a:rPr lang="zh-CN" altLang="en-US" sz="1800" dirty="0">
                <a:latin typeface="Consolas" panose="020B0609020204030204" charset="0"/>
              </a:rPr>
              <a:t>处理异常</a:t>
            </a:r>
            <a:r>
              <a:rPr lang="en-US" altLang="zh-CN" sz="1800" dirty="0">
                <a:latin typeface="Consolas" panose="020B0609020204030204" charset="0"/>
              </a:rPr>
              <a:t>2</a:t>
            </a:r>
            <a:r>
              <a:rPr lang="zh-CN" altLang="en-US" sz="1800" dirty="0">
                <a:latin typeface="Consolas" panose="020B0609020204030204" charset="0"/>
              </a:rPr>
              <a:t>的语句</a:t>
            </a:r>
            <a:endParaRPr lang="zh-CN" altLang="en-US" sz="1800" dirty="0">
              <a:latin typeface="Consolas" panose="020B0609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481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8.3.3 带有多个except的try结构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1986" name="文本占位符 34818"/>
          <p:cNvSpPr>
            <a:spLocks noGrp="1"/>
          </p:cNvSpPr>
          <p:nvPr>
            <p:ph sz="half" idx="2"/>
          </p:nvPr>
        </p:nvSpPr>
        <p:spPr/>
        <p:txBody>
          <a:bodyPr anchor="t"/>
          <a:p>
            <a:pPr>
              <a:lnSpc>
                <a:spcPct val="90000"/>
              </a:lnSpc>
              <a:spcBef>
                <a:spcPct val="25000"/>
              </a:spcBef>
              <a:buFont typeface="Wingdings" panose="05000000000000000000" charset="0"/>
              <a:buChar char="§"/>
            </a:pPr>
            <a:r>
              <a:rPr lang="zh-CN" altLang="en-US" sz="2400" dirty="0"/>
              <a:t>例如</a:t>
            </a:r>
            <a:endParaRPr lang="zh-CN" altLang="en-US" sz="2400" dirty="0"/>
          </a:p>
          <a:p>
            <a:pPr>
              <a:lnSpc>
                <a:spcPct val="90000"/>
              </a:lnSpc>
              <a:spcBef>
                <a:spcPct val="25000"/>
              </a:spcBef>
              <a:buNone/>
            </a:pPr>
            <a:endParaRPr lang="zh-CN" altLang="en-US" sz="1800" dirty="0"/>
          </a:p>
          <a:p>
            <a:pPr>
              <a:lnSpc>
                <a:spcPct val="90000"/>
              </a:lnSpc>
              <a:spcBef>
                <a:spcPct val="25000"/>
              </a:spcBef>
              <a:buNone/>
            </a:pPr>
            <a:r>
              <a:rPr lang="zh-CN" altLang="en-US" sz="1800" dirty="0">
                <a:latin typeface="Consolas" panose="020B0609020204030204" charset="0"/>
              </a:rPr>
              <a:t>try:</a:t>
            </a:r>
            <a:endParaRPr lang="zh-CN" altLang="en-US"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  </a:t>
            </a:r>
            <a:r>
              <a:rPr lang="en-US" altLang="zh-CN" sz="1800" dirty="0">
                <a:latin typeface="Consolas" panose="020B0609020204030204" charset="0"/>
              </a:rPr>
              <a:t>  </a:t>
            </a:r>
            <a:r>
              <a:rPr lang="zh-CN" altLang="en-US" sz="1800" dirty="0">
                <a:latin typeface="Consolas" panose="020B0609020204030204" charset="0"/>
              </a:rPr>
              <a:t>x=input('请输入被除数: ')</a:t>
            </a:r>
            <a:endParaRPr lang="zh-CN" altLang="en-US"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  </a:t>
            </a:r>
            <a:r>
              <a:rPr lang="en-US" altLang="zh-CN" sz="1800" dirty="0">
                <a:latin typeface="Consolas" panose="020B0609020204030204" charset="0"/>
              </a:rPr>
              <a:t>  </a:t>
            </a:r>
            <a:r>
              <a:rPr lang="zh-CN" altLang="en-US" sz="1800" dirty="0">
                <a:latin typeface="Consolas" panose="020B0609020204030204" charset="0"/>
              </a:rPr>
              <a:t>y=input('请输入除数: ')</a:t>
            </a:r>
            <a:endParaRPr lang="zh-CN" altLang="en-US"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  </a:t>
            </a:r>
            <a:r>
              <a:rPr lang="en-US" altLang="zh-CN" sz="1800" dirty="0">
                <a:latin typeface="Consolas" panose="020B0609020204030204" charset="0"/>
              </a:rPr>
              <a:t>  </a:t>
            </a:r>
            <a:r>
              <a:rPr lang="zh-CN" altLang="en-US" sz="1800" dirty="0">
                <a:latin typeface="Consolas" panose="020B0609020204030204" charset="0"/>
              </a:rPr>
              <a:t>z=float(x) / </a:t>
            </a:r>
            <a:r>
              <a:rPr lang="en-US" altLang="zh-CN" sz="1800" dirty="0">
                <a:latin typeface="Consolas" panose="020B0609020204030204" charset="0"/>
              </a:rPr>
              <a:t>float(</a:t>
            </a:r>
            <a:r>
              <a:rPr lang="zh-CN" altLang="en-US" sz="1800" dirty="0">
                <a:latin typeface="Consolas" panose="020B0609020204030204" charset="0"/>
              </a:rPr>
              <a:t>y</a:t>
            </a:r>
            <a:r>
              <a:rPr lang="en-US" altLang="zh-CN" sz="1800" dirty="0">
                <a:latin typeface="Consolas" panose="020B0609020204030204" charset="0"/>
              </a:rPr>
              <a:t>)</a:t>
            </a:r>
            <a:endParaRPr lang="en-US" altLang="zh-CN"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except ZeroDivisionError:</a:t>
            </a:r>
            <a:endParaRPr lang="zh-CN" altLang="en-US"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  </a:t>
            </a:r>
            <a:r>
              <a:rPr lang="en-US" altLang="zh-CN" sz="1800" dirty="0">
                <a:latin typeface="Consolas" panose="020B0609020204030204" charset="0"/>
              </a:rPr>
              <a:t>  </a:t>
            </a:r>
            <a:r>
              <a:rPr lang="zh-CN" altLang="en-US" sz="1800" dirty="0">
                <a:latin typeface="Consolas" panose="020B0609020204030204" charset="0"/>
              </a:rPr>
              <a:t>print</a:t>
            </a:r>
            <a:r>
              <a:rPr lang="en-US" altLang="zh-CN" sz="1800" dirty="0">
                <a:latin typeface="Consolas" panose="020B0609020204030204" charset="0"/>
              </a:rPr>
              <a:t>(</a:t>
            </a:r>
            <a:r>
              <a:rPr lang="zh-CN" altLang="en-US" sz="1800" dirty="0">
                <a:latin typeface="Consolas" panose="020B0609020204030204" charset="0"/>
              </a:rPr>
              <a:t>'除数不能为零'</a:t>
            </a:r>
            <a:r>
              <a:rPr lang="en-US" altLang="zh-CN" sz="1800" dirty="0">
                <a:latin typeface="Consolas" panose="020B0609020204030204" charset="0"/>
              </a:rPr>
              <a:t>)</a:t>
            </a:r>
            <a:endParaRPr lang="en-US" altLang="zh-CN"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except TypeError:</a:t>
            </a:r>
            <a:endParaRPr lang="zh-CN" altLang="en-US"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 </a:t>
            </a:r>
            <a:r>
              <a:rPr lang="en-US" altLang="zh-CN" sz="1800" dirty="0">
                <a:latin typeface="Consolas" panose="020B0609020204030204" charset="0"/>
              </a:rPr>
              <a:t>  </a:t>
            </a:r>
            <a:r>
              <a:rPr lang="zh-CN" altLang="en-US" sz="1800" dirty="0">
                <a:latin typeface="Consolas" panose="020B0609020204030204" charset="0"/>
              </a:rPr>
              <a:t> print</a:t>
            </a:r>
            <a:r>
              <a:rPr lang="en-US" altLang="zh-CN" sz="1800" dirty="0">
                <a:latin typeface="Consolas" panose="020B0609020204030204" charset="0"/>
              </a:rPr>
              <a:t>(</a:t>
            </a:r>
            <a:r>
              <a:rPr lang="zh-CN" altLang="en-US" sz="1800" dirty="0">
                <a:latin typeface="Consolas" panose="020B0609020204030204" charset="0"/>
              </a:rPr>
              <a:t>'被除数和除数应为数值类型'</a:t>
            </a:r>
            <a:r>
              <a:rPr lang="en-US" altLang="zh-CN" sz="1800" dirty="0">
                <a:latin typeface="Consolas" panose="020B0609020204030204" charset="0"/>
              </a:rPr>
              <a:t>)</a:t>
            </a:r>
            <a:endParaRPr lang="en-US" altLang="zh-CN"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except NameError:</a:t>
            </a:r>
            <a:endParaRPr lang="zh-CN" altLang="en-US"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  </a:t>
            </a:r>
            <a:r>
              <a:rPr lang="en-US" altLang="zh-CN" sz="1800" dirty="0">
                <a:latin typeface="Consolas" panose="020B0609020204030204" charset="0"/>
              </a:rPr>
              <a:t>  </a:t>
            </a:r>
            <a:r>
              <a:rPr lang="zh-CN" altLang="en-US" sz="1800" dirty="0">
                <a:latin typeface="Consolas" panose="020B0609020204030204" charset="0"/>
              </a:rPr>
              <a:t>print</a:t>
            </a:r>
            <a:r>
              <a:rPr lang="en-US" altLang="zh-CN" sz="1800" dirty="0">
                <a:latin typeface="Consolas" panose="020B0609020204030204" charset="0"/>
              </a:rPr>
              <a:t>(</a:t>
            </a:r>
            <a:r>
              <a:rPr lang="zh-CN" altLang="en-US" sz="1800" dirty="0">
                <a:latin typeface="Consolas" panose="020B0609020204030204" charset="0"/>
              </a:rPr>
              <a:t>'变量不存在'</a:t>
            </a:r>
            <a:r>
              <a:rPr lang="en-US" altLang="zh-CN" sz="1800" dirty="0">
                <a:latin typeface="Consolas" panose="020B0609020204030204" charset="0"/>
              </a:rPr>
              <a:t>)</a:t>
            </a:r>
            <a:endParaRPr lang="en-US" altLang="zh-CN"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else:</a:t>
            </a:r>
            <a:endParaRPr lang="zh-CN" altLang="en-US" sz="1800" dirty="0">
              <a:latin typeface="Consolas" panose="020B0609020204030204" charset="0"/>
            </a:endParaRPr>
          </a:p>
          <a:p>
            <a:pPr>
              <a:lnSpc>
                <a:spcPct val="90000"/>
              </a:lnSpc>
              <a:spcBef>
                <a:spcPct val="25000"/>
              </a:spcBef>
              <a:buNone/>
            </a:pPr>
            <a:r>
              <a:rPr lang="zh-CN" altLang="en-US" sz="1800" dirty="0">
                <a:latin typeface="Consolas" panose="020B0609020204030204" charset="0"/>
              </a:rPr>
              <a:t>  </a:t>
            </a:r>
            <a:r>
              <a:rPr lang="en-US" altLang="zh-CN" sz="1800" dirty="0">
                <a:latin typeface="Consolas" panose="020B0609020204030204" charset="0"/>
              </a:rPr>
              <a:t>  </a:t>
            </a:r>
            <a:r>
              <a:rPr lang="zh-CN" altLang="en-US" sz="1800" dirty="0">
                <a:latin typeface="Consolas" panose="020B0609020204030204" charset="0"/>
              </a:rPr>
              <a:t>print</a:t>
            </a:r>
            <a:r>
              <a:rPr lang="en-US" altLang="zh-CN" sz="1800" dirty="0">
                <a:latin typeface="Consolas" panose="020B0609020204030204" charset="0"/>
              </a:rPr>
              <a:t>(</a:t>
            </a:r>
            <a:r>
              <a:rPr lang="zh-CN" altLang="en-US" sz="1800" dirty="0">
                <a:latin typeface="Consolas" panose="020B0609020204030204" charset="0"/>
              </a:rPr>
              <a:t>x, '/', y, '=', z</a:t>
            </a:r>
            <a:r>
              <a:rPr lang="en-US" altLang="zh-CN" sz="1800" dirty="0">
                <a:latin typeface="Consolas" panose="020B0609020204030204" charset="0"/>
              </a:rPr>
              <a:t>)</a:t>
            </a:r>
            <a:endParaRPr lang="en-US" altLang="zh-CN" sz="1800" dirty="0">
              <a:latin typeface="Consolas" panose="020B0609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584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8.3.3 带有多个except的try结构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3010" name="文本占位符 35842"/>
          <p:cNvSpPr>
            <a:spLocks noGrp="1"/>
          </p:cNvSpPr>
          <p:nvPr>
            <p:ph sz="half" idx="2"/>
          </p:nvPr>
        </p:nvSpPr>
        <p:spPr/>
        <p:txBody>
          <a:bodyPr anchor="t"/>
          <a:p>
            <a:pPr>
              <a:lnSpc>
                <a:spcPct val="80000"/>
              </a:lnSpc>
              <a:buFont typeface="Wingdings" panose="05000000000000000000" charset="0"/>
              <a:buChar char="§"/>
            </a:pPr>
            <a:r>
              <a:rPr lang="zh-CN" altLang="en-US" sz="2400"/>
              <a:t>再例如</a:t>
            </a:r>
            <a:endParaRPr lang="zh-CN" altLang="en-US" sz="2400"/>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import sys</a:t>
            </a:r>
            <a:endParaRPr lang="en-US" altLang="zh-CN" sz="1800">
              <a:latin typeface="Consolas" panose="020B0609020204030204" charset="0"/>
            </a:endParaRPr>
          </a:p>
          <a:p>
            <a:pPr>
              <a:lnSpc>
                <a:spcPct val="80000"/>
              </a:lnSpc>
              <a:buNone/>
            </a:pPr>
            <a:r>
              <a:rPr lang="en-US" altLang="zh-CN" sz="1800">
                <a:latin typeface="Consolas" panose="020B0609020204030204" charset="0"/>
              </a:rPr>
              <a:t>try:</a:t>
            </a:r>
            <a:endParaRPr lang="en-US" altLang="zh-CN" sz="1800">
              <a:latin typeface="Consolas" panose="020B0609020204030204" charset="0"/>
            </a:endParaRPr>
          </a:p>
          <a:p>
            <a:pPr>
              <a:lnSpc>
                <a:spcPct val="80000"/>
              </a:lnSpc>
              <a:buNone/>
            </a:pPr>
            <a:r>
              <a:rPr lang="en-US" altLang="zh-CN" sz="1800">
                <a:latin typeface="Consolas" panose="020B0609020204030204" charset="0"/>
              </a:rPr>
              <a:t>    f = open('myfile.txt')</a:t>
            </a:r>
            <a:endParaRPr lang="en-US" altLang="zh-CN" sz="1800">
              <a:latin typeface="Consolas" panose="020B0609020204030204" charset="0"/>
            </a:endParaRPr>
          </a:p>
          <a:p>
            <a:pPr>
              <a:lnSpc>
                <a:spcPct val="80000"/>
              </a:lnSpc>
              <a:buNone/>
            </a:pPr>
            <a:r>
              <a:rPr lang="en-US" altLang="zh-CN" sz="1800">
                <a:latin typeface="Consolas" panose="020B0609020204030204" charset="0"/>
              </a:rPr>
              <a:t>    s = f.readline()</a:t>
            </a:r>
            <a:endParaRPr lang="en-US" altLang="zh-CN" sz="1800">
              <a:latin typeface="Consolas" panose="020B0609020204030204" charset="0"/>
            </a:endParaRPr>
          </a:p>
          <a:p>
            <a:pPr>
              <a:lnSpc>
                <a:spcPct val="80000"/>
              </a:lnSpc>
              <a:buNone/>
            </a:pPr>
            <a:r>
              <a:rPr lang="en-US" altLang="zh-CN" sz="1800">
                <a:latin typeface="Consolas" panose="020B0609020204030204" charset="0"/>
              </a:rPr>
              <a:t>    i = int(s.strip())</a:t>
            </a:r>
            <a:endParaRPr lang="en-US" altLang="zh-CN" sz="1800">
              <a:latin typeface="Consolas" panose="020B0609020204030204" charset="0"/>
            </a:endParaRPr>
          </a:p>
          <a:p>
            <a:pPr>
              <a:lnSpc>
                <a:spcPct val="80000"/>
              </a:lnSpc>
              <a:buNone/>
            </a:pPr>
            <a:r>
              <a:rPr lang="en-US" altLang="zh-CN" sz="1800">
                <a:latin typeface="Consolas" panose="020B0609020204030204" charset="0"/>
              </a:rPr>
              <a:t>    f.close()</a:t>
            </a:r>
            <a:endParaRPr lang="en-US" altLang="zh-CN" sz="1800">
              <a:latin typeface="Consolas" panose="020B0609020204030204" charset="0"/>
            </a:endParaRPr>
          </a:p>
          <a:p>
            <a:pPr>
              <a:lnSpc>
                <a:spcPct val="80000"/>
              </a:lnSpc>
              <a:buNone/>
            </a:pPr>
            <a:r>
              <a:rPr lang="en-US" altLang="zh-CN" sz="1800">
                <a:latin typeface="Consolas" panose="020B0609020204030204" charset="0"/>
              </a:rPr>
              <a:t>except OSError as err:</a:t>
            </a:r>
            <a:endParaRPr lang="en-US" altLang="zh-CN" sz="1800">
              <a:latin typeface="Consolas" panose="020B0609020204030204" charset="0"/>
            </a:endParaRPr>
          </a:p>
          <a:p>
            <a:pPr>
              <a:lnSpc>
                <a:spcPct val="80000"/>
              </a:lnSpc>
              <a:buNone/>
            </a:pPr>
            <a:r>
              <a:rPr lang="en-US" altLang="zh-CN" sz="1800">
                <a:latin typeface="Consolas" panose="020B0609020204030204" charset="0"/>
              </a:rPr>
              <a:t>    print("OS error: {0}".format(err))</a:t>
            </a:r>
            <a:endParaRPr lang="en-US" altLang="zh-CN" sz="1800">
              <a:latin typeface="Consolas" panose="020B0609020204030204" charset="0"/>
            </a:endParaRPr>
          </a:p>
          <a:p>
            <a:pPr>
              <a:lnSpc>
                <a:spcPct val="80000"/>
              </a:lnSpc>
              <a:buNone/>
            </a:pPr>
            <a:r>
              <a:rPr lang="en-US" altLang="zh-CN" sz="1800">
                <a:latin typeface="Consolas" panose="020B0609020204030204" charset="0"/>
              </a:rPr>
              <a:t>except ValueError:</a:t>
            </a:r>
            <a:endParaRPr lang="en-US" altLang="zh-CN" sz="1800">
              <a:latin typeface="Consolas" panose="020B0609020204030204" charset="0"/>
            </a:endParaRPr>
          </a:p>
          <a:p>
            <a:pPr>
              <a:lnSpc>
                <a:spcPct val="80000"/>
              </a:lnSpc>
              <a:buNone/>
            </a:pPr>
            <a:r>
              <a:rPr lang="en-US" altLang="zh-CN" sz="1800">
                <a:latin typeface="Consolas" panose="020B0609020204030204" charset="0"/>
              </a:rPr>
              <a:t>    print("Could not convert data to an integer.")</a:t>
            </a:r>
            <a:endParaRPr lang="en-US" altLang="zh-CN" sz="1800">
              <a:latin typeface="Consolas" panose="020B0609020204030204" charset="0"/>
            </a:endParaRPr>
          </a:p>
          <a:p>
            <a:pPr>
              <a:lnSpc>
                <a:spcPct val="80000"/>
              </a:lnSpc>
              <a:buNone/>
            </a:pPr>
            <a:r>
              <a:rPr lang="en-US" altLang="zh-CN" sz="1800">
                <a:latin typeface="Consolas" panose="020B0609020204030204" charset="0"/>
              </a:rPr>
              <a:t>except:</a:t>
            </a:r>
            <a:endParaRPr lang="en-US" altLang="zh-CN" sz="1800">
              <a:latin typeface="Consolas" panose="020B0609020204030204" charset="0"/>
            </a:endParaRPr>
          </a:p>
          <a:p>
            <a:pPr>
              <a:lnSpc>
                <a:spcPct val="80000"/>
              </a:lnSpc>
              <a:buNone/>
            </a:pPr>
            <a:r>
              <a:rPr lang="en-US" altLang="zh-CN" sz="1800">
                <a:latin typeface="Consolas" panose="020B0609020204030204" charset="0"/>
              </a:rPr>
              <a:t>    print("Unexpected error:", sys.exc_info()[0])</a:t>
            </a:r>
            <a:endParaRPr lang="en-US" altLang="zh-CN" sz="1800">
              <a:latin typeface="Consolas" panose="020B0609020204030204" charset="0"/>
            </a:endParaRPr>
          </a:p>
          <a:p>
            <a:pPr>
              <a:lnSpc>
                <a:spcPct val="80000"/>
              </a:lnSpc>
              <a:buNone/>
            </a:pPr>
            <a:r>
              <a:rPr lang="en-US" altLang="zh-CN" sz="1800">
                <a:latin typeface="Consolas" panose="020B0609020204030204" charset="0"/>
              </a:rPr>
              <a:t>    raise</a:t>
            </a:r>
            <a:endParaRPr lang="en-US" altLang="zh-CN" sz="1800">
              <a:latin typeface="Consolas" panose="020B0609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686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8.3.3 带有多个except的try结构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4034" name="文本占位符 36866"/>
          <p:cNvSpPr>
            <a:spLocks noGrp="1"/>
          </p:cNvSpPr>
          <p:nvPr>
            <p:ph sz="half" idx="2"/>
          </p:nvPr>
        </p:nvSpPr>
        <p:spPr/>
        <p:txBody>
          <a:bodyPr anchor="t"/>
          <a:p>
            <a:pPr>
              <a:spcBef>
                <a:spcPct val="0"/>
              </a:spcBef>
              <a:buFont typeface="Wingdings" panose="05000000000000000000" charset="0"/>
              <a:buChar char="§"/>
            </a:pPr>
            <a:r>
              <a:rPr lang="zh-CN" altLang="en-US" sz="2400" dirty="0"/>
              <a:t>将要捕获的异常写在一个元组中，可以使用一个excep语句捕获多个异常：</a:t>
            </a:r>
            <a:endParaRPr lang="zh-CN" altLang="en-US" sz="2400" dirty="0"/>
          </a:p>
          <a:p>
            <a:pPr>
              <a:spcBef>
                <a:spcPct val="0"/>
              </a:spcBef>
              <a:buNone/>
            </a:pP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import sys</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try:</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f = open('myfile.txt')</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s = f.readline()</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i = int(s.strip())</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a:t>
            </a:r>
            <a:r>
              <a:rPr lang="en-US" altLang="zh-CN" sz="1800" dirty="0">
                <a:latin typeface="Consolas" panose="020B0609020204030204" charset="0"/>
              </a:rPr>
              <a:t>f.close()</a:t>
            </a:r>
            <a:endParaRPr lang="en-US" altLang="zh-CN" sz="1800" dirty="0">
              <a:latin typeface="Consolas" panose="020B0609020204030204" charset="0"/>
            </a:endParaRPr>
          </a:p>
          <a:p>
            <a:pPr>
              <a:spcBef>
                <a:spcPct val="0"/>
              </a:spcBef>
              <a:buNone/>
            </a:pPr>
            <a:r>
              <a:rPr lang="zh-CN" altLang="en-US" sz="1800" dirty="0">
                <a:latin typeface="Consolas" panose="020B0609020204030204" charset="0"/>
              </a:rPr>
              <a:t>except (OSError, ValueError,RuntimeError, NameError):</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pass</a:t>
            </a:r>
            <a:endParaRPr lang="zh-CN" altLang="en-US" sz="1800" dirty="0">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8.3.4 try...except...finally结构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7891" name="文本占位符 37890"/>
          <p:cNvSpPr>
            <a:spLocks noGrp="1"/>
          </p:cNvSpPr>
          <p:nvPr>
            <p:ph sz="half" idx="2"/>
          </p:nvPr>
        </p:nvSpPr>
        <p:spPr/>
        <p:txBody>
          <a:bodyPr/>
          <a:p>
            <a:pPr marL="342900" marR="0" indent="-342900" algn="l" defTabSz="914400" rtl="0" eaLnBrk="1" fontAlgn="base" latinLnBrk="0" hangingPunct="1">
              <a:lnSpc>
                <a:spcPct val="10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在该结构中，finally子句中的内容</a:t>
            </a:r>
            <a:r>
              <a:rPr kumimoji="0" lang="zh-CN" altLang="en-US" sz="2400" b="0" i="0" u="none" strike="noStrike" kern="1200" cap="none" spc="0" normalizeH="0" baseline="0" noProof="1" dirty="0">
                <a:solidFill>
                  <a:schemeClr val="tx1"/>
                </a:solidFill>
                <a:latin typeface="+mn-lt"/>
                <a:ea typeface="+mn-ea"/>
                <a:cs typeface="+mn-cs"/>
              </a:rPr>
              <a:t>无论是否发生异常都会执行，常用来做一些清理工作以释放try子句中申请的资源。</a:t>
            </a:r>
            <a:endParaRPr kumimoji="0" lang="zh-CN" altLang="en-US" sz="2400" b="0" i="0" u="none" strike="noStrike" kern="1200" cap="none" spc="0" normalizeH="0" baseline="0" noProof="1" dirty="0">
              <a:solidFill>
                <a:schemeClr val="tx1"/>
              </a:solidFill>
              <a:latin typeface="+mn-lt"/>
              <a:ea typeface="+mn-ea"/>
              <a:cs typeface="+mn-cs"/>
            </a:endParaRPr>
          </a:p>
          <a:p>
            <a:pPr marL="1905" marR="0" indent="-19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try:</a:t>
            </a:r>
            <a:endPar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a:t>
            </a:r>
            <a:r>
              <a:rPr kumimoji="0" lang="zh-CN" altLang="en-US" sz="1800" b="0" i="0" u="none" strike="noStrike" kern="1200" cap="none" spc="0" normalizeH="0" baseline="0" noProof="1" dirty="0">
                <a:solidFill>
                  <a:schemeClr val="tx1"/>
                </a:solidFill>
                <a:effectLst/>
                <a:latin typeface="Times New Roman" panose="02020603050405020304" pitchFamily="2" charset="0"/>
                <a:ea typeface="宋体" panose="02010600030101010101" pitchFamily="2" charset="-122"/>
                <a:cs typeface="+mn-cs"/>
              </a:rPr>
              <a:t>……</a:t>
            </a:r>
            <a:endParaRPr kumimoji="0" lang="zh-CN" altLang="en-US" sz="1800" b="0" i="0" u="none" strike="noStrike" kern="1200" cap="none" spc="0" normalizeH="0" baseline="0" noProof="1" dirty="0">
              <a:solidFill>
                <a:schemeClr val="tx1"/>
              </a:solidFill>
              <a:effectLst/>
              <a:latin typeface="Times New Roman" panose="02020603050405020304" pitchFamily="2" charset="0"/>
              <a:ea typeface="宋体" panose="02010600030101010101" pitchFamily="2" charset="-122"/>
              <a:cs typeface="+mn-cs"/>
            </a:endParaRPr>
          </a:p>
          <a:p>
            <a:pPr marL="1905" marR="0" indent="-19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finally:</a:t>
            </a:r>
            <a:endPar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endParaRPr>
          </a:p>
          <a:p>
            <a:pPr marL="1905" marR="0" indent="-19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宋体" panose="02010600030101010101" pitchFamily="2" charset="-122"/>
                <a:cs typeface="+mn-cs"/>
              </a:rPr>
              <a:t>		</a:t>
            </a:r>
            <a:r>
              <a:rPr kumimoji="0" lang="zh-CN" altLang="en-US" sz="1800" b="0" i="0" u="none" strike="noStrike" kern="1200" cap="none" spc="0" normalizeH="0" baseline="0" noProof="1" dirty="0">
                <a:solidFill>
                  <a:schemeClr val="tx1"/>
                </a:solidFill>
                <a:effectLst/>
                <a:latin typeface="Times New Roman" panose="02020603050405020304" pitchFamily="2" charset="0"/>
                <a:ea typeface="宋体" panose="02010600030101010101" pitchFamily="2" charset="-122"/>
                <a:cs typeface="+mn-cs"/>
                <a:sym typeface="+mn-ea"/>
              </a:rPr>
              <a:t>……</a:t>
            </a:r>
            <a:r>
              <a:rPr kumimoji="0" lang="zh-CN" altLang="en-US" sz="1800" b="0" i="0" u="none" strike="noStrike" kern="1200" cap="none" spc="0" normalizeH="0" baseline="0" noProof="1" dirty="0">
                <a:solidFill>
                  <a:schemeClr val="tx1"/>
                </a:solidFill>
                <a:effectLst/>
                <a:latin typeface="宋体" panose="02010600030101010101" pitchFamily="2" charset="-122"/>
                <a:ea typeface="宋体" panose="02010600030101010101" pitchFamily="2" charset="-122"/>
                <a:cs typeface="+mn-cs"/>
              </a:rPr>
              <a:t>		#无论如何都会执行</a:t>
            </a:r>
            <a:endParaRPr kumimoji="0" lang="zh-CN" altLang="en-US" sz="1800" b="0" i="0" u="none" strike="noStrike" kern="1200" cap="none" spc="0" normalizeH="0" baseline="0" noProof="1" dirty="0">
              <a:solidFill>
                <a:schemeClr val="tx1"/>
              </a:solidFill>
              <a:effectLst/>
              <a:latin typeface="宋体" panose="02010600030101010101" pitchFamily="2" charset="-122"/>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8.3.4 try...except...finally结构</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46082" name="内容占位符 2"/>
          <p:cNvSpPr>
            <a:spLocks noGrp="1"/>
          </p:cNvSpPr>
          <p:nvPr>
            <p:ph sz="half" idx="2"/>
          </p:nvPr>
        </p:nvSpPr>
        <p:spPr/>
        <p:txBody>
          <a:bodyPr anchor="t"/>
          <a:p>
            <a:pPr marL="1905" indent="-1905">
              <a:lnSpc>
                <a:spcPct val="80000"/>
              </a:lnSpc>
              <a:buNone/>
            </a:pPr>
            <a:r>
              <a:rPr lang="zh-CN" altLang="en-US" sz="1800" dirty="0">
                <a:latin typeface="Consolas" panose="020B0609020204030204" charset="0"/>
              </a:rPr>
              <a:t>try:</a:t>
            </a:r>
            <a:endParaRPr lang="zh-CN" altLang="en-US" sz="1800" dirty="0">
              <a:latin typeface="Consolas" panose="020B0609020204030204" charset="0"/>
            </a:endParaRPr>
          </a:p>
          <a:p>
            <a:pPr marL="1905" indent="-1905">
              <a:lnSpc>
                <a:spcPct val="80000"/>
              </a:lnSpc>
              <a:buNone/>
            </a:pPr>
            <a:r>
              <a:rPr lang="zh-CN" altLang="en-US" sz="1800" dirty="0">
                <a:latin typeface="Consolas" panose="020B0609020204030204" charset="0"/>
              </a:rPr>
              <a:t>     3/1</a:t>
            </a:r>
            <a:endParaRPr lang="zh-CN" altLang="en-US" sz="1800" dirty="0">
              <a:latin typeface="Consolas" panose="020B0609020204030204" charset="0"/>
            </a:endParaRPr>
          </a:p>
          <a:p>
            <a:pPr marL="1905" indent="-1905">
              <a:lnSpc>
                <a:spcPct val="80000"/>
              </a:lnSpc>
              <a:buNone/>
            </a:pPr>
            <a:r>
              <a:rPr lang="zh-CN" altLang="en-US" sz="1800" dirty="0">
                <a:latin typeface="Consolas" panose="020B0609020204030204" charset="0"/>
              </a:rPr>
              <a:t>except:</a:t>
            </a:r>
            <a:endParaRPr lang="zh-CN" altLang="en-US" sz="1800" dirty="0">
              <a:latin typeface="Consolas" panose="020B0609020204030204" charset="0"/>
            </a:endParaRPr>
          </a:p>
          <a:p>
            <a:pPr marL="1905" indent="-1905">
              <a:lnSpc>
                <a:spcPct val="80000"/>
              </a:lnSpc>
              <a:buNone/>
            </a:pPr>
            <a:r>
              <a:rPr lang="zh-CN" altLang="en-US" sz="1800" dirty="0">
                <a:latin typeface="Consolas" panose="020B0609020204030204" charset="0"/>
              </a:rPr>
              <a:t>    print("错误！")</a:t>
            </a:r>
            <a:endParaRPr lang="zh-CN" altLang="en-US" sz="1800" dirty="0">
              <a:latin typeface="Consolas" panose="020B0609020204030204" charset="0"/>
            </a:endParaRPr>
          </a:p>
          <a:p>
            <a:pPr marL="1905" indent="-1905">
              <a:lnSpc>
                <a:spcPct val="80000"/>
              </a:lnSpc>
              <a:buNone/>
            </a:pPr>
            <a:r>
              <a:rPr lang="zh-CN" altLang="en-US" sz="1800" dirty="0">
                <a:latin typeface="Consolas" panose="020B0609020204030204" charset="0"/>
              </a:rPr>
              <a:t>finally:</a:t>
            </a:r>
            <a:endParaRPr lang="zh-CN" altLang="en-US" sz="1800" dirty="0">
              <a:latin typeface="Consolas" panose="020B0609020204030204" charset="0"/>
            </a:endParaRPr>
          </a:p>
          <a:p>
            <a:pPr marL="1905" indent="-1905">
              <a:lnSpc>
                <a:spcPct val="80000"/>
              </a:lnSpc>
              <a:buNone/>
            </a:pPr>
            <a:r>
              <a:rPr lang="zh-CN" altLang="en-US" sz="1800" dirty="0">
                <a:latin typeface="Consolas" panose="020B0609020204030204" charset="0"/>
              </a:rPr>
              <a:t>    print("最终执行的语句")</a:t>
            </a:r>
            <a:endParaRPr lang="zh-CN" altLang="en-US" sz="1800" dirty="0">
              <a:latin typeface="Consolas" panose="020B0609020204030204" charset="0"/>
            </a:endParaRPr>
          </a:p>
          <a:p>
            <a:pPr marL="1905" indent="-1905">
              <a:lnSpc>
                <a:spcPct val="80000"/>
              </a:lnSpc>
              <a:buNone/>
            </a:pPr>
            <a:endParaRPr lang="zh-CN" altLang="en-US" sz="1800" dirty="0">
              <a:latin typeface="Consolas" panose="020B0609020204030204" charset="0"/>
            </a:endParaRPr>
          </a:p>
          <a:p>
            <a:pPr marL="1905" indent="-1905">
              <a:lnSpc>
                <a:spcPct val="80000"/>
              </a:lnSpc>
              <a:buNone/>
            </a:pPr>
            <a:endParaRPr lang="zh-CN" altLang="en-US" sz="1800" dirty="0">
              <a:latin typeface="Consolas" panose="020B0609020204030204" charset="0"/>
            </a:endParaRPr>
          </a:p>
          <a:p>
            <a:pPr marL="1905" indent="-1905">
              <a:lnSpc>
                <a:spcPct val="80000"/>
              </a:lnSpc>
              <a:buNone/>
            </a:pPr>
            <a:endParaRPr lang="zh-CN" altLang="en-US" sz="1800" dirty="0">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891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8.3.4 try...except...finally结构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7106" name="文本占位符 38914"/>
          <p:cNvSpPr>
            <a:spLocks noGrp="1"/>
          </p:cNvSpPr>
          <p:nvPr>
            <p:ph sz="half" idx="2"/>
          </p:nvPr>
        </p:nvSpPr>
        <p:spPr/>
        <p:txBody>
          <a:bodyPr anchor="t"/>
          <a:p>
            <a:pPr>
              <a:spcBef>
                <a:spcPct val="0"/>
              </a:spcBef>
              <a:buFont typeface="Wingdings" panose="05000000000000000000" charset="0"/>
              <a:buChar char="§"/>
            </a:pPr>
            <a:r>
              <a:rPr lang="zh-CN" altLang="en-GB" sz="2400" dirty="0">
                <a:latin typeface="Times New Roman" panose="02020603050405020304" pitchFamily="2" charset="0"/>
              </a:rPr>
              <a:t>使用异常处理结构保证文件总是能关闭</a:t>
            </a:r>
            <a:endParaRPr lang="zh-CN" altLang="en-GB" sz="2400" dirty="0">
              <a:latin typeface="Times New Roman" panose="02020603050405020304" pitchFamily="2" charset="0"/>
            </a:endParaRPr>
          </a:p>
          <a:p>
            <a:pPr>
              <a:spcBef>
                <a:spcPct val="0"/>
              </a:spcBef>
              <a:buNone/>
            </a:pPr>
            <a:endParaRPr lang="en-GB" altLang="en-US" sz="1800" dirty="0">
              <a:latin typeface="Consolas" panose="020B0609020204030204" charset="0"/>
            </a:endParaRPr>
          </a:p>
          <a:p>
            <a:pPr>
              <a:spcBef>
                <a:spcPct val="0"/>
              </a:spcBef>
              <a:buNone/>
            </a:pPr>
            <a:r>
              <a:rPr lang="en-GB" altLang="en-US" sz="1800" dirty="0">
                <a:latin typeface="Consolas" panose="020B0609020204030204" charset="0"/>
              </a:rPr>
              <a:t>try:</a:t>
            </a:r>
            <a:endParaRPr lang="en-GB" altLang="en-US" sz="1800" dirty="0">
              <a:latin typeface="Consolas" panose="020B0609020204030204" charset="0"/>
            </a:endParaRPr>
          </a:p>
          <a:p>
            <a:pPr>
              <a:spcBef>
                <a:spcPct val="0"/>
              </a:spcBef>
              <a:buNone/>
            </a:pPr>
            <a:r>
              <a:rPr lang="en-GB" altLang="en-US" sz="1800" dirty="0">
                <a:latin typeface="Consolas" panose="020B0609020204030204" charset="0"/>
              </a:rPr>
              <a:t>	f = open('test.txt', 'r')</a:t>
            </a:r>
            <a:endParaRPr lang="en-GB" altLang="en-US" sz="1800" dirty="0">
              <a:latin typeface="Consolas" panose="020B0609020204030204" charset="0"/>
            </a:endParaRPr>
          </a:p>
          <a:p>
            <a:pPr>
              <a:spcBef>
                <a:spcPct val="0"/>
              </a:spcBef>
              <a:buNone/>
            </a:pPr>
            <a:r>
              <a:rPr lang="en-GB" altLang="en-US" sz="1800" dirty="0">
                <a:latin typeface="Consolas" panose="020B0609020204030204" charset="0"/>
              </a:rPr>
              <a:t>	line = f.readline( )</a:t>
            </a:r>
            <a:endParaRPr lang="en-GB" altLang="en-US" sz="1800" dirty="0">
              <a:latin typeface="Consolas" panose="020B0609020204030204" charset="0"/>
            </a:endParaRPr>
          </a:p>
          <a:p>
            <a:pPr>
              <a:spcBef>
                <a:spcPct val="0"/>
              </a:spcBef>
              <a:buNone/>
            </a:pPr>
            <a:r>
              <a:rPr lang="en-GB" altLang="en-US" sz="1800" dirty="0">
                <a:latin typeface="Consolas" panose="020B0609020204030204" charset="0"/>
              </a:rPr>
              <a:t>	print</a:t>
            </a:r>
            <a:r>
              <a:rPr lang="en-US" altLang="en-GB" sz="1800" dirty="0">
                <a:latin typeface="Consolas" panose="020B0609020204030204" charset="0"/>
              </a:rPr>
              <a:t>(</a:t>
            </a:r>
            <a:r>
              <a:rPr lang="en-GB" altLang="en-US" sz="1800" dirty="0">
                <a:latin typeface="Consolas" panose="020B0609020204030204" charset="0"/>
              </a:rPr>
              <a:t>line</a:t>
            </a:r>
            <a:r>
              <a:rPr lang="en-US" altLang="en-GB" sz="1800" dirty="0">
                <a:latin typeface="Consolas" panose="020B0609020204030204" charset="0"/>
              </a:rPr>
              <a:t>)</a:t>
            </a:r>
            <a:endParaRPr lang="en-US" altLang="en-GB" sz="1800" dirty="0">
              <a:latin typeface="Consolas" panose="020B0609020204030204" charset="0"/>
            </a:endParaRPr>
          </a:p>
          <a:p>
            <a:pPr>
              <a:spcBef>
                <a:spcPct val="0"/>
              </a:spcBef>
              <a:buNone/>
            </a:pPr>
            <a:r>
              <a:rPr lang="en-GB" altLang="en-US" sz="1800" dirty="0">
                <a:latin typeface="Consolas" panose="020B0609020204030204" charset="0"/>
              </a:rPr>
              <a:t>finally:</a:t>
            </a:r>
            <a:endParaRPr lang="en-GB" altLang="en-US" sz="1800" dirty="0">
              <a:latin typeface="Consolas" panose="020B0609020204030204" charset="0"/>
            </a:endParaRPr>
          </a:p>
          <a:p>
            <a:pPr>
              <a:spcBef>
                <a:spcPct val="0"/>
              </a:spcBef>
              <a:buNone/>
            </a:pPr>
            <a:r>
              <a:rPr lang="en-GB" altLang="en-US" sz="1800" dirty="0">
                <a:latin typeface="Consolas" panose="020B0609020204030204" charset="0"/>
              </a:rPr>
              <a:t>	f.close( )</a:t>
            </a:r>
            <a:endParaRPr lang="en-GB" altLang="en-US" sz="1800" dirty="0">
              <a:latin typeface="Consolas" panose="020B0609020204030204" charset="0"/>
            </a:endParaRPr>
          </a:p>
          <a:p>
            <a:pPr>
              <a:spcBef>
                <a:spcPct val="0"/>
              </a:spcBef>
              <a:buNone/>
            </a:pPr>
            <a:endParaRPr lang="en-GB" altLang="en-US" sz="2000" dirty="0">
              <a:latin typeface="Times New Roman" panose="02020603050405020304" pitchFamily="2" charset="0"/>
            </a:endParaRPr>
          </a:p>
          <a:p>
            <a:pPr>
              <a:spcBef>
                <a:spcPct val="0"/>
              </a:spcBef>
              <a:buNone/>
            </a:pPr>
            <a:endParaRPr lang="en-GB" altLang="en-US" sz="2000" dirty="0">
              <a:latin typeface="Times New Roman" panose="02020603050405020304" pitchFamily="2" charset="0"/>
            </a:endParaRPr>
          </a:p>
          <a:p>
            <a:pPr>
              <a:spcBef>
                <a:spcPct val="0"/>
              </a:spcBef>
              <a:buNone/>
            </a:pPr>
            <a:endParaRPr lang="en-GB" altLang="en-US" sz="2000" dirty="0">
              <a:latin typeface="Times New Roman" panose="02020603050405020304" pitchFamily="2" charset="0"/>
            </a:endParaRPr>
          </a:p>
          <a:p>
            <a:pPr>
              <a:spcBef>
                <a:spcPct val="0"/>
              </a:spcBef>
              <a:buFont typeface="Wingdings" panose="05000000000000000000" charset="0"/>
              <a:buChar char="v"/>
            </a:pPr>
            <a:r>
              <a:rPr lang="zh-CN" altLang="en-GB" sz="2400" dirty="0">
                <a:latin typeface="Times New Roman" panose="02020603050405020304" pitchFamily="2" charset="0"/>
              </a:rPr>
              <a:t>但是，这样真的可以吗？</a:t>
            </a:r>
            <a:endParaRPr lang="zh-CN" altLang="en-GB" sz="2400" dirty="0">
              <a:latin typeface="Times New Roman" panose="02020603050405020304"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048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异常处理结构与程序调试、测试</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22530" name="文本占位符 20482"/>
          <p:cNvSpPr>
            <a:spLocks noGrp="1"/>
          </p:cNvSpPr>
          <p:nvPr>
            <p:ph sz="half" idx="2"/>
          </p:nvPr>
        </p:nvSpPr>
        <p:spPr/>
        <p:txBody>
          <a:bodyPr anchor="t"/>
          <a:p>
            <a:pPr>
              <a:lnSpc>
                <a:spcPct val="150000"/>
              </a:lnSpc>
              <a:spcBef>
                <a:spcPts val="600"/>
              </a:spcBef>
              <a:buFont typeface="Wingdings" panose="05000000000000000000" charset="0"/>
              <a:buChar char="§"/>
            </a:pPr>
            <a:r>
              <a:rPr lang="zh-CN" altLang="en-US" sz="2000" dirty="0"/>
              <a:t>简单地说，异常是指程序运行时引发的错误，引发错误的原因有很多，例如除零、下标越界、文件不存在、网络异常、类型错误、名字错误、字典键错误、磁盘空间不足，等等。</a:t>
            </a:r>
            <a:endParaRPr lang="zh-CN" altLang="en-US" sz="2000" dirty="0"/>
          </a:p>
          <a:p>
            <a:pPr>
              <a:lnSpc>
                <a:spcPct val="150000"/>
              </a:lnSpc>
              <a:spcBef>
                <a:spcPts val="600"/>
              </a:spcBef>
              <a:buFont typeface="Wingdings" panose="05000000000000000000" charset="0"/>
              <a:buChar char="§"/>
            </a:pPr>
            <a:r>
              <a:rPr lang="zh-CN" altLang="en-US" sz="2000" dirty="0"/>
              <a:t>如果这些错误得不到正确的处理将会导致程序终止运行，而合理地使用异常处理结构可以使得程序更加健壮，具有更强的容错性，不会因为用户不小心的错误输入或其他运行时原因而造成程序终止。</a:t>
            </a:r>
            <a:endParaRPr lang="zh-CN" altLang="en-US" sz="2000" dirty="0"/>
          </a:p>
          <a:p>
            <a:pPr>
              <a:lnSpc>
                <a:spcPct val="150000"/>
              </a:lnSpc>
              <a:spcBef>
                <a:spcPts val="600"/>
              </a:spcBef>
              <a:buFont typeface="Wingdings" panose="05000000000000000000" charset="0"/>
              <a:buChar char="§"/>
            </a:pPr>
            <a:r>
              <a:rPr lang="zh-CN" altLang="en-US" sz="2000" dirty="0"/>
              <a:t>也可以使用异常处理结构为用户提供更加友好的提示。</a:t>
            </a:r>
            <a:endParaRPr lang="zh-CN" altLang="en-US" sz="2000" dirty="0"/>
          </a:p>
          <a:p>
            <a:pPr>
              <a:lnSpc>
                <a:spcPct val="150000"/>
              </a:lnSpc>
              <a:spcBef>
                <a:spcPts val="600"/>
              </a:spcBef>
              <a:buFont typeface="Wingdings" panose="05000000000000000000" charset="0"/>
              <a:buChar char="§"/>
            </a:pPr>
            <a:r>
              <a:rPr lang="zh-CN" altLang="en-US" sz="2000" dirty="0"/>
              <a:t>程序出现异常或错误之后是否能够调试程序并快速定位和解决存在的问题也是程序员综合水平和能力的重要体现方式之一。</a:t>
            </a:r>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993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8.3.4 try...except...finally结构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9939" name="文本占位符 39938"/>
          <p:cNvSpPr>
            <a:spLocks noGrp="1"/>
          </p:cNvSpPr>
          <p:nvPr>
            <p:ph sz="half" idx="2"/>
          </p:nvPr>
        </p:nvSpPr>
        <p:spPr/>
        <p:txBody>
          <a:bodyPr/>
          <a:p>
            <a:pPr marL="285750" marR="0" indent="-285750" algn="l" defTabSz="914400" rtl="0" eaLnBrk="1" fontAlgn="base" latinLnBrk="0" hangingPunct="1">
              <a:lnSpc>
                <a:spcPct val="10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上面的代码，使用异常处理结构的本意是为了防止文件读取操作出现异常而导致文件不能正常关闭，但是如果因为文件不存在而导致文件对象创建失败，那么</a:t>
            </a:r>
            <a:r>
              <a:rPr kumimoji="0" lang="en-US" altLang="zh-CN" sz="2400" b="0" i="0" u="none" strike="noStrike" kern="1200" cap="none" spc="0" normalizeH="0" baseline="0" noProof="1">
                <a:solidFill>
                  <a:schemeClr val="tx1"/>
                </a:solidFill>
                <a:latin typeface="+mn-lt"/>
                <a:ea typeface="+mn-ea"/>
                <a:cs typeface="+mn-cs"/>
              </a:rPr>
              <a:t>finally</a:t>
            </a:r>
            <a:r>
              <a:rPr kumimoji="0" lang="zh-CN" altLang="en-US" sz="2400" b="0" i="0" u="none" strike="noStrike" kern="1200" cap="none" spc="0" normalizeH="0" baseline="0" noProof="1">
                <a:solidFill>
                  <a:schemeClr val="tx1"/>
                </a:solidFill>
                <a:latin typeface="+mn-lt"/>
                <a:ea typeface="+mn-ea"/>
                <a:cs typeface="+mn-cs"/>
              </a:rPr>
              <a:t>子句中关闭文件对象的代码将会抛出异常从而导致程序终止运行。</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try:</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altLang="zh-CN" sz="1800" b="0" i="0" u="none" strike="noStrike" kern="1200" cap="none" spc="0" normalizeH="0" baseline="0" noProof="1">
                <a:solidFill>
                  <a:schemeClr val="tx1"/>
                </a:solidFill>
                <a:latin typeface="Consolas" panose="020B0609020204030204" charset="0"/>
                <a:ea typeface="+mn-ea"/>
                <a:cs typeface="+mn-cs"/>
              </a:rPr>
              <a:t>f = open('test.txt', 'r')</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altLang="zh-CN" sz="1800" b="0" i="0" u="none" strike="noStrike" kern="1200" cap="none" spc="0" normalizeH="0" baseline="0" noProof="1">
                <a:solidFill>
                  <a:schemeClr val="tx1"/>
                </a:solidFill>
                <a:latin typeface="Consolas" panose="020B0609020204030204" charset="0"/>
                <a:ea typeface="+mn-ea"/>
                <a:cs typeface="+mn-cs"/>
              </a:rPr>
              <a:t>line = f.readline()</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altLang="zh-CN" sz="1800" b="0" i="0" u="none" strike="noStrike" kern="1200" cap="none" spc="0" normalizeH="0" baseline="0" noProof="1">
                <a:solidFill>
                  <a:schemeClr val="tx1"/>
                </a:solidFill>
                <a:latin typeface="Consolas" panose="020B0609020204030204" charset="0"/>
                <a:ea typeface="+mn-ea"/>
                <a:cs typeface="+mn-cs"/>
              </a:rPr>
              <a:t>print(line)</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finally:</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altLang="zh-CN" sz="1800" b="0" i="0" u="none" strike="noStrike" kern="1200" cap="none" spc="0" normalizeH="0" baseline="0" noProof="1">
                <a:solidFill>
                  <a:schemeClr val="tx1"/>
                </a:solidFill>
                <a:latin typeface="Consolas" panose="020B0609020204030204" charset="0"/>
                <a:ea typeface="+mn-ea"/>
                <a:cs typeface="+mn-cs"/>
              </a:rPr>
              <a:t>f.close()</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FF0000"/>
                </a:solidFill>
                <a:latin typeface="Consolas" panose="020B0609020204030204" charset="0"/>
                <a:ea typeface="+mn-ea"/>
                <a:cs typeface="+mn-cs"/>
              </a:rPr>
              <a:t>Traceback (most recent call last):</a:t>
            </a:r>
            <a:endParaRPr kumimoji="0" lang="en-US" altLang="zh-CN" sz="1800" b="0" i="0" u="none" strike="noStrike" kern="1200" cap="none" spc="0" normalizeH="0" baseline="0" noProof="1">
              <a:solidFill>
                <a:srgbClr val="FF000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FF0000"/>
                </a:solidFill>
                <a:latin typeface="Consolas" panose="020B0609020204030204" charset="0"/>
                <a:ea typeface="+mn-ea"/>
                <a:cs typeface="+mn-cs"/>
              </a:rPr>
              <a:t>  File "&lt;pyshell#17&gt;", line 6, in &lt;module&gt;</a:t>
            </a:r>
            <a:endParaRPr kumimoji="0" lang="en-US" altLang="zh-CN" sz="1800" b="0" i="0" u="none" strike="noStrike" kern="1200" cap="none" spc="0" normalizeH="0" baseline="0" noProof="1">
              <a:solidFill>
                <a:srgbClr val="FF000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FF0000"/>
                </a:solidFill>
                <a:latin typeface="Consolas" panose="020B0609020204030204" charset="0"/>
                <a:ea typeface="+mn-ea"/>
                <a:cs typeface="+mn-cs"/>
              </a:rPr>
              <a:t>    f.close()</a:t>
            </a:r>
            <a:endParaRPr kumimoji="0" lang="en-US" altLang="zh-CN" sz="1800" b="0" i="0" u="none" strike="noStrike" kern="1200" cap="none" spc="0" normalizeH="0" baseline="0" noProof="1">
              <a:solidFill>
                <a:srgbClr val="FF000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FF0000"/>
                </a:solidFill>
                <a:latin typeface="Consolas" panose="020B0609020204030204" charset="0"/>
                <a:ea typeface="+mn-ea"/>
                <a:cs typeface="+mn-cs"/>
              </a:rPr>
              <a:t>NameError: name 'f' is not defined</a:t>
            </a:r>
            <a:endParaRPr kumimoji="0" lang="en-US" altLang="zh-CN" sz="1800" b="0" i="0" u="none" strike="noStrike" kern="1200" cap="none" spc="0" normalizeH="0" baseline="0" noProof="1">
              <a:solidFill>
                <a:srgbClr val="FF0000"/>
              </a:solidFill>
              <a:latin typeface="Consolas" panose="020B0609020204030204"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4096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8.3.4 try...except...finally结构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9154" name="文本占位符 40962"/>
          <p:cNvSpPr>
            <a:spLocks noGrp="1"/>
          </p:cNvSpPr>
          <p:nvPr>
            <p:ph sz="half" idx="2"/>
          </p:nvPr>
        </p:nvSpPr>
        <p:spPr/>
        <p:txBody>
          <a:bodyPr anchor="t"/>
          <a:p>
            <a:pPr>
              <a:spcBef>
                <a:spcPct val="0"/>
              </a:spcBef>
              <a:buFont typeface="Wingdings" panose="05000000000000000000" charset="0"/>
              <a:buChar char="§"/>
            </a:pPr>
            <a:r>
              <a:rPr lang="zh-CN" altLang="en-US" sz="2400" dirty="0"/>
              <a:t>如果try子句中的异常没有被处理，或者在except子句或else子句中出现了异常，那么这些异常将会在finally子句执行完后再次抛出。</a:t>
            </a:r>
            <a:endParaRPr lang="zh-CN" altLang="en-US" sz="2400" dirty="0"/>
          </a:p>
          <a:p>
            <a:pPr>
              <a:lnSpc>
                <a:spcPct val="80000"/>
              </a:lnSpc>
              <a:buNone/>
            </a:pP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&gt;&gt;&gt; try:</a:t>
            </a:r>
            <a:endParaRPr lang="zh-CN" altLang="en-US" sz="1800" dirty="0">
              <a:latin typeface="Consolas" panose="020B0609020204030204" charset="0"/>
            </a:endParaRPr>
          </a:p>
          <a:p>
            <a:pPr>
              <a:lnSpc>
                <a:spcPct val="80000"/>
              </a:lnSpc>
              <a:buNone/>
            </a:pPr>
            <a:r>
              <a:rPr lang="en-US" altLang="en-US" sz="1800"/>
              <a:t>        </a:t>
            </a:r>
            <a:r>
              <a:rPr lang="zh-CN" altLang="en-US" sz="1800" dirty="0">
                <a:latin typeface="Consolas" panose="020B0609020204030204" charset="0"/>
              </a:rPr>
              <a:t>3/0</a:t>
            </a:r>
            <a:endParaRPr lang="zh-CN" altLang="en-US" sz="1800" dirty="0">
              <a:latin typeface="Consolas" panose="020B0609020204030204" charset="0"/>
            </a:endParaRPr>
          </a:p>
          <a:p>
            <a:pPr>
              <a:lnSpc>
                <a:spcPct val="80000"/>
              </a:lnSpc>
              <a:buNone/>
            </a:pPr>
            <a:r>
              <a:rPr lang="en-US" altLang="zh-CN" sz="1800" dirty="0">
                <a:latin typeface="Consolas" panose="020B0609020204030204" charset="0"/>
              </a:rPr>
              <a:t>f</a:t>
            </a:r>
            <a:r>
              <a:rPr lang="zh-CN" altLang="en-US" sz="1800" dirty="0">
                <a:latin typeface="Consolas" panose="020B0609020204030204" charset="0"/>
              </a:rPr>
              <a:t>inally:</a:t>
            </a:r>
            <a:endParaRPr lang="zh-CN" altLang="en-US" sz="1800" dirty="0">
              <a:latin typeface="Consolas" panose="020B0609020204030204" charset="0"/>
            </a:endParaRPr>
          </a:p>
          <a:p>
            <a:pPr>
              <a:lnSpc>
                <a:spcPct val="80000"/>
              </a:lnSpc>
              <a:buNone/>
            </a:pPr>
            <a:r>
              <a:rPr lang="en-US" altLang="en-US" sz="1800"/>
              <a:t>        </a:t>
            </a:r>
            <a:r>
              <a:rPr lang="zh-CN" altLang="en-US" sz="1800" dirty="0">
                <a:latin typeface="Consolas" panose="020B0609020204030204" charset="0"/>
              </a:rPr>
              <a:t>print(5)</a:t>
            </a:r>
            <a:endParaRPr lang="zh-CN" altLang="en-US" sz="1800" dirty="0">
              <a:latin typeface="Consolas" panose="020B0609020204030204" charset="0"/>
            </a:endParaRPr>
          </a:p>
          <a:p>
            <a:pPr>
              <a:lnSpc>
                <a:spcPct val="80000"/>
              </a:lnSpc>
              <a:buNone/>
            </a:pP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5</a:t>
            </a:r>
            <a:endParaRPr lang="zh-CN" altLang="en-US" sz="1800" dirty="0">
              <a:latin typeface="Consolas" panose="020B0609020204030204" charset="0"/>
            </a:endParaRPr>
          </a:p>
          <a:p>
            <a:pPr>
              <a:lnSpc>
                <a:spcPct val="80000"/>
              </a:lnSpc>
              <a:buNone/>
            </a:pPr>
            <a:r>
              <a:rPr lang="zh-CN" altLang="en-US" sz="1800" dirty="0">
                <a:solidFill>
                  <a:srgbClr val="FF0000"/>
                </a:solidFill>
                <a:latin typeface="Consolas" panose="020B0609020204030204" charset="0"/>
              </a:rPr>
              <a:t>Traceback (most recent call last):</a:t>
            </a:r>
            <a:endParaRPr lang="zh-CN" altLang="en-US" sz="1800" dirty="0">
              <a:solidFill>
                <a:srgbClr val="FF0000"/>
              </a:solidFill>
              <a:latin typeface="Consolas" panose="020B0609020204030204" charset="0"/>
            </a:endParaRPr>
          </a:p>
          <a:p>
            <a:pPr>
              <a:lnSpc>
                <a:spcPct val="80000"/>
              </a:lnSpc>
              <a:buNone/>
            </a:pPr>
            <a:r>
              <a:rPr lang="zh-CN" altLang="en-US" sz="1800" dirty="0">
                <a:solidFill>
                  <a:srgbClr val="FF0000"/>
                </a:solidFill>
                <a:latin typeface="Consolas" panose="020B0609020204030204" charset="0"/>
              </a:rPr>
              <a:t>  File "&lt;pyshell#52&gt;", line 1, in &lt;module&gt;</a:t>
            </a:r>
            <a:endParaRPr lang="zh-CN" altLang="en-US" sz="1800" dirty="0">
              <a:solidFill>
                <a:srgbClr val="FF0000"/>
              </a:solidFill>
              <a:latin typeface="Consolas" panose="020B0609020204030204" charset="0"/>
            </a:endParaRPr>
          </a:p>
          <a:p>
            <a:pPr>
              <a:lnSpc>
                <a:spcPct val="80000"/>
              </a:lnSpc>
              <a:buNone/>
            </a:pPr>
            <a:r>
              <a:rPr lang="zh-CN" altLang="en-US" sz="1800" dirty="0">
                <a:solidFill>
                  <a:srgbClr val="FF0000"/>
                </a:solidFill>
                <a:latin typeface="Consolas" panose="020B0609020204030204" charset="0"/>
              </a:rPr>
              <a:t>    try:3/0</a:t>
            </a:r>
            <a:endParaRPr lang="zh-CN" altLang="en-US" sz="1800" dirty="0">
              <a:solidFill>
                <a:srgbClr val="FF0000"/>
              </a:solidFill>
              <a:latin typeface="Consolas" panose="020B0609020204030204" charset="0"/>
            </a:endParaRPr>
          </a:p>
          <a:p>
            <a:pPr>
              <a:lnSpc>
                <a:spcPct val="80000"/>
              </a:lnSpc>
              <a:buNone/>
            </a:pPr>
            <a:r>
              <a:rPr lang="zh-CN" altLang="en-US" sz="1800" dirty="0">
                <a:solidFill>
                  <a:srgbClr val="FF0000"/>
                </a:solidFill>
                <a:latin typeface="Consolas" panose="020B0609020204030204" charset="0"/>
              </a:rPr>
              <a:t>finally:</a:t>
            </a:r>
            <a:endParaRPr lang="zh-CN" altLang="en-US" sz="1800" dirty="0">
              <a:solidFill>
                <a:srgbClr val="FF0000"/>
              </a:solidFill>
              <a:latin typeface="Consolas" panose="020B0609020204030204" charset="0"/>
            </a:endParaRPr>
          </a:p>
          <a:p>
            <a:pPr>
              <a:lnSpc>
                <a:spcPct val="80000"/>
              </a:lnSpc>
              <a:buNone/>
            </a:pPr>
            <a:r>
              <a:rPr lang="zh-CN" altLang="en-US" sz="1800" dirty="0">
                <a:solidFill>
                  <a:srgbClr val="FF0000"/>
                </a:solidFill>
                <a:latin typeface="Consolas" panose="020B0609020204030204" charset="0"/>
              </a:rPr>
              <a:t>	print(5)</a:t>
            </a:r>
            <a:endParaRPr lang="zh-CN" altLang="en-US" sz="1800" dirty="0">
              <a:solidFill>
                <a:srgbClr val="FF0000"/>
              </a:solidFill>
              <a:latin typeface="Consolas" panose="020B0609020204030204" charset="0"/>
            </a:endParaRPr>
          </a:p>
          <a:p>
            <a:pPr>
              <a:lnSpc>
                <a:spcPct val="80000"/>
              </a:lnSpc>
              <a:buNone/>
            </a:pPr>
            <a:r>
              <a:rPr lang="zh-CN" altLang="en-US" sz="1800" dirty="0">
                <a:solidFill>
                  <a:srgbClr val="FF0000"/>
                </a:solidFill>
                <a:latin typeface="Consolas" panose="020B0609020204030204" charset="0"/>
              </a:rPr>
              <a:t>ZeroDivisionError: division by zero</a:t>
            </a:r>
            <a:endParaRPr lang="zh-CN" altLang="en-US" sz="1800" dirty="0">
              <a:solidFill>
                <a:srgbClr val="FF000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198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8.3.4 try...except...finally结构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0178" name="文本占位符 41986"/>
          <p:cNvSpPr>
            <a:spLocks noGrp="1"/>
          </p:cNvSpPr>
          <p:nvPr>
            <p:ph sz="half" idx="2"/>
          </p:nvPr>
        </p:nvSpPr>
        <p:spPr/>
        <p:txBody>
          <a:bodyPr anchor="t"/>
          <a:p>
            <a:pPr>
              <a:lnSpc>
                <a:spcPct val="80000"/>
              </a:lnSpc>
              <a:buFont typeface="Wingdings" panose="05000000000000000000" charset="0"/>
              <a:buChar char="§"/>
            </a:pPr>
            <a:r>
              <a:rPr lang="zh-CN" altLang="en-US" sz="2400" dirty="0">
                <a:latin typeface="Consolas" panose="020B0609020204030204" charset="0"/>
              </a:rPr>
              <a:t>例如，有函数定义如下：</a:t>
            </a:r>
            <a:endParaRPr lang="zh-CN" altLang="en-US" sz="2400" dirty="0">
              <a:latin typeface="Consolas" panose="020B0609020204030204" charset="0"/>
            </a:endParaRPr>
          </a:p>
          <a:p>
            <a:pPr>
              <a:lnSpc>
                <a:spcPct val="80000"/>
              </a:lnSpc>
              <a:buNone/>
            </a:pP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&gt;&gt;&gt; def divide(x, y):</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try:</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result = x / y</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except ZeroDivisionError:</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print("division by zero!")</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else:</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print("result is", result)</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finally:</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print("executing finally clause")</a:t>
            </a:r>
            <a:endParaRPr lang="zh-CN" altLang="en-US" sz="1800" dirty="0">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8.3.4 try...except...finally结构</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1202" name="内容占位符 2"/>
          <p:cNvSpPr>
            <a:spLocks noGrp="1"/>
          </p:cNvSpPr>
          <p:nvPr>
            <p:ph sz="half" idx="2"/>
          </p:nvPr>
        </p:nvSpPr>
        <p:spPr/>
        <p:txBody>
          <a:bodyPr anchor="t"/>
          <a:p>
            <a:pPr>
              <a:spcBef>
                <a:spcPct val="0"/>
              </a:spcBef>
              <a:buNone/>
            </a:pPr>
            <a:r>
              <a:rPr lang="zh-CN" altLang="en-US" sz="1800" dirty="0">
                <a:latin typeface="Consolas" panose="020B0609020204030204" charset="0"/>
              </a:rPr>
              <a:t>&gt;&gt;&gt; divide(2, 1)</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result is 2.0</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executing finally clause</a:t>
            </a:r>
            <a:endParaRPr lang="zh-CN" altLang="en-US" sz="1800" dirty="0">
              <a:latin typeface="Consolas" panose="020B0609020204030204" charset="0"/>
            </a:endParaRPr>
          </a:p>
          <a:p>
            <a:pPr>
              <a:spcBef>
                <a:spcPct val="0"/>
              </a:spcBef>
              <a:buNone/>
            </a:pP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&gt;&gt;&gt; divide(2, 0)</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division by zero!</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executing finally clause</a:t>
            </a:r>
            <a:endParaRPr lang="zh-CN" altLang="en-US" sz="1800" dirty="0">
              <a:latin typeface="Consolas" panose="020B0609020204030204" charset="0"/>
            </a:endParaRPr>
          </a:p>
          <a:p>
            <a:pPr>
              <a:spcBef>
                <a:spcPct val="0"/>
              </a:spcBef>
              <a:buNone/>
            </a:pP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&gt;&gt;&gt; divide("2", "1")</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executing finally clause</a:t>
            </a:r>
            <a:endParaRPr lang="zh-CN" altLang="en-US" sz="1800" dirty="0">
              <a:latin typeface="Consolas" panose="020B0609020204030204" charset="0"/>
            </a:endParaRPr>
          </a:p>
          <a:p>
            <a:pPr>
              <a:spcBef>
                <a:spcPct val="0"/>
              </a:spcBef>
              <a:buNone/>
            </a:pPr>
            <a:r>
              <a:rPr lang="zh-CN" altLang="en-US" sz="1800" dirty="0">
                <a:solidFill>
                  <a:srgbClr val="FF0000"/>
                </a:solidFill>
                <a:latin typeface="Consolas" panose="020B0609020204030204" charset="0"/>
              </a:rPr>
              <a:t>Traceback (most recent call last):</a:t>
            </a:r>
            <a:endParaRPr lang="zh-CN" altLang="en-US" sz="1800" dirty="0">
              <a:solidFill>
                <a:srgbClr val="FF0000"/>
              </a:solidFill>
              <a:latin typeface="Consolas" panose="020B0609020204030204" charset="0"/>
            </a:endParaRPr>
          </a:p>
          <a:p>
            <a:pPr>
              <a:spcBef>
                <a:spcPct val="0"/>
              </a:spcBef>
              <a:buNone/>
            </a:pPr>
            <a:r>
              <a:rPr lang="zh-CN" altLang="en-US" sz="1800" dirty="0">
                <a:solidFill>
                  <a:srgbClr val="FF0000"/>
                </a:solidFill>
                <a:latin typeface="Consolas" panose="020B0609020204030204" charset="0"/>
              </a:rPr>
              <a:t>  File "&lt;stdin&gt;", line 1, in ?</a:t>
            </a:r>
            <a:endParaRPr lang="zh-CN" altLang="en-US" sz="1800" dirty="0">
              <a:solidFill>
                <a:srgbClr val="FF0000"/>
              </a:solidFill>
              <a:latin typeface="Consolas" panose="020B0609020204030204" charset="0"/>
            </a:endParaRPr>
          </a:p>
          <a:p>
            <a:pPr>
              <a:spcBef>
                <a:spcPct val="0"/>
              </a:spcBef>
              <a:buNone/>
            </a:pPr>
            <a:r>
              <a:rPr lang="zh-CN" altLang="en-US" sz="1800" dirty="0">
                <a:solidFill>
                  <a:srgbClr val="FF0000"/>
                </a:solidFill>
                <a:latin typeface="Consolas" panose="020B0609020204030204" charset="0"/>
              </a:rPr>
              <a:t>  File "&lt;stdin&gt;", line 3, in divide</a:t>
            </a:r>
            <a:endParaRPr lang="zh-CN" altLang="en-US" sz="1800" dirty="0">
              <a:solidFill>
                <a:srgbClr val="FF0000"/>
              </a:solidFill>
              <a:latin typeface="Consolas" panose="020B0609020204030204" charset="0"/>
            </a:endParaRPr>
          </a:p>
          <a:p>
            <a:pPr>
              <a:spcBef>
                <a:spcPct val="0"/>
              </a:spcBef>
              <a:buNone/>
            </a:pPr>
            <a:r>
              <a:rPr lang="zh-CN" altLang="en-US" sz="1800" dirty="0">
                <a:solidFill>
                  <a:srgbClr val="FF0000"/>
                </a:solidFill>
                <a:latin typeface="Consolas" panose="020B0609020204030204" charset="0"/>
              </a:rPr>
              <a:t>TypeError: unsupported operand type(s) for /: 'str' and 'str'</a:t>
            </a:r>
            <a:endParaRPr lang="zh-CN" altLang="en-US" sz="1800" dirty="0">
              <a:solidFill>
                <a:srgbClr val="FF0000"/>
              </a:solidFill>
              <a:latin typeface="Consolas" panose="020B0609020204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4300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8.3.4 try...except...finally结构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3011" name="文本占位符 43010"/>
          <p:cNvSpPr>
            <a:spLocks noGrp="1"/>
          </p:cNvSpPr>
          <p:nvPr>
            <p:ph sz="half" idx="2"/>
          </p:nvPr>
        </p:nvSpPr>
        <p:spPr/>
        <p:txBody>
          <a:bodyPr/>
          <a:p>
            <a:pPr marL="342900" marR="0" indent="-342900" algn="l" defTabSz="914400" rtl="0" eaLnBrk="1" fontAlgn="base" latinLnBrk="0" hangingPunct="1">
              <a:lnSpc>
                <a:spcPct val="10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使用带有</a:t>
            </a:r>
            <a:r>
              <a:rPr kumimoji="0" lang="en-US" altLang="zh-CN" sz="2400" b="0" i="0" u="none" strike="noStrike" kern="1200" cap="none" spc="0" normalizeH="0" baseline="0" noProof="1">
                <a:solidFill>
                  <a:schemeClr val="tx1"/>
                </a:solidFill>
                <a:effectLst/>
                <a:latin typeface="+mn-lt"/>
                <a:ea typeface="+mn-ea"/>
                <a:cs typeface="+mn-cs"/>
              </a:rPr>
              <a:t>finally</a:t>
            </a:r>
            <a:r>
              <a:rPr kumimoji="0" lang="zh-CN" altLang="en-US" sz="2400" b="0" i="0" u="none" strike="noStrike" kern="1200" cap="none" spc="0" normalizeH="0" baseline="0" noProof="1">
                <a:solidFill>
                  <a:schemeClr val="tx1"/>
                </a:solidFill>
                <a:effectLst/>
                <a:latin typeface="+mn-lt"/>
                <a:ea typeface="+mn-ea"/>
                <a:cs typeface="+mn-cs"/>
              </a:rPr>
              <a:t>子句的异常处理结构时，应尽量避免在</a:t>
            </a:r>
            <a:r>
              <a:rPr kumimoji="0" lang="en-US" altLang="zh-CN" sz="2400" b="0" i="0" u="none" strike="noStrike" kern="1200" cap="none" spc="0" normalizeH="0" baseline="0" noProof="1">
                <a:solidFill>
                  <a:schemeClr val="tx1"/>
                </a:solidFill>
                <a:effectLst/>
                <a:latin typeface="+mn-lt"/>
                <a:ea typeface="+mn-ea"/>
                <a:cs typeface="+mn-cs"/>
              </a:rPr>
              <a:t>finally</a:t>
            </a:r>
            <a:r>
              <a:rPr kumimoji="0" lang="zh-CN" altLang="en-US" sz="2400" b="0" i="0" u="none" strike="noStrike" kern="1200" cap="none" spc="0" normalizeH="0" baseline="0" noProof="1">
                <a:solidFill>
                  <a:schemeClr val="tx1"/>
                </a:solidFill>
                <a:effectLst/>
                <a:latin typeface="+mn-lt"/>
                <a:ea typeface="+mn-ea"/>
                <a:cs typeface="+mn-cs"/>
              </a:rPr>
              <a:t>子句中使用</a:t>
            </a:r>
            <a:r>
              <a:rPr kumimoji="0" lang="en-US" altLang="zh-CN" sz="2400" b="0" i="0" u="none" strike="noStrike" kern="1200" cap="none" spc="0" normalizeH="0" baseline="0" noProof="1">
                <a:solidFill>
                  <a:schemeClr val="tx1"/>
                </a:solidFill>
                <a:effectLst/>
                <a:latin typeface="+mn-lt"/>
                <a:ea typeface="+mn-ea"/>
                <a:cs typeface="+mn-cs"/>
              </a:rPr>
              <a:t>return</a:t>
            </a:r>
            <a:r>
              <a:rPr kumimoji="0" lang="zh-CN" altLang="en-US" sz="2400" b="0" i="0" u="none" strike="noStrike" kern="1200" cap="none" spc="0" normalizeH="0" baseline="0" noProof="1">
                <a:solidFill>
                  <a:schemeClr val="tx1"/>
                </a:solidFill>
                <a:effectLst/>
                <a:latin typeface="+mn-lt"/>
                <a:ea typeface="+mn-ea"/>
                <a:cs typeface="+mn-cs"/>
              </a:rPr>
              <a:t>语句，否则可能会出现出乎意料的错误。</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def demo_div(a, b):</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try:</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return a/b</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except:</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pass</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finally:</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return -1	</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demo_div(1, 0)</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-1</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demo_div(1, 2)</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-1</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itle 1"/>
          <p:cNvSpPr>
            <a:spLocks noGrp="1"/>
          </p:cNvSpPr>
          <p:nvPr>
            <p:ph type="title"/>
          </p:nvPr>
        </p:nvSpPr>
        <p:spPr>
          <a:xfrm>
            <a:off x="554355" y="150495"/>
            <a:ext cx="75069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8.3.5  </a:t>
            </a:r>
            <a:r>
              <a:rPr>
                <a:latin typeface="+mj-lt"/>
                <a:ea typeface="+mj-ea"/>
                <a:cs typeface="+mj-cs"/>
                <a:sym typeface="+mn-ea"/>
              </a:rPr>
              <a:t>try...except...except...else...finally结构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ea"/>
                <a:ea typeface="+mn-ea"/>
                <a:cs typeface="+mn-cs"/>
              </a:rPr>
              <a:t>Python异常处理结构中可以同时包含多个except子句、else子句和finally子句</a:t>
            </a:r>
            <a:r>
              <a:rPr kumimoji="0" lang="zh-CN" altLang="en-US" sz="2400" b="0" i="0" u="none" strike="noStrike" kern="1200" cap="none" spc="0" normalizeH="0" baseline="0" noProof="1">
                <a:solidFill>
                  <a:schemeClr val="tx1"/>
                </a:solidFill>
                <a:latin typeface="+mn-ea"/>
                <a:ea typeface="+mn-ea"/>
                <a:cs typeface="+mn-cs"/>
              </a:rPr>
              <a:t>。</a:t>
            </a:r>
            <a:endParaRPr kumimoji="0" lang="zh-CN" altLang="en-US" sz="2400" b="0" i="0" u="none" strike="noStrike" kern="1200" cap="none" spc="0" normalizeH="0" baseline="0" noProof="1">
              <a:solidFill>
                <a:schemeClr val="tx1"/>
              </a:solidFill>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rPr>
              <a:t>&gt;&gt;&gt; def div(x, y):</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rPr>
              <a:t>        try:</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sz="1800" b="0" i="0" u="none" strike="noStrike" kern="1200" cap="none" spc="0" normalizeH="0" baseline="0" noProof="1">
                <a:solidFill>
                  <a:schemeClr val="tx1"/>
                </a:solidFill>
                <a:latin typeface="+mn-lt"/>
                <a:ea typeface="+mn-ea"/>
                <a:cs typeface="+mn-cs"/>
              </a:rPr>
              <a:t>print(x / y)</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sz="1800" b="0" i="0" u="none" strike="noStrike" kern="1200" cap="none" spc="0" normalizeH="0" baseline="0" noProof="1">
                <a:solidFill>
                  <a:schemeClr val="tx1"/>
                </a:solidFill>
                <a:latin typeface="+mn-lt"/>
                <a:ea typeface="+mn-ea"/>
                <a:cs typeface="+mn-cs"/>
              </a:rPr>
              <a:t>except ZeroDivisionError:</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sz="1800" b="0" i="0" u="none" strike="noStrike" kern="1200" cap="none" spc="0" normalizeH="0" baseline="0" noProof="1">
                <a:solidFill>
                  <a:schemeClr val="tx1"/>
                </a:solidFill>
                <a:latin typeface="+mn-lt"/>
                <a:ea typeface="+mn-ea"/>
                <a:cs typeface="+mn-cs"/>
              </a:rPr>
              <a:t>print('ZeroDivisionError')</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sz="1800" b="0" i="0" u="none" strike="noStrike" kern="1200" cap="none" spc="0" normalizeH="0" baseline="0" noProof="1">
                <a:solidFill>
                  <a:schemeClr val="tx1"/>
                </a:solidFill>
                <a:latin typeface="+mn-lt"/>
                <a:ea typeface="+mn-ea"/>
                <a:cs typeface="+mn-cs"/>
              </a:rPr>
              <a:t>except TypeError:</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sz="1800" b="0" i="0" u="none" strike="noStrike" kern="1200" cap="none" spc="0" normalizeH="0" baseline="0" noProof="1">
                <a:solidFill>
                  <a:schemeClr val="tx1"/>
                </a:solidFill>
                <a:latin typeface="+mn-lt"/>
                <a:ea typeface="+mn-ea"/>
                <a:cs typeface="+mn-cs"/>
              </a:rPr>
              <a:t>print('TypeError')</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sz="1800" b="0" i="0" u="none" strike="noStrike" kern="1200" cap="none" spc="0" normalizeH="0" baseline="0" noProof="1">
                <a:solidFill>
                  <a:schemeClr val="tx1"/>
                </a:solidFill>
                <a:latin typeface="+mn-lt"/>
                <a:ea typeface="+mn-ea"/>
                <a:cs typeface="+mn-cs"/>
              </a:rPr>
              <a:t>else:</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sz="1800" b="0" i="0" u="none" strike="noStrike" kern="1200" cap="none" spc="0" normalizeH="0" baseline="0" noProof="1">
                <a:solidFill>
                  <a:schemeClr val="tx1"/>
                </a:solidFill>
                <a:latin typeface="+mn-lt"/>
                <a:ea typeface="+mn-ea"/>
                <a:cs typeface="+mn-cs"/>
              </a:rPr>
              <a:t>print('No Error')</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sz="1800" b="0" i="0" u="none" strike="noStrike" kern="1200" cap="none" spc="0" normalizeH="0" baseline="0" noProof="1">
                <a:solidFill>
                  <a:schemeClr val="tx1"/>
                </a:solidFill>
                <a:latin typeface="+mn-lt"/>
                <a:ea typeface="+mn-ea"/>
                <a:cs typeface="+mn-cs"/>
              </a:rPr>
              <a:t>finally:</a:t>
            </a: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mn-lt"/>
                <a:ea typeface="+mn-ea"/>
                <a:cs typeface="+mn-cs"/>
                <a:sym typeface="+mn-ea"/>
              </a:rPr>
              <a:t>                </a:t>
            </a:r>
            <a:r>
              <a:rPr kumimoji="0" lang="en-US" sz="1800" b="0" i="0" u="none" strike="noStrike" kern="1200" cap="none" spc="0" normalizeH="0" baseline="0" noProof="1">
                <a:solidFill>
                  <a:schemeClr val="tx1"/>
                </a:solidFill>
                <a:latin typeface="+mn-lt"/>
                <a:ea typeface="+mn-ea"/>
                <a:cs typeface="+mn-cs"/>
              </a:rPr>
              <a:t>print("executing finally clause")</a:t>
            </a:r>
            <a:endParaRPr kumimoji="0" lang="en-US"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Content Placeholder 2"/>
          <p:cNvSpPr>
            <a:spLocks noGrp="1"/>
          </p:cNvSpPr>
          <p:nvPr>
            <p:ph sz="half" idx="2"/>
          </p:nvPr>
        </p:nvSpPr>
        <p:spPr/>
        <p:txBody>
          <a:bodyPr anchor="t"/>
          <a:p>
            <a:pPr marL="0" indent="0">
              <a:buNone/>
            </a:pPr>
            <a:r>
              <a:rPr lang="en-US" altLang="en-US" sz="1800">
                <a:latin typeface="Consolas" panose="020B0609020204030204" charset="0"/>
              </a:rPr>
              <a:t>&gt;&gt;&gt; div(3,5)</a:t>
            </a:r>
            <a:endParaRPr lang="en-US" altLang="en-US" sz="1800">
              <a:latin typeface="Consolas" panose="020B0609020204030204" charset="0"/>
            </a:endParaRPr>
          </a:p>
          <a:p>
            <a:pPr marL="0" indent="0">
              <a:buNone/>
            </a:pPr>
            <a:r>
              <a:rPr lang="en-US" altLang="en-US" sz="1800">
                <a:latin typeface="Consolas" panose="020B0609020204030204" charset="0"/>
              </a:rPr>
              <a:t>0.6</a:t>
            </a:r>
            <a:endParaRPr lang="en-US" altLang="en-US" sz="1800">
              <a:latin typeface="Consolas" panose="020B0609020204030204" charset="0"/>
            </a:endParaRPr>
          </a:p>
          <a:p>
            <a:pPr marL="0" indent="0">
              <a:buNone/>
            </a:pPr>
            <a:r>
              <a:rPr lang="en-US" altLang="en-US" sz="1800">
                <a:latin typeface="Consolas" panose="020B0609020204030204" charset="0"/>
              </a:rPr>
              <a:t>No Error</a:t>
            </a:r>
            <a:endParaRPr lang="en-US" altLang="en-US" sz="1800">
              <a:latin typeface="Consolas" panose="020B0609020204030204" charset="0"/>
            </a:endParaRPr>
          </a:p>
          <a:p>
            <a:pPr marL="0" indent="0">
              <a:buNone/>
            </a:pPr>
            <a:r>
              <a:rPr lang="en-US" altLang="en-US" sz="1800">
                <a:latin typeface="Consolas" panose="020B0609020204030204" charset="0"/>
              </a:rPr>
              <a:t>executing finally clause</a:t>
            </a:r>
            <a:endParaRPr lang="en-US" altLang="en-US" sz="1800">
              <a:latin typeface="Consolas" panose="020B0609020204030204" charset="0"/>
            </a:endParaRPr>
          </a:p>
          <a:p>
            <a:pPr marL="0" indent="0">
              <a:buNone/>
            </a:pPr>
            <a:r>
              <a:rPr lang="en-US" altLang="en-US" sz="1800">
                <a:latin typeface="Consolas" panose="020B0609020204030204" charset="0"/>
              </a:rPr>
              <a:t>&gt;&gt;&gt; div('3',5)</a:t>
            </a:r>
            <a:endParaRPr lang="en-US" altLang="en-US" sz="1800">
              <a:latin typeface="Consolas" panose="020B0609020204030204" charset="0"/>
            </a:endParaRPr>
          </a:p>
          <a:p>
            <a:pPr marL="0" indent="0">
              <a:buNone/>
            </a:pPr>
            <a:r>
              <a:rPr lang="en-US" altLang="en-US" sz="1800">
                <a:latin typeface="Consolas" panose="020B0609020204030204" charset="0"/>
              </a:rPr>
              <a:t>TypeError</a:t>
            </a:r>
            <a:endParaRPr lang="en-US" altLang="en-US" sz="1800">
              <a:latin typeface="Consolas" panose="020B0609020204030204" charset="0"/>
            </a:endParaRPr>
          </a:p>
          <a:p>
            <a:pPr marL="0" indent="0">
              <a:buNone/>
            </a:pPr>
            <a:r>
              <a:rPr lang="en-US" altLang="en-US" sz="1800">
                <a:latin typeface="Consolas" panose="020B0609020204030204" charset="0"/>
              </a:rPr>
              <a:t>executing finally clause</a:t>
            </a:r>
            <a:endParaRPr lang="en-US" altLang="en-US" sz="1800">
              <a:latin typeface="Consolas" panose="020B0609020204030204" charset="0"/>
            </a:endParaRPr>
          </a:p>
          <a:p>
            <a:pPr marL="0" indent="0">
              <a:buNone/>
            </a:pPr>
            <a:r>
              <a:rPr lang="en-US" altLang="en-US" sz="1800">
                <a:latin typeface="Consolas" panose="020B0609020204030204" charset="0"/>
              </a:rPr>
              <a:t>&gt;&gt;&gt; div(3,0)</a:t>
            </a:r>
            <a:endParaRPr lang="en-US" altLang="en-US" sz="1800">
              <a:latin typeface="Consolas" panose="020B0609020204030204" charset="0"/>
            </a:endParaRPr>
          </a:p>
          <a:p>
            <a:pPr marL="0" indent="0">
              <a:buNone/>
            </a:pPr>
            <a:r>
              <a:rPr lang="en-US" altLang="en-US" sz="1800">
                <a:latin typeface="Consolas" panose="020B0609020204030204" charset="0"/>
              </a:rPr>
              <a:t>ZeroDivisionError</a:t>
            </a:r>
            <a:endParaRPr lang="en-US" altLang="en-US" sz="1800">
              <a:latin typeface="Consolas" panose="020B0609020204030204" charset="0"/>
            </a:endParaRPr>
          </a:p>
          <a:p>
            <a:pPr marL="0" indent="0">
              <a:buNone/>
            </a:pPr>
            <a:r>
              <a:rPr lang="en-US" altLang="en-US" sz="1800">
                <a:latin typeface="Consolas" panose="020B0609020204030204" charset="0"/>
              </a:rPr>
              <a:t>executing finally clause</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54274" name="Title 3"/>
          <p:cNvSpPr>
            <a:spLocks noGrp="1"/>
          </p:cNvSpPr>
          <p:nvPr>
            <p:ph type="title"/>
          </p:nvPr>
        </p:nvSpPr>
        <p:spPr>
          <a:xfrm>
            <a:off x="554355" y="150495"/>
            <a:ext cx="7557135"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8.3.5  </a:t>
            </a:r>
            <a:r>
              <a:rPr>
                <a:latin typeface="+mj-lt"/>
                <a:ea typeface="+mj-ea"/>
                <a:cs typeface="+mj-cs"/>
                <a:sym typeface="+mn-ea"/>
              </a:rPr>
              <a:t>try...except...except...else...finally结构</a:t>
            </a:r>
            <a:endParaRPr>
              <a:latin typeface="+mj-lt"/>
              <a:ea typeface="+mj-ea"/>
              <a:cs typeface="+mj-cs"/>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 基本概念</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4403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8.4 断言与上下文管理</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5298" name="文本占位符 44034"/>
          <p:cNvSpPr>
            <a:spLocks noGrp="1"/>
          </p:cNvSpPr>
          <p:nvPr>
            <p:ph sz="half" idx="2"/>
          </p:nvPr>
        </p:nvSpPr>
        <p:spPr/>
        <p:txBody>
          <a:bodyPr anchor="t"/>
          <a:p>
            <a:pPr>
              <a:lnSpc>
                <a:spcPct val="150000"/>
              </a:lnSpc>
              <a:spcBef>
                <a:spcPct val="0"/>
              </a:spcBef>
              <a:buFont typeface="Wingdings" panose="05000000000000000000" charset="0"/>
              <a:buChar char="§"/>
            </a:pPr>
            <a:r>
              <a:rPr lang="zh-CN" altLang="en-US" sz="2400" dirty="0"/>
              <a:t>断言与上下文管理是两种比较特殊的异常处理方式，在形式上比异常处理结构要简单一些。</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505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8.4.1 断言</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6322" name="文本占位符 45058"/>
          <p:cNvSpPr>
            <a:spLocks noGrp="1"/>
          </p:cNvSpPr>
          <p:nvPr>
            <p:ph sz="half" idx="2"/>
          </p:nvPr>
        </p:nvSpPr>
        <p:spPr/>
        <p:txBody>
          <a:bodyPr anchor="t"/>
          <a:p>
            <a:pPr>
              <a:spcBef>
                <a:spcPct val="0"/>
              </a:spcBef>
              <a:buFont typeface="Wingdings" panose="05000000000000000000" charset="0"/>
              <a:buChar char="v"/>
            </a:pPr>
            <a:r>
              <a:rPr lang="zh-CN" altLang="en-US" sz="2400" dirty="0"/>
              <a:t>断言语句的语法是：</a:t>
            </a:r>
            <a:endParaRPr lang="zh-CN" altLang="en-US" sz="2400" dirty="0"/>
          </a:p>
          <a:p>
            <a:pPr>
              <a:spcBef>
                <a:spcPct val="0"/>
              </a:spcBef>
              <a:buNone/>
            </a:pPr>
            <a:r>
              <a:rPr lang="zh-CN" altLang="en-US" sz="1800" dirty="0">
                <a:latin typeface="Consolas" panose="020B0609020204030204" charset="0"/>
              </a:rPr>
              <a:t>  </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a:t>
            </a:r>
            <a:r>
              <a:rPr lang="en-US" altLang="zh-CN" sz="1800" dirty="0">
                <a:latin typeface="Consolas" panose="020B0609020204030204" charset="0"/>
              </a:rPr>
              <a:t>assert </a:t>
            </a:r>
            <a:r>
              <a:rPr lang="en-US" altLang="zh-CN" sz="1800" i="1" dirty="0">
                <a:latin typeface="Consolas" panose="020B0609020204030204" charset="0"/>
              </a:rPr>
              <a:t>expression[, reason]</a:t>
            </a:r>
            <a:r>
              <a:rPr lang="en-US" altLang="zh-CN" sz="1800" dirty="0">
                <a:latin typeface="Consolas" panose="020B0609020204030204" charset="0"/>
              </a:rPr>
              <a:t> </a:t>
            </a:r>
            <a:endParaRPr lang="en-US" altLang="zh-CN" sz="1800" dirty="0">
              <a:latin typeface="Consolas" panose="020B0609020204030204" charset="0"/>
            </a:endParaRPr>
          </a:p>
          <a:p>
            <a:pPr>
              <a:spcBef>
                <a:spcPct val="0"/>
              </a:spcBef>
              <a:buNone/>
            </a:pPr>
            <a:endParaRPr lang="en-US" altLang="zh-CN" sz="1800" dirty="0">
              <a:latin typeface="Consolas" panose="020B0609020204030204" charset="0"/>
            </a:endParaRPr>
          </a:p>
          <a:p>
            <a:pPr>
              <a:lnSpc>
                <a:spcPct val="150000"/>
              </a:lnSpc>
              <a:spcBef>
                <a:spcPts val="1200"/>
              </a:spcBef>
              <a:spcAft>
                <a:spcPts val="600"/>
              </a:spcAft>
              <a:buFont typeface="Wingdings" panose="05000000000000000000" charset="0"/>
              <a:buChar char="ü"/>
            </a:pPr>
            <a:r>
              <a:rPr lang="en-US" altLang="zh-CN" sz="1800" dirty="0"/>
              <a:t> </a:t>
            </a:r>
            <a:r>
              <a:rPr lang="zh-CN" altLang="en-US" sz="1800" dirty="0"/>
              <a:t>当判断表达式</a:t>
            </a:r>
            <a:r>
              <a:rPr lang="en-US" altLang="zh-CN" sz="1800" dirty="0"/>
              <a:t>expression</a:t>
            </a:r>
            <a:r>
              <a:rPr lang="zh-CN" altLang="en-US" sz="1800" dirty="0"/>
              <a:t>为真时，什么都不做；如果表达式为假，则抛出异常。 </a:t>
            </a:r>
            <a:endParaRPr lang="en-US" altLang="zh-CN" sz="1800" dirty="0"/>
          </a:p>
          <a:p>
            <a:pPr>
              <a:lnSpc>
                <a:spcPct val="150000"/>
              </a:lnSpc>
              <a:spcBef>
                <a:spcPts val="1200"/>
              </a:spcBef>
              <a:spcAft>
                <a:spcPts val="600"/>
              </a:spcAft>
              <a:buFont typeface="Wingdings" panose="05000000000000000000" charset="0"/>
              <a:buChar char="ü"/>
            </a:pPr>
            <a:r>
              <a:rPr lang="en-US" altLang="zh-CN" sz="1800" dirty="0"/>
              <a:t>assert</a:t>
            </a:r>
            <a:r>
              <a:rPr lang="zh-CN" altLang="en-US" sz="1800" dirty="0"/>
              <a:t>语句一般用于开发程序时对特定必须满足的条件进行验证，</a:t>
            </a:r>
            <a:r>
              <a:rPr lang="zh-CN" altLang="en-US" sz="1800" dirty="0">
                <a:solidFill>
                  <a:srgbClr val="FF0000"/>
                </a:solidFill>
              </a:rPr>
              <a:t>仅当</a:t>
            </a:r>
            <a:r>
              <a:rPr lang="en-US" altLang="zh-CN" sz="1800" dirty="0">
                <a:solidFill>
                  <a:srgbClr val="FF0000"/>
                </a:solidFill>
              </a:rPr>
              <a:t>__debug__</a:t>
            </a:r>
            <a:r>
              <a:rPr lang="zh-CN" altLang="en-US" sz="1800" dirty="0">
                <a:solidFill>
                  <a:srgbClr val="FF0000"/>
                </a:solidFill>
              </a:rPr>
              <a:t>为</a:t>
            </a:r>
            <a:r>
              <a:rPr lang="en-US" altLang="zh-CN" sz="1800" dirty="0">
                <a:solidFill>
                  <a:srgbClr val="FF0000"/>
                </a:solidFill>
              </a:rPr>
              <a:t>True</a:t>
            </a:r>
            <a:r>
              <a:rPr lang="zh-CN" altLang="en-US" sz="1800" dirty="0">
                <a:solidFill>
                  <a:srgbClr val="FF0000"/>
                </a:solidFill>
              </a:rPr>
              <a:t>时有效</a:t>
            </a:r>
            <a:r>
              <a:rPr lang="zh-CN" altLang="en-US" sz="1800" dirty="0"/>
              <a:t>。</a:t>
            </a:r>
            <a:r>
              <a:rPr lang="zh-CN" altLang="en-US" sz="1800" dirty="0">
                <a:solidFill>
                  <a:srgbClr val="FF0000"/>
                </a:solidFill>
              </a:rPr>
              <a:t>当</a:t>
            </a:r>
            <a:r>
              <a:rPr lang="en-US" altLang="zh-CN" sz="1800" dirty="0">
                <a:solidFill>
                  <a:srgbClr val="FF0000"/>
                </a:solidFill>
              </a:rPr>
              <a:t>Python</a:t>
            </a:r>
            <a:r>
              <a:rPr lang="zh-CN" altLang="en-US" sz="1800" dirty="0">
                <a:solidFill>
                  <a:srgbClr val="FF0000"/>
                </a:solidFill>
              </a:rPr>
              <a:t>脚本以</a:t>
            </a:r>
            <a:r>
              <a:rPr lang="en-US" altLang="zh-CN" sz="1800" dirty="0">
                <a:solidFill>
                  <a:srgbClr val="FF0000"/>
                </a:solidFill>
              </a:rPr>
              <a:t>-O</a:t>
            </a:r>
            <a:r>
              <a:rPr lang="zh-CN" altLang="en-US" sz="1800" dirty="0">
                <a:solidFill>
                  <a:srgbClr val="FF0000"/>
                </a:solidFill>
              </a:rPr>
              <a:t>选项编译为字节码文件时，</a:t>
            </a:r>
            <a:r>
              <a:rPr lang="en-US" altLang="zh-CN" sz="1800" dirty="0">
                <a:solidFill>
                  <a:srgbClr val="FF0000"/>
                </a:solidFill>
              </a:rPr>
              <a:t>assert</a:t>
            </a:r>
            <a:r>
              <a:rPr lang="zh-CN" altLang="en-US" sz="1800" dirty="0">
                <a:solidFill>
                  <a:srgbClr val="FF0000"/>
                </a:solidFill>
              </a:rPr>
              <a:t>语句将被移除以提高运行速度。</a:t>
            </a:r>
            <a:endParaRPr lang="zh-CN" altLang="en-US" sz="18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2150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 基本概念</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3554" name="文本占位符 21506"/>
          <p:cNvSpPr>
            <a:spLocks noGrp="1"/>
          </p:cNvSpPr>
          <p:nvPr>
            <p:ph sz="half" idx="2"/>
          </p:nvPr>
        </p:nvSpPr>
        <p:spPr/>
        <p:txBody>
          <a:bodyPr anchor="t"/>
          <a:p>
            <a:pPr>
              <a:spcBef>
                <a:spcPct val="0"/>
              </a:spcBef>
              <a:buFont typeface="Wingdings" panose="05000000000000000000" charset="0"/>
              <a:buChar char="§"/>
            </a:pPr>
            <a:r>
              <a:rPr lang="zh-CN" altLang="fr-FR" sz="2400" dirty="0"/>
              <a:t>异常的常见表现形式</a:t>
            </a:r>
            <a:endParaRPr lang="zh-CN" altLang="fr-FR" sz="2400" dirty="0"/>
          </a:p>
          <a:p>
            <a:pPr>
              <a:spcBef>
                <a:spcPct val="0"/>
              </a:spcBef>
              <a:buNone/>
            </a:pPr>
            <a:endParaRPr lang="fr-FR" altLang="en-US" sz="1800" dirty="0">
              <a:latin typeface="Consolas" panose="020B0609020204030204" charset="0"/>
            </a:endParaRPr>
          </a:p>
          <a:p>
            <a:pPr>
              <a:spcBef>
                <a:spcPct val="0"/>
              </a:spcBef>
              <a:buNone/>
            </a:pPr>
            <a:r>
              <a:rPr lang="fr-FR" altLang="en-US" sz="1800" dirty="0">
                <a:latin typeface="Consolas" panose="020B0609020204030204" charset="0"/>
              </a:rPr>
              <a:t>&gt;&gt;&gt; x, y = 10, 5</a:t>
            </a:r>
            <a:endParaRPr lang="fr-FR" altLang="en-US" sz="1800" dirty="0">
              <a:latin typeface="Consolas" panose="020B0609020204030204" charset="0"/>
            </a:endParaRPr>
          </a:p>
          <a:p>
            <a:pPr>
              <a:spcBef>
                <a:spcPct val="0"/>
              </a:spcBef>
              <a:buNone/>
            </a:pPr>
            <a:r>
              <a:rPr lang="fr-FR" altLang="en-US" sz="1800" dirty="0">
                <a:latin typeface="Consolas" panose="020B0609020204030204" charset="0"/>
              </a:rPr>
              <a:t>&gt;&gt;&gt; a = x / y</a:t>
            </a:r>
            <a:endParaRPr lang="fr-FR" altLang="en-US" sz="1800" dirty="0">
              <a:latin typeface="Consolas" panose="020B0609020204030204" charset="0"/>
            </a:endParaRPr>
          </a:p>
          <a:p>
            <a:pPr>
              <a:spcBef>
                <a:spcPct val="0"/>
              </a:spcBef>
              <a:buNone/>
            </a:pPr>
            <a:r>
              <a:rPr lang="fr-FR" altLang="en-US" sz="1800" dirty="0">
                <a:latin typeface="Consolas" panose="020B0609020204030204" charset="0"/>
              </a:rPr>
              <a:t>&gt;&gt;&gt; A</a:t>
            </a:r>
            <a:endParaRPr lang="zh-CN" altLang="en-US" sz="1800" dirty="0">
              <a:latin typeface="Consolas" panose="020B0609020204030204" charset="0"/>
            </a:endParaRPr>
          </a:p>
          <a:p>
            <a:pPr>
              <a:spcBef>
                <a:spcPct val="0"/>
              </a:spcBef>
              <a:buNone/>
            </a:pPr>
            <a:r>
              <a:rPr lang="zh-CN" altLang="en-US" sz="1800" dirty="0">
                <a:solidFill>
                  <a:srgbClr val="FF0000"/>
                </a:solidFill>
                <a:latin typeface="Consolas" panose="020B0609020204030204" charset="0"/>
              </a:rPr>
              <a:t>Traceback (most recent call last):</a:t>
            </a:r>
            <a:endParaRPr lang="zh-CN" altLang="en-US" sz="1800" dirty="0">
              <a:solidFill>
                <a:srgbClr val="FF0000"/>
              </a:solidFill>
              <a:latin typeface="Consolas" panose="020B0609020204030204" charset="0"/>
            </a:endParaRPr>
          </a:p>
          <a:p>
            <a:pPr>
              <a:spcBef>
                <a:spcPct val="0"/>
              </a:spcBef>
              <a:buNone/>
            </a:pPr>
            <a:r>
              <a:rPr lang="zh-CN" altLang="en-US" sz="1800" dirty="0">
                <a:solidFill>
                  <a:srgbClr val="FF0000"/>
                </a:solidFill>
                <a:latin typeface="Consolas" panose="020B0609020204030204" charset="0"/>
              </a:rPr>
              <a:t>  File "&lt;pyshell#35&gt;", line 1, in &lt;module&gt;</a:t>
            </a:r>
            <a:endParaRPr lang="zh-CN" altLang="en-US" sz="1800" dirty="0">
              <a:solidFill>
                <a:srgbClr val="FF0000"/>
              </a:solidFill>
              <a:latin typeface="Consolas" panose="020B0609020204030204" charset="0"/>
            </a:endParaRPr>
          </a:p>
          <a:p>
            <a:pPr>
              <a:spcBef>
                <a:spcPct val="0"/>
              </a:spcBef>
              <a:buNone/>
            </a:pPr>
            <a:r>
              <a:rPr lang="zh-CN" altLang="en-US" sz="1800" dirty="0">
                <a:solidFill>
                  <a:srgbClr val="FF0000"/>
                </a:solidFill>
                <a:latin typeface="Consolas" panose="020B0609020204030204" charset="0"/>
              </a:rPr>
              <a:t>    A</a:t>
            </a:r>
            <a:endParaRPr lang="zh-CN" altLang="en-US" sz="1800" dirty="0">
              <a:solidFill>
                <a:srgbClr val="FF0000"/>
              </a:solidFill>
              <a:latin typeface="Consolas" panose="020B0609020204030204" charset="0"/>
            </a:endParaRPr>
          </a:p>
          <a:p>
            <a:pPr>
              <a:spcBef>
                <a:spcPct val="0"/>
              </a:spcBef>
              <a:buNone/>
            </a:pPr>
            <a:r>
              <a:rPr lang="zh-CN" altLang="en-US" sz="1800" dirty="0">
                <a:solidFill>
                  <a:srgbClr val="FF0000"/>
                </a:solidFill>
                <a:latin typeface="Consolas" panose="020B0609020204030204" charset="0"/>
              </a:rPr>
              <a:t>NameError: name 'A' is not defined</a:t>
            </a:r>
            <a:endParaRPr lang="zh-CN" altLang="en-US" sz="1800" dirty="0">
              <a:solidFill>
                <a:srgbClr val="FF0000"/>
              </a:solidFill>
              <a:latin typeface="Consolas" panose="020B0609020204030204" charset="0"/>
            </a:endParaRPr>
          </a:p>
          <a:p>
            <a:pPr>
              <a:spcBef>
                <a:spcPct val="0"/>
              </a:spcBef>
              <a:buNone/>
            </a:pPr>
            <a:endParaRPr lang="zh-CN" altLang="en-US" sz="1800" dirty="0">
              <a:latin typeface="Consolas" panose="020B0609020204030204" charset="0"/>
            </a:endParaRPr>
          </a:p>
          <a:p>
            <a:pPr>
              <a:lnSpc>
                <a:spcPct val="80000"/>
              </a:lnSpc>
              <a:buNone/>
            </a:pPr>
            <a:r>
              <a:rPr lang="en-US" altLang="zh-CN" sz="1800">
                <a:latin typeface="Consolas" panose="020B0609020204030204" charset="0"/>
                <a:sym typeface="宋体" panose="02010600030101010101" pitchFamily="2" charset="-122"/>
              </a:rPr>
              <a:t>&gt;&gt;&gt; 10 * (1/0)</a:t>
            </a:r>
            <a:endParaRPr lang="en-US" altLang="zh-CN" sz="1800">
              <a:latin typeface="Consolas" panose="020B0609020204030204" charset="0"/>
            </a:endParaRPr>
          </a:p>
          <a:p>
            <a:pPr>
              <a:lnSpc>
                <a:spcPct val="80000"/>
              </a:lnSpc>
              <a:buNone/>
            </a:pPr>
            <a:r>
              <a:rPr lang="en-US" altLang="zh-CN" sz="1800">
                <a:solidFill>
                  <a:srgbClr val="FF0000"/>
                </a:solidFill>
                <a:latin typeface="Consolas" panose="020B0609020204030204" charset="0"/>
                <a:sym typeface="宋体" panose="02010600030101010101" pitchFamily="2" charset="-122"/>
              </a:rPr>
              <a:t>Traceback (most recent call last):</a:t>
            </a:r>
            <a:endParaRPr lang="en-US" altLang="zh-CN" sz="1800">
              <a:solidFill>
                <a:srgbClr val="FF0000"/>
              </a:solidFill>
              <a:latin typeface="Consolas" panose="020B0609020204030204" charset="0"/>
              <a:sym typeface="宋体" panose="02010600030101010101" pitchFamily="2" charset="-122"/>
            </a:endParaRPr>
          </a:p>
          <a:p>
            <a:pPr>
              <a:lnSpc>
                <a:spcPct val="80000"/>
              </a:lnSpc>
              <a:buNone/>
            </a:pPr>
            <a:r>
              <a:rPr lang="en-US" altLang="zh-CN" sz="1800">
                <a:solidFill>
                  <a:srgbClr val="FF0000"/>
                </a:solidFill>
                <a:latin typeface="Consolas" panose="020B0609020204030204" charset="0"/>
                <a:sym typeface="宋体" panose="02010600030101010101" pitchFamily="2" charset="-122"/>
              </a:rPr>
              <a:t>  File "&lt;pyshell#39&gt;", line 1, in &lt;module&gt;</a:t>
            </a:r>
            <a:endParaRPr lang="en-US" altLang="zh-CN" sz="1800">
              <a:solidFill>
                <a:srgbClr val="FF0000"/>
              </a:solidFill>
              <a:latin typeface="Consolas" panose="020B0609020204030204" charset="0"/>
              <a:sym typeface="宋体" panose="02010600030101010101" pitchFamily="2" charset="-122"/>
            </a:endParaRPr>
          </a:p>
          <a:p>
            <a:pPr>
              <a:lnSpc>
                <a:spcPct val="80000"/>
              </a:lnSpc>
              <a:buNone/>
            </a:pPr>
            <a:r>
              <a:rPr lang="en-US" altLang="zh-CN" sz="1800">
                <a:solidFill>
                  <a:srgbClr val="FF0000"/>
                </a:solidFill>
                <a:latin typeface="Consolas" panose="020B0609020204030204" charset="0"/>
                <a:sym typeface="宋体" panose="02010600030101010101" pitchFamily="2" charset="-122"/>
              </a:rPr>
              <a:t>    10 * (1/0)</a:t>
            </a:r>
            <a:endParaRPr lang="en-US" altLang="zh-CN" sz="1800">
              <a:solidFill>
                <a:srgbClr val="FF0000"/>
              </a:solidFill>
              <a:latin typeface="Consolas" panose="020B0609020204030204" charset="0"/>
              <a:sym typeface="宋体" panose="02010600030101010101" pitchFamily="2" charset="-122"/>
            </a:endParaRPr>
          </a:p>
          <a:p>
            <a:pPr>
              <a:lnSpc>
                <a:spcPct val="80000"/>
              </a:lnSpc>
              <a:buNone/>
            </a:pPr>
            <a:r>
              <a:rPr lang="en-US" altLang="zh-CN" sz="1800">
                <a:solidFill>
                  <a:srgbClr val="FF0000"/>
                </a:solidFill>
                <a:latin typeface="Consolas" panose="020B0609020204030204" charset="0"/>
                <a:sym typeface="宋体" panose="02010600030101010101" pitchFamily="2" charset="-122"/>
              </a:rPr>
              <a:t>ZeroDivisionError: division by zero</a:t>
            </a:r>
            <a:r>
              <a:rPr lang="zh-CN" altLang="en-US" sz="1800" dirty="0">
                <a:solidFill>
                  <a:srgbClr val="FF0000"/>
                </a:solidFill>
                <a:latin typeface="Consolas" panose="020B0609020204030204" charset="0"/>
              </a:rPr>
              <a:t> </a:t>
            </a:r>
            <a:endParaRPr lang="zh-CN" altLang="en-US" sz="1800" dirty="0">
              <a:solidFill>
                <a:srgbClr val="FF0000"/>
              </a:solidFill>
              <a:latin typeface="Consolas" panose="020B060902020403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4608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8.4.1 断言</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7346" name="文本占位符 46082"/>
          <p:cNvSpPr>
            <a:spLocks noGrp="1"/>
          </p:cNvSpPr>
          <p:nvPr>
            <p:ph sz="half" idx="2"/>
          </p:nvPr>
        </p:nvSpPr>
        <p:spPr/>
        <p:txBody>
          <a:bodyPr anchor="t"/>
          <a:p>
            <a:pPr>
              <a:spcBef>
                <a:spcPct val="0"/>
              </a:spcBef>
              <a:buNone/>
            </a:pPr>
            <a:r>
              <a:rPr lang="zh-CN" altLang="en-US" sz="1800" dirty="0">
                <a:latin typeface="Consolas" panose="020B0609020204030204" charset="0"/>
              </a:rPr>
              <a:t>&gt;&gt;&gt; a = 3</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&gt;&gt;&gt; b = 5</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&gt;&gt;&gt; assert a==b, 'a must be equal to b'</a:t>
            </a:r>
            <a:endParaRPr lang="zh-CN" altLang="en-US" sz="1800" dirty="0">
              <a:latin typeface="Consolas" panose="020B0609020204030204" charset="0"/>
            </a:endParaRPr>
          </a:p>
          <a:p>
            <a:pPr>
              <a:spcBef>
                <a:spcPct val="0"/>
              </a:spcBef>
              <a:buNone/>
            </a:pPr>
            <a:r>
              <a:rPr lang="zh-CN" altLang="en-US" sz="1800" dirty="0">
                <a:solidFill>
                  <a:srgbClr val="FF0000"/>
                </a:solidFill>
                <a:latin typeface="Consolas" panose="020B0609020204030204" charset="0"/>
              </a:rPr>
              <a:t>Traceback (most recent call last):</a:t>
            </a:r>
            <a:endParaRPr lang="zh-CN" altLang="en-US" sz="1800" dirty="0">
              <a:solidFill>
                <a:srgbClr val="FF0000"/>
              </a:solidFill>
              <a:latin typeface="Consolas" panose="020B0609020204030204" charset="0"/>
            </a:endParaRPr>
          </a:p>
          <a:p>
            <a:pPr>
              <a:spcBef>
                <a:spcPct val="0"/>
              </a:spcBef>
              <a:buNone/>
            </a:pPr>
            <a:r>
              <a:rPr lang="zh-CN" altLang="en-US" sz="1800" dirty="0">
                <a:solidFill>
                  <a:srgbClr val="FF0000"/>
                </a:solidFill>
                <a:latin typeface="Consolas" panose="020B0609020204030204" charset="0"/>
              </a:rPr>
              <a:t>  File "&lt;pyshell#17&gt;", line 1, in &lt;module&gt;</a:t>
            </a:r>
            <a:endParaRPr lang="zh-CN" altLang="en-US" sz="1800" dirty="0">
              <a:solidFill>
                <a:srgbClr val="FF0000"/>
              </a:solidFill>
              <a:latin typeface="Consolas" panose="020B0609020204030204" charset="0"/>
            </a:endParaRPr>
          </a:p>
          <a:p>
            <a:pPr>
              <a:spcBef>
                <a:spcPct val="0"/>
              </a:spcBef>
              <a:buNone/>
            </a:pPr>
            <a:r>
              <a:rPr lang="zh-CN" altLang="en-US" sz="1800" dirty="0">
                <a:solidFill>
                  <a:srgbClr val="FF0000"/>
                </a:solidFill>
                <a:latin typeface="Consolas" panose="020B0609020204030204" charset="0"/>
              </a:rPr>
              <a:t>    assert a==b, 'a must be equal to b'</a:t>
            </a:r>
            <a:endParaRPr lang="zh-CN" altLang="en-US" sz="1800" dirty="0">
              <a:solidFill>
                <a:srgbClr val="FF0000"/>
              </a:solidFill>
              <a:latin typeface="Consolas" panose="020B0609020204030204" charset="0"/>
            </a:endParaRPr>
          </a:p>
          <a:p>
            <a:pPr>
              <a:spcBef>
                <a:spcPct val="0"/>
              </a:spcBef>
              <a:buNone/>
            </a:pPr>
            <a:r>
              <a:rPr lang="zh-CN" altLang="en-US" sz="1800" dirty="0">
                <a:solidFill>
                  <a:srgbClr val="FF0000"/>
                </a:solidFill>
                <a:latin typeface="Consolas" panose="020B0609020204030204" charset="0"/>
              </a:rPr>
              <a:t>AssertionError: a must be equal to b</a:t>
            </a:r>
            <a:endParaRPr lang="zh-CN" altLang="en-US" sz="1800" dirty="0">
              <a:solidFill>
                <a:srgbClr val="FF0000"/>
              </a:solidFill>
              <a:latin typeface="Consolas" panose="020B0609020204030204" charset="0"/>
            </a:endParaRPr>
          </a:p>
          <a:p>
            <a:pPr>
              <a:spcBef>
                <a:spcPct val="0"/>
              </a:spcBef>
              <a:buNone/>
            </a:pP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&gt;&gt;&gt; try:</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assert a==b, 'a must be equal to b'</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except AssertionError as reason:</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print('%s:%s'%(reason.__class__.__name__, reason))</a:t>
            </a: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AssertionError:a must be equal to b</a:t>
            </a:r>
            <a:endParaRPr lang="zh-CN" altLang="en-US" sz="1800" dirty="0">
              <a:latin typeface="Consolas" panose="020B060902020403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4710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.4.2 </a:t>
            </a:r>
            <a:r>
              <a:rPr>
                <a:latin typeface="+mj-lt"/>
                <a:ea typeface="+mj-ea"/>
                <a:cs typeface="+mj-cs"/>
                <a:sym typeface="+mn-ea"/>
              </a:rPr>
              <a:t>上下文管理语句</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8370" name="文本占位符 47106"/>
          <p:cNvSpPr>
            <a:spLocks noGrp="1"/>
          </p:cNvSpPr>
          <p:nvPr>
            <p:ph sz="half" idx="2"/>
          </p:nvPr>
        </p:nvSpPr>
        <p:spPr>
          <a:xfrm>
            <a:off x="554355" y="902335"/>
            <a:ext cx="11155680" cy="5053330"/>
          </a:xfrm>
        </p:spPr>
        <p:txBody>
          <a:bodyPr anchor="t"/>
          <a:p>
            <a:pPr>
              <a:spcBef>
                <a:spcPts val="600"/>
              </a:spcBef>
              <a:spcAft>
                <a:spcPts val="600"/>
              </a:spcAft>
              <a:buFont typeface="Wingdings" panose="05000000000000000000" charset="0"/>
              <a:buChar char="§"/>
            </a:pPr>
            <a:r>
              <a:rPr lang="zh-CN" altLang="en-US" sz="2400" dirty="0">
                <a:solidFill>
                  <a:srgbClr val="FF0000"/>
                </a:solidFill>
              </a:rPr>
              <a:t>使用with自动关闭资源</a:t>
            </a:r>
            <a:r>
              <a:rPr lang="zh-CN" altLang="en-US" sz="2400" dirty="0"/>
              <a:t>，可以在代码块执行完毕后还原进入该代码块时的现场。</a:t>
            </a:r>
            <a:endParaRPr lang="zh-CN" altLang="en-US" sz="2400" dirty="0"/>
          </a:p>
          <a:p>
            <a:pPr>
              <a:spcBef>
                <a:spcPts val="600"/>
              </a:spcBef>
              <a:spcAft>
                <a:spcPts val="600"/>
              </a:spcAft>
              <a:buFont typeface="Wingdings" panose="05000000000000000000" charset="0"/>
              <a:buChar char="§"/>
            </a:pPr>
            <a:r>
              <a:rPr lang="zh-CN" altLang="en-US" sz="2400" dirty="0"/>
              <a:t>不论何种原因跳出with块，不论是否发生异常，总能保证文件被正确关闭，资源被正确释放。</a:t>
            </a:r>
            <a:endParaRPr lang="zh-CN" altLang="en-US" sz="2400" dirty="0"/>
          </a:p>
          <a:p>
            <a:pPr>
              <a:spcBef>
                <a:spcPts val="600"/>
              </a:spcBef>
              <a:spcAft>
                <a:spcPts val="600"/>
              </a:spcAft>
              <a:buFont typeface="Wingdings" panose="05000000000000000000" charset="0"/>
              <a:buChar char="§"/>
            </a:pPr>
            <a:r>
              <a:rPr lang="en-US" altLang="zh-CN" sz="2400" dirty="0"/>
              <a:t>with</a:t>
            </a:r>
            <a:r>
              <a:rPr lang="zh-CN" altLang="en-US" sz="2400" dirty="0"/>
              <a:t>语句的语法如下：</a:t>
            </a:r>
            <a:endParaRPr lang="zh-CN" altLang="en-US" sz="2400" dirty="0"/>
          </a:p>
          <a:p>
            <a:pPr>
              <a:spcBef>
                <a:spcPct val="0"/>
              </a:spcBef>
              <a:buNone/>
            </a:pPr>
            <a:endParaRPr lang="zh-CN" altLang="en-US" sz="1800" dirty="0">
              <a:latin typeface="Consolas" panose="020B0609020204030204" charset="0"/>
            </a:endParaRPr>
          </a:p>
          <a:p>
            <a:pPr>
              <a:spcBef>
                <a:spcPct val="0"/>
              </a:spcBef>
              <a:buNone/>
            </a:pPr>
            <a:r>
              <a:rPr lang="zh-CN" altLang="en-US" sz="1800" dirty="0">
                <a:latin typeface="Consolas" panose="020B0609020204030204" charset="0"/>
              </a:rPr>
              <a:t>	</a:t>
            </a:r>
            <a:r>
              <a:rPr lang="en-US" altLang="zh-CN" sz="1800" dirty="0">
                <a:latin typeface="Consolas" panose="020B0609020204030204" charset="0"/>
              </a:rPr>
              <a:t>with context_expr [as var]:</a:t>
            </a:r>
            <a:endParaRPr lang="en-US" altLang="zh-CN" sz="1800" dirty="0">
              <a:latin typeface="Consolas" panose="020B0609020204030204" charset="0"/>
            </a:endParaRPr>
          </a:p>
          <a:p>
            <a:pPr>
              <a:spcBef>
                <a:spcPct val="0"/>
              </a:spcBef>
              <a:buNone/>
            </a:pPr>
            <a:r>
              <a:rPr lang="en-US" altLang="zh-CN" sz="1800" dirty="0">
                <a:latin typeface="Consolas" panose="020B0609020204030204" charset="0"/>
              </a:rPr>
              <a:t>		with</a:t>
            </a:r>
            <a:r>
              <a:rPr lang="zh-CN" altLang="en-US" sz="1800" dirty="0">
                <a:latin typeface="Consolas" panose="020B0609020204030204" charset="0"/>
              </a:rPr>
              <a:t>块 </a:t>
            </a:r>
            <a:endParaRPr lang="zh-CN" altLang="en-US" sz="1800" dirty="0">
              <a:latin typeface="Consolas" panose="020B0609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812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.4.2 </a:t>
            </a:r>
            <a:r>
              <a:rPr>
                <a:latin typeface="+mj-lt"/>
                <a:ea typeface="+mj-ea"/>
                <a:cs typeface="+mj-cs"/>
                <a:sym typeface="+mn-ea"/>
              </a:rPr>
              <a:t>上下文管理</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48130"/>
          <p:cNvSpPr>
            <a:spLocks noGrp="1"/>
          </p:cNvSpPr>
          <p:nvPr>
            <p:ph sz="half" idx="2"/>
          </p:nvPr>
        </p:nvSpPr>
        <p:spPr/>
        <p:txBody>
          <a:bodyPr anchor="t"/>
          <a:p>
            <a:pPr marL="0" marR="0" indent="0" algn="l" defTabSz="914400" rtl="0" eaLnBrk="1" fontAlgn="base" latinLnBrk="0" hangingPunct="1">
              <a:lnSpc>
                <a:spcPct val="100000"/>
              </a:lnSpc>
              <a:spcBef>
                <a:spcPct val="0"/>
              </a:spcBef>
              <a:spcAft>
                <a:spcPct val="0"/>
              </a:spcAft>
              <a:buClrTx/>
              <a:buSzTx/>
              <a:buFont typeface="Wingdings" panose="05000000000000000000" charset="0"/>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with open("myfile.txt") as f:</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for line in f:</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print(line, end="")</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 基本概念</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5017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8.5 用</a:t>
            </a:r>
            <a:r>
              <a:rPr>
                <a:latin typeface="+mj-lt"/>
                <a:ea typeface="+mj-ea"/>
                <a:cs typeface="+mj-cs"/>
                <a:sym typeface="+mn-ea"/>
              </a:rPr>
              <a:t>sys</a:t>
            </a:r>
            <a:r>
              <a:rPr>
                <a:latin typeface="+mj-lt"/>
                <a:ea typeface="+mj-ea"/>
                <a:cs typeface="+mj-cs"/>
                <a:sym typeface="+mn-ea"/>
              </a:rPr>
              <a:t>模块回溯最后的异常</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0418" name="文本占位符 50178"/>
          <p:cNvSpPr>
            <a:spLocks noGrp="1"/>
          </p:cNvSpPr>
          <p:nvPr>
            <p:ph sz="half" idx="2"/>
          </p:nvPr>
        </p:nvSpPr>
        <p:spPr/>
        <p:txBody>
          <a:bodyPr anchor="t"/>
          <a:p>
            <a:pPr>
              <a:lnSpc>
                <a:spcPct val="150000"/>
              </a:lnSpc>
              <a:spcBef>
                <a:spcPct val="0"/>
              </a:spcBef>
              <a:buFont typeface="Wingdings" panose="05000000000000000000" charset="0"/>
              <a:buChar char="§"/>
            </a:pPr>
            <a:r>
              <a:rPr lang="en-US" altLang="zh-CN" sz="2400" dirty="0">
                <a:latin typeface="Times New Roman" panose="02020603050405020304" pitchFamily="2" charset="0"/>
              </a:rPr>
              <a:t>当发生异常时，Python会回溯异常，给出大量的提示，可能会给程序员的定位和纠错带来一定的困难，这时可以使用sys模块来回溯最近一次异常。</a:t>
            </a:r>
            <a:endParaRPr lang="en-US" altLang="zh-CN" sz="2400" dirty="0">
              <a:latin typeface="Times New Roman" panose="02020603050405020304" pitchFamily="2" charset="0"/>
            </a:endParaRPr>
          </a:p>
          <a:p>
            <a:pPr>
              <a:lnSpc>
                <a:spcPct val="80000"/>
              </a:lnSpc>
              <a:spcBef>
                <a:spcPct val="0"/>
              </a:spcBef>
              <a:buNone/>
            </a:pPr>
            <a:endParaRPr lang="en-US" altLang="zh-CN" sz="1800" dirty="0">
              <a:latin typeface="Times New Roman" panose="02020603050405020304" pitchFamily="2"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4915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8.5 用</a:t>
            </a:r>
            <a:r>
              <a:rPr>
                <a:latin typeface="+mj-lt"/>
                <a:ea typeface="+mj-ea"/>
                <a:cs typeface="+mj-cs"/>
                <a:sym typeface="+mn-ea"/>
              </a:rPr>
              <a:t>sys</a:t>
            </a:r>
            <a:r>
              <a:rPr>
                <a:latin typeface="+mj-lt"/>
                <a:ea typeface="+mj-ea"/>
                <a:cs typeface="+mj-cs"/>
                <a:sym typeface="+mn-ea"/>
              </a:rPr>
              <a:t>模块回溯最后的异常</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1442" name="文本占位符 49154"/>
          <p:cNvSpPr>
            <a:spLocks noGrp="1"/>
          </p:cNvSpPr>
          <p:nvPr>
            <p:ph sz="half" idx="2"/>
          </p:nvPr>
        </p:nvSpPr>
        <p:spPr/>
        <p:txBody>
          <a:bodyPr anchor="t"/>
          <a:p>
            <a:pPr marL="342900" marR="0" indent="-342900" algn="l" defTabSz="914400" rtl="0" eaLnBrk="1" fontAlgn="base" latinLnBrk="0" hangingPunct="1">
              <a:lnSpc>
                <a:spcPct val="95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import sys</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95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try:</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95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block</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95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except:</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95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tuple = sys.exc_info()</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95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	print(tuple)</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95000"/>
              </a:lnSpc>
              <a:spcBef>
                <a:spcPct val="0"/>
              </a:spcBef>
              <a:spcAft>
                <a:spcPct val="0"/>
              </a:spcAft>
              <a:buClrTx/>
              <a:buSzTx/>
              <a:buFontTx/>
              <a:buNone/>
            </a:pPr>
            <a:endParaRPr kumimoji="0" lang="en-US" altLang="x-none" sz="2400" b="0" i="0" u="none" strike="noStrike" kern="1200" cap="none" spc="0" normalizeH="0" baseline="0" noProof="1" dirty="0">
              <a:solidFill>
                <a:schemeClr val="tx1"/>
              </a:solidFill>
              <a:latin typeface="Times New Roman" panose="02020603050405020304" pitchFamily="2" charset="0"/>
              <a:ea typeface="+mn-ea"/>
              <a:cs typeface="+mn-cs"/>
            </a:endParaRPr>
          </a:p>
          <a:p>
            <a:pPr marL="342900" marR="0" indent="-342900" algn="l" defTabSz="914400" rtl="0" eaLnBrk="1" fontAlgn="base" latinLnBrk="0" hangingPunct="1">
              <a:lnSpc>
                <a:spcPct val="90000"/>
              </a:lnSpc>
              <a:spcBef>
                <a:spcPct val="0"/>
              </a:spcBef>
              <a:spcAft>
                <a:spcPct val="0"/>
              </a:spcAft>
              <a:buClrTx/>
              <a:buSzTx/>
              <a:buFont typeface="Wingdings" panose="05000000000000000000" charset="0"/>
              <a:buChar char="§"/>
            </a:pPr>
            <a:r>
              <a:rPr kumimoji="0" lang="en-US" altLang="x-none" sz="2400" b="0" i="0" u="none" strike="noStrike" kern="1200" cap="none" spc="0" normalizeH="0" baseline="0" noProof="1" dirty="0">
                <a:solidFill>
                  <a:schemeClr val="tx1"/>
                </a:solidFill>
                <a:latin typeface="Times New Roman" panose="02020603050405020304" pitchFamily="2" charset="0"/>
                <a:ea typeface="+mn-ea"/>
                <a:cs typeface="+mn-cs"/>
              </a:rPr>
              <a:t>sys.exc_info( )</a:t>
            </a:r>
            <a:r>
              <a:rPr kumimoji="0" lang="zh-CN" altLang="en-US" sz="2400" b="0" i="0" u="none" strike="noStrike" kern="1200" cap="none" spc="0" normalizeH="0" baseline="0" noProof="1" dirty="0">
                <a:solidFill>
                  <a:schemeClr val="tx1"/>
                </a:solidFill>
                <a:latin typeface="Times New Roman" panose="02020603050405020304" pitchFamily="2" charset="0"/>
                <a:ea typeface="+mn-ea"/>
                <a:cs typeface="+mn-cs"/>
              </a:rPr>
              <a:t>的返回值</a:t>
            </a:r>
            <a:r>
              <a:rPr kumimoji="0" lang="en-US" altLang="x-none" sz="2400" b="0" i="0" u="none" strike="noStrike" kern="1200" cap="none" spc="0" normalizeH="0" baseline="0" noProof="1" dirty="0">
                <a:solidFill>
                  <a:schemeClr val="tx1"/>
                </a:solidFill>
                <a:latin typeface="Times New Roman" panose="02020603050405020304" pitchFamily="2" charset="0"/>
                <a:ea typeface="+mn-ea"/>
                <a:cs typeface="+mn-cs"/>
              </a:rPr>
              <a:t>tuple</a:t>
            </a:r>
            <a:r>
              <a:rPr kumimoji="0" lang="zh-CN" altLang="en-US" sz="2400" b="0" i="0" u="none" strike="noStrike" kern="1200" cap="none" spc="0" normalizeH="0" baseline="0" noProof="1" dirty="0">
                <a:solidFill>
                  <a:schemeClr val="tx1"/>
                </a:solidFill>
                <a:latin typeface="Times New Roman" panose="02020603050405020304" pitchFamily="2" charset="0"/>
                <a:ea typeface="+mn-ea"/>
                <a:cs typeface="+mn-cs"/>
              </a:rPr>
              <a:t>是一个三元组</a:t>
            </a:r>
            <a:r>
              <a:rPr kumimoji="0" lang="en-US" altLang="x-none" sz="2400" b="0" i="0" u="none" strike="noStrike" kern="1200" cap="none" spc="0" normalizeH="0" baseline="0" noProof="1" dirty="0">
                <a:solidFill>
                  <a:schemeClr val="tx1"/>
                </a:solidFill>
                <a:latin typeface="Times New Roman" panose="02020603050405020304" pitchFamily="2" charset="0"/>
                <a:ea typeface="+mn-ea"/>
                <a:cs typeface="+mn-cs"/>
              </a:rPr>
              <a:t>(type,  value,  traceback)</a:t>
            </a:r>
            <a:r>
              <a:rPr kumimoji="0" lang="zh-CN" altLang="en-US" sz="2400" b="0" i="0" u="none" strike="noStrike" kern="1200" cap="none" spc="0" normalizeH="0" baseline="0" noProof="1" dirty="0">
                <a:solidFill>
                  <a:schemeClr val="tx1"/>
                </a:solidFill>
                <a:latin typeface="Times New Roman" panose="02020603050405020304" pitchFamily="2" charset="0"/>
                <a:ea typeface="+mn-ea"/>
                <a:cs typeface="+mn-cs"/>
              </a:rPr>
              <a:t>，其中</a:t>
            </a:r>
            <a:endParaRPr kumimoji="0" lang="zh-CN" altLang="en-US" sz="2400" b="0" i="0" u="none" strike="noStrike" kern="1200" cap="none" spc="0" normalizeH="0" baseline="0" noProof="1" dirty="0">
              <a:solidFill>
                <a:schemeClr val="tx1"/>
              </a:solidFill>
              <a:latin typeface="Times New Roman" panose="02020603050405020304" pitchFamily="2" charset="0"/>
              <a:ea typeface="+mn-ea"/>
              <a:cs typeface="+mn-cs"/>
            </a:endParaRPr>
          </a:p>
          <a:p>
            <a:pPr marL="6858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Times New Roman" panose="02020603050405020304" pitchFamily="2" charset="0"/>
                <a:ea typeface="+mn-ea"/>
                <a:cs typeface="+mn-cs"/>
              </a:rPr>
              <a:t>type —— </a:t>
            </a:r>
            <a:r>
              <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rPr>
              <a:t>异常的类型</a:t>
            </a:r>
            <a:endPar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endParaRPr>
          </a:p>
          <a:p>
            <a:pPr marL="6858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Times New Roman" panose="02020603050405020304" pitchFamily="2" charset="0"/>
                <a:ea typeface="+mn-ea"/>
                <a:cs typeface="+mn-cs"/>
              </a:rPr>
              <a:t>value —— </a:t>
            </a:r>
            <a:r>
              <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rPr>
              <a:t>异常的信息或者参数</a:t>
            </a:r>
            <a:endPar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endParaRPr>
          </a:p>
          <a:p>
            <a:pPr marL="6858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Times New Roman" panose="02020603050405020304" pitchFamily="2" charset="0"/>
                <a:ea typeface="+mn-ea"/>
                <a:cs typeface="+mn-cs"/>
              </a:rPr>
              <a:t>traceback —— </a:t>
            </a:r>
            <a:r>
              <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rPr>
              <a:t>包含调用栈信息的对象</a:t>
            </a:r>
            <a:endParaRPr kumimoji="0" lang="zh-CN" altLang="en-US" sz="1800" b="0" i="0" u="none" strike="noStrike" kern="1200" cap="none" spc="0" normalizeH="0" baseline="0" noProof="1" dirty="0">
              <a:solidFill>
                <a:schemeClr val="tx1"/>
              </a:solidFill>
              <a:latin typeface="Times New Roman" panose="02020603050405020304" pitchFamily="2" charset="0"/>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Content Placeholder 2"/>
          <p:cNvSpPr>
            <a:spLocks noGrp="1"/>
          </p:cNvSpPr>
          <p:nvPr>
            <p:ph sz="half" idx="2"/>
          </p:nvPr>
        </p:nvSpPr>
        <p:spPr/>
        <p:txBody>
          <a:bodyPr anchor="t"/>
          <a:p>
            <a:pPr>
              <a:spcBef>
                <a:spcPct val="0"/>
              </a:spcBef>
              <a:buNone/>
            </a:pPr>
            <a:r>
              <a:rPr lang="en-US" altLang="zh-CN" sz="1800" dirty="0">
                <a:latin typeface="Consolas" panose="020B0609020204030204" charset="0"/>
              </a:rPr>
              <a:t>&gt;&gt;&gt; 1/0</a:t>
            </a:r>
            <a:endParaRPr lang="en-US" altLang="zh-CN" sz="1800" dirty="0">
              <a:latin typeface="Consolas" panose="020B0609020204030204" charset="0"/>
            </a:endParaRPr>
          </a:p>
          <a:p>
            <a:pPr>
              <a:spcBef>
                <a:spcPct val="0"/>
              </a:spcBef>
              <a:buNone/>
            </a:pPr>
            <a:r>
              <a:rPr lang="en-US" altLang="zh-CN" sz="1800" dirty="0">
                <a:solidFill>
                  <a:srgbClr val="FF0000"/>
                </a:solidFill>
                <a:latin typeface="Consolas" panose="020B0609020204030204" charset="0"/>
              </a:rPr>
              <a:t>Traceback (most recent call last):</a:t>
            </a:r>
            <a:endParaRPr lang="en-US" altLang="zh-CN" sz="1800" dirty="0">
              <a:solidFill>
                <a:srgbClr val="FF0000"/>
              </a:solidFill>
              <a:latin typeface="Consolas" panose="020B0609020204030204" charset="0"/>
            </a:endParaRPr>
          </a:p>
          <a:p>
            <a:pPr>
              <a:spcBef>
                <a:spcPct val="0"/>
              </a:spcBef>
              <a:buNone/>
            </a:pPr>
            <a:r>
              <a:rPr lang="en-US" altLang="zh-CN" sz="1800" dirty="0">
                <a:solidFill>
                  <a:srgbClr val="FF0000"/>
                </a:solidFill>
                <a:latin typeface="Consolas" panose="020B0609020204030204" charset="0"/>
              </a:rPr>
              <a:t>  File "&lt;pyshell#25&gt;", line 1, in &lt;module&gt;</a:t>
            </a:r>
            <a:endParaRPr lang="en-US" altLang="zh-CN" sz="1800" dirty="0">
              <a:solidFill>
                <a:srgbClr val="FF0000"/>
              </a:solidFill>
              <a:latin typeface="Consolas" panose="020B0609020204030204" charset="0"/>
            </a:endParaRPr>
          </a:p>
          <a:p>
            <a:pPr>
              <a:spcBef>
                <a:spcPct val="0"/>
              </a:spcBef>
              <a:buNone/>
            </a:pPr>
            <a:r>
              <a:rPr lang="en-US" altLang="zh-CN" sz="1800" dirty="0">
                <a:solidFill>
                  <a:srgbClr val="FF0000"/>
                </a:solidFill>
                <a:latin typeface="Consolas" panose="020B0609020204030204" charset="0"/>
              </a:rPr>
              <a:t>    1/0</a:t>
            </a:r>
            <a:endParaRPr lang="en-US" altLang="zh-CN" sz="1800" dirty="0">
              <a:solidFill>
                <a:srgbClr val="FF0000"/>
              </a:solidFill>
              <a:latin typeface="Consolas" panose="020B0609020204030204" charset="0"/>
            </a:endParaRPr>
          </a:p>
          <a:p>
            <a:pPr>
              <a:spcBef>
                <a:spcPct val="0"/>
              </a:spcBef>
              <a:buNone/>
            </a:pPr>
            <a:r>
              <a:rPr lang="en-US" altLang="zh-CN" sz="1800" dirty="0">
                <a:solidFill>
                  <a:srgbClr val="FF0000"/>
                </a:solidFill>
                <a:latin typeface="Consolas" panose="020B0609020204030204" charset="0"/>
              </a:rPr>
              <a:t>ZeroDivisionError: integer division or modulo by zero</a:t>
            </a:r>
            <a:endParaRPr lang="en-US" altLang="zh-CN" sz="1800" dirty="0">
              <a:solidFill>
                <a:srgbClr val="FF0000"/>
              </a:solidFill>
              <a:latin typeface="Consolas" panose="020B0609020204030204" charset="0"/>
            </a:endParaRPr>
          </a:p>
          <a:p>
            <a:pPr>
              <a:spcBef>
                <a:spcPct val="0"/>
              </a:spcBef>
              <a:buNone/>
            </a:pPr>
            <a:endParaRPr lang="en-US" altLang="zh-CN" sz="1800" dirty="0">
              <a:solidFill>
                <a:srgbClr val="FF0000"/>
              </a:solidFill>
              <a:latin typeface="Consolas" panose="020B0609020204030204" charset="0"/>
            </a:endParaRPr>
          </a:p>
          <a:p>
            <a:pPr>
              <a:spcBef>
                <a:spcPct val="0"/>
              </a:spcBef>
              <a:buNone/>
            </a:pPr>
            <a:r>
              <a:rPr lang="en-US" altLang="zh-CN" sz="1800" dirty="0">
                <a:latin typeface="Consolas" panose="020B0609020204030204" charset="0"/>
              </a:rPr>
              <a:t>&gt;&gt;&gt; import sys</a:t>
            </a:r>
            <a:endParaRPr lang="en-US" altLang="zh-CN" sz="1800" dirty="0">
              <a:latin typeface="Consolas" panose="020B0609020204030204" charset="0"/>
            </a:endParaRPr>
          </a:p>
          <a:p>
            <a:pPr>
              <a:spcBef>
                <a:spcPct val="0"/>
              </a:spcBef>
              <a:buNone/>
            </a:pPr>
            <a:r>
              <a:rPr lang="en-US" altLang="zh-CN" sz="1800" dirty="0">
                <a:latin typeface="Consolas" panose="020B0609020204030204" charset="0"/>
              </a:rPr>
              <a:t>&gt;&gt;&gt; try:</a:t>
            </a:r>
            <a:endParaRPr lang="en-US" altLang="zh-CN" sz="1800" dirty="0">
              <a:latin typeface="Consolas" panose="020B0609020204030204" charset="0"/>
            </a:endParaRPr>
          </a:p>
          <a:p>
            <a:pPr>
              <a:spcBef>
                <a:spcPct val="0"/>
              </a:spcBef>
              <a:buNone/>
            </a:pPr>
            <a:r>
              <a:rPr lang="en-US" altLang="zh-CN" sz="1800" dirty="0">
                <a:latin typeface="Consolas" panose="020B0609020204030204" charset="0"/>
              </a:rPr>
              <a:t>	 1/0</a:t>
            </a:r>
            <a:endParaRPr lang="en-US" altLang="zh-CN" sz="1800" dirty="0">
              <a:latin typeface="Consolas" panose="020B0609020204030204" charset="0"/>
            </a:endParaRPr>
          </a:p>
          <a:p>
            <a:pPr>
              <a:spcBef>
                <a:spcPct val="0"/>
              </a:spcBef>
              <a:buNone/>
            </a:pPr>
            <a:r>
              <a:rPr lang="en-US" altLang="zh-CN" sz="1800" dirty="0">
                <a:latin typeface="Consolas" panose="020B0609020204030204" charset="0"/>
              </a:rPr>
              <a:t>except:</a:t>
            </a:r>
            <a:endParaRPr lang="en-US" altLang="zh-CN" sz="1800" dirty="0">
              <a:latin typeface="Consolas" panose="020B0609020204030204" charset="0"/>
            </a:endParaRPr>
          </a:p>
          <a:p>
            <a:pPr>
              <a:spcBef>
                <a:spcPct val="0"/>
              </a:spcBef>
              <a:buNone/>
            </a:pPr>
            <a:r>
              <a:rPr lang="en-US" altLang="zh-CN" sz="1800" dirty="0">
                <a:latin typeface="Consolas" panose="020B0609020204030204" charset="0"/>
              </a:rPr>
              <a:t>	 r = sys.exc_info()</a:t>
            </a:r>
            <a:endParaRPr lang="en-US" altLang="zh-CN" sz="1800" dirty="0">
              <a:latin typeface="Consolas" panose="020B0609020204030204" charset="0"/>
            </a:endParaRPr>
          </a:p>
          <a:p>
            <a:pPr>
              <a:spcBef>
                <a:spcPct val="0"/>
              </a:spcBef>
              <a:buNone/>
            </a:pPr>
            <a:r>
              <a:rPr lang="en-US" altLang="zh-CN" sz="1800" dirty="0">
                <a:latin typeface="Consolas" panose="020B0609020204030204" charset="0"/>
              </a:rPr>
              <a:t>	 print(r)</a:t>
            </a:r>
            <a:endParaRPr lang="en-US" altLang="zh-CN" sz="1800" dirty="0">
              <a:latin typeface="Consolas" panose="020B0609020204030204" charset="0"/>
            </a:endParaRPr>
          </a:p>
          <a:p>
            <a:pPr>
              <a:spcBef>
                <a:spcPct val="0"/>
              </a:spcBef>
              <a:buNone/>
            </a:pPr>
            <a:endParaRPr lang="en-US" altLang="zh-CN" sz="1800" dirty="0">
              <a:latin typeface="Consolas" panose="020B0609020204030204" charset="0"/>
            </a:endParaRPr>
          </a:p>
          <a:p>
            <a:pPr>
              <a:spcBef>
                <a:spcPct val="0"/>
              </a:spcBef>
              <a:buNone/>
            </a:pPr>
            <a:r>
              <a:rPr lang="en-US" altLang="zh-CN" sz="1800" dirty="0">
                <a:solidFill>
                  <a:srgbClr val="0070C0"/>
                </a:solidFill>
                <a:latin typeface="Consolas" panose="020B0609020204030204" charset="0"/>
              </a:rPr>
              <a:t>(&lt;class 'ZeroDivisionError'&gt;, ZeroDivisionError('division by zero',), &lt;traceback object at 0x000000000375C788&gt;)</a:t>
            </a:r>
            <a:endParaRPr lang="en-US" altLang="zh-CN" sz="1800" dirty="0">
              <a:solidFill>
                <a:srgbClr val="0070C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62466" name="标题 4915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8.5 用</a:t>
            </a:r>
            <a:r>
              <a:rPr>
                <a:latin typeface="+mj-lt"/>
                <a:ea typeface="+mj-ea"/>
                <a:cs typeface="+mj-cs"/>
                <a:sym typeface="+mn-ea"/>
              </a:rPr>
              <a:t>sys</a:t>
            </a:r>
            <a:r>
              <a:rPr>
                <a:latin typeface="+mj-lt"/>
                <a:ea typeface="+mj-ea"/>
                <a:cs typeface="+mj-cs"/>
                <a:sym typeface="+mn-ea"/>
              </a:rPr>
              <a:t>模块回溯最后的异常</a:t>
            </a:r>
            <a:endParaRPr>
              <a:latin typeface="+mj-lt"/>
              <a:ea typeface="+mj-ea"/>
              <a:cs typeface="+mj-cs"/>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120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8.5 用</a:t>
            </a:r>
            <a:r>
              <a:rPr>
                <a:latin typeface="+mj-lt"/>
                <a:ea typeface="+mj-ea"/>
                <a:cs typeface="+mj-cs"/>
                <a:sym typeface="+mn-ea"/>
              </a:rPr>
              <a:t>sys</a:t>
            </a:r>
            <a:r>
              <a:rPr>
                <a:latin typeface="+mj-lt"/>
                <a:ea typeface="+mj-ea"/>
                <a:cs typeface="+mj-cs"/>
                <a:sym typeface="+mn-ea"/>
              </a:rPr>
              <a:t>模块回溯最后的异常</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1203" name="文本占位符 51202"/>
          <p:cNvSpPr>
            <a:spLocks noGrp="1"/>
          </p:cNvSpPr>
          <p:nvPr>
            <p:ph sz="half" idx="2"/>
          </p:nvPr>
        </p:nvSpPr>
        <p:spPr/>
        <p:txBody>
          <a:bodyPr/>
          <a:p>
            <a:pPr marL="342900" marR="0" indent="-342900" algn="l" defTabSz="914400" rtl="0" eaLnBrk="1" fontAlgn="base" latinLnBrk="0" hangingPunct="1">
              <a:lnSpc>
                <a:spcPct val="100000"/>
              </a:lnSpc>
              <a:spcBef>
                <a:spcPts val="600"/>
              </a:spcBef>
              <a:spcAft>
                <a:spcPts val="60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effectLst/>
                <a:latin typeface="+mn-lt"/>
                <a:ea typeface="+mn-ea"/>
                <a:cs typeface="+mn-cs"/>
              </a:rPr>
              <a:t>sys.exc_info()可以直接定位最终引发异常的原因，结果也比较简洁，但是缺点是难以直接确定引发异常的代码位置。</a:t>
            </a:r>
            <a:endParaRPr kumimoji="0" lang="zh-CN" altLang="en-US" sz="2400" b="0" i="0" u="none" strike="noStrike" kern="1200" cap="none" spc="0" normalizeH="0" baseline="0" noProof="1" dirty="0">
              <a:solidFill>
                <a:schemeClr val="tx1"/>
              </a:solidFill>
              <a:effectLst/>
              <a:latin typeface="+mn-lt"/>
              <a:ea typeface="+mn-ea"/>
              <a:cs typeface="+mn-cs"/>
            </a:endParaRPr>
          </a:p>
          <a:p>
            <a:pPr marL="342900" marR="0" indent="-342900" algn="l" defTabSz="914400" rtl="0" eaLnBrk="1" fontAlgn="base" latinLnBrk="0" hangingPunct="1">
              <a:lnSpc>
                <a:spcPct val="100000"/>
              </a:lnSpc>
              <a:spcBef>
                <a:spcPts val="600"/>
              </a:spcBef>
              <a:spcAft>
                <a:spcPts val="60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effectLst/>
                <a:latin typeface="+mn-lt"/>
                <a:ea typeface="+mn-ea"/>
                <a:cs typeface="+mn-cs"/>
              </a:rPr>
              <a:t>假设有如下函数定义：</a:t>
            </a:r>
            <a:endParaRPr kumimoji="0" lang="zh-CN" altLang="en-US" sz="2400" b="0" i="0" u="none" strike="noStrike" kern="1200" cap="none" spc="0" normalizeH="0" baseline="0" noProof="1" dirty="0">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&gt;&gt;&gt; def A():1/0	</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&gt;&gt;&gt; def B():A()	</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&gt;&gt;&gt; def C():B()</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5222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8.5 用</a:t>
            </a:r>
            <a:r>
              <a:rPr>
                <a:latin typeface="+mj-lt"/>
                <a:ea typeface="+mj-ea"/>
                <a:cs typeface="+mj-cs"/>
                <a:sym typeface="+mn-ea"/>
              </a:rPr>
              <a:t>sys</a:t>
            </a:r>
            <a:r>
              <a:rPr>
                <a:latin typeface="+mj-lt"/>
                <a:ea typeface="+mj-ea"/>
                <a:cs typeface="+mj-cs"/>
                <a:sym typeface="+mn-ea"/>
              </a:rPr>
              <a:t>模块回溯最后的异常</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4514" name="文本占位符 52226"/>
          <p:cNvSpPr>
            <a:spLocks noGrp="1"/>
          </p:cNvSpPr>
          <p:nvPr>
            <p:ph sz="half" idx="2"/>
          </p:nvPr>
        </p:nvSpPr>
        <p:spPr/>
        <p:txBody>
          <a:bodyPr anchor="t"/>
          <a:p>
            <a:pPr marL="1905" indent="-344805">
              <a:lnSpc>
                <a:spcPct val="80000"/>
              </a:lnSpc>
              <a:buFont typeface="Wingdings" panose="05000000000000000000" charset="0"/>
              <a:buChar char="§"/>
            </a:pPr>
            <a:r>
              <a:rPr lang="zh-CN" altLang="en-US" sz="2400"/>
              <a:t>直接调用函数，抛出异常</a:t>
            </a:r>
            <a:endParaRPr lang="zh-CN" altLang="en-US" sz="2400"/>
          </a:p>
          <a:p>
            <a:pPr marL="1905" indent="-344805">
              <a:lnSpc>
                <a:spcPct val="80000"/>
              </a:lnSpc>
              <a:buNone/>
            </a:pPr>
            <a:endParaRPr lang="en-US" altLang="zh-CN" sz="1800">
              <a:latin typeface="Consolas" panose="020B0609020204030204" charset="0"/>
            </a:endParaRPr>
          </a:p>
          <a:p>
            <a:pPr marL="1905" indent="-344805">
              <a:lnSpc>
                <a:spcPct val="80000"/>
              </a:lnSpc>
              <a:buNone/>
            </a:pPr>
            <a:r>
              <a:rPr lang="en-US" altLang="zh-CN" sz="1800">
                <a:latin typeface="Consolas" panose="020B0609020204030204" charset="0"/>
              </a:rPr>
              <a:t>&gt;&gt;&gt; C()</a:t>
            </a:r>
            <a:endParaRPr lang="en-US" altLang="zh-CN" sz="1800">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Traceback (most recent call last):</a:t>
            </a:r>
            <a:endParaRPr lang="en-US" altLang="zh-CN" sz="1800">
              <a:solidFill>
                <a:srgbClr val="FF0000"/>
              </a:solidFill>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  File "&lt;pyshell#35&gt;", line 1, in &lt;module&gt;</a:t>
            </a:r>
            <a:endParaRPr lang="en-US" altLang="zh-CN" sz="1800">
              <a:solidFill>
                <a:srgbClr val="FF0000"/>
              </a:solidFill>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    C()</a:t>
            </a:r>
            <a:endParaRPr lang="en-US" altLang="zh-CN" sz="1800">
              <a:solidFill>
                <a:srgbClr val="FF0000"/>
              </a:solidFill>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  File "&lt;pyshell#34&gt;", line 2, in C</a:t>
            </a:r>
            <a:endParaRPr lang="en-US" altLang="zh-CN" sz="1800">
              <a:solidFill>
                <a:srgbClr val="FF0000"/>
              </a:solidFill>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    B()</a:t>
            </a:r>
            <a:endParaRPr lang="en-US" altLang="zh-CN" sz="1800">
              <a:solidFill>
                <a:srgbClr val="FF0000"/>
              </a:solidFill>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  File "&lt;pyshell#31&gt;", line 2, in B</a:t>
            </a:r>
            <a:endParaRPr lang="en-US" altLang="zh-CN" sz="1800">
              <a:solidFill>
                <a:srgbClr val="FF0000"/>
              </a:solidFill>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    A()</a:t>
            </a:r>
            <a:endParaRPr lang="en-US" altLang="zh-CN" sz="1800">
              <a:solidFill>
                <a:srgbClr val="FF0000"/>
              </a:solidFill>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  File "&lt;pyshell#28&gt;", line 2, in A</a:t>
            </a:r>
            <a:endParaRPr lang="en-US" altLang="zh-CN" sz="1800">
              <a:solidFill>
                <a:srgbClr val="FF0000"/>
              </a:solidFill>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    1/0</a:t>
            </a:r>
            <a:endParaRPr lang="en-US" altLang="zh-CN" sz="1800">
              <a:solidFill>
                <a:srgbClr val="FF0000"/>
              </a:solidFill>
              <a:latin typeface="Consolas" panose="020B0609020204030204" charset="0"/>
            </a:endParaRPr>
          </a:p>
          <a:p>
            <a:pPr marL="1905" indent="-344805">
              <a:lnSpc>
                <a:spcPct val="80000"/>
              </a:lnSpc>
              <a:buNone/>
            </a:pPr>
            <a:r>
              <a:rPr lang="en-US" altLang="zh-CN" sz="1800">
                <a:solidFill>
                  <a:srgbClr val="FF0000"/>
                </a:solidFill>
                <a:latin typeface="Consolas" panose="020B0609020204030204" charset="0"/>
              </a:rPr>
              <a:t>ZeroDivisionError: integer division or modulo by zero</a:t>
            </a:r>
            <a:endParaRPr lang="en-US" altLang="zh-CN" sz="1800">
              <a:solidFill>
                <a:srgbClr val="FF0000"/>
              </a:solidFill>
              <a:latin typeface="Consolas" panose="020B06090202040302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8.5 用</a:t>
            </a:r>
            <a:r>
              <a:rPr>
                <a:latin typeface="+mj-lt"/>
                <a:ea typeface="+mj-ea"/>
                <a:cs typeface="+mj-cs"/>
                <a:sym typeface="宋体" panose="02010600030101010101" pitchFamily="2" charset="-122"/>
              </a:rPr>
              <a:t>sys</a:t>
            </a:r>
            <a:r>
              <a:rPr>
                <a:latin typeface="+mj-lt"/>
                <a:ea typeface="+mj-ea"/>
                <a:cs typeface="+mj-cs"/>
                <a:sym typeface="宋体" panose="02010600030101010101" pitchFamily="2" charset="-122"/>
              </a:rPr>
              <a:t>模块回溯最后的异常</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1905" marR="0" indent="-344805"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sym typeface="+mn-ea"/>
              </a:rPr>
              <a:t>使用</a:t>
            </a:r>
            <a:r>
              <a:rPr kumimoji="0" lang="en-US" altLang="zh-CN" sz="2400" b="0" i="0" u="none" strike="noStrike" kern="1200" cap="none" spc="0" normalizeH="0" baseline="0" noProof="1">
                <a:solidFill>
                  <a:schemeClr val="tx1"/>
                </a:solidFill>
                <a:effectLst/>
                <a:latin typeface="+mn-lt"/>
                <a:ea typeface="+mn-ea"/>
                <a:cs typeface="+mn-cs"/>
                <a:sym typeface="+mn-ea"/>
              </a:rPr>
              <a:t>sys.exc_info()</a:t>
            </a:r>
            <a:r>
              <a:rPr kumimoji="0" lang="zh-CN" altLang="en-US" sz="2400" b="0" i="0" u="none" strike="noStrike" kern="1200" cap="none" spc="0" normalizeH="0" baseline="0" noProof="1">
                <a:solidFill>
                  <a:schemeClr val="tx1"/>
                </a:solidFill>
                <a:effectLst/>
                <a:latin typeface="+mn-lt"/>
                <a:ea typeface="+mn-ea"/>
                <a:cs typeface="+mn-cs"/>
                <a:sym typeface="+mn-ea"/>
              </a:rPr>
              <a:t>查看异常信息</a:t>
            </a:r>
            <a:endParaRPr kumimoji="0" lang="zh-CN" altLang="en-US" sz="2400" b="0" i="0" u="none" strike="noStrike" kern="1200" cap="none" spc="0" normalizeH="0" baseline="0" noProof="1">
              <a:solidFill>
                <a:schemeClr val="tx1"/>
              </a:solidFill>
              <a:effectLst/>
              <a:latin typeface="+mn-lt"/>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mn-lt"/>
              <a:ea typeface="+mn-ea"/>
              <a:cs typeface="+mn-cs"/>
              <a:sym typeface="+mn-ea"/>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effectLst/>
                <a:latin typeface="+mn-lt"/>
                <a:ea typeface="+mn-ea"/>
                <a:cs typeface="+mn-cs"/>
                <a:sym typeface="+mn-ea"/>
              </a:rPr>
              <a:t>&gt;&gt;&gt; try:</a:t>
            </a:r>
            <a:endParaRPr kumimoji="0" lang="en-US" altLang="zh-CN" sz="18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effectLst/>
                <a:latin typeface="+mn-lt"/>
                <a:ea typeface="+mn-ea"/>
                <a:cs typeface="+mn-cs"/>
                <a:sym typeface="+mn-ea"/>
              </a:rPr>
              <a:t>	        C()</a:t>
            </a:r>
            <a:endParaRPr kumimoji="0" lang="en-US" altLang="zh-CN" sz="18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effectLst/>
                <a:latin typeface="+mn-lt"/>
                <a:ea typeface="+mn-ea"/>
                <a:cs typeface="+mn-cs"/>
                <a:sym typeface="+mn-ea"/>
              </a:rPr>
              <a:t>except:</a:t>
            </a:r>
            <a:endParaRPr kumimoji="0" lang="en-US" altLang="zh-CN" sz="18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effectLst/>
                <a:latin typeface="+mn-lt"/>
                <a:ea typeface="+mn-ea"/>
                <a:cs typeface="+mn-cs"/>
                <a:sym typeface="+mn-ea"/>
              </a:rPr>
              <a:t>	        r = sys.exc_info()</a:t>
            </a:r>
            <a:endParaRPr kumimoji="0" lang="en-US" altLang="zh-CN" sz="18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effectLst/>
                <a:latin typeface="+mn-lt"/>
                <a:ea typeface="+mn-ea"/>
                <a:cs typeface="+mn-cs"/>
                <a:sym typeface="+mn-ea"/>
              </a:rPr>
              <a:t>	        print(r)</a:t>
            </a:r>
            <a:endParaRPr kumimoji="0" lang="en-US" altLang="zh-CN" sz="1800" b="0" i="0" u="none" strike="noStrike" kern="1200" cap="none" spc="0" normalizeH="0" baseline="0" noProof="1">
              <a:solidFill>
                <a:schemeClr val="tx1"/>
              </a:solidFill>
              <a:effectLst/>
              <a:latin typeface="+mn-lt"/>
              <a:ea typeface="+mn-ea"/>
              <a:cs typeface="+mn-cs"/>
              <a:sym typeface="+mn-ea"/>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effectLst/>
                <a:latin typeface="+mn-lt"/>
                <a:ea typeface="+mn-ea"/>
                <a:cs typeface="+mn-cs"/>
                <a:sym typeface="+mn-ea"/>
              </a:rPr>
              <a:t>	</a:t>
            </a:r>
            <a:endParaRPr kumimoji="0" lang="en-US" altLang="zh-CN" sz="18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rgbClr val="0070C0"/>
                </a:solidFill>
                <a:effectLst/>
                <a:latin typeface="+mn-lt"/>
                <a:ea typeface="+mn-ea"/>
                <a:cs typeface="+mn-cs"/>
                <a:sym typeface="+mn-ea"/>
              </a:rPr>
              <a:t>(&lt;type 'exceptions.ZeroDivisionError'&gt;, ZeroDivisionError('integer division or modulo by zero',), &lt;traceback object at 0x0134C990&gt;)</a:t>
            </a:r>
            <a:endParaRPr kumimoji="0" lang="en-US" altLang="zh-CN" sz="1800" b="0" i="0" u="none" strike="noStrike" kern="1200" cap="none" spc="0" normalizeH="0" baseline="0" noProof="1">
              <a:solidFill>
                <a:srgbClr val="0070C0"/>
              </a:solidFill>
              <a:effectLst/>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2252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 基本概念</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4578" name="文本占位符 22530"/>
          <p:cNvSpPr>
            <a:spLocks noGrp="1"/>
          </p:cNvSpPr>
          <p:nvPr>
            <p:ph sz="half" idx="2"/>
          </p:nvPr>
        </p:nvSpPr>
        <p:spPr/>
        <p:txBody>
          <a:bodyPr anchor="t"/>
          <a:p>
            <a:pPr>
              <a:lnSpc>
                <a:spcPct val="80000"/>
              </a:lnSpc>
              <a:buNone/>
            </a:pPr>
            <a:r>
              <a:rPr lang="en-US" altLang="zh-CN" sz="1800">
                <a:latin typeface="Consolas" panose="020B0609020204030204" charset="0"/>
              </a:rPr>
              <a:t>&gt;&gt;&gt; 4 + spam*3</a:t>
            </a:r>
            <a:endParaRPr lang="en-US" altLang="zh-CN" sz="1800">
              <a:latin typeface="Consolas" panose="020B0609020204030204" charset="0"/>
            </a:endParaRPr>
          </a:p>
          <a:p>
            <a:pPr>
              <a:lnSpc>
                <a:spcPct val="80000"/>
              </a:lnSpc>
              <a:buNone/>
            </a:pPr>
            <a:r>
              <a:rPr lang="en-US" altLang="zh-CN" sz="1800">
                <a:solidFill>
                  <a:srgbClr val="FF0000"/>
                </a:solidFill>
                <a:latin typeface="Consolas" panose="020B0609020204030204" charset="0"/>
              </a:rPr>
              <a:t>Traceback (most recent call last):</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  File "&lt;stdin&gt;", line 1, in ?</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NameError: name 'spam' is not defined</a:t>
            </a:r>
            <a:endParaRPr lang="en-US" altLang="zh-CN" sz="1800">
              <a:solidFill>
                <a:srgbClr val="FF0000"/>
              </a:solidFill>
              <a:latin typeface="Consolas" panose="020B0609020204030204" charset="0"/>
            </a:endParaRPr>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&gt;&gt;&gt; '2' + 2</a:t>
            </a:r>
            <a:endParaRPr lang="en-US" altLang="zh-CN" sz="1800">
              <a:latin typeface="Consolas" panose="020B0609020204030204" charset="0"/>
            </a:endParaRPr>
          </a:p>
          <a:p>
            <a:pPr>
              <a:lnSpc>
                <a:spcPct val="80000"/>
              </a:lnSpc>
              <a:buNone/>
            </a:pPr>
            <a:r>
              <a:rPr lang="en-US" altLang="zh-CN" sz="1800">
                <a:solidFill>
                  <a:srgbClr val="FF0000"/>
                </a:solidFill>
                <a:latin typeface="Consolas" panose="020B0609020204030204" charset="0"/>
              </a:rPr>
              <a:t>Traceback (most recent call last):</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  File "&lt;stdin&gt;", line 1, in ?</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TypeError: Can't convert 'int' object to str implicitly</a:t>
            </a:r>
            <a:endParaRPr lang="en-US" altLang="zh-CN" sz="1800">
              <a:solidFill>
                <a:srgbClr val="FF0000"/>
              </a:solidFill>
              <a:latin typeface="Consolas" panose="020B0609020204030204" charset="0"/>
            </a:endParaRPr>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&gt;&gt;&gt; fp = open('123.data', 'rb')</a:t>
            </a:r>
            <a:endParaRPr lang="en-US" altLang="zh-CN" sz="1800">
              <a:latin typeface="Consolas" panose="020B0609020204030204" charset="0"/>
            </a:endParaRPr>
          </a:p>
          <a:p>
            <a:pPr>
              <a:lnSpc>
                <a:spcPct val="80000"/>
              </a:lnSpc>
              <a:buNone/>
            </a:pPr>
            <a:r>
              <a:rPr lang="en-US" altLang="zh-CN" sz="1800">
                <a:solidFill>
                  <a:srgbClr val="FF0000"/>
                </a:solidFill>
                <a:latin typeface="Consolas" panose="020B0609020204030204" charset="0"/>
              </a:rPr>
              <a:t>Traceback (most recent call last):</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  File "&lt;pyshell#2&gt;", line 1, in &lt;module&gt;</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    fp = open('123.data', 'rb')</a:t>
            </a:r>
            <a:endParaRPr lang="en-US" altLang="zh-CN" sz="1800">
              <a:solidFill>
                <a:srgbClr val="FF0000"/>
              </a:solidFill>
              <a:latin typeface="Consolas" panose="020B0609020204030204" charset="0"/>
            </a:endParaRPr>
          </a:p>
          <a:p>
            <a:pPr>
              <a:lnSpc>
                <a:spcPct val="80000"/>
              </a:lnSpc>
              <a:buNone/>
            </a:pPr>
            <a:r>
              <a:rPr lang="en-US" altLang="zh-CN" sz="1800">
                <a:solidFill>
                  <a:srgbClr val="FF0000"/>
                </a:solidFill>
                <a:latin typeface="Consolas" panose="020B0609020204030204" charset="0"/>
              </a:rPr>
              <a:t>FileNotFoundError: [Errno 2] No such file or directory: '123.data'</a:t>
            </a:r>
            <a:endParaRPr lang="en-US" altLang="zh-CN" sz="1800">
              <a:solidFill>
                <a:srgbClr val="FF0000"/>
              </a:solidFill>
              <a:latin typeface="Consolas" panose="020B060902020403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如果需要的话，可以使用</a:t>
            </a:r>
            <a:r>
              <a:rPr kumimoji="0" lang="en-US" altLang="zh-CN" sz="2400" b="0" i="0" u="none" strike="noStrike" kern="1200" cap="none" spc="0" normalizeH="0" baseline="0" noProof="1">
                <a:solidFill>
                  <a:schemeClr val="tx1"/>
                </a:solidFill>
                <a:latin typeface="+mn-lt"/>
                <a:ea typeface="+mn-ea"/>
                <a:cs typeface="+mn-cs"/>
              </a:rPr>
              <a:t>traceback</a:t>
            </a:r>
            <a:r>
              <a:rPr kumimoji="0" lang="zh-CN" altLang="en-US" sz="2400" b="0" i="0" u="none" strike="noStrike" kern="1200" cap="none" spc="0" normalizeH="0" baseline="0" noProof="1">
                <a:solidFill>
                  <a:schemeClr val="tx1"/>
                </a:solidFill>
                <a:latin typeface="+mn-lt"/>
                <a:ea typeface="+mn-ea"/>
                <a:cs typeface="+mn-cs"/>
              </a:rPr>
              <a:t>模块来查看详细信息：</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import traceback</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import sys</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A():1/0</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B():A()</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C():B()</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try:</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C()</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except: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charset="0"/>
                <a:ea typeface="+mn-ea"/>
                <a:cs typeface="+mn-cs"/>
              </a:rPr>
              <a:t>excType, excValue, excTraceback = sys.exc_info()</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charset="0"/>
                <a:ea typeface="+mn-ea"/>
                <a:cs typeface="+mn-cs"/>
              </a:rPr>
              <a:t>traceback.print_exception(excType, excValue,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excTraceback, limit=3)</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charset="0"/>
                <a:ea typeface="+mn-ea"/>
                <a:cs typeface="+mn-cs"/>
              </a:rPr>
              <a:t>print(excValue)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charset="0"/>
                <a:ea typeface="+mn-ea"/>
                <a:cs typeface="+mn-cs"/>
              </a:rPr>
              <a:t>traceback.print_tb(excTraceback)</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6656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8.5 用</a:t>
            </a:r>
            <a:r>
              <a:rPr>
                <a:latin typeface="+mj-lt"/>
                <a:ea typeface="+mj-ea"/>
                <a:cs typeface="+mj-cs"/>
                <a:sym typeface="宋体" panose="02010600030101010101" pitchFamily="2" charset="-122"/>
              </a:rPr>
              <a:t>sys</a:t>
            </a:r>
            <a:r>
              <a:rPr>
                <a:latin typeface="+mj-lt"/>
                <a:ea typeface="+mj-ea"/>
                <a:cs typeface="+mj-cs"/>
                <a:sym typeface="宋体" panose="02010600030101010101" pitchFamily="2" charset="-122"/>
              </a:rPr>
              <a:t>模块回溯最后的异常</a:t>
            </a:r>
            <a:endParaRPr>
              <a:latin typeface="+mj-lt"/>
              <a:ea typeface="+mj-ea"/>
              <a:cs typeface="+mj-cs"/>
              <a:sym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内容占位符 2"/>
          <p:cNvSpPr>
            <a:spLocks noGrp="1"/>
          </p:cNvSpPr>
          <p:nvPr>
            <p:ph sz="half" idx="2"/>
          </p:nvPr>
        </p:nvSpPr>
        <p:spPr/>
        <p:txBody>
          <a:bodyPr anchor="t"/>
          <a:p>
            <a:pPr marL="0" indent="0">
              <a:spcBef>
                <a:spcPts val="600"/>
              </a:spcBef>
              <a:buNone/>
            </a:pPr>
            <a:r>
              <a:rPr lang="zh-CN" altLang="en-US" sz="1800">
                <a:solidFill>
                  <a:srgbClr val="FF0000"/>
                </a:solidFill>
              </a:rPr>
              <a:t>Traceback (most recent call last):</a:t>
            </a:r>
            <a:endParaRPr lang="zh-CN" altLang="en-US" sz="1800">
              <a:solidFill>
                <a:srgbClr val="FF0000"/>
              </a:solidFill>
            </a:endParaRPr>
          </a:p>
          <a:p>
            <a:pPr marL="0" indent="0">
              <a:spcBef>
                <a:spcPts val="600"/>
              </a:spcBef>
              <a:buNone/>
            </a:pPr>
            <a:r>
              <a:rPr lang="zh-CN" altLang="en-US" sz="1800">
                <a:solidFill>
                  <a:srgbClr val="FF0000"/>
                </a:solidFill>
              </a:rPr>
              <a:t>  File "&lt;pyshell#44&gt;", line 2, in &lt;module&gt;</a:t>
            </a:r>
            <a:endParaRPr lang="zh-CN" altLang="en-US" sz="1800">
              <a:solidFill>
                <a:srgbClr val="FF0000"/>
              </a:solidFill>
            </a:endParaRPr>
          </a:p>
          <a:p>
            <a:pPr marL="0" indent="0">
              <a:spcBef>
                <a:spcPts val="600"/>
              </a:spcBef>
              <a:buNone/>
            </a:pPr>
            <a:r>
              <a:rPr lang="zh-CN" altLang="en-US" sz="1800">
                <a:solidFill>
                  <a:srgbClr val="FF0000"/>
                </a:solidFill>
              </a:rPr>
              <a:t>  File "&lt;pyshell#42&gt;", line 1, in C</a:t>
            </a:r>
            <a:endParaRPr lang="zh-CN" altLang="en-US" sz="1800">
              <a:solidFill>
                <a:srgbClr val="FF0000"/>
              </a:solidFill>
            </a:endParaRPr>
          </a:p>
          <a:p>
            <a:pPr marL="0" indent="0">
              <a:spcBef>
                <a:spcPts val="600"/>
              </a:spcBef>
              <a:buNone/>
            </a:pPr>
            <a:r>
              <a:rPr lang="zh-CN" altLang="en-US" sz="1800">
                <a:solidFill>
                  <a:srgbClr val="FF0000"/>
                </a:solidFill>
              </a:rPr>
              <a:t>  File "&lt;pyshell#40&gt;", line 1, in B</a:t>
            </a:r>
            <a:endParaRPr lang="zh-CN" altLang="en-US" sz="1800">
              <a:solidFill>
                <a:srgbClr val="FF0000"/>
              </a:solidFill>
            </a:endParaRPr>
          </a:p>
          <a:p>
            <a:pPr marL="0" indent="0">
              <a:spcBef>
                <a:spcPts val="600"/>
              </a:spcBef>
              <a:buNone/>
            </a:pPr>
            <a:r>
              <a:rPr lang="zh-CN" altLang="en-US" sz="1800">
                <a:solidFill>
                  <a:srgbClr val="FF0000"/>
                </a:solidFill>
              </a:rPr>
              <a:t>ZeroDivisionError: division by zero</a:t>
            </a:r>
            <a:endParaRPr lang="zh-CN" altLang="en-US" sz="1800">
              <a:solidFill>
                <a:srgbClr val="FF0000"/>
              </a:solidFill>
            </a:endParaRPr>
          </a:p>
          <a:p>
            <a:pPr marL="0" indent="0">
              <a:spcBef>
                <a:spcPts val="600"/>
              </a:spcBef>
              <a:buNone/>
            </a:pPr>
            <a:r>
              <a:rPr lang="zh-CN" altLang="en-US" sz="1800">
                <a:solidFill>
                  <a:srgbClr val="0070C0"/>
                </a:solidFill>
              </a:rPr>
              <a:t>division by zero</a:t>
            </a:r>
            <a:endParaRPr lang="zh-CN" altLang="en-US" sz="1800">
              <a:solidFill>
                <a:srgbClr val="0070C0"/>
              </a:solidFill>
            </a:endParaRPr>
          </a:p>
          <a:p>
            <a:pPr marL="0" indent="0">
              <a:spcBef>
                <a:spcPts val="600"/>
              </a:spcBef>
              <a:buNone/>
            </a:pPr>
            <a:r>
              <a:rPr lang="zh-CN" altLang="en-US" sz="1800">
                <a:solidFill>
                  <a:srgbClr val="FF0000"/>
                </a:solidFill>
              </a:rPr>
              <a:t>  File "&lt;pyshell#44&gt;", line 2, in &lt;module&gt;</a:t>
            </a:r>
            <a:endParaRPr lang="zh-CN" altLang="en-US" sz="1800">
              <a:solidFill>
                <a:srgbClr val="FF0000"/>
              </a:solidFill>
            </a:endParaRPr>
          </a:p>
          <a:p>
            <a:pPr marL="0" indent="0">
              <a:spcBef>
                <a:spcPts val="600"/>
              </a:spcBef>
              <a:buNone/>
            </a:pPr>
            <a:r>
              <a:rPr lang="zh-CN" altLang="en-US" sz="1800">
                <a:solidFill>
                  <a:srgbClr val="FF0000"/>
                </a:solidFill>
              </a:rPr>
              <a:t>  File "&lt;pyshell#42&gt;", line 1, in C</a:t>
            </a:r>
            <a:endParaRPr lang="zh-CN" altLang="en-US" sz="1800">
              <a:solidFill>
                <a:srgbClr val="FF0000"/>
              </a:solidFill>
            </a:endParaRPr>
          </a:p>
          <a:p>
            <a:pPr marL="0" indent="0">
              <a:spcBef>
                <a:spcPts val="600"/>
              </a:spcBef>
              <a:buNone/>
            </a:pPr>
            <a:r>
              <a:rPr lang="zh-CN" altLang="en-US" sz="1800">
                <a:solidFill>
                  <a:srgbClr val="FF0000"/>
                </a:solidFill>
              </a:rPr>
              <a:t>  File "&lt;pyshell#40&gt;", line 1, in B</a:t>
            </a:r>
            <a:endParaRPr lang="zh-CN" altLang="en-US" sz="1800">
              <a:solidFill>
                <a:srgbClr val="FF0000"/>
              </a:solidFill>
            </a:endParaRPr>
          </a:p>
          <a:p>
            <a:pPr marL="0" indent="0">
              <a:spcBef>
                <a:spcPts val="600"/>
              </a:spcBef>
              <a:buNone/>
            </a:pPr>
            <a:r>
              <a:rPr lang="zh-CN" altLang="en-US" sz="1800">
                <a:solidFill>
                  <a:srgbClr val="FF0000"/>
                </a:solidFill>
              </a:rPr>
              <a:t>  File "&lt;pyshell#38&gt;", line 1, in A</a:t>
            </a:r>
            <a:endParaRPr lang="zh-CN" altLang="en-US" sz="1800">
              <a:solidFill>
                <a:srgbClr val="FF0000"/>
              </a:solidFill>
            </a:endParaRPr>
          </a:p>
        </p:txBody>
      </p:sp>
      <p:sp>
        <p:nvSpPr>
          <p:cNvPr id="2" name="文本占位符 1"/>
          <p:cNvSpPr>
            <a:spLocks noGrp="1"/>
          </p:cNvSpPr>
          <p:nvPr>
            <p:ph type="body" idx="1"/>
          </p:nvPr>
        </p:nvSpPr>
        <p:spPr/>
        <p:txBody>
          <a:bodyPr/>
          <a:p>
            <a:endParaRPr lang="zh-CN" altLang="en-US"/>
          </a:p>
        </p:txBody>
      </p:sp>
      <p:sp>
        <p:nvSpPr>
          <p:cNvPr id="6758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8.5 用</a:t>
            </a:r>
            <a:r>
              <a:rPr>
                <a:latin typeface="+mj-lt"/>
                <a:ea typeface="+mj-ea"/>
                <a:cs typeface="+mj-cs"/>
                <a:sym typeface="宋体" panose="02010600030101010101" pitchFamily="2" charset="-122"/>
              </a:rPr>
              <a:t>sys</a:t>
            </a:r>
            <a:r>
              <a:rPr>
                <a:latin typeface="+mj-lt"/>
                <a:ea typeface="+mj-ea"/>
                <a:cs typeface="+mj-cs"/>
                <a:sym typeface="宋体" panose="02010600030101010101" pitchFamily="2" charset="-122"/>
              </a:rPr>
              <a:t>模块回溯最后的异常</a:t>
            </a:r>
            <a:endParaRPr>
              <a:latin typeface="+mj-lt"/>
              <a:ea typeface="+mj-ea"/>
              <a:cs typeface="+mj-cs"/>
              <a:sym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 基本概念</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5324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6</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IDLE</a:t>
            </a:r>
            <a:r>
              <a:rPr>
                <a:latin typeface="+mj-lt"/>
                <a:ea typeface="+mj-ea"/>
                <a:cs typeface="+mj-cs"/>
                <a:sym typeface="+mn-ea"/>
              </a:rPr>
              <a:t>调试代码</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8610" name="文本占位符 53250"/>
          <p:cNvSpPr>
            <a:spLocks noGrp="1"/>
          </p:cNvSpPr>
          <p:nvPr>
            <p:ph sz="half" idx="2"/>
          </p:nvPr>
        </p:nvSpPr>
        <p:spPr/>
        <p:txBody>
          <a:bodyPr anchor="t"/>
          <a:p>
            <a:pPr>
              <a:spcBef>
                <a:spcPts val="1200"/>
              </a:spcBef>
              <a:spcAft>
                <a:spcPts val="600"/>
              </a:spcAft>
              <a:buFont typeface="Wingdings" panose="05000000000000000000" charset="0"/>
              <a:buChar char="§"/>
            </a:pPr>
            <a:r>
              <a:rPr lang="zh-CN" altLang="en-US" sz="2400" dirty="0"/>
              <a:t>首先单击菜单“</a:t>
            </a:r>
            <a:r>
              <a:rPr lang="en-US" altLang="zh-CN" sz="2400" dirty="0"/>
              <a:t>Debug”</a:t>
            </a:r>
            <a:r>
              <a:rPr lang="en-US" altLang="zh-CN" sz="2400" dirty="0">
                <a:sym typeface="Wingdings" panose="05000000000000000000" pitchFamily="2" charset="2"/>
              </a:rPr>
              <a:t>”Debugger”</a:t>
            </a:r>
            <a:r>
              <a:rPr lang="zh-CN" altLang="en-US" sz="2400" dirty="0">
                <a:sym typeface="Wingdings" panose="05000000000000000000" pitchFamily="2" charset="2"/>
              </a:rPr>
              <a:t>打开调试器窗口</a:t>
            </a:r>
            <a:endParaRPr lang="zh-CN" altLang="en-US" sz="2400" dirty="0">
              <a:sym typeface="Wingdings" panose="05000000000000000000" pitchFamily="2" charset="2"/>
            </a:endParaRPr>
          </a:p>
          <a:p>
            <a:pPr>
              <a:spcBef>
                <a:spcPts val="1200"/>
              </a:spcBef>
              <a:spcAft>
                <a:spcPts val="600"/>
              </a:spcAft>
              <a:buFont typeface="Wingdings" panose="05000000000000000000" charset="0"/>
              <a:buChar char="§"/>
            </a:pPr>
            <a:r>
              <a:rPr lang="zh-CN" altLang="en-US" sz="2400" dirty="0">
                <a:sym typeface="Wingdings" panose="05000000000000000000" pitchFamily="2" charset="2"/>
              </a:rPr>
              <a:t>然后打开并运行要调试的程序</a:t>
            </a:r>
            <a:endParaRPr lang="zh-CN" altLang="en-US" sz="2400" dirty="0">
              <a:sym typeface="Wingdings" panose="05000000000000000000" pitchFamily="2" charset="2"/>
            </a:endParaRPr>
          </a:p>
          <a:p>
            <a:pPr>
              <a:spcBef>
                <a:spcPts val="1200"/>
              </a:spcBef>
              <a:spcAft>
                <a:spcPts val="600"/>
              </a:spcAft>
              <a:buFont typeface="Wingdings" panose="05000000000000000000" charset="0"/>
              <a:buChar char="§"/>
            </a:pPr>
            <a:r>
              <a:rPr lang="zh-CN" altLang="en-US" sz="2400" dirty="0">
                <a:sym typeface="Wingdings" panose="05000000000000000000" pitchFamily="2" charset="2"/>
              </a:rPr>
              <a:t>切换到调试器窗口进行调试</a:t>
            </a:r>
            <a:endParaRPr lang="zh-CN" altLang="en-US" sz="2400" dirty="0">
              <a:sym typeface="Wingdings" panose="05000000000000000000" pitchFamily="2" charset="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5427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6</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IDLE</a:t>
            </a:r>
            <a:r>
              <a:rPr>
                <a:latin typeface="+mj-lt"/>
                <a:ea typeface="+mj-ea"/>
                <a:cs typeface="+mj-cs"/>
                <a:sym typeface="+mn-ea"/>
              </a:rPr>
              <a:t>调试代码</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9634" name="文本占位符 54274"/>
          <p:cNvSpPr>
            <a:spLocks noGrp="1"/>
          </p:cNvSpPr>
          <p:nvPr>
            <p:ph sz="half" idx="2"/>
          </p:nvPr>
        </p:nvSpPr>
        <p:spPr/>
        <p:txBody>
          <a:bodyPr anchor="t"/>
          <a:p>
            <a:pPr>
              <a:buFont typeface="Wingdings" panose="05000000000000000000" charset="0"/>
              <a:buChar char="§"/>
            </a:pPr>
            <a:r>
              <a:rPr lang="en-US" altLang="zh-CN" sz="2400" dirty="0"/>
              <a:t>IDEL</a:t>
            </a:r>
            <a:r>
              <a:rPr lang="zh-CN" altLang="en-US" sz="2400" dirty="0"/>
              <a:t>调试器窗口</a:t>
            </a:r>
            <a:endParaRPr lang="zh-CN" altLang="en-US" sz="2400" dirty="0"/>
          </a:p>
        </p:txBody>
      </p:sp>
      <p:pic>
        <p:nvPicPr>
          <p:cNvPr id="69635" name="图片 54275"/>
          <p:cNvPicPr>
            <a:picLocks noChangeAspect="1"/>
          </p:cNvPicPr>
          <p:nvPr/>
        </p:nvPicPr>
        <p:blipFill>
          <a:blip r:embed="rId1"/>
          <a:stretch>
            <a:fillRect/>
          </a:stretch>
        </p:blipFill>
        <p:spPr>
          <a:xfrm>
            <a:off x="3062288" y="2058988"/>
            <a:ext cx="5556250" cy="444500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 基本概念</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5529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7</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pdb</a:t>
            </a:r>
            <a:r>
              <a:rPr>
                <a:latin typeface="+mj-lt"/>
                <a:ea typeface="+mj-ea"/>
                <a:cs typeface="+mj-cs"/>
                <a:sym typeface="+mn-ea"/>
              </a:rPr>
              <a:t>模块调试程序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0658" name="文本占位符 55298"/>
          <p:cNvSpPr>
            <a:spLocks noGrp="1"/>
          </p:cNvSpPr>
          <p:nvPr>
            <p:ph sz="half" idx="2"/>
          </p:nvPr>
        </p:nvSpPr>
        <p:spPr/>
        <p:txBody>
          <a:bodyPr anchor="t"/>
          <a:p>
            <a:pPr>
              <a:lnSpc>
                <a:spcPct val="120000"/>
              </a:lnSpc>
              <a:spcBef>
                <a:spcPts val="600"/>
              </a:spcBef>
              <a:spcAft>
                <a:spcPts val="600"/>
              </a:spcAft>
              <a:buFont typeface="Wingdings" panose="05000000000000000000" charset="0"/>
              <a:buChar char="§"/>
            </a:pPr>
            <a:r>
              <a:rPr lang="en-US" altLang="zh-CN" sz="2400" dirty="0"/>
              <a:t>pdb</a:t>
            </a:r>
            <a:r>
              <a:rPr lang="zh-CN" altLang="en-US" sz="2400" dirty="0"/>
              <a:t>是</a:t>
            </a:r>
            <a:r>
              <a:rPr lang="en-US" altLang="zh-CN" sz="2400" dirty="0"/>
              <a:t>Python</a:t>
            </a:r>
            <a:r>
              <a:rPr lang="zh-CN" altLang="en-US" sz="2400" dirty="0"/>
              <a:t>自带的交互式源代码调试模块，代码文件为pdb.py，但需要导入后才能使用其中的功能，使用该模块可以完成代码调试的绝大部分功能，包括设置</a:t>
            </a:r>
            <a:r>
              <a:rPr lang="en-US" altLang="zh-CN" sz="2400" dirty="0"/>
              <a:t>/</a:t>
            </a:r>
            <a:r>
              <a:rPr lang="zh-CN" altLang="en-US" sz="2400" dirty="0"/>
              <a:t>清除（条件）断点、启用</a:t>
            </a:r>
            <a:r>
              <a:rPr lang="en-US" altLang="zh-CN" sz="2400" dirty="0"/>
              <a:t>/</a:t>
            </a:r>
            <a:r>
              <a:rPr lang="zh-CN" altLang="en-US" sz="2400" dirty="0"/>
              <a:t>禁用断点、单步执行、查看栈帧、查看变量值、查看当前执行位置、列出源代码、执行任意Python代码或表达式等等。</a:t>
            </a:r>
            <a:endParaRPr lang="zh-CN" altLang="en-US" sz="2400" dirty="0"/>
          </a:p>
          <a:p>
            <a:pPr>
              <a:lnSpc>
                <a:spcPct val="120000"/>
              </a:lnSpc>
              <a:spcBef>
                <a:spcPts val="600"/>
              </a:spcBef>
              <a:spcAft>
                <a:spcPts val="600"/>
              </a:spcAft>
              <a:buFont typeface="Wingdings" panose="05000000000000000000" charset="0"/>
              <a:buChar char="§"/>
            </a:pPr>
            <a:r>
              <a:rPr lang="zh-CN" altLang="en-US" sz="2400" dirty="0"/>
              <a:t>pdb还支持事后调试，可在程序控制下被调用。</a:t>
            </a:r>
            <a:endParaRPr lang="zh-CN" altLang="en-US" sz="2400" dirty="0"/>
          </a:p>
          <a:p>
            <a:pPr>
              <a:lnSpc>
                <a:spcPct val="120000"/>
              </a:lnSpc>
              <a:spcBef>
                <a:spcPts val="600"/>
              </a:spcBef>
              <a:spcAft>
                <a:spcPts val="600"/>
              </a:spcAft>
              <a:buFont typeface="Wingdings" panose="05000000000000000000" charset="0"/>
              <a:buChar char="§"/>
            </a:pPr>
            <a:r>
              <a:rPr lang="zh-CN" altLang="en-US" sz="2400" dirty="0"/>
              <a:t>可以通过bdb和cmd接口对该调试器进行扩展。</a:t>
            </a:r>
            <a:endParaRPr lang="zh-CN" alt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5632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7</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pdb</a:t>
            </a:r>
            <a:r>
              <a:rPr>
                <a:latin typeface="+mj-lt"/>
                <a:ea typeface="+mj-ea"/>
                <a:cs typeface="+mj-cs"/>
                <a:sym typeface="+mn-ea"/>
              </a:rPr>
              <a:t>模块调试程序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1682" name="文本占位符 56322"/>
          <p:cNvSpPr>
            <a:spLocks noGrp="1"/>
          </p:cNvSpPr>
          <p:nvPr>
            <p:ph sz="half" idx="2"/>
          </p:nvPr>
        </p:nvSpPr>
        <p:spPr/>
        <p:txBody>
          <a:bodyPr anchor="t"/>
          <a:p>
            <a:pPr>
              <a:buFont typeface="Wingdings" panose="05000000000000000000" charset="0"/>
              <a:buChar char="§"/>
            </a:pPr>
            <a:r>
              <a:rPr lang="en-US" altLang="zh-CN" sz="2400" dirty="0"/>
              <a:t>pdb</a:t>
            </a:r>
            <a:r>
              <a:rPr lang="zh-CN" altLang="en-US" sz="2400" dirty="0"/>
              <a:t>常用调试命令</a:t>
            </a:r>
            <a:endParaRPr lang="zh-CN" altLang="en-US" sz="2400" dirty="0"/>
          </a:p>
        </p:txBody>
      </p:sp>
      <p:graphicFrame>
        <p:nvGraphicFramePr>
          <p:cNvPr id="56324" name="表格 56323"/>
          <p:cNvGraphicFramePr/>
          <p:nvPr>
            <p:custDataLst>
              <p:tags r:id="rId1"/>
            </p:custDataLst>
          </p:nvPr>
        </p:nvGraphicFramePr>
        <p:xfrm>
          <a:off x="2067878" y="1721485"/>
          <a:ext cx="7608570" cy="4093210"/>
        </p:xfrm>
        <a:graphic>
          <a:graphicData uri="http://schemas.openxmlformats.org/drawingml/2006/table">
            <a:tbl>
              <a:tblPr/>
              <a:tblGrid>
                <a:gridCol w="2454910"/>
                <a:gridCol w="1838960"/>
                <a:gridCol w="3314700"/>
              </a:tblGrid>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完整</a:t>
                      </a:r>
                      <a:r>
                        <a:rPr lang="en-US" altLang="zh-CN" sz="1800" b="1" u="none">
                          <a:effectLst/>
                          <a:latin typeface="宋体" panose="02010600030101010101" pitchFamily="2" charset="-122"/>
                          <a:ea typeface="宋体" panose="02010600030101010101" pitchFamily="2" charset="-122"/>
                          <a:sym typeface="宋体" panose="02010600030101010101" pitchFamily="2" charset="-122"/>
                        </a:rPr>
                        <a:t>/</a:t>
                      </a:r>
                      <a:r>
                        <a:rPr lang="zh-CN" altLang="en-US" sz="1800" b="1" u="none">
                          <a:effectLst/>
                          <a:latin typeface="宋体" panose="02010600030101010101" pitchFamily="2" charset="-122"/>
                          <a:ea typeface="宋体" panose="02010600030101010101" pitchFamily="2" charset="-122"/>
                          <a:sym typeface="宋体" panose="02010600030101010101" pitchFamily="2" charset="-122"/>
                        </a:rPr>
                        <a:t>简写命令</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用法示例</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解释</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a(rgs)</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显示当前函数中的参数</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rowSpan="4">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b(reak) [[</a:t>
                      </a: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filename:]lineno | function[, condition]]</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b 173</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173</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行设置断点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166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b function</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function</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函数第一条可执行语句位置设置断点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550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b</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不带参数则列出所有断点，包括每个断点的触发次数、当前忽略计数、以及与之关联的条件</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166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b 175, condition</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设置条件断点，仅当</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condition</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的值为</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True</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时该断点有效</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rowSpan="3">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cl(ear) [</a:t>
                      </a: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filename:lineno | bpnumber [bpnumber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cl</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清除所有断点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cl filename:lineno</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删除指定文件指定行的所有断点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481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cl 3 5 9</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删除第</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9</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个断点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5632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7</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pdb</a:t>
            </a:r>
            <a:r>
              <a:rPr>
                <a:latin typeface="+mj-lt"/>
                <a:ea typeface="+mj-ea"/>
                <a:cs typeface="+mj-cs"/>
                <a:sym typeface="+mn-ea"/>
              </a:rPr>
              <a:t>模块调试程序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graphicFrame>
        <p:nvGraphicFramePr>
          <p:cNvPr id="57346" name="表格占位符 57345"/>
          <p:cNvGraphicFramePr/>
          <p:nvPr>
            <p:ph sz="half" idx="2"/>
          </p:nvPr>
        </p:nvGraphicFramePr>
        <p:xfrm>
          <a:off x="554355" y="892810"/>
          <a:ext cx="11155680" cy="4016375"/>
        </p:xfrm>
        <a:graphic>
          <a:graphicData uri="http://schemas.openxmlformats.org/drawingml/2006/table">
            <a:tbl>
              <a:tblPr/>
              <a:tblGrid>
                <a:gridCol w="3366135"/>
                <a:gridCol w="2578735"/>
                <a:gridCol w="5210810"/>
              </a:tblGrid>
              <a:tr h="401955">
                <a:tc rowSpan="2">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condition</a:t>
                      </a: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 bpnumber [condition]</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condition 3 a&lt;b</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仅当</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a&lt;b</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时</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号断点有效</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3535">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condition 3</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将</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号断点设置为无条件断点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1051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continue</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继续运行至下一个断点或脚本结束</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562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disable [</a:t>
                      </a: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disable 3 5</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禁用第</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个断点，禁用后断点仍存在，可以再次被启用</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353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d(own)</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在栈跟踪器中向下移动一个栈帧</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579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enable [</a:t>
                      </a: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enable n</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启用第</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n</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个断点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893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h(elp) [</a:t>
                      </a: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command]</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查看</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帮助</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6997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ignore</a:t>
                      </a: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 bpnumber [count]</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为断点设置忽略计数，</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count</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默认值为</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。若某断点的忽略计数不为</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，则每次触发时自动减</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1</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，当忽略计数为</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时该断点处于活动状态。</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5632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7</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pdb</a:t>
            </a:r>
            <a:r>
              <a:rPr>
                <a:latin typeface="+mj-lt"/>
                <a:ea typeface="+mj-ea"/>
                <a:cs typeface="+mj-cs"/>
                <a:sym typeface="+mn-ea"/>
              </a:rPr>
              <a:t>模块调试程序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graphicFrame>
        <p:nvGraphicFramePr>
          <p:cNvPr id="58370" name="表格占位符 58369"/>
          <p:cNvGraphicFramePr/>
          <p:nvPr>
            <p:ph sz="half" idx="2"/>
            <p:custDataLst>
              <p:tags r:id="rId1"/>
            </p:custDataLst>
          </p:nvPr>
        </p:nvGraphicFramePr>
        <p:xfrm>
          <a:off x="554355" y="892810"/>
          <a:ext cx="11155680" cy="4746625"/>
        </p:xfrm>
        <a:graphic>
          <a:graphicData uri="http://schemas.openxmlformats.org/drawingml/2006/table">
            <a:tbl>
              <a:tblPr/>
              <a:tblGrid>
                <a:gridCol w="2858135"/>
                <a:gridCol w="843915"/>
                <a:gridCol w="7453630"/>
              </a:tblGrid>
              <a:tr h="30797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j(ump)</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j 20</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跳至第</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20</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行继续运行</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3370">
                <a:tc rowSpan="3">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l(ist) [first [,last]]</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l</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列出脚本清单，默认</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行</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6387">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l m,n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m</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行到第</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n</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之间的脚本代码</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940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l m</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m</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行开始的</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行代码</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241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n(ext)</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执行下一条语句，遇到函数时不进入其内部</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7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p(rint)</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Times New Roman" panose="02020603050405020304" pitchFamily="2" charset="0"/>
                          <a:ea typeface="Times New Roman" panose="02020603050405020304" pitchFamily="2" charset="0"/>
                          <a:sym typeface="Times New Roman" panose="02020603050405020304" pitchFamily="2" charset="0"/>
                        </a:rPr>
                        <a:t>p i</a:t>
                      </a:r>
                      <a:endParaRPr lang="en-US" altLang="zh-CN" sz="14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打印变量</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i</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的值</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6388">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q(uit)</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退出</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调试环境</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7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r(eturn)</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一直运行至当前函数返回</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2262">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tbreak</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设置临时断点，该类型断点只被中断一次，触发后该断点自动删除</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337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step</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执行下一条语句，遇到函数时进入其内部</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7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u(p)</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在栈跟踪器中向上移动一个栈帧</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3876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w(here)</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查看当前栈帧</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085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[!]statement</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执行语句，</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与要执行的语句之间不需要空格，任何非</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命令都被解释为</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Python</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语句并执行，可以调用函数或修改当前上下文中变量的值。</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直接回车则默认执行上一个命令，但如果上一个命令是</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list</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，则会列出接下来的</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行代码</a:t>
                      </a:r>
                      <a:endParaRPr lang="zh-CN" altLang="en-US"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355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 基本概念</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5602" name="文本占位符 23554"/>
          <p:cNvSpPr>
            <a:spLocks noGrp="1"/>
          </p:cNvSpPr>
          <p:nvPr>
            <p:ph sz="half" idx="2"/>
          </p:nvPr>
        </p:nvSpPr>
        <p:spPr/>
        <p:txBody>
          <a:bodyPr anchor="t"/>
          <a:p>
            <a:pPr>
              <a:lnSpc>
                <a:spcPct val="120000"/>
              </a:lnSpc>
              <a:spcBef>
                <a:spcPts val="600"/>
              </a:spcBef>
              <a:buFont typeface="Wingdings" panose="05000000000000000000" charset="0"/>
              <a:buChar char="§"/>
            </a:pPr>
            <a:r>
              <a:rPr lang="zh-CN" altLang="en-US" sz="2400" dirty="0"/>
              <a:t>语法错误和逻辑错误不属于异常，但有些语法错误往往会导致异常，例如由于大小写拼写错误而访问不存在的对象。</a:t>
            </a:r>
            <a:endParaRPr lang="zh-CN" altLang="en-US" sz="2400" dirty="0"/>
          </a:p>
          <a:p>
            <a:pPr>
              <a:lnSpc>
                <a:spcPct val="120000"/>
              </a:lnSpc>
              <a:spcBef>
                <a:spcPts val="600"/>
              </a:spcBef>
              <a:buFont typeface="Wingdings" panose="05000000000000000000" charset="0"/>
              <a:buChar char="§"/>
            </a:pPr>
            <a:r>
              <a:rPr lang="zh-CN" altLang="en-US" sz="2400" dirty="0"/>
              <a:t>异常是指因为程序出错而在正常控制流以外采取的行为。当Python检测到一个错误时，解释器就会指出当前流已无法继续执行下去，这时候就出现了异常。</a:t>
            </a:r>
            <a:endParaRPr lang="zh-CN" altLang="en-US" sz="2400" dirty="0"/>
          </a:p>
          <a:p>
            <a:pPr>
              <a:lnSpc>
                <a:spcPct val="120000"/>
              </a:lnSpc>
              <a:spcBef>
                <a:spcPts val="600"/>
              </a:spcBef>
              <a:buFont typeface="Wingdings" panose="05000000000000000000" charset="0"/>
              <a:buChar char="§"/>
            </a:pPr>
            <a:r>
              <a:rPr lang="zh-CN" altLang="en-US" sz="2400" dirty="0"/>
              <a:t>异常分为两个阶段：第一个阶段是引起异常发生的错误；第二个阶段是检测并处理阶段。</a:t>
            </a:r>
            <a:endParaRPr lang="zh-CN" altLang="en-US" sz="2400" dirty="0">
              <a:latin typeface="楷体_GB2312" pitchFamily="1" charset="-122"/>
              <a:ea typeface="楷体_GB2312" pitchFamily="1" charset="-122"/>
            </a:endParaRPr>
          </a:p>
          <a:p>
            <a:pPr>
              <a:lnSpc>
                <a:spcPct val="120000"/>
              </a:lnSpc>
              <a:spcBef>
                <a:spcPts val="600"/>
              </a:spcBef>
              <a:buFont typeface="Wingdings" panose="05000000000000000000" charset="0"/>
              <a:buChar char="§"/>
            </a:pPr>
            <a:r>
              <a:rPr lang="zh-CN" altLang="en-US" sz="2400" dirty="0"/>
              <a:t>当程序出现错误，</a:t>
            </a:r>
            <a:r>
              <a:rPr lang="en-US" altLang="zh-CN" sz="2400" dirty="0"/>
              <a:t>python</a:t>
            </a:r>
            <a:r>
              <a:rPr lang="zh-CN" altLang="en-US" sz="2400" dirty="0"/>
              <a:t>会自动引发异常，也可以通过</a:t>
            </a:r>
            <a:r>
              <a:rPr lang="en-US" altLang="zh-CN" sz="2400" dirty="0"/>
              <a:t>raise</a:t>
            </a:r>
            <a:r>
              <a:rPr lang="zh-CN" altLang="en-US" sz="2400" dirty="0"/>
              <a:t>显式地引发异常。</a:t>
            </a:r>
            <a:endParaRPr lang="zh-CN" alt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5939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7</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pdb</a:t>
            </a:r>
            <a:r>
              <a:rPr>
                <a:latin typeface="+mj-lt"/>
                <a:ea typeface="+mj-ea"/>
                <a:cs typeface="+mj-cs"/>
                <a:sym typeface="+mn-ea"/>
              </a:rPr>
              <a:t>模块调试程序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4754" name="文本占位符 59394"/>
          <p:cNvSpPr>
            <a:spLocks noGrp="1"/>
          </p:cNvSpPr>
          <p:nvPr>
            <p:ph sz="half" idx="2"/>
          </p:nvPr>
        </p:nvSpPr>
        <p:spPr/>
        <p:txBody>
          <a:bodyPr anchor="t"/>
          <a:p>
            <a:pPr>
              <a:buFont typeface="Wingdings" panose="05000000000000000000" charset="0"/>
              <a:buChar char="v"/>
            </a:pPr>
            <a:r>
              <a:rPr lang="en-US" altLang="zh-CN" sz="2400" dirty="0"/>
              <a:t>pdb</a:t>
            </a:r>
            <a:r>
              <a:rPr lang="zh-CN" altLang="en-US" sz="2400" dirty="0"/>
              <a:t>模块用法主要有三种：</a:t>
            </a:r>
            <a:endParaRPr lang="zh-CN" altLang="en-US" sz="2400" dirty="0"/>
          </a:p>
          <a:p>
            <a:pPr>
              <a:spcBef>
                <a:spcPts val="1200"/>
              </a:spcBef>
              <a:spcAft>
                <a:spcPts val="1200"/>
              </a:spcAft>
              <a:buFont typeface="Wingdings" panose="05000000000000000000" charset="0"/>
              <a:buChar char="ü"/>
            </a:pPr>
            <a:r>
              <a:rPr lang="zh-CN" altLang="en-US" sz="2000" dirty="0"/>
              <a:t>在交互模式下调试语句块、表达式、函数等多种脚本。</a:t>
            </a:r>
            <a:endParaRPr lang="zh-CN" altLang="en-US" sz="2000" dirty="0"/>
          </a:p>
          <a:p>
            <a:pPr>
              <a:spcBef>
                <a:spcPts val="1200"/>
              </a:spcBef>
              <a:spcAft>
                <a:spcPts val="1200"/>
              </a:spcAft>
              <a:buFont typeface="Wingdings" panose="05000000000000000000" charset="0"/>
              <a:buChar char="ü"/>
            </a:pPr>
            <a:r>
              <a:rPr lang="zh-CN" altLang="en-US" sz="2000" dirty="0"/>
              <a:t>在程序中嵌入调试功能。</a:t>
            </a:r>
            <a:endParaRPr lang="en-US" altLang="zh-CN" sz="2000" dirty="0"/>
          </a:p>
          <a:p>
            <a:pPr>
              <a:spcBef>
                <a:spcPts val="1200"/>
              </a:spcBef>
              <a:spcAft>
                <a:spcPts val="1200"/>
              </a:spcAft>
              <a:buFont typeface="Wingdings" panose="05000000000000000000" charset="0"/>
              <a:buChar char="ü"/>
            </a:pPr>
            <a:r>
              <a:rPr lang="zh-CN" altLang="en-US" sz="2000" dirty="0"/>
              <a:t>使用命令行调试程序。</a:t>
            </a:r>
            <a:endParaRPr lang="zh-CN" alt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60417"/>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7</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pdb</a:t>
            </a:r>
            <a:r>
              <a:rPr>
                <a:latin typeface="+mj-lt"/>
                <a:ea typeface="+mj-ea"/>
                <a:cs typeface="+mj-cs"/>
                <a:sym typeface="+mn-ea"/>
              </a:rPr>
              <a:t>模块调试程序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5778" name="文本占位符 60418"/>
          <p:cNvSpPr>
            <a:spLocks noGrp="1"/>
          </p:cNvSpPr>
          <p:nvPr>
            <p:ph sz="half" idx="2"/>
          </p:nvPr>
        </p:nvSpPr>
        <p:spPr/>
        <p:txBody>
          <a:bodyPr anchor="t"/>
          <a:p>
            <a:pPr>
              <a:buNone/>
            </a:pPr>
            <a:r>
              <a:rPr lang="zh-CN" altLang="en-US" sz="2400" dirty="0"/>
              <a:t>1）交互模式调试：</a:t>
            </a:r>
            <a:endParaRPr lang="zh-CN" altLang="en-US" sz="2400" dirty="0"/>
          </a:p>
          <a:p>
            <a:pPr>
              <a:lnSpc>
                <a:spcPct val="120000"/>
              </a:lnSpc>
              <a:spcBef>
                <a:spcPts val="600"/>
              </a:spcBef>
              <a:spcAft>
                <a:spcPts val="600"/>
              </a:spcAft>
              <a:buFont typeface="Wingdings" panose="05000000000000000000" charset="0"/>
              <a:buChar char="ü"/>
            </a:pPr>
            <a:r>
              <a:rPr lang="zh-CN" altLang="en-US" sz="2000" dirty="0"/>
              <a:t>pdb.run(statement[, globals[, locals]])：调试指定语句，可选参数</a:t>
            </a:r>
            <a:r>
              <a:rPr lang="en-US" altLang="zh-CN" sz="2000" dirty="0"/>
              <a:t>globals</a:t>
            </a:r>
            <a:r>
              <a:rPr lang="zh-CN" altLang="en-US" sz="2000" dirty="0"/>
              <a:t>和</a:t>
            </a:r>
            <a:r>
              <a:rPr lang="en-US" altLang="zh-CN" sz="2000" dirty="0"/>
              <a:t>locals</a:t>
            </a:r>
            <a:r>
              <a:rPr lang="zh-CN" altLang="en-US" sz="2000" dirty="0"/>
              <a:t>用来指定代码执行的环境，默认是</a:t>
            </a:r>
            <a:r>
              <a:rPr lang="en-US" altLang="zh-CN" sz="2000" dirty="0"/>
              <a:t>__main__</a:t>
            </a:r>
            <a:r>
              <a:rPr lang="zh-CN" altLang="en-US" sz="2000" dirty="0"/>
              <a:t>模块的字典。 </a:t>
            </a:r>
            <a:endParaRPr lang="zh-CN" altLang="en-US" sz="2000" dirty="0"/>
          </a:p>
          <a:p>
            <a:pPr>
              <a:lnSpc>
                <a:spcPct val="120000"/>
              </a:lnSpc>
              <a:spcBef>
                <a:spcPts val="600"/>
              </a:spcBef>
              <a:spcAft>
                <a:spcPts val="600"/>
              </a:spcAft>
              <a:buFont typeface="Wingdings" panose="05000000000000000000" charset="0"/>
              <a:buChar char="ü"/>
            </a:pPr>
            <a:r>
              <a:rPr lang="zh-CN" altLang="en-US" sz="2000" dirty="0"/>
              <a:t>pdb.runeval(expression[, globals[, locals]])：返回表达式的值，其他与run函数一样。</a:t>
            </a:r>
            <a:endParaRPr lang="zh-CN" altLang="en-US" sz="2000" dirty="0"/>
          </a:p>
          <a:p>
            <a:pPr>
              <a:lnSpc>
                <a:spcPct val="120000"/>
              </a:lnSpc>
              <a:spcBef>
                <a:spcPts val="600"/>
              </a:spcBef>
              <a:spcAft>
                <a:spcPts val="600"/>
              </a:spcAft>
              <a:buFont typeface="Wingdings" panose="05000000000000000000" charset="0"/>
              <a:buChar char="ü"/>
            </a:pPr>
            <a:r>
              <a:rPr lang="zh-CN" altLang="en-US" sz="2000" dirty="0"/>
              <a:t>pdb.runcall(function[, argument, ...])：调试指定函数</a:t>
            </a:r>
            <a:endParaRPr lang="zh-CN" altLang="en-US" sz="2000" dirty="0"/>
          </a:p>
          <a:p>
            <a:pPr>
              <a:lnSpc>
                <a:spcPct val="120000"/>
              </a:lnSpc>
              <a:spcBef>
                <a:spcPts val="600"/>
              </a:spcBef>
              <a:spcAft>
                <a:spcPts val="600"/>
              </a:spcAft>
              <a:buFont typeface="Wingdings" panose="05000000000000000000" charset="0"/>
              <a:buChar char="ü"/>
            </a:pPr>
            <a:r>
              <a:rPr lang="zh-CN" altLang="en-US" sz="2000" dirty="0"/>
              <a:t>pdb.post_mortem([traceback])：进入指定</a:t>
            </a:r>
            <a:r>
              <a:rPr lang="en-US" altLang="zh-CN" sz="2000" dirty="0"/>
              <a:t>traceback</a:t>
            </a:r>
            <a:r>
              <a:rPr lang="zh-CN" altLang="en-US" sz="2000" dirty="0"/>
              <a:t>对象的时候调试模式，如果没有指定</a:t>
            </a:r>
            <a:r>
              <a:rPr lang="en-US" altLang="zh-CN" sz="2000" dirty="0"/>
              <a:t>traceback</a:t>
            </a:r>
            <a:r>
              <a:rPr lang="zh-CN" altLang="en-US" sz="2000" dirty="0"/>
              <a:t>对象，则使用当前正在处理的一个异常。</a:t>
            </a:r>
            <a:endParaRPr lang="zh-CN" alt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6144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7</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pdb</a:t>
            </a:r>
            <a:r>
              <a:rPr>
                <a:latin typeface="+mj-lt"/>
                <a:ea typeface="+mj-ea"/>
                <a:cs typeface="+mj-cs"/>
                <a:sym typeface="+mn-ea"/>
              </a:rPr>
              <a:t>模块调试程序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6802" name="文本占位符 61442"/>
          <p:cNvSpPr>
            <a:spLocks noGrp="1"/>
          </p:cNvSpPr>
          <p:nvPr>
            <p:ph sz="half" idx="2"/>
          </p:nvPr>
        </p:nvSpPr>
        <p:spPr/>
        <p:txBody>
          <a:bodyPr anchor="t"/>
          <a:p>
            <a:pPr>
              <a:lnSpc>
                <a:spcPct val="85000"/>
              </a:lnSpc>
              <a:spcBef>
                <a:spcPct val="0"/>
              </a:spcBef>
              <a:buNone/>
            </a:pPr>
            <a:r>
              <a:rPr lang="en-US" altLang="zh-CN" sz="1800">
                <a:latin typeface="Consolas" panose="020B0609020204030204" charset="0"/>
              </a:rPr>
              <a:t>&gt;&gt;&gt; import pdb</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&gt;&gt;&gt; def f():</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	x = 5</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	print(x)</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&gt;&gt;&gt; pdb.runcall(f)</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&gt; &lt;pyshell#5&gt;(2)f()</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(Pdb) n</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&gt; &lt;pyshell#5&gt;(3)f()</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(Pdb) l</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[EOF]</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(Pdb) p x</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5</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(Pdb) n</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5</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--Return--</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&gt; &lt;pyshell#5&gt;(3)f()-&gt;None</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(Pdb) n</a:t>
            </a:r>
            <a:endParaRPr lang="en-US" altLang="zh-CN" sz="1800">
              <a:latin typeface="Consolas" panose="020B0609020204030204" charset="0"/>
            </a:endParaRPr>
          </a:p>
          <a:p>
            <a:pPr>
              <a:lnSpc>
                <a:spcPct val="85000"/>
              </a:lnSpc>
              <a:spcBef>
                <a:spcPct val="0"/>
              </a:spcBef>
              <a:buNone/>
            </a:pPr>
            <a:r>
              <a:rPr lang="en-US" altLang="zh-CN" sz="1800">
                <a:latin typeface="Consolas" panose="020B0609020204030204" charset="0"/>
              </a:rPr>
              <a:t>&gt;&gt;&gt; </a:t>
            </a:r>
            <a:endParaRPr lang="en-US" altLang="zh-CN" sz="1800">
              <a:latin typeface="Consolas" panose="020B06090202040302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6246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7</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pdb</a:t>
            </a:r>
            <a:r>
              <a:rPr>
                <a:latin typeface="+mj-lt"/>
                <a:ea typeface="+mj-ea"/>
                <a:cs typeface="+mj-cs"/>
                <a:sym typeface="+mn-ea"/>
              </a:rPr>
              <a:t>模块调试程序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7826" name="文本占位符 62466"/>
          <p:cNvSpPr>
            <a:spLocks noGrp="1"/>
          </p:cNvSpPr>
          <p:nvPr>
            <p:ph sz="half" idx="2"/>
          </p:nvPr>
        </p:nvSpPr>
        <p:spPr/>
        <p:txBody>
          <a:bodyPr anchor="t"/>
          <a:p>
            <a:pPr>
              <a:buNone/>
            </a:pPr>
            <a:r>
              <a:rPr lang="zh-CN" altLang="en-US" sz="2400" dirty="0"/>
              <a:t>2）在程序中插入断点：</a:t>
            </a:r>
            <a:endParaRPr lang="zh-CN" altLang="en-US" sz="2400" dirty="0"/>
          </a:p>
          <a:p>
            <a:pPr>
              <a:lnSpc>
                <a:spcPct val="150000"/>
              </a:lnSpc>
              <a:spcBef>
                <a:spcPts val="1200"/>
              </a:spcBef>
              <a:spcAft>
                <a:spcPts val="600"/>
              </a:spcAft>
              <a:buFont typeface="Wingdings" panose="05000000000000000000" charset="0"/>
              <a:buChar char="ü"/>
            </a:pPr>
            <a:r>
              <a:rPr lang="zh-CN" altLang="en-US" sz="2000" dirty="0"/>
              <a:t>在程序中首先导入</a:t>
            </a:r>
            <a:r>
              <a:rPr lang="en-US" altLang="zh-CN" sz="2000" dirty="0"/>
              <a:t>pdb</a:t>
            </a:r>
            <a:r>
              <a:rPr lang="zh-CN" altLang="en-US" sz="2000" dirty="0"/>
              <a:t>模块，然后使用</a:t>
            </a:r>
            <a:r>
              <a:rPr lang="en-US" altLang="zh-CN" sz="2000" dirty="0"/>
              <a:t>pdb.set_trace()</a:t>
            </a:r>
            <a:r>
              <a:rPr lang="zh-CN" altLang="en-US" sz="2000" dirty="0"/>
              <a:t>在需要的位置设置断点。</a:t>
            </a:r>
            <a:endParaRPr lang="zh-CN" altLang="en-US" sz="2000" dirty="0"/>
          </a:p>
          <a:p>
            <a:pPr>
              <a:lnSpc>
                <a:spcPct val="150000"/>
              </a:lnSpc>
              <a:spcBef>
                <a:spcPts val="1200"/>
              </a:spcBef>
              <a:spcAft>
                <a:spcPts val="600"/>
              </a:spcAft>
              <a:buFont typeface="Wingdings" panose="05000000000000000000" charset="0"/>
              <a:buChar char="ü"/>
            </a:pPr>
            <a:r>
              <a:rPr lang="zh-CN" altLang="en-US" sz="2000" dirty="0"/>
              <a:t>在命令提示符环境下执行该程序或双击执行程序时将自动打开pdb调试环境，即使该程序当前不处于调试状态。</a:t>
            </a:r>
            <a:endParaRPr lang="zh-CN" alt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8</a:t>
            </a:r>
            <a:r>
              <a:rPr>
                <a:latin typeface="+mj-lt"/>
                <a:ea typeface="+mj-ea"/>
                <a:cs typeface="+mj-cs"/>
                <a:sym typeface="宋体" panose="02010600030101010101" pitchFamily="2" charset="-122"/>
              </a:rPr>
              <a:t>.</a:t>
            </a:r>
            <a:r>
              <a:rPr>
                <a:latin typeface="+mj-lt"/>
                <a:ea typeface="+mj-ea"/>
                <a:cs typeface="+mj-cs"/>
                <a:sym typeface="宋体" panose="02010600030101010101" pitchFamily="2" charset="-122"/>
              </a:rPr>
              <a:t>7</a:t>
            </a:r>
            <a:r>
              <a:rPr>
                <a:latin typeface="+mj-lt"/>
                <a:ea typeface="+mj-ea"/>
                <a:cs typeface="+mj-cs"/>
                <a:sym typeface="宋体" panose="02010600030101010101" pitchFamily="2" charset="-122"/>
              </a:rPr>
              <a:t> </a:t>
            </a:r>
            <a:r>
              <a:rPr>
                <a:latin typeface="+mj-lt"/>
                <a:ea typeface="+mj-ea"/>
                <a:cs typeface="+mj-cs"/>
                <a:sym typeface="宋体" panose="02010600030101010101" pitchFamily="2" charset="-122"/>
              </a:rPr>
              <a:t>使用</a:t>
            </a:r>
            <a:r>
              <a:rPr>
                <a:latin typeface="+mj-lt"/>
                <a:ea typeface="+mj-ea"/>
                <a:cs typeface="+mj-cs"/>
                <a:sym typeface="宋体" panose="02010600030101010101" pitchFamily="2" charset="-122"/>
              </a:rPr>
              <a:t>pdb</a:t>
            </a:r>
            <a:r>
              <a:rPr>
                <a:latin typeface="+mj-lt"/>
                <a:ea typeface="+mj-ea"/>
                <a:cs typeface="+mj-cs"/>
                <a:sym typeface="宋体" panose="02010600030101010101" pitchFamily="2" charset="-122"/>
              </a:rPr>
              <a:t>模块调试程序</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8850" name="内容占位符 2"/>
          <p:cNvSpPr>
            <a:spLocks noGrp="1"/>
          </p:cNvSpPr>
          <p:nvPr>
            <p:ph sz="half" idx="2"/>
          </p:nvPr>
        </p:nvSpPr>
        <p:spPr/>
        <p:txBody>
          <a:bodyPr anchor="t"/>
          <a:p>
            <a:pPr marL="0" indent="0">
              <a:buNone/>
            </a:pPr>
            <a:r>
              <a:rPr lang="zh-CN" altLang="en-US" sz="1800">
                <a:latin typeface="Consolas" panose="020B0609020204030204" charset="0"/>
              </a:rPr>
              <a:t>import pdb</a:t>
            </a:r>
            <a:endParaRPr lang="zh-CN" altLang="en-US" sz="1800">
              <a:latin typeface="Consolas" panose="020B0609020204030204" charset="0"/>
            </a:endParaRPr>
          </a:p>
          <a:p>
            <a:pPr marL="0" indent="0">
              <a:buNone/>
            </a:pPr>
            <a:endParaRPr lang="zh-CN" altLang="en-US" sz="1800">
              <a:latin typeface="Consolas" panose="020B0609020204030204" charset="0"/>
            </a:endParaRPr>
          </a:p>
          <a:p>
            <a:pPr marL="0" indent="0">
              <a:buNone/>
            </a:pPr>
            <a:r>
              <a:rPr lang="zh-CN" altLang="en-US" sz="1800">
                <a:latin typeface="Consolas" panose="020B0609020204030204" charset="0"/>
              </a:rPr>
              <a:t>n=37</a:t>
            </a:r>
            <a:endParaRPr lang="zh-CN" altLang="en-US" sz="1800">
              <a:latin typeface="Consolas" panose="020B0609020204030204" charset="0"/>
            </a:endParaRPr>
          </a:p>
          <a:p>
            <a:pPr marL="0" indent="0">
              <a:buNone/>
            </a:pPr>
            <a:r>
              <a:rPr lang="zh-CN" altLang="en-US" sz="1800">
                <a:latin typeface="Consolas" panose="020B0609020204030204" charset="0"/>
              </a:rPr>
              <a:t>pdb.set_trace()              </a:t>
            </a:r>
            <a:r>
              <a:rPr lang="en-US" altLang="zh-CN" sz="1800">
                <a:latin typeface="Consolas" panose="020B0609020204030204" charset="0"/>
              </a:rPr>
              <a:t>#</a:t>
            </a:r>
            <a:r>
              <a:rPr lang="zh-CN" altLang="en-US" sz="1800">
                <a:latin typeface="Consolas" panose="020B0609020204030204" charset="0"/>
              </a:rPr>
              <a:t>插入断点</a:t>
            </a:r>
            <a:endParaRPr lang="zh-CN" altLang="en-US" sz="1800">
              <a:latin typeface="Consolas" panose="020B0609020204030204" charset="0"/>
            </a:endParaRPr>
          </a:p>
          <a:p>
            <a:pPr marL="0" indent="0">
              <a:buNone/>
            </a:pPr>
            <a:r>
              <a:rPr lang="zh-CN" altLang="en-US" sz="1800">
                <a:latin typeface="Consolas" panose="020B0609020204030204" charset="0"/>
              </a:rPr>
              <a:t>for i in range(2, n):</a:t>
            </a:r>
            <a:endParaRPr lang="zh-CN" altLang="en-US" sz="1800">
              <a:latin typeface="Consolas" panose="020B0609020204030204" charset="0"/>
            </a:endParaRPr>
          </a:p>
          <a:p>
            <a:pPr marL="0" indent="0">
              <a:buNone/>
            </a:pPr>
            <a:r>
              <a:rPr lang="zh-CN" altLang="en-US" sz="1800">
                <a:latin typeface="Consolas" panose="020B0609020204030204" charset="0"/>
              </a:rPr>
              <a:t>    if n%i==0:</a:t>
            </a:r>
            <a:endParaRPr lang="zh-CN" altLang="en-US" sz="1800">
              <a:latin typeface="Consolas" panose="020B0609020204030204" charset="0"/>
            </a:endParaRPr>
          </a:p>
          <a:p>
            <a:pPr marL="0" indent="0">
              <a:buNone/>
            </a:pPr>
            <a:r>
              <a:rPr lang="zh-CN" altLang="en-US" sz="1800">
                <a:latin typeface="Consolas" panose="020B0609020204030204" charset="0"/>
              </a:rPr>
              <a:t>        print('No')</a:t>
            </a:r>
            <a:endParaRPr lang="zh-CN" altLang="en-US" sz="1800">
              <a:latin typeface="Consolas" panose="020B0609020204030204" charset="0"/>
            </a:endParaRPr>
          </a:p>
          <a:p>
            <a:pPr marL="0" indent="0">
              <a:buNone/>
            </a:pPr>
            <a:r>
              <a:rPr lang="zh-CN" altLang="en-US" sz="1800">
                <a:latin typeface="Consolas" panose="020B0609020204030204" charset="0"/>
              </a:rPr>
              <a:t>        break</a:t>
            </a:r>
            <a:endParaRPr lang="zh-CN" altLang="en-US" sz="1800">
              <a:latin typeface="Consolas" panose="020B0609020204030204" charset="0"/>
            </a:endParaRPr>
          </a:p>
          <a:p>
            <a:pPr marL="0" indent="0">
              <a:buNone/>
            </a:pPr>
            <a:r>
              <a:rPr lang="zh-CN" altLang="en-US" sz="1800">
                <a:latin typeface="Consolas" panose="020B0609020204030204" charset="0"/>
              </a:rPr>
              <a:t>else:</a:t>
            </a:r>
            <a:endParaRPr lang="zh-CN" altLang="en-US" sz="1800">
              <a:latin typeface="Consolas" panose="020B0609020204030204" charset="0"/>
            </a:endParaRPr>
          </a:p>
          <a:p>
            <a:pPr marL="0" indent="0">
              <a:buNone/>
            </a:pPr>
            <a:r>
              <a:rPr lang="zh-CN" altLang="en-US" sz="1800">
                <a:latin typeface="Consolas" panose="020B0609020204030204" charset="0"/>
              </a:rPr>
              <a:t>    print('Yes')</a:t>
            </a:r>
            <a:endParaRPr lang="zh-CN" altLang="en-US" sz="1800">
              <a:latin typeface="Consolas" panose="020B060902020403020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63489"/>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a:t>
            </a:r>
            <a:r>
              <a:rPr>
                <a:latin typeface="+mj-lt"/>
                <a:ea typeface="+mj-ea"/>
                <a:cs typeface="+mj-cs"/>
                <a:sym typeface="+mn-ea"/>
              </a:rPr>
              <a:t>.</a:t>
            </a:r>
            <a:r>
              <a:rPr>
                <a:latin typeface="+mj-lt"/>
                <a:ea typeface="+mj-ea"/>
                <a:cs typeface="+mj-cs"/>
                <a:sym typeface="+mn-ea"/>
              </a:rPr>
              <a:t>7</a:t>
            </a:r>
            <a:r>
              <a:rPr>
                <a:latin typeface="+mj-lt"/>
                <a:ea typeface="+mj-ea"/>
                <a:cs typeface="+mj-cs"/>
                <a:sym typeface="+mn-ea"/>
              </a:rPr>
              <a:t> </a:t>
            </a:r>
            <a:r>
              <a:rPr>
                <a:latin typeface="+mj-lt"/>
                <a:ea typeface="+mj-ea"/>
                <a:cs typeface="+mj-cs"/>
                <a:sym typeface="+mn-ea"/>
              </a:rPr>
              <a:t>使用</a:t>
            </a:r>
            <a:r>
              <a:rPr>
                <a:latin typeface="+mj-lt"/>
                <a:ea typeface="+mj-ea"/>
                <a:cs typeface="+mj-cs"/>
                <a:sym typeface="+mn-ea"/>
              </a:rPr>
              <a:t>pdb</a:t>
            </a:r>
            <a:r>
              <a:rPr>
                <a:latin typeface="+mj-lt"/>
                <a:ea typeface="+mj-ea"/>
                <a:cs typeface="+mj-cs"/>
                <a:sym typeface="+mn-ea"/>
              </a:rPr>
              <a:t>模块调试程序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9874" name="文本占位符 63490"/>
          <p:cNvSpPr>
            <a:spLocks noGrp="1"/>
          </p:cNvSpPr>
          <p:nvPr>
            <p:ph sz="half" idx="2"/>
          </p:nvPr>
        </p:nvSpPr>
        <p:spPr/>
        <p:txBody>
          <a:bodyPr anchor="t"/>
          <a:p>
            <a:pPr>
              <a:buNone/>
            </a:pPr>
            <a:r>
              <a:rPr lang="zh-CN" altLang="en-US" sz="2400" dirty="0"/>
              <a:t>3）以脚本模式进行调试</a:t>
            </a:r>
            <a:endParaRPr lang="zh-CN" altLang="en-US" sz="2400" dirty="0"/>
          </a:p>
          <a:p>
            <a:pPr>
              <a:lnSpc>
                <a:spcPct val="150000"/>
              </a:lnSpc>
              <a:spcBef>
                <a:spcPts val="1200"/>
              </a:spcBef>
              <a:spcAft>
                <a:spcPts val="600"/>
              </a:spcAft>
            </a:pPr>
            <a:r>
              <a:rPr lang="zh-CN" altLang="en-US" sz="2000" dirty="0"/>
              <a:t>在命令行提示符下执行“</a:t>
            </a:r>
            <a:r>
              <a:rPr lang="en-US" altLang="zh-CN" sz="2000" dirty="0"/>
              <a:t>python –m pdb </a:t>
            </a:r>
            <a:r>
              <a:rPr lang="zh-CN" altLang="en-US" sz="2000" dirty="0"/>
              <a:t>脚本文件名”，则直接进入调试环境；</a:t>
            </a:r>
            <a:endParaRPr lang="zh-CN" altLang="en-US" sz="2000" dirty="0"/>
          </a:p>
          <a:p>
            <a:pPr>
              <a:lnSpc>
                <a:spcPct val="150000"/>
              </a:lnSpc>
              <a:spcBef>
                <a:spcPts val="1200"/>
              </a:spcBef>
              <a:spcAft>
                <a:spcPts val="600"/>
              </a:spcAft>
            </a:pPr>
            <a:r>
              <a:rPr lang="zh-CN" altLang="en-US" sz="2000" dirty="0"/>
              <a:t>当调试结束或程序正常结束以后，pdb将重启该程序；</a:t>
            </a:r>
            <a:endParaRPr lang="zh-CN" alt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 基本概念</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8.8  Python单元测试</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80898" name="内容占位符 2"/>
          <p:cNvSpPr>
            <a:spLocks noGrp="1"/>
          </p:cNvSpPr>
          <p:nvPr>
            <p:ph sz="half" idx="2"/>
          </p:nvPr>
        </p:nvSpPr>
        <p:spPr/>
        <p:txBody>
          <a:bodyPr anchor="t"/>
          <a:p>
            <a:pPr>
              <a:lnSpc>
                <a:spcPct val="120000"/>
              </a:lnSpc>
              <a:spcBef>
                <a:spcPts val="600"/>
              </a:spcBef>
              <a:spcAft>
                <a:spcPts val="600"/>
              </a:spcAft>
              <a:buFont typeface="Wingdings" panose="05000000000000000000" charset="0"/>
              <a:buChar char="§"/>
            </a:pPr>
            <a:r>
              <a:rPr lang="zh-CN" altLang="en-US" sz="2400"/>
              <a:t>软件测试对于保证软件质量非常重要，尤其是系统升级过程中对代码的改动不应该影响原有功能，是未来重构代码的信心保证。</a:t>
            </a:r>
            <a:endParaRPr lang="zh-CN" altLang="en-US" sz="2400"/>
          </a:p>
          <a:p>
            <a:pPr>
              <a:lnSpc>
                <a:spcPct val="120000"/>
              </a:lnSpc>
              <a:spcBef>
                <a:spcPts val="600"/>
              </a:spcBef>
              <a:spcAft>
                <a:spcPts val="600"/>
              </a:spcAft>
              <a:buFont typeface="Wingdings" panose="05000000000000000000" charset="0"/>
              <a:buChar char="§"/>
            </a:pPr>
            <a:r>
              <a:rPr lang="zh-CN" altLang="en-US" sz="2400"/>
              <a:t>几乎所有软件公司都有专门的测试团队来保证软件质量，但作为程序员，首先应该保证自己编写的代码准确无误地实现了预定功能，单元测试是保证模块质量的重要手段之一。</a:t>
            </a:r>
            <a:endParaRPr lang="zh-CN" alt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8.8  Python单元测试</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81922" name="内容占位符 2"/>
          <p:cNvSpPr>
            <a:spLocks noGrp="1"/>
          </p:cNvSpPr>
          <p:nvPr>
            <p:ph sz="half" idx="2"/>
          </p:nvPr>
        </p:nvSpPr>
        <p:spPr/>
        <p:txBody>
          <a:bodyPr anchor="t"/>
          <a:p>
            <a:pPr>
              <a:buFont typeface="Wingdings" panose="05000000000000000000" charset="0"/>
              <a:buChar char="§"/>
            </a:pPr>
            <a:r>
              <a:rPr lang="zh-CN" altLang="en-US" sz="2400"/>
              <a:t>从软件工程角度来讲，软件测试分为白盒测试和黑盒测试。</a:t>
            </a:r>
            <a:endParaRPr lang="zh-CN" altLang="en-US" sz="2400"/>
          </a:p>
          <a:p>
            <a:pPr>
              <a:lnSpc>
                <a:spcPct val="150000"/>
              </a:lnSpc>
              <a:spcBef>
                <a:spcPts val="1200"/>
              </a:spcBef>
              <a:buFont typeface="Wingdings" panose="05000000000000000000" charset="0"/>
              <a:buChar char="ü"/>
            </a:pPr>
            <a:r>
              <a:rPr lang="zh-CN" altLang="en-US" sz="2000"/>
              <a:t>白盒测试主要通过阅读程序源代码来判断是否符合功能要求，对于复杂的业务逻辑白盒测试难度非常大，一般以黑盒测试为主，白盒测试为辅。</a:t>
            </a:r>
            <a:endParaRPr lang="zh-CN" altLang="en-US" sz="2000"/>
          </a:p>
          <a:p>
            <a:pPr>
              <a:lnSpc>
                <a:spcPct val="150000"/>
              </a:lnSpc>
              <a:spcBef>
                <a:spcPts val="1200"/>
              </a:spcBef>
              <a:buFont typeface="Wingdings" panose="05000000000000000000" charset="0"/>
              <a:buChar char="ü"/>
            </a:pPr>
            <a:r>
              <a:rPr lang="zh-CN" altLang="en-US" sz="2000"/>
              <a:t>黑盒测试不关心模块的内部实现方式，只关心其功能是否正确，通过精心设计一些测试用例检验模块的输入和输出是否正确来判断其是否符合预定的功能要求。</a:t>
            </a:r>
            <a:endParaRPr lang="zh-CN" altLang="en-US" sz="2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8.8  Python单元测试</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graphicFrame>
        <p:nvGraphicFramePr>
          <p:cNvPr id="0" name="表格 -1"/>
          <p:cNvGraphicFramePr/>
          <p:nvPr>
            <p:custDataLst>
              <p:tags r:id="rId1"/>
            </p:custDataLst>
          </p:nvPr>
        </p:nvGraphicFramePr>
        <p:xfrm>
          <a:off x="887413" y="979682"/>
          <a:ext cx="10763250" cy="5165725"/>
        </p:xfrm>
        <a:graphic>
          <a:graphicData uri="http://schemas.openxmlformats.org/drawingml/2006/table">
            <a:tbl>
              <a:tblPr firstRow="1" bandRow="1">
                <a:tableStyleId>{5940675A-B579-460E-94D1-54222C63F5DA}</a:tableStyleId>
              </a:tblPr>
              <a:tblGrid>
                <a:gridCol w="2727325"/>
                <a:gridCol w="2275840"/>
                <a:gridCol w="3268980"/>
                <a:gridCol w="2491105"/>
              </a:tblGrid>
              <a:tr h="41338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方法名称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方法名称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449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assertEqual(a,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assertNotEqual(a,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32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assertTrue(x)</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bool(x) is True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assertFalse(x)</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bool(x) is False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576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assertIs(a,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is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assertIsNot(a,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is not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32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assertIsNone(x)</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x is None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assertIsNotNone(x)</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x is not None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449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assertIn(a,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in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assertNotIn(a,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not in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55499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assertIsInstance(a,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isinstance(a,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assertNotIsInstance(a,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not isinstance(a,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55499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assertAlmostEqual(a,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round(a-b, 7) == 0</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assertNotAlmostEqual(a,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round(a-b, 7) != 0</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32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assertGreater(a,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&gt;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assertGreaterEqual(a,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&gt;=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512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assertLess(a,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&lt;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assertLessEqual(a,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 &lt;= b</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32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assertRegex(s, 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r.search(s)</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assertNotRegex(s, 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not r.search(s)</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72961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setUp()</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每项测试开始之前自动调用该函数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tearDown()</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每项测试完成之后自动调用该函数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  </a:t>
            </a:r>
            <a:r>
              <a:rPr>
                <a:latin typeface="+mj-lt"/>
                <a:ea typeface="+mj-ea"/>
                <a:cs typeface="+mj-cs"/>
                <a:sym typeface="+mn-ea"/>
              </a:rPr>
              <a:t>基本概念</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6626" name="内容占位符 2"/>
          <p:cNvSpPr>
            <a:spLocks noGrp="1"/>
          </p:cNvSpPr>
          <p:nvPr>
            <p:ph sz="half" idx="2"/>
          </p:nvPr>
        </p:nvSpPr>
        <p:spPr/>
        <p:txBody>
          <a:bodyPr anchor="t"/>
          <a:p>
            <a:pPr>
              <a:buFont typeface="Wingdings" panose="05000000000000000000" charset="0"/>
              <a:buChar char="v"/>
            </a:pPr>
            <a:r>
              <a:rPr lang="zh-CN" altLang="en-US" sz="2400"/>
              <a:t>异常处理的作用</a:t>
            </a:r>
            <a:endParaRPr lang="zh-CN" altLang="en-US" sz="2400"/>
          </a:p>
          <a:p>
            <a:pPr>
              <a:spcBef>
                <a:spcPts val="1200"/>
              </a:spcBef>
              <a:spcAft>
                <a:spcPts val="1200"/>
              </a:spcAft>
              <a:buFont typeface="Wingdings" panose="05000000000000000000" charset="0"/>
              <a:buChar char="ü"/>
            </a:pPr>
            <a:r>
              <a:rPr lang="zh-CN" altLang="en-US" sz="2000"/>
              <a:t>提高程序的健壮性和容错性</a:t>
            </a:r>
            <a:endParaRPr lang="zh-CN" altLang="en-US" sz="2000"/>
          </a:p>
          <a:p>
            <a:pPr>
              <a:spcBef>
                <a:spcPts val="1200"/>
              </a:spcBef>
              <a:spcAft>
                <a:spcPts val="1200"/>
              </a:spcAft>
              <a:buFont typeface="Wingdings" panose="05000000000000000000" charset="0"/>
              <a:buChar char="ü"/>
            </a:pPr>
            <a:r>
              <a:rPr lang="zh-CN" altLang="en-US" sz="2000"/>
              <a:t>把晦涩难懂的错误提示转换为友好提示显示给最终用户</a:t>
            </a:r>
            <a:endParaRPr lang="zh-CN" altLang="en-US" sz="2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8.8  Python单元测试</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例8-1  编写单元测试程序。</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effectLst/>
                <a:latin typeface="+mn-lt"/>
                <a:ea typeface="+mn-ea"/>
                <a:cs typeface="+mn-cs"/>
                <a:hlinkClick r:id="rId1" action="ppaction://hlinkfile"/>
              </a:rPr>
              <a:t>test_Stack.py</a:t>
            </a:r>
            <a:endParaRPr kumimoji="0" lang="zh-CN" altLang="en-US" sz="2400" b="0" i="0" u="none" strike="noStrike" kern="1200" cap="none" spc="0" normalizeH="0" baseline="0" noProof="1">
              <a:solidFill>
                <a:schemeClr val="tx1"/>
              </a:solidFill>
              <a:effectLst/>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 基本概念</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buNone/>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8.9  doctest</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Python标准库doctest可以搜索程序中类似于交互式Python代码的文本片段，并运行这些交互式代码来验证是否符合预期结果和功能，常用于Python程序的模块测试。</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sz="2400" b="0" i="0" u="none" strike="noStrike" kern="1200" cap="none" spc="0" normalizeH="0" baseline="0" noProof="1">
                <a:solidFill>
                  <a:schemeClr val="tx1"/>
                </a:solidFill>
                <a:latin typeface="+mn-lt"/>
                <a:ea typeface="+mn-ea"/>
                <a:cs typeface="+mn-cs"/>
                <a:hlinkClick r:id="rId1" action="ppaction://hlinkfile"/>
              </a:rPr>
              <a:t>code\doctest_demo.py</a:t>
            </a:r>
            <a:endParaRPr kumimoji="0" 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第8章 异常处理结构与程序调试、测试</a:t>
            </a:r>
            <a:endParaRPr lang="zh-CN" altLang="en-US"/>
          </a:p>
        </p:txBody>
      </p:sp>
      <p:sp>
        <p:nvSpPr>
          <p:cNvPr id="3" name="文本占位符 2"/>
          <p:cNvSpPr>
            <a:spLocks noGrp="1"/>
          </p:cNvSpPr>
          <p:nvPr>
            <p:ph type="body" idx="1"/>
          </p:nvPr>
        </p:nvSpPr>
        <p:spPr>
          <a:xfrm>
            <a:off x="4277995" y="1798320"/>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8.1 基本概念</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8.2 Python中的异常类</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8.3 try...except结构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8.4 断言与上下文管理</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8.5 用sys模块回溯最后的异常</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8.6 使用IDLE调试代码</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8.7 使用pdb模块调试程序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buNone/>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8.8  Python单元测试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8.9  doctest</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8.10  性能测试</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8.10  </a:t>
            </a:r>
            <a:r>
              <a:rPr>
                <a:latin typeface="+mj-lt"/>
                <a:ea typeface="+mj-ea"/>
                <a:cs typeface="+mj-cs"/>
                <a:sym typeface="+mn-ea"/>
              </a:rPr>
              <a:t>性能测试</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运行时间测试</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import time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def demo():</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start = time.time()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for i in range(9999999):</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1+1</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end = time.time()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print(end-start)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demo()</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0.255908727645874</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Times New Roman" panose="02020603050405020304" pitchFamily="2" charset="0"/>
                <a:ea typeface="+mn-ea"/>
                <a:cs typeface="+mn-cs"/>
              </a:rPr>
              <a:t>内存占用测试。使用pip安装Python扩展库memory_profiler，然后编写下面的代码：</a:t>
            </a:r>
            <a:endParaRPr kumimoji="0" lang="zh-CN" altLang="en-US" sz="2400" b="0" i="0" u="none" strike="noStrike" kern="1200" cap="none" spc="0" normalizeH="0" baseline="0" noProof="1">
              <a:solidFill>
                <a:schemeClr val="tx1"/>
              </a:solidFill>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from memory_profiler import profile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@profile                                 #修饰器</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def isPrime(n):</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if n == 2:</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return True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for i in range(2, int(n**0.5)+2):</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if n%i == 0:</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return False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return True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isPrime(99999999999999999999999)</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87042" name="Title 3"/>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8.10  </a:t>
            </a:r>
            <a:r>
              <a:rPr>
                <a:latin typeface="+mj-lt"/>
                <a:ea typeface="+mj-ea"/>
                <a:cs typeface="+mj-cs"/>
                <a:sym typeface="+mn-ea"/>
              </a:rPr>
              <a:t>性能测试</a:t>
            </a:r>
            <a:endParaRPr>
              <a:latin typeface="+mj-lt"/>
              <a:ea typeface="+mj-ea"/>
              <a:cs typeface="+mj-cs"/>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Content Placeholder 2"/>
          <p:cNvSpPr>
            <a:spLocks noGrp="1"/>
          </p:cNvSpPr>
          <p:nvPr>
            <p:ph sz="half" idx="2"/>
          </p:nvPr>
        </p:nvSpPr>
        <p:spPr/>
        <p:txBody>
          <a:bodyPr anchor="t"/>
          <a:p>
            <a:pPr>
              <a:buFont typeface="Wingdings" panose="05000000000000000000" charset="0"/>
              <a:buChar char="v"/>
            </a:pPr>
            <a:r>
              <a:rPr lang="zh-CN" altLang="en-US" sz="2400">
                <a:latin typeface="Times New Roman" panose="02020603050405020304" pitchFamily="2" charset="0"/>
              </a:rPr>
              <a:t>运行结果：</a:t>
            </a:r>
            <a:endParaRPr lang="zh-CN" altLang="en-US" sz="2400">
              <a:latin typeface="Times New Roman" panose="02020603050405020304" pitchFamily="2" charset="0"/>
            </a:endParaRPr>
          </a:p>
        </p:txBody>
      </p:sp>
      <p:sp>
        <p:nvSpPr>
          <p:cNvPr id="2" name="文本占位符 1"/>
          <p:cNvSpPr>
            <a:spLocks noGrp="1"/>
          </p:cNvSpPr>
          <p:nvPr>
            <p:ph type="body" idx="1"/>
          </p:nvPr>
        </p:nvSpPr>
        <p:spPr/>
        <p:txBody>
          <a:bodyPr/>
          <a:p>
            <a:endParaRPr lang="zh-CN" altLang="en-US"/>
          </a:p>
        </p:txBody>
      </p:sp>
      <p:pic>
        <p:nvPicPr>
          <p:cNvPr id="88066" name="Picture 3"/>
          <p:cNvPicPr>
            <a:picLocks noChangeAspect="1"/>
          </p:cNvPicPr>
          <p:nvPr/>
        </p:nvPicPr>
        <p:blipFill>
          <a:blip r:embed="rId1"/>
          <a:stretch>
            <a:fillRect/>
          </a:stretch>
        </p:blipFill>
        <p:spPr>
          <a:xfrm>
            <a:off x="2243138" y="2282825"/>
            <a:ext cx="6356350" cy="3001963"/>
          </a:xfrm>
          <a:prstGeom prst="rect">
            <a:avLst/>
          </a:prstGeom>
          <a:noFill/>
          <a:ln w="9525">
            <a:noFill/>
          </a:ln>
        </p:spPr>
      </p:pic>
      <p:sp>
        <p:nvSpPr>
          <p:cNvPr id="88067" name="Title 5"/>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8.10  </a:t>
            </a:r>
            <a:r>
              <a:rPr>
                <a:latin typeface="+mj-lt"/>
                <a:ea typeface="+mj-ea"/>
                <a:cs typeface="+mj-cs"/>
                <a:sym typeface="+mn-ea"/>
              </a:rPr>
              <a:t>性能测试</a:t>
            </a:r>
            <a:endParaRPr>
              <a:latin typeface="+mj-lt"/>
              <a:ea typeface="+mj-ea"/>
              <a:cs typeface="+mj-c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  </a:t>
            </a:r>
            <a:r>
              <a:rPr>
                <a:latin typeface="+mj-lt"/>
                <a:ea typeface="+mj-ea"/>
                <a:cs typeface="+mj-cs"/>
                <a:sym typeface="+mn-ea"/>
              </a:rPr>
              <a:t>基本概念</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20000"/>
              </a:lnSpc>
              <a:spcBef>
                <a:spcPts val="600"/>
              </a:spcBef>
              <a:spcAft>
                <a:spcPts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sym typeface="+mn-ea"/>
              </a:rPr>
              <a:t>既然这么神奇，那么是不是可以把所有代码都放到一个异常处理结构中呢？</a:t>
            </a:r>
            <a:endPar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sym typeface="+mn-ea"/>
            </a:endParaRPr>
          </a:p>
          <a:p>
            <a:pPr marL="0" marR="0" indent="0" algn="l" defTabSz="914400" rtl="0" eaLnBrk="1" fontAlgn="base" latinLnBrk="0" hangingPunct="1">
              <a:lnSpc>
                <a:spcPct val="120000"/>
              </a:lnSpc>
              <a:spcBef>
                <a:spcPts val="600"/>
              </a:spcBef>
              <a:spcAft>
                <a:spcPts val="0"/>
              </a:spcAft>
              <a:buClrTx/>
              <a:buSzTx/>
              <a:buFontTx/>
              <a:buNone/>
            </a:pPr>
            <a:r>
              <a:rPr kumimoji="0" lang="en-US" altLang="zh-CN" sz="2400" b="0" i="0" u="none" strike="noStrike" kern="1200" cap="none" spc="0" normalizeH="0" baseline="0" noProof="1" dirty="0">
                <a:solidFill>
                  <a:schemeClr val="tx1"/>
                </a:solidFill>
                <a:effectLst/>
                <a:latin typeface="+mn-lt"/>
                <a:ea typeface="宋体" panose="02010600030101010101" pitchFamily="2" charset="-122"/>
                <a:cs typeface="+mn-cs"/>
                <a:sym typeface="+mn-ea"/>
              </a:rPr>
              <a:t>try:</a:t>
            </a:r>
            <a:endParaRPr kumimoji="0" lang="en-US" altLang="zh-CN" sz="2400" b="0" i="0" u="none" strike="noStrike" kern="1200" cap="none" spc="0" normalizeH="0" baseline="0" noProof="1" dirty="0">
              <a:solidFill>
                <a:schemeClr val="tx1"/>
              </a:solidFill>
              <a:effectLst/>
              <a:latin typeface="+mn-lt"/>
              <a:ea typeface="宋体" panose="02010600030101010101" pitchFamily="2" charset="-122"/>
              <a:cs typeface="+mn-cs"/>
              <a:sym typeface="+mn-ea"/>
            </a:endParaRPr>
          </a:p>
          <a:p>
            <a:pPr marL="0" marR="0" indent="0" algn="l" defTabSz="914400" rtl="0" eaLnBrk="1" fontAlgn="base" latinLnBrk="0" hangingPunct="1">
              <a:lnSpc>
                <a:spcPct val="120000"/>
              </a:lnSpc>
              <a:spcBef>
                <a:spcPts val="600"/>
              </a:spcBef>
              <a:spcAft>
                <a:spcPts val="0"/>
              </a:spcAft>
              <a:buClrTx/>
              <a:buSzTx/>
              <a:buFontTx/>
              <a:buNone/>
            </a:pPr>
            <a:r>
              <a:rPr kumimoji="0" lang="en-US" altLang="zh-CN" sz="2400" b="0" i="0" u="none" strike="noStrike" kern="1200" cap="none" spc="0" normalizeH="0" baseline="0" noProof="1" dirty="0">
                <a:solidFill>
                  <a:schemeClr val="tx1"/>
                </a:solidFill>
                <a:effectLst/>
                <a:latin typeface="+mn-lt"/>
                <a:ea typeface="宋体" panose="02010600030101010101" pitchFamily="2" charset="-122"/>
                <a:cs typeface="+mn-cs"/>
                <a:sym typeface="+mn-ea"/>
              </a:rPr>
              <a:t>    </a:t>
            </a: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sym typeface="+mn-ea"/>
              </a:rPr>
              <a:t>全部代码</a:t>
            </a:r>
            <a:endPar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sym typeface="+mn-ea"/>
            </a:endParaRPr>
          </a:p>
          <a:p>
            <a:pPr marL="0" marR="0" indent="0" algn="l" defTabSz="914400" rtl="0" eaLnBrk="1" fontAlgn="base" latinLnBrk="0" hangingPunct="1">
              <a:lnSpc>
                <a:spcPct val="120000"/>
              </a:lnSpc>
              <a:spcBef>
                <a:spcPts val="600"/>
              </a:spcBef>
              <a:spcAft>
                <a:spcPts val="0"/>
              </a:spcAft>
              <a:buClrTx/>
              <a:buSzTx/>
              <a:buFontTx/>
              <a:buNone/>
            </a:pPr>
            <a:r>
              <a:rPr kumimoji="0" lang="en-US" altLang="zh-CN" sz="2400" b="0" i="0" u="none" strike="noStrike" kern="1200" cap="none" spc="0" normalizeH="0" baseline="0" noProof="1" dirty="0">
                <a:solidFill>
                  <a:schemeClr val="tx1"/>
                </a:solidFill>
                <a:effectLst/>
                <a:latin typeface="+mn-lt"/>
                <a:ea typeface="宋体" panose="02010600030101010101" pitchFamily="2" charset="-122"/>
                <a:cs typeface="+mn-cs"/>
                <a:sym typeface="+mn-ea"/>
              </a:rPr>
              <a:t>except:</a:t>
            </a:r>
            <a:endParaRPr kumimoji="0" lang="en-US" altLang="zh-CN" sz="2400" b="0" i="0" u="none" strike="noStrike" kern="1200" cap="none" spc="0" normalizeH="0" baseline="0" noProof="1" dirty="0">
              <a:solidFill>
                <a:schemeClr val="tx1"/>
              </a:solidFill>
              <a:effectLst/>
              <a:latin typeface="+mn-lt"/>
              <a:ea typeface="宋体" panose="02010600030101010101" pitchFamily="2" charset="-122"/>
              <a:cs typeface="+mn-cs"/>
              <a:sym typeface="+mn-ea"/>
            </a:endParaRPr>
          </a:p>
          <a:p>
            <a:pPr marL="0" marR="0" indent="0" algn="l" defTabSz="914400" rtl="0" eaLnBrk="1" fontAlgn="base" latinLnBrk="0" hangingPunct="1">
              <a:lnSpc>
                <a:spcPct val="120000"/>
              </a:lnSpc>
              <a:spcBef>
                <a:spcPts val="600"/>
              </a:spcBef>
              <a:spcAft>
                <a:spcPts val="0"/>
              </a:spcAft>
              <a:buClrTx/>
              <a:buSzTx/>
              <a:buFontTx/>
              <a:buNone/>
            </a:pPr>
            <a:r>
              <a:rPr kumimoji="0" lang="en-US" altLang="zh-CN" sz="2400" b="0" i="0" u="none" strike="noStrike" kern="1200" cap="none" spc="0" normalizeH="0" baseline="0" noProof="1" dirty="0">
                <a:solidFill>
                  <a:schemeClr val="tx1"/>
                </a:solidFill>
                <a:effectLst/>
                <a:latin typeface="+mn-lt"/>
                <a:ea typeface="宋体" panose="02010600030101010101" pitchFamily="2" charset="-122"/>
                <a:cs typeface="+mn-cs"/>
                <a:sym typeface="+mn-ea"/>
              </a:rPr>
              <a:t>    </a:t>
            </a:r>
            <a:r>
              <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sym typeface="+mn-ea"/>
              </a:rPr>
              <a:t>异常处理代码</a:t>
            </a:r>
            <a:endParaRPr kumimoji="0" lang="zh-CN" altLang="en-US" sz="2400" b="0" i="0" u="none" strike="noStrike" kern="1200" cap="none" spc="0" normalizeH="0" baseline="0" noProof="1" dirty="0">
              <a:solidFill>
                <a:schemeClr val="tx1"/>
              </a:solidFill>
              <a:effectLst/>
              <a:latin typeface="+mn-lt"/>
              <a:ea typeface="宋体" panose="02010600030101010101" pitchFamily="2" charset="-122"/>
              <a:cs typeface="+mn-cs"/>
              <a:sym typeface="+mn-ea"/>
            </a:endParaRPr>
          </a:p>
          <a:p>
            <a:pPr marL="342900" marR="0" indent="-342900" algn="l" defTabSz="914400" rtl="0" eaLnBrk="1" fontAlgn="base" latinLnBrk="0" hangingPunct="1">
              <a:lnSpc>
                <a:spcPct val="120000"/>
              </a:lnSpc>
              <a:spcBef>
                <a:spcPts val="600"/>
              </a:spcBef>
              <a:spcAft>
                <a:spcPts val="0"/>
              </a:spcAft>
              <a:buClrTx/>
              <a:buSzTx/>
              <a:buFontTx/>
              <a:buChar char="•"/>
            </a:pP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8.1  </a:t>
            </a:r>
            <a:r>
              <a:rPr>
                <a:latin typeface="+mj-lt"/>
                <a:ea typeface="+mj-ea"/>
                <a:cs typeface="+mj-cs"/>
                <a:sym typeface="+mn-ea"/>
              </a:rPr>
              <a:t>基本概念</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或者可不可以为每条语句都配上异常处理结构呢，反正也没啥坏处，不是吗？</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try:</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print('ok')</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except:</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pass</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BEAUTIFY_FLAG" val="#wm#"/>
  <p:tag name="KSO_WM_TEMPLATE_CATEGORY" val="custom"/>
  <p:tag name="KSO_WM_TEMPLATE_INDEX" val="20187308"/>
</p:tagLst>
</file>

<file path=ppt/tags/tag55.xml><?xml version="1.0" encoding="utf-8"?>
<p:tagLst xmlns:p="http://schemas.openxmlformats.org/presentationml/2006/main">
  <p:tag name="KSO_WM_BEAUTIFY_FLAG" val="#wm#"/>
  <p:tag name="KSO_WM_TEMPLATE_CATEGORY" val="custom"/>
  <p:tag name="KSO_WM_TEMPLATE_INDEX" val="20187308"/>
</p:tagLst>
</file>

<file path=ppt/tags/tag56.xml><?xml version="1.0" encoding="utf-8"?>
<p:tagLst xmlns:p="http://schemas.openxmlformats.org/presentationml/2006/main">
  <p:tag name="KSO_WM_BEAUTIFY_FLAG" val="#wm#"/>
  <p:tag name="KSO_WM_TEMPLATE_CATEGORY" val="custom"/>
  <p:tag name="KSO_WM_TEMPLATE_INDEX" val="20187308"/>
</p:tagLst>
</file>

<file path=ppt/tags/tag57.xml><?xml version="1.0" encoding="utf-8"?>
<p:tagLst xmlns:p="http://schemas.openxmlformats.org/presentationml/2006/main">
  <p:tag name="KSO_WM_BEAUTIFY_FLAG" val="#wm#"/>
  <p:tag name="KSO_WM_TEMPLATE_CATEGORY" val="custom"/>
  <p:tag name="KSO_WM_TEMPLATE_INDEX" val="20187308"/>
</p:tagLst>
</file>

<file path=ppt/tags/tag58.xml><?xml version="1.0" encoding="utf-8"?>
<p:tagLst xmlns:p="http://schemas.openxmlformats.org/presentationml/2006/main">
  <p:tag name="KSO_WM_BEAUTIFY_FLAG" val="#wm#"/>
  <p:tag name="KSO_WM_TEMPLATE_CATEGORY" val="custom"/>
  <p:tag name="KSO_WM_TEMPLATE_INDEX" val="20187308"/>
</p:tagLst>
</file>

<file path=ppt/tags/tag59.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UNIT_TABLE_BEAUTIFY" val="smartTable{2895e1f8-47f8-4869-b2da-8de89fb6522a}"/>
</p:tagLst>
</file>

<file path=ppt/tags/tag61.xml><?xml version="1.0" encoding="utf-8"?>
<p:tagLst xmlns:p="http://schemas.openxmlformats.org/presentationml/2006/main">
  <p:tag name="KSO_WM_UNIT_TABLE_BEAUTIFY" val="smartTable{bfced03a-2248-45d8-8ddd-dc0dd4616c2b}"/>
</p:tagLst>
</file>

<file path=ppt/tags/tag62.xml><?xml version="1.0" encoding="utf-8"?>
<p:tagLst xmlns:p="http://schemas.openxmlformats.org/presentationml/2006/main">
  <p:tag name="KSO_WM_BEAUTIFY_FLAG" val="#wm#"/>
  <p:tag name="KSO_WM_TEMPLATE_CATEGORY" val="custom"/>
  <p:tag name="KSO_WM_TEMPLATE_INDEX" val="20187308"/>
</p:tagLst>
</file>

<file path=ppt/tags/tag63.xml><?xml version="1.0" encoding="utf-8"?>
<p:tagLst xmlns:p="http://schemas.openxmlformats.org/presentationml/2006/main">
  <p:tag name="KSO_WM_UNIT_TABLE_BEAUTIFY" val="smartTable{0dbab426-c923-4f15-a562-0cb1b64af437}"/>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9">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16667</Words>
  <Application>WPS 演示</Application>
  <PresentationFormat>在屏幕上显示</PresentationFormat>
  <Paragraphs>1164</Paragraphs>
  <Slides>76</Slides>
  <Notes>0</Notes>
  <HiddenSlides>0</HiddenSlides>
  <MMClips>0</MMClips>
  <ScaleCrop>false</ScaleCrop>
  <HeadingPairs>
    <vt:vector size="6" baseType="variant">
      <vt:variant>
        <vt:lpstr>已用的字体</vt:lpstr>
      </vt:variant>
      <vt:variant>
        <vt:i4>11</vt:i4>
      </vt:variant>
      <vt:variant>
        <vt:lpstr>主题</vt:lpstr>
      </vt:variant>
      <vt:variant>
        <vt:i4>14</vt:i4>
      </vt:variant>
      <vt:variant>
        <vt:lpstr>幻灯片标题</vt:lpstr>
      </vt:variant>
      <vt:variant>
        <vt:i4>76</vt:i4>
      </vt:variant>
    </vt:vector>
  </HeadingPairs>
  <TitlesOfParts>
    <vt:vector size="101" baseType="lpstr">
      <vt:lpstr>Arial</vt:lpstr>
      <vt:lpstr>宋体</vt:lpstr>
      <vt:lpstr>Wingdings</vt:lpstr>
      <vt:lpstr>Wingdings</vt:lpstr>
      <vt:lpstr>微软雅黑</vt:lpstr>
      <vt:lpstr>Consolas</vt:lpstr>
      <vt:lpstr>楷体_GB2312</vt:lpstr>
      <vt:lpstr>新宋体</vt:lpstr>
      <vt:lpstr>Arial Unicode MS</vt:lpstr>
      <vt:lpstr>Calibri</vt:lpstr>
      <vt:lpstr>Times New Roman</vt:lpstr>
      <vt:lpstr>默认设计模板</vt:lpstr>
      <vt:lpstr>默认设计模板_2</vt:lpstr>
      <vt:lpstr>默认设计模板_3</vt:lpstr>
      <vt:lpstr>默认设计模板_4</vt:lpstr>
      <vt:lpstr>默认设计模板_5</vt:lpstr>
      <vt:lpstr>默认设计模板_6</vt:lpstr>
      <vt:lpstr>Beam</vt:lpstr>
      <vt:lpstr>默认设计模板_7</vt:lpstr>
      <vt:lpstr>默认设计模板_8</vt:lpstr>
      <vt:lpstr>Beam_2</vt:lpstr>
      <vt:lpstr>默认设计模板_9</vt:lpstr>
      <vt:lpstr>Beam_3</vt:lpstr>
      <vt:lpstr>Stream</vt:lpstr>
      <vt:lpstr>Office 主题​​</vt:lpstr>
      <vt:lpstr>Python程序设计 </vt:lpstr>
      <vt:lpstr>第8章 异常处理结构与程序调试、测试</vt:lpstr>
      <vt:lpstr>异常处理结构与程序调试、测试</vt:lpstr>
      <vt:lpstr>8.1 基本概念</vt:lpstr>
      <vt:lpstr>8.1 基本概念</vt:lpstr>
      <vt:lpstr>8.1 基本概念</vt:lpstr>
      <vt:lpstr>8.1  基本概念</vt:lpstr>
      <vt:lpstr>8.1  基本概念</vt:lpstr>
      <vt:lpstr>8.1  基本概念</vt:lpstr>
      <vt:lpstr>8.1  基本概念</vt:lpstr>
      <vt:lpstr>第8章 异常处理结构与程序调试、测试</vt:lpstr>
      <vt:lpstr>8.2 Python中的异常类</vt:lpstr>
      <vt:lpstr>8.2 Python中的异常类</vt:lpstr>
      <vt:lpstr>8.2 Python中的异常类</vt:lpstr>
      <vt:lpstr>8.2 Python中的异常类</vt:lpstr>
      <vt:lpstr>第8章 异常处理结构与程序调试、测试</vt:lpstr>
      <vt:lpstr>8.3.1 try...except结构</vt:lpstr>
      <vt:lpstr>8.3.1 try...except结构</vt:lpstr>
      <vt:lpstr>8.3.1 try...except结构</vt:lpstr>
      <vt:lpstr>8.3.2 try...except...else结构</vt:lpstr>
      <vt:lpstr>8.3.2 try...except...else结构</vt:lpstr>
      <vt:lpstr>8.3.2 try...except...else结构</vt:lpstr>
      <vt:lpstr>8.3.3 带有多个except的try结构</vt:lpstr>
      <vt:lpstr>8.3.3 带有多个except的try结构</vt:lpstr>
      <vt:lpstr>8.3.3 带有多个except的try结构</vt:lpstr>
      <vt:lpstr>8.3.3 带有多个except的try结构</vt:lpstr>
      <vt:lpstr>8.3.4 try...except...finally结构</vt:lpstr>
      <vt:lpstr>8.3.4 try...except...finally结构</vt:lpstr>
      <vt:lpstr>8.3.4 try...except...finally结构</vt:lpstr>
      <vt:lpstr>8.3.4 try...except...finally结构</vt:lpstr>
      <vt:lpstr>8.3.4 try...except...finally结构</vt:lpstr>
      <vt:lpstr>8.3.4 try...except...finally结构</vt:lpstr>
      <vt:lpstr>8.3.4 try...except...finally结构</vt:lpstr>
      <vt:lpstr>8.3.4 try...except...finally结构</vt:lpstr>
      <vt:lpstr>8.3.5  try...except...except...else...finally结构</vt:lpstr>
      <vt:lpstr>8.3.5  try...except...except...else...finally结构</vt:lpstr>
      <vt:lpstr>第8章 异常处理结构与程序调试、测试</vt:lpstr>
      <vt:lpstr>8.4 断言与上下文管理</vt:lpstr>
      <vt:lpstr>8.4.1 断言</vt:lpstr>
      <vt:lpstr>8.4.1 断言</vt:lpstr>
      <vt:lpstr>8.4.2 上下文管理语句</vt:lpstr>
      <vt:lpstr>8.4.2 上下文管理</vt:lpstr>
      <vt:lpstr>第8章 异常处理结构与程序调试、测试</vt:lpstr>
      <vt:lpstr>8.5 用sys模块回溯最后的异常</vt:lpstr>
      <vt:lpstr>8.5 用sys模块回溯最后的异常</vt:lpstr>
      <vt:lpstr>8.5 用sys模块回溯最后的异常</vt:lpstr>
      <vt:lpstr>8.5 用sys模块回溯最后的异常</vt:lpstr>
      <vt:lpstr>8.5 用sys模块回溯最后的异常</vt:lpstr>
      <vt:lpstr>8.5 用sys模块回溯最后的异常</vt:lpstr>
      <vt:lpstr>8.5 用sys模块回溯最后的异常</vt:lpstr>
      <vt:lpstr>8.5 用sys模块回溯最后的异常</vt:lpstr>
      <vt:lpstr>第8章 异常处理结构与程序调试、测试</vt:lpstr>
      <vt:lpstr>8.6 使用IDLE调试代码</vt:lpstr>
      <vt:lpstr>8.6 使用IDLE调试代码</vt:lpstr>
      <vt:lpstr>第8章 异常处理结构与程序调试、测试</vt:lpstr>
      <vt:lpstr>8.7 使用pdb模块调试程序</vt:lpstr>
      <vt:lpstr>8.7 使用pdb模块调试程序</vt:lpstr>
      <vt:lpstr>8.7 使用pdb模块调试程序</vt:lpstr>
      <vt:lpstr>8.7 使用pdb模块调试程序</vt:lpstr>
      <vt:lpstr>8.7 使用pdb模块调试程序</vt:lpstr>
      <vt:lpstr>8.7 使用pdb模块调试程序</vt:lpstr>
      <vt:lpstr>8.7 使用pdb模块调试程序</vt:lpstr>
      <vt:lpstr>8.7 使用pdb模块调试程序</vt:lpstr>
      <vt:lpstr>8.7 使用pdb模块调试程序</vt:lpstr>
      <vt:lpstr>8.7 使用pdb模块调试程序</vt:lpstr>
      <vt:lpstr>第8章 异常处理结构与程序调试、测试</vt:lpstr>
      <vt:lpstr>8.8  Python单元测试</vt:lpstr>
      <vt:lpstr>8.8  Python单元测试</vt:lpstr>
      <vt:lpstr>8.8  Python单元测试</vt:lpstr>
      <vt:lpstr>8.8  Python单元测试</vt:lpstr>
      <vt:lpstr>第8章 异常处理结构与程序调试、测试</vt:lpstr>
      <vt:lpstr>8.9  doctest</vt:lpstr>
      <vt:lpstr>第8章 异常处理结构与程序调试、测试</vt:lpstr>
      <vt:lpstr>8.10  性能测试</vt:lpstr>
      <vt:lpstr>8.10  性能测试</vt:lpstr>
      <vt:lpstr>8.10  性能测试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76</cp:revision>
  <dcterms:created xsi:type="dcterms:W3CDTF">2013-01-25T01:44:00Z</dcterms:created>
  <dcterms:modified xsi:type="dcterms:W3CDTF">2020-12-03T01:45:15Z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