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Lst>
  <p:notesMasterIdLst>
    <p:notesMasterId r:id="rId14"/>
  </p:notesMasterIdLst>
  <p:sldIdLst>
    <p:sldId id="424" r:id="rId13"/>
    <p:sldId id="425" r:id="rId15"/>
    <p:sldId id="257" r:id="rId16"/>
    <p:sldId id="485" r:id="rId17"/>
    <p:sldId id="261" r:id="rId18"/>
    <p:sldId id="259" r:id="rId19"/>
    <p:sldId id="260" r:id="rId20"/>
    <p:sldId id="262" r:id="rId21"/>
    <p:sldId id="263" r:id="rId22"/>
    <p:sldId id="264" r:id="rId23"/>
    <p:sldId id="258" r:id="rId24"/>
    <p:sldId id="266" r:id="rId25"/>
    <p:sldId id="267" r:id="rId26"/>
    <p:sldId id="268" r:id="rId27"/>
    <p:sldId id="284" r:id="rId28"/>
    <p:sldId id="269" r:id="rId29"/>
    <p:sldId id="348" r:id="rId30"/>
    <p:sldId id="282" r:id="rId31"/>
    <p:sldId id="283" r:id="rId32"/>
    <p:sldId id="304" r:id="rId33"/>
    <p:sldId id="270" r:id="rId34"/>
    <p:sldId id="271" r:id="rId35"/>
    <p:sldId id="272" r:id="rId36"/>
    <p:sldId id="274" r:id="rId37"/>
    <p:sldId id="305" r:id="rId38"/>
    <p:sldId id="276" r:id="rId39"/>
    <p:sldId id="349" r:id="rId40"/>
    <p:sldId id="275" r:id="rId41"/>
    <p:sldId id="307" r:id="rId42"/>
    <p:sldId id="278" r:id="rId43"/>
    <p:sldId id="309" r:id="rId44"/>
    <p:sldId id="310" r:id="rId45"/>
    <p:sldId id="312" r:id="rId46"/>
    <p:sldId id="313" r:id="rId47"/>
    <p:sldId id="315" r:id="rId48"/>
    <p:sldId id="279" r:id="rId49"/>
    <p:sldId id="545" r:id="rId50"/>
    <p:sldId id="546" r:id="rId51"/>
    <p:sldId id="547" r:id="rId52"/>
    <p:sldId id="548" r:id="rId53"/>
    <p:sldId id="549" r:id="rId54"/>
    <p:sldId id="550" r:id="rId55"/>
    <p:sldId id="551" r:id="rId56"/>
    <p:sldId id="552" r:id="rId57"/>
    <p:sldId id="553" r:id="rId58"/>
    <p:sldId id="554" r:id="rId59"/>
    <p:sldId id="555" r:id="rId60"/>
    <p:sldId id="556" r:id="rId61"/>
    <p:sldId id="557" r:id="rId62"/>
    <p:sldId id="558" r:id="rId63"/>
    <p:sldId id="559" r:id="rId64"/>
    <p:sldId id="486" r:id="rId65"/>
    <p:sldId id="280" r:id="rId66"/>
    <p:sldId id="395" r:id="rId67"/>
    <p:sldId id="397" r:id="rId68"/>
    <p:sldId id="396" r:id="rId69"/>
    <p:sldId id="398" r:id="rId70"/>
    <p:sldId id="337" r:id="rId71"/>
    <p:sldId id="339" r:id="rId72"/>
    <p:sldId id="344" r:id="rId73"/>
    <p:sldId id="345" r:id="rId74"/>
    <p:sldId id="346" r:id="rId75"/>
    <p:sldId id="347" r:id="rId76"/>
    <p:sldId id="379" r:id="rId77"/>
    <p:sldId id="380" r:id="rId78"/>
    <p:sldId id="381" r:id="rId79"/>
    <p:sldId id="382" r:id="rId80"/>
    <p:sldId id="387" r:id="rId81"/>
    <p:sldId id="388" r:id="rId82"/>
    <p:sldId id="389" r:id="rId83"/>
    <p:sldId id="390" r:id="rId84"/>
    <p:sldId id="391" r:id="rId85"/>
    <p:sldId id="392" r:id="rId86"/>
    <p:sldId id="393" r:id="rId87"/>
    <p:sldId id="394" r:id="rId88"/>
    <p:sldId id="421" r:id="rId89"/>
    <p:sldId id="422" r:id="rId90"/>
    <p:sldId id="423" r:id="rId9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2154"/>
        <p:guide pos="3862"/>
      </p:guideLst>
    </p:cSldViewPr>
  </p:slideViewPr>
  <p:gridSpacing cx="71999" cy="71999"/>
</p:viewPr>
</file>

<file path=ppt/_rels/presentation.xml.rels><?xml version="1.0" encoding="UTF-8" standalone="yes"?>
<Relationships xmlns="http://schemas.openxmlformats.org/package/2006/relationships"><Relationship Id="rId95" Type="http://schemas.openxmlformats.org/officeDocument/2006/relationships/commentAuthors" Target="commentAuthors.xml"/><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slide" Target="slides/slide78.xml"/><Relationship Id="rId90" Type="http://schemas.openxmlformats.org/officeDocument/2006/relationships/slide" Target="slides/slide77.xml"/><Relationship Id="rId9" Type="http://schemas.openxmlformats.org/officeDocument/2006/relationships/slideMaster" Target="slideMasters/slideMaster8.xml"/><Relationship Id="rId89" Type="http://schemas.openxmlformats.org/officeDocument/2006/relationships/slide" Target="slides/slide76.xml"/><Relationship Id="rId88" Type="http://schemas.openxmlformats.org/officeDocument/2006/relationships/slide" Target="slides/slide75.xml"/><Relationship Id="rId87" Type="http://schemas.openxmlformats.org/officeDocument/2006/relationships/slide" Target="slides/slide74.xml"/><Relationship Id="rId86" Type="http://schemas.openxmlformats.org/officeDocument/2006/relationships/slide" Target="slides/slide73.xml"/><Relationship Id="rId85" Type="http://schemas.openxmlformats.org/officeDocument/2006/relationships/slide" Target="slides/slide72.xml"/><Relationship Id="rId84" Type="http://schemas.openxmlformats.org/officeDocument/2006/relationships/slide" Target="slides/slide71.xml"/><Relationship Id="rId83" Type="http://schemas.openxmlformats.org/officeDocument/2006/relationships/slide" Target="slides/slide70.xml"/><Relationship Id="rId82" Type="http://schemas.openxmlformats.org/officeDocument/2006/relationships/slide" Target="slides/slide69.xml"/><Relationship Id="rId81" Type="http://schemas.openxmlformats.org/officeDocument/2006/relationships/slide" Target="slides/slide68.xml"/><Relationship Id="rId80" Type="http://schemas.openxmlformats.org/officeDocument/2006/relationships/slide" Target="slides/slide67.xml"/><Relationship Id="rId8" Type="http://schemas.openxmlformats.org/officeDocument/2006/relationships/slideMaster" Target="slideMasters/slideMaster7.xml"/><Relationship Id="rId79" Type="http://schemas.openxmlformats.org/officeDocument/2006/relationships/slide" Target="slides/slide66.xml"/><Relationship Id="rId78" Type="http://schemas.openxmlformats.org/officeDocument/2006/relationships/slide" Target="slides/slide65.xml"/><Relationship Id="rId77" Type="http://schemas.openxmlformats.org/officeDocument/2006/relationships/slide" Target="slides/slide64.xml"/><Relationship Id="rId76" Type="http://schemas.openxmlformats.org/officeDocument/2006/relationships/slide" Target="slides/slide63.xml"/><Relationship Id="rId75" Type="http://schemas.openxmlformats.org/officeDocument/2006/relationships/slide" Target="slides/slide62.xml"/><Relationship Id="rId74" Type="http://schemas.openxmlformats.org/officeDocument/2006/relationships/slide" Target="slides/slide61.xml"/><Relationship Id="rId73" Type="http://schemas.openxmlformats.org/officeDocument/2006/relationships/slide" Target="slides/slide60.xml"/><Relationship Id="rId72" Type="http://schemas.openxmlformats.org/officeDocument/2006/relationships/slide" Target="slides/slide59.xml"/><Relationship Id="rId71" Type="http://schemas.openxmlformats.org/officeDocument/2006/relationships/slide" Target="slides/slide58.xml"/><Relationship Id="rId70" Type="http://schemas.openxmlformats.org/officeDocument/2006/relationships/slide" Target="slides/slide57.xml"/><Relationship Id="rId7" Type="http://schemas.openxmlformats.org/officeDocument/2006/relationships/slideMaster" Target="slideMasters/slideMaster6.xml"/><Relationship Id="rId69" Type="http://schemas.openxmlformats.org/officeDocument/2006/relationships/slide" Target="slides/slide56.xml"/><Relationship Id="rId68" Type="http://schemas.openxmlformats.org/officeDocument/2006/relationships/slide" Target="slides/slide55.xml"/><Relationship Id="rId67" Type="http://schemas.openxmlformats.org/officeDocument/2006/relationships/slide" Target="slides/slide54.xml"/><Relationship Id="rId66" Type="http://schemas.openxmlformats.org/officeDocument/2006/relationships/slide" Target="slides/slide53.xml"/><Relationship Id="rId65" Type="http://schemas.openxmlformats.org/officeDocument/2006/relationships/slide" Target="slides/slide52.xml"/><Relationship Id="rId64" Type="http://schemas.openxmlformats.org/officeDocument/2006/relationships/slide" Target="slides/slide51.xml"/><Relationship Id="rId63" Type="http://schemas.openxmlformats.org/officeDocument/2006/relationships/slide" Target="slides/slide50.xml"/><Relationship Id="rId62" Type="http://schemas.openxmlformats.org/officeDocument/2006/relationships/slide" Target="slides/slide49.xml"/><Relationship Id="rId61" Type="http://schemas.openxmlformats.org/officeDocument/2006/relationships/slide" Target="slides/slide48.xml"/><Relationship Id="rId60" Type="http://schemas.openxmlformats.org/officeDocument/2006/relationships/slide" Target="slides/slide47.xml"/><Relationship Id="rId6" Type="http://schemas.openxmlformats.org/officeDocument/2006/relationships/slideMaster" Target="slideMasters/slideMaster5.xml"/><Relationship Id="rId59" Type="http://schemas.openxmlformats.org/officeDocument/2006/relationships/slide" Target="slides/slide46.xml"/><Relationship Id="rId58" Type="http://schemas.openxmlformats.org/officeDocument/2006/relationships/slide" Target="slides/slide45.xml"/><Relationship Id="rId57" Type="http://schemas.openxmlformats.org/officeDocument/2006/relationships/slide" Target="slides/slide44.xml"/><Relationship Id="rId56" Type="http://schemas.openxmlformats.org/officeDocument/2006/relationships/slide" Target="slides/slide43.xml"/><Relationship Id="rId55" Type="http://schemas.openxmlformats.org/officeDocument/2006/relationships/slide" Target="slides/slide42.xml"/><Relationship Id="rId54" Type="http://schemas.openxmlformats.org/officeDocument/2006/relationships/slide" Target="slides/slide41.xml"/><Relationship Id="rId53" Type="http://schemas.openxmlformats.org/officeDocument/2006/relationships/slide" Target="slides/slide40.xml"/><Relationship Id="rId52" Type="http://schemas.openxmlformats.org/officeDocument/2006/relationships/slide" Target="slides/slide39.xml"/><Relationship Id="rId51" Type="http://schemas.openxmlformats.org/officeDocument/2006/relationships/slide" Target="slides/slide38.xml"/><Relationship Id="rId50" Type="http://schemas.openxmlformats.org/officeDocument/2006/relationships/slide" Target="slides/slide37.xml"/><Relationship Id="rId5" Type="http://schemas.openxmlformats.org/officeDocument/2006/relationships/slideMaster" Target="slideMasters/slideMaster4.xml"/><Relationship Id="rId49" Type="http://schemas.openxmlformats.org/officeDocument/2006/relationships/slide" Target="slides/slide36.xml"/><Relationship Id="rId48" Type="http://schemas.openxmlformats.org/officeDocument/2006/relationships/slide" Target="slides/slide35.xml"/><Relationship Id="rId47" Type="http://schemas.openxmlformats.org/officeDocument/2006/relationships/slide" Target="slides/slide34.xml"/><Relationship Id="rId46" Type="http://schemas.openxmlformats.org/officeDocument/2006/relationships/slide" Target="slides/slide33.xml"/><Relationship Id="rId45" Type="http://schemas.openxmlformats.org/officeDocument/2006/relationships/slide" Target="slides/slide32.xml"/><Relationship Id="rId44" Type="http://schemas.openxmlformats.org/officeDocument/2006/relationships/slide" Target="slides/slide31.xml"/><Relationship Id="rId43" Type="http://schemas.openxmlformats.org/officeDocument/2006/relationships/slide" Target="slides/slide30.xml"/><Relationship Id="rId42" Type="http://schemas.openxmlformats.org/officeDocument/2006/relationships/slide" Target="slides/slide29.xml"/><Relationship Id="rId41" Type="http://schemas.openxmlformats.org/officeDocument/2006/relationships/slide" Target="slides/slide28.xml"/><Relationship Id="rId40" Type="http://schemas.openxmlformats.org/officeDocument/2006/relationships/slide" Target="slides/slide27.xml"/><Relationship Id="rId4" Type="http://schemas.openxmlformats.org/officeDocument/2006/relationships/slideMaster" Target="slideMasters/slideMaster3.xml"/><Relationship Id="rId39" Type="http://schemas.openxmlformats.org/officeDocument/2006/relationships/slide" Target="slides/slide26.xml"/><Relationship Id="rId38" Type="http://schemas.openxmlformats.org/officeDocument/2006/relationships/slide" Target="slides/slide25.xml"/><Relationship Id="rId37" Type="http://schemas.openxmlformats.org/officeDocument/2006/relationships/slide" Target="slides/slide24.xml"/><Relationship Id="rId36" Type="http://schemas.openxmlformats.org/officeDocument/2006/relationships/slide" Target="slides/slide23.xml"/><Relationship Id="rId35" Type="http://schemas.openxmlformats.org/officeDocument/2006/relationships/slide" Target="slides/slide22.xml"/><Relationship Id="rId34" Type="http://schemas.openxmlformats.org/officeDocument/2006/relationships/slide" Target="slides/slide21.xml"/><Relationship Id="rId33" Type="http://schemas.openxmlformats.org/officeDocument/2006/relationships/slide" Target="slides/slide20.xml"/><Relationship Id="rId32" Type="http://schemas.openxmlformats.org/officeDocument/2006/relationships/slide" Target="slides/slide19.xml"/><Relationship Id="rId31" Type="http://schemas.openxmlformats.org/officeDocument/2006/relationships/slide" Target="slides/slide18.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notesMaster" Target="notesMasters/notesMaster1.xml"/><Relationship Id="rId13" Type="http://schemas.openxmlformats.org/officeDocument/2006/relationships/slide" Target="slides/slide1.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Rectangle 2"/>
          <p:cNvSpPr>
            <a:spLocks noGrp="1"/>
          </p:cNvSpPr>
          <p:nvPr>
            <p:ph type="hdr" sz="quarter"/>
          </p:nvPr>
        </p:nvSpPr>
        <p:spPr>
          <a:xfrm>
            <a:off x="0" y="0"/>
            <a:ext cx="2971800" cy="457200"/>
          </a:xfrm>
          <a:prstGeom prst="rect">
            <a:avLst/>
          </a:prstGeom>
          <a:noFill/>
          <a:ln w="9525">
            <a:noFill/>
            <a:miter/>
          </a:ln>
        </p:spPr>
        <p:txBody>
          <a:bodyPr/>
          <a:p>
            <a:pPr lvl="0" fontAlgn="base"/>
            <a:endParaRPr lang="zh-CN" altLang="en-US" sz="1200" strike="noStrike" noProof="1" dirty="0"/>
          </a:p>
        </p:txBody>
      </p:sp>
      <p:sp>
        <p:nvSpPr>
          <p:cNvPr id="15363" name="Rectangle 3"/>
          <p:cNvSpPr>
            <a:spLocks noGrp="1"/>
          </p:cNvSpPr>
          <p:nvPr>
            <p:ph type="dt" idx="1"/>
          </p:nvPr>
        </p:nvSpPr>
        <p:spPr>
          <a:xfrm>
            <a:off x="3884613" y="0"/>
            <a:ext cx="2971800" cy="457200"/>
          </a:xfrm>
          <a:prstGeom prst="rect">
            <a:avLst/>
          </a:prstGeom>
          <a:noFill/>
          <a:ln w="9525">
            <a:noFill/>
            <a:miter/>
          </a:ln>
        </p:spPr>
        <p:txBody>
          <a:bodyPr/>
          <a:p>
            <a:pPr lvl="0" algn="r" fontAlgn="base"/>
            <a:endParaRPr lang="zh-CN" altLang="en-US" sz="1200" strike="noStrike" noProof="1" dirty="0"/>
          </a:p>
        </p:txBody>
      </p:sp>
      <p:sp>
        <p:nvSpPr>
          <p:cNvPr id="25604" name="Rectangle 4"/>
          <p:cNvSpPr>
            <a:spLocks noGrp="1"/>
          </p:cNvSpPr>
          <p:nvPr>
            <p:ph type="sldImg"/>
          </p:nvPr>
        </p:nvSpPr>
        <p:spPr>
          <a:xfrm>
            <a:off x="381000" y="685800"/>
            <a:ext cx="6096000" cy="3429000"/>
          </a:xfrm>
          <a:prstGeom prst="rect">
            <a:avLst/>
          </a:prstGeom>
          <a:noFill/>
          <a:ln w="9525">
            <a:noFill/>
          </a:ln>
        </p:spPr>
      </p:sp>
      <p:sp>
        <p:nvSpPr>
          <p:cNvPr id="25605" name="Rectangle 5"/>
          <p:cNvSpPr>
            <a:spLocks noGrp="1"/>
          </p:cNvSpPr>
          <p:nvPr>
            <p:ph type="body" sz="quarter"/>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5366" name="Rectangle 6"/>
          <p:cNvSpPr>
            <a:spLocks noGrp="1"/>
          </p:cNvSpPr>
          <p:nvPr>
            <p:ph type="ftr" sz="quarter" idx="4"/>
          </p:nvPr>
        </p:nvSpPr>
        <p:spPr>
          <a:xfrm>
            <a:off x="0" y="8685213"/>
            <a:ext cx="2971800" cy="457200"/>
          </a:xfrm>
          <a:prstGeom prst="rect">
            <a:avLst/>
          </a:prstGeom>
          <a:noFill/>
          <a:ln w="9525">
            <a:noFill/>
            <a:miter/>
          </a:ln>
        </p:spPr>
        <p:txBody>
          <a:bodyPr anchor="b"/>
          <a:p>
            <a:pPr lvl="0" fontAlgn="base"/>
            <a:endParaRPr lang="en-US" altLang="x-none" sz="1200" strike="noStrike" noProof="1" dirty="0"/>
          </a:p>
        </p:txBody>
      </p:sp>
      <p:sp>
        <p:nvSpPr>
          <p:cNvPr id="15367"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p>
            <a:pPr fontAlgn="base"/>
            <a:endParaRPr lang="zh-CN" altLang="en-US" strike="noStrike" noProof="1" dirty="0"/>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miter/>
          </a:ln>
        </p:spPr>
        <p:txBody>
          <a:bodyPr/>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4578" name="组合 14337"/>
          <p:cNvGrpSpPr/>
          <p:nvPr/>
        </p:nvGrpSpPr>
        <p:grpSpPr>
          <a:xfrm>
            <a:off x="0" y="0"/>
            <a:ext cx="12187767" cy="6850063"/>
            <a:chOff x="0" y="0"/>
            <a:chExt cx="5758" cy="4315"/>
          </a:xfrm>
        </p:grpSpPr>
        <p:grpSp>
          <p:nvGrpSpPr>
            <p:cNvPr id="24579" name="组合 14338"/>
            <p:cNvGrpSpPr/>
            <p:nvPr userDrawn="1"/>
          </p:nvGrpSpPr>
          <p:grpSpPr>
            <a:xfrm>
              <a:off x="1728" y="2230"/>
              <a:ext cx="4027" cy="2085"/>
              <a:chOff x="0" y="0"/>
              <a:chExt cx="4027" cy="2085"/>
            </a:xfrm>
          </p:grpSpPr>
          <p:sp>
            <p:nvSpPr>
              <p:cNvPr id="24580" name="任意多边形 14339"/>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24581" name="任意多边形 14340"/>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24582" name="任意多边形 14341"/>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24583" name="任意多边形 14342"/>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24584" name="任意多边形 14343"/>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24585" name="任意多边形 14344"/>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24586" name="任意多边形 14345"/>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4347" name="标题 14346"/>
          <p:cNvSpPr>
            <a:spLocks noGrp="1"/>
          </p:cNvSpPr>
          <p:nvPr>
            <p:ph type="ctrTitle" sz="quarter"/>
          </p:nvPr>
        </p:nvSpPr>
        <p:spPr>
          <a:xfrm>
            <a:off x="914400" y="1736725"/>
            <a:ext cx="10363200" cy="1920875"/>
          </a:xfrm>
          <a:prstGeom prst="rect">
            <a:avLst/>
          </a:prstGeom>
          <a:noFill/>
          <a:ln w="9525">
            <a:noFill/>
            <a:miter/>
          </a:ln>
        </p:spPr>
        <p:txBody>
          <a:bodyPr anchor="ctr"/>
          <a:lstStyle>
            <a:lvl1pPr lvl="0">
              <a:defRPr sz="6000" kern="1200"/>
            </a:lvl1pPr>
          </a:lstStyle>
          <a:p>
            <a:pPr lvl="0" fontAlgn="base"/>
            <a:r>
              <a:rPr lang="zh-CN" altLang="en-US" strike="noStrike" noProof="1"/>
              <a:t>单击此处编辑母版标题样式</a:t>
            </a:r>
            <a:endParaRPr lang="zh-CN" altLang="en-US" strike="noStrike" noProof="1"/>
          </a:p>
        </p:txBody>
      </p:sp>
      <p:sp>
        <p:nvSpPr>
          <p:cNvPr id="14348" name="副标题 14347"/>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14349" name="日期占位符 14348"/>
          <p:cNvSpPr>
            <a:spLocks noGrp="1"/>
          </p:cNvSpPr>
          <p:nvPr>
            <p:ph type="dt" sz="quarter" idx="2"/>
          </p:nvPr>
        </p:nvSpPr>
        <p:spPr>
          <a:xfrm>
            <a:off x="609600" y="6248400"/>
            <a:ext cx="2844800" cy="476250"/>
          </a:xfrm>
          <a:prstGeom prst="rect">
            <a:avLst/>
          </a:prstGeom>
          <a:noFill/>
          <a:ln w="9525">
            <a:noFill/>
            <a:miter/>
          </a:ln>
        </p:spPr>
        <p:txBody>
          <a:bodyPr anchor="b"/>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4350" name="页脚占位符 14349"/>
          <p:cNvSpPr>
            <a:spLocks noGrp="1"/>
          </p:cNvSpPr>
          <p:nvPr>
            <p:ph type="ftr" sz="quarter" idx="3"/>
          </p:nvPr>
        </p:nvSpPr>
        <p:spPr>
          <a:xfrm>
            <a:off x="4165600" y="6251575"/>
            <a:ext cx="3860800" cy="476250"/>
          </a:xfrm>
          <a:prstGeom prst="rect">
            <a:avLst/>
          </a:prstGeom>
          <a:noFill/>
          <a:ln w="9525">
            <a:noFill/>
            <a:miter/>
          </a:ln>
        </p:spPr>
        <p:txBody>
          <a:bodyPr anchor="b"/>
          <a:p>
            <a:pPr fontAlgn="base"/>
            <a:endParaRPr lang="en-US" altLang="x-none" strike="noStrike" noProof="1" dirty="0"/>
          </a:p>
        </p:txBody>
      </p:sp>
      <p:sp>
        <p:nvSpPr>
          <p:cNvPr id="14351" name="灯片编号占位符 14350"/>
          <p:cNvSpPr>
            <a:spLocks noGrp="1"/>
          </p:cNvSpPr>
          <p:nvPr>
            <p:ph type="sldNum" sz="quarter" idx="4"/>
          </p:nvPr>
        </p:nvSpPr>
        <p:spPr>
          <a:xfrm>
            <a:off x="8737600" y="6254750"/>
            <a:ext cx="2844800" cy="47625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页脚占位符 6"/>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灯片编号占位符 7"/>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 name="页脚占位符 8"/>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灯片编号占位符 3"/>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灯片编号占位符 2"/>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页脚占位符 6"/>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页脚占位符 6"/>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2"/>
          </p:nvPr>
        </p:nvSpPr>
        <p:spPr/>
        <p:txBody>
          <a:bodyPr/>
          <a:p>
            <a:pPr lvl="0" fontAlgn="base"/>
            <a:endParaRPr lang="zh-CN" altLang="en-US" strike="noStrike" noProof="1"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7734935" y="2585720"/>
            <a:ext cx="4007485" cy="3383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 name="标题 1"/>
          <p:cNvSpPr>
            <a:spLocks noGrp="1"/>
          </p:cNvSpPr>
          <p:nvPr>
            <p:ph type="ctrTitle" hasCustomPrompt="1"/>
            <p:custDataLst>
              <p:tags r:id="rId2"/>
            </p:custDataLst>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endParaRPr lang="zh-CN" altLang="en-US" dirty="0"/>
          </a:p>
        </p:txBody>
      </p:sp>
      <p:sp>
        <p:nvSpPr>
          <p:cNvPr id="3" name="副标题 2"/>
          <p:cNvSpPr>
            <a:spLocks noGrp="1"/>
          </p:cNvSpPr>
          <p:nvPr>
            <p:ph type="subTitle" idx="1" hasCustomPrompt="1"/>
            <p:custDataLst>
              <p:tags r:id="rId3"/>
            </p:custDataLst>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矩形 3"/>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矩形 7"/>
          <p:cNvSpPr/>
          <p:nvPr/>
        </p:nvSpPr>
        <p:spPr>
          <a:xfrm>
            <a:off x="11807190" y="1899285"/>
            <a:ext cx="368300" cy="406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25" name="TextBox 2"/>
          <p:cNvSpPr txBox="1"/>
          <p:nvPr/>
        </p:nvSpPr>
        <p:spPr>
          <a:xfrm rot="16200000">
            <a:off x="8895080" y="934720"/>
            <a:ext cx="921385" cy="1005840"/>
          </a:xfrm>
          <a:prstGeom prst="rect">
            <a:avLst/>
          </a:prstGeom>
          <a:noFill/>
        </p:spPr>
        <p:txBody>
          <a:bodyPr vert="eaVert" wrap="square" rtlCol="0">
            <a:spAutoFit/>
          </a:bodyPr>
          <a:p>
            <a:r>
              <a:rPr lang="en-US" altLang="zh-CN" sz="2400" b="1" dirty="0">
                <a:solidFill>
                  <a:srgbClr val="000066"/>
                </a:solidFill>
              </a:rPr>
              <a:t>BIG </a:t>
            </a:r>
            <a:endParaRPr lang="en-US" altLang="zh-CN" sz="2400" b="1" dirty="0">
              <a:solidFill>
                <a:srgbClr val="000066"/>
              </a:solidFill>
            </a:endParaRPr>
          </a:p>
          <a:p>
            <a:r>
              <a:rPr lang="en-US" altLang="zh-CN" sz="2400" b="1" dirty="0">
                <a:solidFill>
                  <a:srgbClr val="000066"/>
                </a:solidFill>
              </a:rPr>
              <a:t>DATA</a:t>
            </a:r>
            <a:endParaRPr lang="en-US" altLang="zh-CN" sz="2400" b="1" dirty="0">
              <a:solidFill>
                <a:srgbClr val="000066"/>
              </a:solidFill>
            </a:endParaRPr>
          </a:p>
        </p:txBody>
      </p:sp>
      <p:pic>
        <p:nvPicPr>
          <p:cNvPr id="6" name="图片 5"/>
          <p:cNvPicPr>
            <a:picLocks noChangeAspect="1"/>
          </p:cNvPicPr>
          <p:nvPr/>
        </p:nvPicPr>
        <p:blipFill>
          <a:blip r:embed="rId4"/>
          <a:stretch>
            <a:fillRect/>
          </a:stretch>
        </p:blipFill>
        <p:spPr>
          <a:xfrm>
            <a:off x="399415" y="2586990"/>
            <a:ext cx="6816090" cy="3382645"/>
          </a:xfrm>
          <a:prstGeom prst="rect">
            <a:avLst/>
          </a:prstGeom>
        </p:spPr>
      </p:pic>
      <p:sp>
        <p:nvSpPr>
          <p:cNvPr id="9" name="矩形 8"/>
          <p:cNvSpPr/>
          <p:nvPr/>
        </p:nvSpPr>
        <p:spPr>
          <a:xfrm>
            <a:off x="7475855" y="2586990"/>
            <a:ext cx="259715" cy="338201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66"/>
              </a:solidFill>
            </a:endParaRPr>
          </a:p>
        </p:txBody>
      </p:sp>
    </p:spTree>
  </p:cSld>
  <p:clrMapOvr>
    <a:masterClrMapping/>
  </p:clrMapOvr>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p:nvGrpSpPr>
        <p:grpSpPr>
          <a:xfrm rot="0">
            <a:off x="690245" y="854075"/>
            <a:ext cx="10893425" cy="781050"/>
            <a:chOff x="3725790" y="847725"/>
            <a:chExt cx="3730770" cy="781050"/>
          </a:xfrm>
        </p:grpSpPr>
        <p:grpSp>
          <p:nvGrpSpPr>
            <p:cNvPr id="9"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txBox="1">
            <a:spLocks noGrp="1"/>
          </p:cNvSpPr>
          <p:nvPr>
            <p:ph type="title"/>
            <p:custDataLst>
              <p:tags r:id="rId2"/>
            </p:custDataLst>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69925" y="1831340"/>
            <a:ext cx="10852150" cy="3758565"/>
          </a:xfrm>
        </p:spPr>
        <p:txBody>
          <a:bodyPr lIns="101600" tIns="38100" rIns="76200" bIns="38100">
            <a:noAutofit/>
          </a:bodyPr>
          <a:lstStyle>
            <a:lvl1pPr marL="0" indent="0" eaLnBrk="1" fontAlgn="auto" latinLnBrk="0" hangingPunct="1">
              <a:lnSpc>
                <a:spcPct val="100000"/>
              </a:lnSpc>
              <a:spcAft>
                <a:spcPts val="0"/>
              </a:spcAft>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2" name="矩形 31"/>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36" name="矩形 35"/>
          <p:cNvSpPr/>
          <p:nvPr/>
        </p:nvSpPr>
        <p:spPr>
          <a:xfrm>
            <a:off x="0" y="6669405"/>
            <a:ext cx="12190730" cy="1885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5" name="矩形 34"/>
          <p:cNvSpPr/>
          <p:nvPr/>
        </p:nvSpPr>
        <p:spPr>
          <a:xfrm>
            <a:off x="-635" y="6123305"/>
            <a:ext cx="1219263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prstClr val="white"/>
              </a:solidFill>
            </a:endParaRPr>
          </a:p>
        </p:txBody>
      </p:sp>
    </p:spTree>
  </p:cSld>
  <p:clrMapOvr>
    <a:masterClrMapping/>
  </p:clrMapOvr>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1" name="组合 10"/>
          <p:cNvGrpSpPr/>
          <p:nvPr/>
        </p:nvGrpSpPr>
        <p:grpSpPr>
          <a:xfrm>
            <a:off x="0" y="-2540"/>
            <a:ext cx="12192000" cy="718185"/>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标题 1"/>
          <p:cNvSpPr txBox="1">
            <a:spLocks noGrp="1"/>
          </p:cNvSpPr>
          <p:nvPr>
            <p:ph type="title"/>
            <p:custDataLst>
              <p:tags r:id="rId2"/>
            </p:custDataLst>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a:r>
              <a:rPr>
                <a:sym typeface="+mn-ea"/>
              </a:rPr>
              <a:t>单击此处编辑母版标题样式</a:t>
            </a:r>
            <a:endParaRPr>
              <a:sym typeface="+mn-ea"/>
            </a:endParaRPr>
          </a:p>
        </p:txBody>
      </p:sp>
      <p:sp>
        <p:nvSpPr>
          <p:cNvPr id="10" name="矩形 9"/>
          <p:cNvSpPr/>
          <p:nvPr/>
        </p:nvSpPr>
        <p:spPr>
          <a:xfrm>
            <a:off x="0" y="6669405"/>
            <a:ext cx="12196445" cy="18859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0" y="6123305"/>
            <a:ext cx="1219644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占位符 2"/>
          <p:cNvSpPr>
            <a:spLocks noGrp="1"/>
          </p:cNvSpPr>
          <p:nvPr>
            <p:ph type="body" idx="1" hasCustomPrompt="1"/>
            <p:custDataLst>
              <p:tags r:id="rId3"/>
            </p:custDataLst>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00000"/>
              </a:lnSpc>
              <a:spcBef>
                <a:spcPts val="0"/>
              </a:spcBef>
              <a:spcAft>
                <a:spcPts val="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6"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nvGrpSpPr>
        <p:grpSpPr>
          <a:xfrm>
            <a:off x="635" y="1997075"/>
            <a:ext cx="10132060" cy="1791335"/>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9191625" y="0"/>
            <a:ext cx="3000375" cy="6858000"/>
          </a:xfrm>
          <a:prstGeom prst="rect">
            <a:avLst/>
          </a:prstGeom>
        </p:spPr>
      </p:pic>
      <p:sp>
        <p:nvSpPr>
          <p:cNvPr id="10" name="文本框 5"/>
          <p:cNvSpPr txBox="1"/>
          <p:nvPr/>
        </p:nvSpPr>
        <p:spPr>
          <a:xfrm>
            <a:off x="1938020" y="2293257"/>
            <a:ext cx="4145280" cy="1198880"/>
          </a:xfrm>
          <a:prstGeom prst="rect">
            <a:avLst/>
          </a:prstGeom>
          <a:noFill/>
        </p:spPr>
        <p:txBody>
          <a:bodyPr wrap="none" rtlCol="0">
            <a:spAutoFit/>
          </a:bodyPr>
          <a:p>
            <a:r>
              <a:rPr lang="zh-CN" altLang="en-US" sz="7200" spc="600" dirty="0" smtClean="0">
                <a:solidFill>
                  <a:schemeClr val="bg1"/>
                </a:solidFill>
              </a:rPr>
              <a:t>本章结束</a:t>
            </a:r>
            <a:endParaRPr lang="zh-CN" altLang="en-US" sz="7200" spc="600" dirty="0" smtClean="0">
              <a:solidFill>
                <a:schemeClr val="bg1"/>
              </a:solidFill>
            </a:endParaRPr>
          </a:p>
        </p:txBody>
      </p:sp>
    </p:spTree>
  </p:cSld>
  <p:clrMapOvr>
    <a:masterClrMapping/>
  </p:clrMapOvr>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3"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cxnSp>
        <p:nvCxnSpPr>
          <p:cNvPr id="7" name="直接连接符 7"/>
          <p:cNvCxnSpPr/>
          <p:nvPr userDrawn="1"/>
        </p:nvCxnSpPr>
        <p:spPr>
          <a:xfrm>
            <a:off x="18203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Tree>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custDataLst>
              <p:tags r:id="rId6"/>
            </p:custDataLst>
          </p:nvPr>
        </p:nvSpPr>
        <p:spPr/>
        <p:txBody>
          <a:bodyPr/>
          <a:lstStyle/>
          <a:p>
            <a:pPr lvl="0" fontAlgn="base"/>
            <a:endParaRPr lang="zh-CN" altLang="en-US" strike="noStrike" noProof="1" dirty="0"/>
          </a:p>
        </p:txBody>
      </p:sp>
      <p:sp>
        <p:nvSpPr>
          <p:cNvPr id="7" name="灯片编号占位符 6"/>
          <p:cNvSpPr>
            <a:spLocks noGrp="1"/>
          </p:cNvSpPr>
          <p:nvPr>
            <p:ph type="sldNum" sz="quarter" idx="12"/>
            <p:custDataLst>
              <p:tags r:id="rId7"/>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custDataLst>
              <p:tags r:id="rId4"/>
            </p:custDataLst>
          </p:nvPr>
        </p:nvSpPr>
        <p:spPr/>
        <p:txBody>
          <a:bodyPr/>
          <a:lstStyle/>
          <a:p>
            <a:pPr lvl="0" fontAlgn="base"/>
            <a:endParaRPr lang="zh-CN" altLang="en-US" strike="noStrike" noProof="1" dirty="0"/>
          </a:p>
        </p:txBody>
      </p:sp>
      <p:sp>
        <p:nvSpPr>
          <p:cNvPr id="5" name="灯片编号占位符 4"/>
          <p:cNvSpPr>
            <a:spLocks noGrp="1"/>
          </p:cNvSpPr>
          <p:nvPr>
            <p:ph type="sldNum" sz="quarter" idx="12"/>
            <p:custDataLst>
              <p:tags r:id="rId5"/>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7" name="灯片编号占位符 6"/>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custDataLst>
              <p:tags r:id="rId5"/>
            </p:custDataLst>
          </p:nvPr>
        </p:nvSpPr>
        <p:spPr/>
        <p:txBody>
          <a:bodyPr/>
          <a:lstStyle/>
          <a:p>
            <a:pPr lvl="0" fontAlgn="base"/>
            <a:endParaRPr lang="zh-CN" altLang="en-US" strike="noStrike" noProof="1" dirty="0"/>
          </a:p>
        </p:txBody>
      </p:sp>
      <p:sp>
        <p:nvSpPr>
          <p:cNvPr id="6" name="灯片编号占位符 5"/>
          <p:cNvSpPr>
            <a:spLocks noGrp="1"/>
          </p:cNvSpPr>
          <p:nvPr>
            <p:ph type="sldNum" sz="quarter" idx="12"/>
            <p:custDataLst>
              <p:tags r:id="rId6"/>
            </p:custDataLst>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8203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8467" y="3175"/>
            <a:ext cx="12166600" cy="1224915"/>
          </a:xfrm>
          <a:gradFill>
            <a:gsLst>
              <a:gs pos="0">
                <a:srgbClr val="00B0F0"/>
              </a:gs>
              <a:gs pos="30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p>
            <a:pPr fontAlgn="base"/>
            <a:endParaRPr lang="zh-CN" altLang="en-US" strike="noStrike" noProof="1" dirty="0"/>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miter/>
          </a:ln>
        </p:spPr>
        <p:txBody>
          <a:bodyPr/>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3314" name="组合 5121"/>
          <p:cNvGrpSpPr/>
          <p:nvPr/>
        </p:nvGrpSpPr>
        <p:grpSpPr>
          <a:xfrm>
            <a:off x="0" y="0"/>
            <a:ext cx="12192000" cy="6856413"/>
            <a:chOff x="0" y="0"/>
            <a:chExt cx="5760" cy="4319"/>
          </a:xfrm>
        </p:grpSpPr>
        <p:sp>
          <p:nvSpPr>
            <p:cNvPr id="13315" name="任意多边形 5122"/>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3316" name="任意多边形 5123"/>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3317" name="任意多边形 5124"/>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3318" name="任意多边形 5125"/>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3319" name="任意多边形 5126"/>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3320" name="任意多边形 5127"/>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13321" name="任意多边形 5128"/>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13322" name="任意多边形 5129"/>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3323" name="任意多边形 5130"/>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13324" name="任意多边形 5131"/>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3325" name="任意多边形 5132"/>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13326" name="任意多边形 5133"/>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3327" name="任意多边形 5134"/>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3328" name="任意多边形 5135"/>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3329" name="任意多边形 5136"/>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3330" name="任意多边形 5137"/>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3331" name="任意多边形 5138"/>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13332" name="任意多边形 5139"/>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3333" name="任意多边形 5140"/>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13334" name="任意多边形 5141"/>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3335" name="任意多边形 5142"/>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3336" name="任意多边形 5143"/>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3337" name="任意多边形 5144"/>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13338" name="任意多边形 5145"/>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3339" name="任意多边形 5146"/>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3340" name="任意多边形 5147"/>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13341" name="任意多边形 5148"/>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3342" name="任意多边形 5149"/>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13343" name="任意多边形 5150"/>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3344" name="任意多边形 5151"/>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3345" name="任意多边形 5152"/>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3346" name="任意多边形 5153"/>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3347" name="任意多边形 5154"/>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3348" name="任意多边形 5155"/>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3349" name="任意多边形 5156"/>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3350" name="任意多边形 5157"/>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3351" name="组合 5158"/>
            <p:cNvGrpSpPr/>
            <p:nvPr userDrawn="1"/>
          </p:nvGrpSpPr>
          <p:grpSpPr>
            <a:xfrm>
              <a:off x="0" y="1632"/>
              <a:ext cx="5758" cy="1858"/>
              <a:chOff x="0" y="0"/>
              <a:chExt cx="5758" cy="1858"/>
            </a:xfrm>
          </p:grpSpPr>
          <p:sp>
            <p:nvSpPr>
              <p:cNvPr id="13352" name="任意多边形 5159"/>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3353" name="任意多边形 5160"/>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5162" name="标题 5161"/>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5163" name="副标题 5162"/>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5164" name="日期占位符 5163"/>
          <p:cNvSpPr>
            <a:spLocks noGrp="1"/>
          </p:cNvSpPr>
          <p:nvPr>
            <p:ph type="dt" sz="quarter" idx="2"/>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165" name="页脚占位符 5164"/>
          <p:cNvSpPr>
            <a:spLocks noGrp="1"/>
          </p:cNvSpPr>
          <p:nvPr>
            <p:ph type="ftr" sz="quarter" idx="3"/>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en-US" altLang="x-none" strike="noStrike" noProof="1" dirty="0"/>
          </a:p>
        </p:txBody>
      </p:sp>
      <p:sp>
        <p:nvSpPr>
          <p:cNvPr id="5166" name="灯片编号占位符 5165"/>
          <p:cNvSpPr>
            <a:spLocks noGrp="1"/>
          </p:cNvSpPr>
          <p:nvPr>
            <p:ph type="sldNum" sz="quarter" idx="4"/>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6" name="灯片编号占位符 5"/>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6" name="灯片编号占位符 5"/>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7" name="灯片编号占位符 6"/>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effectLst/>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effectLst/>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9" name="灯片编号占位符 8"/>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effectLst/>
              </a:defRPr>
            </a:lvl1pPr>
            <a:lvl2pPr>
              <a:defRPr sz="2100">
                <a:effectLst/>
              </a:defRPr>
            </a:lvl2pPr>
            <a:lvl3pPr>
              <a:defRPr sz="1800">
                <a:effectLst/>
              </a:defRPr>
            </a:lvl3pPr>
            <a:lvl4pPr>
              <a:defRPr sz="1500">
                <a:effectLst/>
              </a:defRPr>
            </a:lvl4pPr>
            <a:lvl5pPr>
              <a:defRPr sz="1500">
                <a:effectLst/>
              </a:defRPr>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effectLs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7" name="灯片编号占位符 6"/>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effectLst/>
              </a:defRPr>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effectLst/>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effectLst/>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7" name="灯片编号占位符 6"/>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6" name="灯片编号占位符 5"/>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3638"/>
            <a:ext cx="2844800" cy="457200"/>
          </a:xfrm>
          <a:prstGeom prst="rect">
            <a:avLst/>
          </a:prstGeom>
          <a:noFill/>
          <a:ln w="9525">
            <a:noFill/>
            <a:miter/>
          </a:ln>
        </p:spPr>
        <p:txBody>
          <a:bodyPr anchor="b"/>
          <a:lstStyle>
            <a:lvl1pPr>
              <a:defRPr>
                <a:effectLst/>
              </a:defRPr>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a:xfrm>
            <a:off x="4165600" y="6248400"/>
            <a:ext cx="3860800" cy="457200"/>
          </a:xfrm>
          <a:prstGeom prst="rect">
            <a:avLst/>
          </a:prstGeom>
          <a:noFill/>
          <a:ln w="9525">
            <a:noFill/>
            <a:miter/>
          </a:ln>
        </p:spPr>
        <p:txBody>
          <a:bodyPr anchor="b"/>
          <a:lstStyle>
            <a:lvl1pPr>
              <a:defRPr>
                <a:effectLst/>
              </a:defRPr>
            </a:lvl1pPr>
          </a:lstStyle>
          <a:p>
            <a:pPr fontAlgn="base"/>
            <a:endParaRPr lang="zh-CN" altLang="en-US" strike="noStrike" noProof="1" dirty="0"/>
          </a:p>
        </p:txBody>
      </p:sp>
      <p:sp>
        <p:nvSpPr>
          <p:cNvPr id="6" name="灯片编号占位符 5"/>
          <p:cNvSpPr>
            <a:spLocks noGrp="1"/>
          </p:cNvSpPr>
          <p:nvPr>
            <p:ph type="sldNum" sz="quarter" idx="12"/>
          </p:nvPr>
        </p:nvSpPr>
        <p:spPr>
          <a:xfrm>
            <a:off x="8737600" y="6243638"/>
            <a:ext cx="2844800" cy="45720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2530" name="组合 9217"/>
          <p:cNvGrpSpPr/>
          <p:nvPr/>
        </p:nvGrpSpPr>
        <p:grpSpPr>
          <a:xfrm>
            <a:off x="0" y="0"/>
            <a:ext cx="12192000" cy="6856413"/>
            <a:chOff x="0" y="0"/>
            <a:chExt cx="5760" cy="4319"/>
          </a:xfrm>
        </p:grpSpPr>
        <p:sp>
          <p:nvSpPr>
            <p:cNvPr id="22531" name="任意多边形 921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22532" name="任意多边形 921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2533" name="任意多边形 922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22534" name="任意多边形 922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2535" name="任意多边形 922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22536" name="任意多边形 922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22537" name="任意多边形 922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22538" name="任意多边形 922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2539" name="任意多边形 922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22540" name="任意多边形 922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22541" name="任意多边形 922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22542" name="任意多边形 922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22543" name="任意多边形 923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2544" name="任意多边形 923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22545" name="任意多边形 923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22546" name="任意多边形 923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22547" name="任意多边形 923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22548" name="任意多边形 923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22549" name="任意多边形 923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22550" name="任意多边形 923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22551" name="任意多边形 923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2552" name="任意多边形 923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22553" name="任意多边形 924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22554" name="任意多边形 924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22555" name="任意多边形 924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22556" name="任意多边形 924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22557" name="任意多边形 924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22558" name="任意多边形 924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22559" name="任意多边形 924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2560" name="任意多边形 924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22561" name="任意多边形 924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22562" name="任意多边形 924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22563" name="任意多边形 925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2564" name="任意多边形 925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22565" name="任意多边形 925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22566" name="任意多边形 925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22567" name="组合 9254"/>
            <p:cNvGrpSpPr/>
            <p:nvPr userDrawn="1"/>
          </p:nvGrpSpPr>
          <p:grpSpPr>
            <a:xfrm>
              <a:off x="0" y="1632"/>
              <a:ext cx="5758" cy="1858"/>
              <a:chOff x="0" y="0"/>
              <a:chExt cx="5758" cy="1858"/>
            </a:xfrm>
          </p:grpSpPr>
          <p:sp>
            <p:nvSpPr>
              <p:cNvPr id="22568" name="任意多边形 925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2569" name="任意多边形 925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9258" name="标题 9257"/>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9259" name="副标题 9258"/>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9260" name="日期占位符 9259"/>
          <p:cNvSpPr>
            <a:spLocks noGrp="1"/>
          </p:cNvSpPr>
          <p:nvPr>
            <p:ph type="dt" sz="quarter" idx="2"/>
          </p:nvPr>
        </p:nvSpPr>
        <p:spPr>
          <a:xfrm>
            <a:off x="609600" y="6243638"/>
            <a:ext cx="2844800" cy="457200"/>
          </a:xfrm>
          <a:prstGeom prst="rect">
            <a:avLst/>
          </a:prstGeom>
          <a:noFill/>
          <a:ln w="9525">
            <a:noFill/>
            <a:miter/>
          </a:ln>
        </p:spPr>
        <p:txBody>
          <a:bodyPr anchor="b"/>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9261" name="页脚占位符 9260"/>
          <p:cNvSpPr>
            <a:spLocks noGrp="1"/>
          </p:cNvSpPr>
          <p:nvPr>
            <p:ph type="ftr" sz="quarter" idx="3"/>
          </p:nvPr>
        </p:nvSpPr>
        <p:spPr>
          <a:xfrm>
            <a:off x="4165600" y="6248400"/>
            <a:ext cx="3860800" cy="457200"/>
          </a:xfrm>
          <a:prstGeom prst="rect">
            <a:avLst/>
          </a:prstGeom>
          <a:noFill/>
          <a:ln w="9525">
            <a:noFill/>
            <a:miter/>
          </a:ln>
        </p:spPr>
        <p:txBody>
          <a:bodyPr anchor="b"/>
          <a:p>
            <a:pPr fontAlgn="base"/>
            <a:endParaRPr lang="en-US" altLang="x-none" strike="noStrike" noProof="1" dirty="0"/>
          </a:p>
        </p:txBody>
      </p:sp>
      <p:sp>
        <p:nvSpPr>
          <p:cNvPr id="9262" name="灯片编号占位符 9261"/>
          <p:cNvSpPr>
            <a:spLocks noGrp="1"/>
          </p:cNvSpPr>
          <p:nvPr>
            <p:ph type="sldNum" sz="quarter" idx="4"/>
          </p:nvPr>
        </p:nvSpPr>
        <p:spPr>
          <a:xfrm>
            <a:off x="8737600" y="6243638"/>
            <a:ext cx="2844800" cy="45720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23554" name="组合 12289"/>
          <p:cNvGrpSpPr/>
          <p:nvPr/>
        </p:nvGrpSpPr>
        <p:grpSpPr>
          <a:xfrm>
            <a:off x="0" y="0"/>
            <a:ext cx="12192000" cy="6856413"/>
            <a:chOff x="0" y="0"/>
            <a:chExt cx="5760" cy="4319"/>
          </a:xfrm>
        </p:grpSpPr>
        <p:sp>
          <p:nvSpPr>
            <p:cNvPr id="23555" name="任意多边形 12290"/>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23556" name="任意多边形 12291"/>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3557" name="任意多边形 12292"/>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23558" name="任意多边形 12293"/>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3559" name="任意多边形 12294"/>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23560" name="任意多边形 12295"/>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23561" name="任意多边形 12296"/>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23562" name="任意多边形 12297"/>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3563" name="任意多边形 12298"/>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23564" name="任意多边形 12299"/>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23565" name="任意多边形 12300"/>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23566" name="任意多边形 12301"/>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23567" name="任意多边形 12302"/>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23568" name="任意多边形 12303"/>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23569" name="任意多边形 12304"/>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23570" name="任意多边形 12305"/>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23571" name="任意多边形 12306"/>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23572" name="任意多边形 12307"/>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23573" name="任意多边形 12308"/>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23574" name="任意多边形 12309"/>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23575" name="任意多边形 12310"/>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3576" name="任意多边形 12311"/>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23577" name="任意多边形 12312"/>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23578" name="任意多边形 12313"/>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23579" name="任意多边形 12314"/>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23580" name="任意多边形 12315"/>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23581" name="任意多边形 12316"/>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23582" name="任意多边形 12317"/>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23583" name="任意多边形 12318"/>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23584" name="任意多边形 12319"/>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23585" name="任意多边形 12320"/>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23586" name="任意多边形 12321"/>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23587" name="任意多边形 12322"/>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23588" name="任意多边形 12323"/>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23589" name="任意多边形 12324"/>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23590" name="任意多边形 12325"/>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23591" name="组合 12326"/>
            <p:cNvGrpSpPr/>
            <p:nvPr userDrawn="1"/>
          </p:nvGrpSpPr>
          <p:grpSpPr>
            <a:xfrm>
              <a:off x="0" y="1632"/>
              <a:ext cx="5758" cy="1858"/>
              <a:chOff x="0" y="0"/>
              <a:chExt cx="5758" cy="1858"/>
            </a:xfrm>
          </p:grpSpPr>
          <p:sp>
            <p:nvSpPr>
              <p:cNvPr id="23592" name="任意多边形 12327"/>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23593" name="任意多边形 12328"/>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2330" name="标题 12329"/>
          <p:cNvSpPr>
            <a:spLocks noGrp="1"/>
          </p:cNvSpPr>
          <p:nvPr>
            <p:ph type="ctrTitle" sz="quarter"/>
          </p:nvPr>
        </p:nvSpPr>
        <p:spPr>
          <a:xfrm>
            <a:off x="609600" y="1600200"/>
            <a:ext cx="10972800" cy="1828800"/>
          </a:xfrm>
          <a:prstGeom prst="rect">
            <a:avLst/>
          </a:prstGeom>
          <a:noFill/>
          <a:ln w="9525">
            <a:noFill/>
            <a:miter/>
          </a:ln>
        </p:spPr>
        <p:txBody>
          <a:bodyPr anchor="ct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12331" name="副标题 12330"/>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12332" name="日期占位符 12331"/>
          <p:cNvSpPr>
            <a:spLocks noGrp="1"/>
          </p:cNvSpPr>
          <p:nvPr>
            <p:ph type="dt" sz="quarter" idx="2"/>
          </p:nvPr>
        </p:nvSpPr>
        <p:spPr>
          <a:xfrm>
            <a:off x="609600" y="6243638"/>
            <a:ext cx="2844800" cy="457200"/>
          </a:xfrm>
          <a:prstGeom prst="rect">
            <a:avLst/>
          </a:prstGeom>
          <a:noFill/>
          <a:ln w="9525">
            <a:noFill/>
            <a:miter/>
          </a:ln>
        </p:spPr>
        <p:txBody>
          <a:bodyPr anchor="b"/>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2333" name="页脚占位符 12332"/>
          <p:cNvSpPr>
            <a:spLocks noGrp="1"/>
          </p:cNvSpPr>
          <p:nvPr>
            <p:ph type="ftr" sz="quarter" idx="3"/>
          </p:nvPr>
        </p:nvSpPr>
        <p:spPr>
          <a:xfrm>
            <a:off x="4165600" y="6248400"/>
            <a:ext cx="3860800" cy="457200"/>
          </a:xfrm>
          <a:prstGeom prst="rect">
            <a:avLst/>
          </a:prstGeom>
          <a:noFill/>
          <a:ln w="9525">
            <a:noFill/>
            <a:miter/>
          </a:ln>
        </p:spPr>
        <p:txBody>
          <a:bodyPr anchor="b"/>
          <a:p>
            <a:pPr fontAlgn="base"/>
            <a:endParaRPr lang="en-US" altLang="x-none" strike="noStrike" noProof="1" dirty="0"/>
          </a:p>
        </p:txBody>
      </p:sp>
      <p:sp>
        <p:nvSpPr>
          <p:cNvPr id="12334" name="灯片编号占位符 12333"/>
          <p:cNvSpPr>
            <a:spLocks noGrp="1"/>
          </p:cNvSpPr>
          <p:nvPr>
            <p:ph type="sldNum" sz="quarter" idx="4"/>
          </p:nvPr>
        </p:nvSpPr>
        <p:spPr>
          <a:xfrm>
            <a:off x="8737600" y="6243638"/>
            <a:ext cx="2844800" cy="457200"/>
          </a:xfrm>
          <a:prstGeom prst="rect">
            <a:avLst/>
          </a:prstGeom>
          <a:noFill/>
          <a:ln w="9525">
            <a:noFill/>
            <a:miter/>
          </a:ln>
        </p:spPr>
        <p:txBody>
          <a:bodyPr anchor="b"/>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7" Type="http://schemas.openxmlformats.org/officeDocument/2006/relationships/theme" Target="../theme/theme11.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3314" name="日期占位符 13313"/>
          <p:cNvSpPr>
            <a:spLocks noGrp="1"/>
          </p:cNvSpPr>
          <p:nvPr>
            <p:ph type="dt" sz="half" idx="2"/>
          </p:nvPr>
        </p:nvSpPr>
        <p:spPr>
          <a:xfrm>
            <a:off x="609600" y="6251575"/>
            <a:ext cx="2844800" cy="476250"/>
          </a:xfrm>
          <a:prstGeom prst="rect">
            <a:avLst/>
          </a:prstGeom>
          <a:noFill/>
          <a:ln w="9525">
            <a:noFill/>
            <a:miter/>
          </a:ln>
        </p:spPr>
        <p:txBody>
          <a:bodyPr anchor="b"/>
          <a:lstStyle>
            <a:lvl1pPr>
              <a:defRPr sz="12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3315" name="灯片编号占位符 13314"/>
          <p:cNvSpPr>
            <a:spLocks noGrp="1"/>
          </p:cNvSpPr>
          <p:nvPr>
            <p:ph type="sldNum" sz="quarter" idx="4"/>
          </p:nvPr>
        </p:nvSpPr>
        <p:spPr>
          <a:xfrm>
            <a:off x="8737600" y="6248400"/>
            <a:ext cx="2844800" cy="47625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grpSp>
        <p:nvGrpSpPr>
          <p:cNvPr id="10244" name="组合 13315"/>
          <p:cNvGrpSpPr/>
          <p:nvPr/>
        </p:nvGrpSpPr>
        <p:grpSpPr>
          <a:xfrm>
            <a:off x="0" y="0"/>
            <a:ext cx="12187767" cy="6850063"/>
            <a:chOff x="0" y="0"/>
            <a:chExt cx="5758" cy="4315"/>
          </a:xfrm>
        </p:grpSpPr>
        <p:grpSp>
          <p:nvGrpSpPr>
            <p:cNvPr id="10245" name="组合 13316"/>
            <p:cNvGrpSpPr/>
            <p:nvPr userDrawn="1"/>
          </p:nvGrpSpPr>
          <p:grpSpPr>
            <a:xfrm>
              <a:off x="1728" y="2230"/>
              <a:ext cx="4027" cy="2085"/>
              <a:chOff x="0" y="0"/>
              <a:chExt cx="4027" cy="2085"/>
            </a:xfrm>
          </p:grpSpPr>
          <p:sp>
            <p:nvSpPr>
              <p:cNvPr id="10246" name="任意多边形 13317"/>
              <p:cNvSpPr/>
              <p:nvPr/>
            </p:nvSpPr>
            <p:spPr>
              <a:xfrm>
                <a:off x="0" y="414"/>
                <a:ext cx="2882" cy="1671"/>
              </a:xfrm>
              <a:custGeom>
                <a:avLst/>
                <a:gdLst/>
                <a:ahLst/>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10247" name="任意多边形 13318"/>
              <p:cNvSpPr/>
              <p:nvPr/>
            </p:nvSpPr>
            <p:spPr>
              <a:xfrm>
                <a:off x="2442" y="441"/>
                <a:ext cx="1259" cy="811"/>
              </a:xfrm>
              <a:custGeom>
                <a:avLst/>
                <a:gdLst/>
                <a:ahLst/>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10248" name="任意多边形 13319"/>
              <p:cNvSpPr/>
              <p:nvPr/>
            </p:nvSpPr>
            <p:spPr>
              <a:xfrm>
                <a:off x="1172" y="1116"/>
                <a:ext cx="2849" cy="969"/>
              </a:xfrm>
              <a:custGeom>
                <a:avLst/>
                <a:gdLst/>
                <a:ahLst/>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10249" name="任意多边形 13320"/>
              <p:cNvSpPr/>
              <p:nvPr/>
            </p:nvSpPr>
            <p:spPr>
              <a:xfrm>
                <a:off x="1020" y="0"/>
                <a:ext cx="3007" cy="2085"/>
              </a:xfrm>
              <a:custGeom>
                <a:avLst/>
                <a:gdLst/>
                <a:ahLst/>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p>
                <a:endParaRPr lang="zh-CN" altLang="en-US"/>
              </a:p>
            </p:txBody>
          </p:sp>
          <p:sp>
            <p:nvSpPr>
              <p:cNvPr id="10250" name="任意多边形 13321"/>
              <p:cNvSpPr/>
              <p:nvPr/>
            </p:nvSpPr>
            <p:spPr>
              <a:xfrm>
                <a:off x="2773" y="87"/>
                <a:ext cx="1248" cy="539"/>
              </a:xfrm>
              <a:custGeom>
                <a:avLst/>
                <a:gdLst/>
                <a:ahLst/>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10251" name="任意多边形 13322"/>
            <p:cNvSpPr/>
            <p:nvPr/>
          </p:nvSpPr>
          <p:spPr>
            <a:xfrm>
              <a:off x="3322" y="1341"/>
              <a:ext cx="1825" cy="1537"/>
            </a:xfrm>
            <a:custGeom>
              <a:avLst/>
              <a:gdLst/>
              <a:ahLst/>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10252" name="任意多边形 13323"/>
            <p:cNvSpPr/>
            <p:nvPr/>
          </p:nvSpPr>
          <p:spPr>
            <a:xfrm>
              <a:off x="0" y="0"/>
              <a:ext cx="5758" cy="1776"/>
            </a:xfrm>
            <a:custGeom>
              <a:avLst/>
              <a:gdLst/>
              <a:ahLst/>
              <a:cxnLst/>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3325" name="标题 13324"/>
          <p:cNvSpPr>
            <a:spLocks noGrp="1" noRot="1"/>
          </p:cNvSpPr>
          <p:nvPr>
            <p:ph type="title"/>
          </p:nvPr>
        </p:nvSpPr>
        <p:spPr>
          <a:xfrm>
            <a:off x="609600" y="274638"/>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3326" name="页脚占位符 13325"/>
          <p:cNvSpPr>
            <a:spLocks noGrp="1"/>
          </p:cNvSpPr>
          <p:nvPr>
            <p:ph type="ftr" sz="quarter" idx="3"/>
          </p:nvPr>
        </p:nvSpPr>
        <p:spPr>
          <a:xfrm>
            <a:off x="4165600" y="6248400"/>
            <a:ext cx="3860800" cy="47625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13327" name="文本占位符 13326"/>
          <p:cNvSpPr>
            <a:spLocks noGrp="1"/>
          </p:cNvSpPr>
          <p:nvPr>
            <p:ph type="body" idx="1"/>
          </p:nvPr>
        </p:nvSpPr>
        <p:spPr>
          <a:xfrm>
            <a:off x="609600" y="1600200"/>
            <a:ext cx="10972800" cy="4525963"/>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1"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3"/>
            <p:custDataLst>
              <p:tags r:id="rId1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lvl="0" fontAlgn="base"/>
            <a:endParaRPr lang="zh-CN" altLang="en-US" strike="noStrike" noProof="1" dirty="0"/>
          </a:p>
        </p:txBody>
      </p:sp>
      <p:sp>
        <p:nvSpPr>
          <p:cNvPr id="6" name="灯片编号占位符 5"/>
          <p:cNvSpPr>
            <a:spLocks noGrp="1"/>
          </p:cNvSpPr>
          <p:nvPr>
            <p:ph type="sldNum" sz="quarter" idx="4"/>
            <p:custDataLst>
              <p:tags r:id="rId1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Lst>
  <p:hf sldNum="0"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205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2053"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2054"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3075"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077"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3078"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4098" name="组合 4097"/>
          <p:cNvGrpSpPr/>
          <p:nvPr/>
        </p:nvGrpSpPr>
        <p:grpSpPr>
          <a:xfrm>
            <a:off x="0" y="0"/>
            <a:ext cx="12192000" cy="6856413"/>
            <a:chOff x="0" y="0"/>
            <a:chExt cx="5760" cy="4319"/>
          </a:xfrm>
        </p:grpSpPr>
        <p:sp>
          <p:nvSpPr>
            <p:cNvPr id="4099" name="任意多边形 4098"/>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4100" name="任意多边形 4099"/>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4101" name="任意多边形 4100"/>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4102" name="任意多边形 4101"/>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4103" name="任意多边形 4102"/>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4104" name="任意多边形 4103"/>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4105" name="任意多边形 4104"/>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4106" name="任意多边形 4105"/>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4107" name="任意多边形 4106"/>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4108" name="任意多边形 4107"/>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4109" name="任意多边形 4108"/>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4110" name="任意多边形 4109"/>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4111" name="任意多边形 4110"/>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4112" name="任意多边形 4111"/>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4113" name="任意多边形 4112"/>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4114" name="任意多边形 4113"/>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4115" name="任意多边形 4114"/>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4116" name="任意多边形 4115"/>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4117" name="任意多边形 4116"/>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4118" name="任意多边形 4117"/>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4119" name="任意多边形 4118"/>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4120" name="任意多边形 4119"/>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4121" name="任意多边形 4120"/>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4122" name="任意多边形 4121"/>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4123" name="任意多边形 4122"/>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4124" name="任意多边形 4123"/>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4125" name="任意多边形 4124"/>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4126" name="任意多边形 4125"/>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4127" name="任意多边形 4126"/>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4128" name="任意多边形 4127"/>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4129" name="任意多边形 4128"/>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4130" name="任意多边形 4129"/>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4131" name="任意多边形 4130"/>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4132" name="任意多边形 4131"/>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4133" name="任意多边形 4132"/>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4134" name="任意多边形 4133"/>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4135" name="组合 4134"/>
            <p:cNvGrpSpPr/>
            <p:nvPr userDrawn="1"/>
          </p:nvGrpSpPr>
          <p:grpSpPr>
            <a:xfrm>
              <a:off x="0" y="1632"/>
              <a:ext cx="5758" cy="1858"/>
              <a:chOff x="0" y="0"/>
              <a:chExt cx="5758" cy="1858"/>
            </a:xfrm>
          </p:grpSpPr>
          <p:sp>
            <p:nvSpPr>
              <p:cNvPr id="4136" name="任意多边形 4135"/>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4137" name="任意多边形 4136"/>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4138" name="标题 4137"/>
          <p:cNvSpPr>
            <a:spLocks noGrp="1"/>
          </p:cNvSpPr>
          <p:nvPr>
            <p:ph type="title"/>
          </p:nvPr>
        </p:nvSpPr>
        <p:spPr>
          <a:xfrm>
            <a:off x="609600" y="277813"/>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4139" name="文本占位符 4138"/>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140" name="日期占位符 4139"/>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141" name="页脚占位符 4140"/>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4142" name="灯片编号占位符 4141"/>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5123"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614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14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6150"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14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614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7172"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7173"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7174"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7170" name="组合 8193"/>
          <p:cNvGrpSpPr/>
          <p:nvPr/>
        </p:nvGrpSpPr>
        <p:grpSpPr>
          <a:xfrm>
            <a:off x="0" y="0"/>
            <a:ext cx="12192000" cy="6856413"/>
            <a:chOff x="0" y="0"/>
            <a:chExt cx="5760" cy="4319"/>
          </a:xfrm>
        </p:grpSpPr>
        <p:sp>
          <p:nvSpPr>
            <p:cNvPr id="7171" name="任意多边形 8194"/>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7172" name="任意多边形 8195"/>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7173" name="任意多边形 8196"/>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7174" name="任意多边形 8197"/>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7175" name="任意多边形 8198"/>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7176" name="任意多边形 8199"/>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7177" name="任意多边形 8200"/>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7178" name="任意多边形 8201"/>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7179" name="任意多边形 8202"/>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7180" name="任意多边形 8203"/>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7181" name="任意多边形 8204"/>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7182" name="任意多边形 8205"/>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7183" name="任意多边形 8206"/>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7184" name="任意多边形 8207"/>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7185" name="任意多边形 8208"/>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7186" name="任意多边形 8209"/>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7187" name="任意多边形 8210"/>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7188" name="任意多边形 8211"/>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7189" name="任意多边形 8212"/>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7190" name="任意多边形 8213"/>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7191" name="任意多边形 8214"/>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7192" name="任意多边形 8215"/>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7193" name="任意多边形 8216"/>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7194" name="任意多边形 8217"/>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7195" name="任意多边形 8218"/>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7196" name="任意多边形 8219"/>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7197" name="任意多边形 8220"/>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7198" name="任意多边形 8221"/>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7199" name="任意多边形 8222"/>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7200" name="任意多边形 8223"/>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7201" name="任意多边形 8224"/>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7202" name="任意多边形 8225"/>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7203" name="任意多边形 8226"/>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7204" name="任意多边形 8227"/>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7205" name="任意多边形 8228"/>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7206" name="任意多边形 8229"/>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7207" name="组合 8230"/>
            <p:cNvGrpSpPr/>
            <p:nvPr userDrawn="1"/>
          </p:nvGrpSpPr>
          <p:grpSpPr>
            <a:xfrm>
              <a:off x="0" y="1632"/>
              <a:ext cx="5758" cy="1858"/>
              <a:chOff x="0" y="0"/>
              <a:chExt cx="5758" cy="1858"/>
            </a:xfrm>
          </p:grpSpPr>
          <p:sp>
            <p:nvSpPr>
              <p:cNvPr id="7208" name="任意多边形 8231"/>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7209" name="任意多边形 8232"/>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8234" name="标题 8233"/>
          <p:cNvSpPr>
            <a:spLocks noGrp="1"/>
          </p:cNvSpPr>
          <p:nvPr>
            <p:ph type="title"/>
          </p:nvPr>
        </p:nvSpPr>
        <p:spPr>
          <a:xfrm>
            <a:off x="609600" y="277813"/>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8235" name="文本占位符 8234"/>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8236" name="日期占位符 8235"/>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237" name="页脚占位符 8236"/>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8238" name="灯片编号占位符 8237"/>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8194"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8195"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44"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245"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pPr lvl="0" fontAlgn="base"/>
            <a:endParaRPr lang="zh-CN" altLang="en-US" strike="noStrike" noProof="1" dirty="0"/>
          </a:p>
        </p:txBody>
      </p:sp>
      <p:sp>
        <p:nvSpPr>
          <p:cNvPr id="10246" name="Rectangle 6"/>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9218" name="组合 11265"/>
          <p:cNvGrpSpPr/>
          <p:nvPr/>
        </p:nvGrpSpPr>
        <p:grpSpPr>
          <a:xfrm>
            <a:off x="0" y="0"/>
            <a:ext cx="12192000" cy="6856413"/>
            <a:chOff x="0" y="0"/>
            <a:chExt cx="5760" cy="4319"/>
          </a:xfrm>
        </p:grpSpPr>
        <p:sp>
          <p:nvSpPr>
            <p:cNvPr id="9219" name="任意多边形 11266"/>
            <p:cNvSpPr/>
            <p:nvPr/>
          </p:nvSpPr>
          <p:spPr>
            <a:xfrm>
              <a:off x="0" y="12"/>
              <a:ext cx="5758" cy="3273"/>
            </a:xfrm>
            <a:custGeom>
              <a:avLst/>
              <a:gdLst/>
              <a:ahLst/>
              <a:cxnLst/>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9220" name="任意多边形 11267"/>
            <p:cNvSpPr/>
            <p:nvPr/>
          </p:nvSpPr>
          <p:spPr>
            <a:xfrm>
              <a:off x="149" y="0"/>
              <a:ext cx="5609" cy="3243"/>
            </a:xfrm>
            <a:custGeom>
              <a:avLst/>
              <a:gdLst/>
              <a:ahLst/>
              <a:cxnLst/>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9221" name="任意多边形 11268"/>
            <p:cNvSpPr/>
            <p:nvPr/>
          </p:nvSpPr>
          <p:spPr>
            <a:xfrm>
              <a:off x="0" y="3433"/>
              <a:ext cx="4038" cy="191"/>
            </a:xfrm>
            <a:custGeom>
              <a:avLst/>
              <a:gdLst/>
              <a:ahLst/>
              <a:cxnLst/>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9222" name="任意多边形 11269"/>
            <p:cNvSpPr/>
            <p:nvPr/>
          </p:nvSpPr>
          <p:spPr>
            <a:xfrm>
              <a:off x="4038" y="3577"/>
              <a:ext cx="1720" cy="65"/>
            </a:xfrm>
            <a:custGeom>
              <a:avLst/>
              <a:gdLst/>
              <a:ahLst/>
              <a:cxnLst/>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9223" name="任意多边形 11270"/>
            <p:cNvSpPr/>
            <p:nvPr/>
          </p:nvSpPr>
          <p:spPr>
            <a:xfrm>
              <a:off x="0" y="3726"/>
              <a:ext cx="4784" cy="329"/>
            </a:xfrm>
            <a:custGeom>
              <a:avLst/>
              <a:gdLst/>
              <a:ahLst/>
              <a:cxnLst/>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9224" name="任意多边形 11271"/>
            <p:cNvSpPr/>
            <p:nvPr/>
          </p:nvSpPr>
          <p:spPr>
            <a:xfrm>
              <a:off x="4784" y="3702"/>
              <a:ext cx="974" cy="101"/>
            </a:xfrm>
            <a:custGeom>
              <a:avLst/>
              <a:gdLst/>
              <a:ahLst/>
              <a:cxnLst/>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p>
              <a:endParaRPr lang="zh-CN" altLang="en-US"/>
            </a:p>
          </p:txBody>
        </p:sp>
        <p:sp>
          <p:nvSpPr>
            <p:cNvPr id="9225" name="任意多边形 11272"/>
            <p:cNvSpPr/>
            <p:nvPr/>
          </p:nvSpPr>
          <p:spPr>
            <a:xfrm>
              <a:off x="3619" y="3815"/>
              <a:ext cx="2139" cy="198"/>
            </a:xfrm>
            <a:custGeom>
              <a:avLst/>
              <a:gdLst/>
              <a:ahLst/>
              <a:cxnLst/>
              <a:pathLst>
                <a:path w="2141" h="198">
                  <a:moveTo>
                    <a:pt x="2141" y="0"/>
                  </a:moveTo>
                  <a:lnTo>
                    <a:pt x="0" y="156"/>
                  </a:lnTo>
                  <a:lnTo>
                    <a:pt x="0" y="198"/>
                  </a:lnTo>
                  <a:lnTo>
                    <a:pt x="2141" y="0"/>
                  </a:lnTo>
                  <a:lnTo>
                    <a:pt x="2141" y="0"/>
                  </a:lnTo>
                  <a:close/>
                </a:path>
              </a:pathLst>
            </a:custGeom>
            <a:solidFill>
              <a:schemeClr val="bg1"/>
            </a:solidFill>
            <a:ln w="9525">
              <a:noFill/>
            </a:ln>
          </p:spPr>
          <p:txBody>
            <a:bodyPr/>
            <a:p>
              <a:endParaRPr lang="zh-CN" altLang="en-US"/>
            </a:p>
          </p:txBody>
        </p:sp>
        <p:sp>
          <p:nvSpPr>
            <p:cNvPr id="9226" name="任意多边形 11273"/>
            <p:cNvSpPr/>
            <p:nvPr/>
          </p:nvSpPr>
          <p:spPr>
            <a:xfrm>
              <a:off x="0" y="3971"/>
              <a:ext cx="3619" cy="348"/>
            </a:xfrm>
            <a:custGeom>
              <a:avLst/>
              <a:gdLst/>
              <a:ahLst/>
              <a:cxnLst/>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9227" name="任意多边形 11274"/>
            <p:cNvSpPr/>
            <p:nvPr/>
          </p:nvSpPr>
          <p:spPr>
            <a:xfrm>
              <a:off x="2097" y="4043"/>
              <a:ext cx="2514" cy="276"/>
            </a:xfrm>
            <a:custGeom>
              <a:avLst/>
              <a:gdLst/>
              <a:ahLst/>
              <a:cxnLst/>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p>
              <a:endParaRPr lang="zh-CN" altLang="en-US"/>
            </a:p>
          </p:txBody>
        </p:sp>
        <p:sp>
          <p:nvSpPr>
            <p:cNvPr id="9228" name="任意多边形 11275"/>
            <p:cNvSpPr/>
            <p:nvPr/>
          </p:nvSpPr>
          <p:spPr>
            <a:xfrm>
              <a:off x="4354" y="3869"/>
              <a:ext cx="1404" cy="378"/>
            </a:xfrm>
            <a:custGeom>
              <a:avLst/>
              <a:gdLst/>
              <a:ahLst/>
              <a:cxnLst/>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9229" name="任意多边形 11276"/>
            <p:cNvSpPr/>
            <p:nvPr/>
          </p:nvSpPr>
          <p:spPr>
            <a:xfrm>
              <a:off x="5030" y="3151"/>
              <a:ext cx="728" cy="240"/>
            </a:xfrm>
            <a:custGeom>
              <a:avLst/>
              <a:gdLst/>
              <a:ahLst/>
              <a:cxnLst/>
              <a:pathLst>
                <a:path w="729" h="240">
                  <a:moveTo>
                    <a:pt x="729" y="240"/>
                  </a:moveTo>
                  <a:lnTo>
                    <a:pt x="0" y="0"/>
                  </a:lnTo>
                  <a:lnTo>
                    <a:pt x="0" y="6"/>
                  </a:lnTo>
                  <a:lnTo>
                    <a:pt x="729" y="240"/>
                  </a:lnTo>
                  <a:lnTo>
                    <a:pt x="729" y="240"/>
                  </a:lnTo>
                  <a:close/>
                </a:path>
              </a:pathLst>
            </a:custGeom>
            <a:solidFill>
              <a:schemeClr val="bg1"/>
            </a:solidFill>
            <a:ln w="9525">
              <a:noFill/>
            </a:ln>
          </p:spPr>
          <p:txBody>
            <a:bodyPr/>
            <a:p>
              <a:endParaRPr lang="zh-CN" altLang="en-US"/>
            </a:p>
          </p:txBody>
        </p:sp>
        <p:sp>
          <p:nvSpPr>
            <p:cNvPr id="9230" name="任意多边形 11277"/>
            <p:cNvSpPr/>
            <p:nvPr/>
          </p:nvSpPr>
          <p:spPr>
            <a:xfrm>
              <a:off x="0" y="1486"/>
              <a:ext cx="5030" cy="1671"/>
            </a:xfrm>
            <a:custGeom>
              <a:avLst/>
              <a:gdLst/>
              <a:ahLst/>
              <a:cxnLst/>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9231" name="任意多边形 11278"/>
            <p:cNvSpPr/>
            <p:nvPr/>
          </p:nvSpPr>
          <p:spPr>
            <a:xfrm>
              <a:off x="5030" y="3049"/>
              <a:ext cx="728" cy="318"/>
            </a:xfrm>
            <a:custGeom>
              <a:avLst/>
              <a:gdLst/>
              <a:ahLst/>
              <a:cxnLst/>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9232" name="任意多边形 11279"/>
            <p:cNvSpPr/>
            <p:nvPr/>
          </p:nvSpPr>
          <p:spPr>
            <a:xfrm>
              <a:off x="0" y="916"/>
              <a:ext cx="5030" cy="2187"/>
            </a:xfrm>
            <a:custGeom>
              <a:avLst/>
              <a:gdLst/>
              <a:ahLst/>
              <a:cxnLst/>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9233" name="任意多边形 11280"/>
            <p:cNvSpPr/>
            <p:nvPr/>
          </p:nvSpPr>
          <p:spPr>
            <a:xfrm>
              <a:off x="2294" y="0"/>
              <a:ext cx="3159" cy="2725"/>
            </a:xfrm>
            <a:custGeom>
              <a:avLst/>
              <a:gdLst/>
              <a:ahLst/>
              <a:cxnLst/>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9234" name="任意多边形 11281"/>
            <p:cNvSpPr/>
            <p:nvPr/>
          </p:nvSpPr>
          <p:spPr>
            <a:xfrm>
              <a:off x="5435" y="2702"/>
              <a:ext cx="323" cy="299"/>
            </a:xfrm>
            <a:custGeom>
              <a:avLst/>
              <a:gdLst/>
              <a:ahLst/>
              <a:cxnLst/>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9235" name="任意多边形 11282"/>
            <p:cNvSpPr/>
            <p:nvPr/>
          </p:nvSpPr>
          <p:spPr>
            <a:xfrm>
              <a:off x="5477" y="2588"/>
              <a:ext cx="281" cy="335"/>
            </a:xfrm>
            <a:custGeom>
              <a:avLst/>
              <a:gdLst/>
              <a:ahLst/>
              <a:cxnLst/>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p>
              <a:endParaRPr lang="zh-CN" altLang="en-US"/>
            </a:p>
          </p:txBody>
        </p:sp>
        <p:sp>
          <p:nvSpPr>
            <p:cNvPr id="9236" name="任意多边形 11283"/>
            <p:cNvSpPr/>
            <p:nvPr/>
          </p:nvSpPr>
          <p:spPr>
            <a:xfrm>
              <a:off x="2454" y="0"/>
              <a:ext cx="3119" cy="2678"/>
            </a:xfrm>
            <a:custGeom>
              <a:avLst/>
              <a:gdLst/>
              <a:ahLst/>
              <a:cxnLst/>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9237" name="任意多边形 11284"/>
            <p:cNvSpPr/>
            <p:nvPr/>
          </p:nvSpPr>
          <p:spPr>
            <a:xfrm>
              <a:off x="5626" y="2534"/>
              <a:ext cx="132" cy="132"/>
            </a:xfrm>
            <a:custGeom>
              <a:avLst/>
              <a:gdLst/>
              <a:ahLst/>
              <a:cxnLst/>
              <a:pathLst>
                <a:path w="132" h="132">
                  <a:moveTo>
                    <a:pt x="132" y="132"/>
                  </a:moveTo>
                  <a:lnTo>
                    <a:pt x="0" y="0"/>
                  </a:lnTo>
                  <a:lnTo>
                    <a:pt x="0" y="0"/>
                  </a:lnTo>
                  <a:lnTo>
                    <a:pt x="132" y="132"/>
                  </a:lnTo>
                  <a:lnTo>
                    <a:pt x="132" y="132"/>
                  </a:lnTo>
                  <a:close/>
                </a:path>
              </a:pathLst>
            </a:custGeom>
            <a:solidFill>
              <a:srgbClr val="FF9999"/>
            </a:solidFill>
            <a:ln w="9525">
              <a:noFill/>
            </a:ln>
          </p:spPr>
          <p:txBody>
            <a:bodyPr/>
            <a:p>
              <a:endParaRPr lang="zh-CN" altLang="en-US"/>
            </a:p>
          </p:txBody>
        </p:sp>
        <p:sp>
          <p:nvSpPr>
            <p:cNvPr id="9238" name="任意多边形 11285"/>
            <p:cNvSpPr/>
            <p:nvPr/>
          </p:nvSpPr>
          <p:spPr>
            <a:xfrm>
              <a:off x="3112" y="0"/>
              <a:ext cx="2514" cy="2534"/>
            </a:xfrm>
            <a:custGeom>
              <a:avLst/>
              <a:gdLst/>
              <a:ahLst/>
              <a:cxnLst/>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9239" name="任意多边形 11286"/>
            <p:cNvSpPr/>
            <p:nvPr/>
          </p:nvSpPr>
          <p:spPr>
            <a:xfrm>
              <a:off x="3488" y="0"/>
              <a:ext cx="2198" cy="2480"/>
            </a:xfrm>
            <a:custGeom>
              <a:avLst/>
              <a:gdLst/>
              <a:ahLst/>
              <a:cxnLst/>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9240" name="任意多边形 11287"/>
            <p:cNvSpPr/>
            <p:nvPr/>
          </p:nvSpPr>
          <p:spPr>
            <a:xfrm>
              <a:off x="5674" y="2474"/>
              <a:ext cx="84" cy="96"/>
            </a:xfrm>
            <a:custGeom>
              <a:avLst/>
              <a:gdLst/>
              <a:ahLst/>
              <a:cxnLst/>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9241" name="任意多边形 11288"/>
            <p:cNvSpPr/>
            <p:nvPr/>
          </p:nvSpPr>
          <p:spPr>
            <a:xfrm>
              <a:off x="5603" y="850"/>
              <a:ext cx="155" cy="516"/>
            </a:xfrm>
            <a:custGeom>
              <a:avLst/>
              <a:gdLst/>
              <a:ahLst/>
              <a:cxnLst/>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p>
              <a:endParaRPr lang="zh-CN" altLang="en-US"/>
            </a:p>
          </p:txBody>
        </p:sp>
        <p:sp>
          <p:nvSpPr>
            <p:cNvPr id="9242" name="任意多边形 11289"/>
            <p:cNvSpPr/>
            <p:nvPr/>
          </p:nvSpPr>
          <p:spPr>
            <a:xfrm>
              <a:off x="5107" y="0"/>
              <a:ext cx="573" cy="1042"/>
            </a:xfrm>
            <a:custGeom>
              <a:avLst/>
              <a:gdLst/>
              <a:ahLst/>
              <a:cxnLst/>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9243" name="任意多边形 11290"/>
            <p:cNvSpPr/>
            <p:nvPr/>
          </p:nvSpPr>
          <p:spPr>
            <a:xfrm>
              <a:off x="5411" y="0"/>
              <a:ext cx="341" cy="796"/>
            </a:xfrm>
            <a:custGeom>
              <a:avLst/>
              <a:gdLst/>
              <a:ahLst/>
              <a:cxnLst/>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9244" name="任意多边形 11291"/>
            <p:cNvSpPr/>
            <p:nvPr/>
          </p:nvSpPr>
          <p:spPr>
            <a:xfrm>
              <a:off x="5698" y="653"/>
              <a:ext cx="60" cy="311"/>
            </a:xfrm>
            <a:custGeom>
              <a:avLst/>
              <a:gdLst/>
              <a:ahLst/>
              <a:cxnLst/>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p>
              <a:endParaRPr lang="zh-CN" altLang="en-US"/>
            </a:p>
          </p:txBody>
        </p:sp>
        <p:sp>
          <p:nvSpPr>
            <p:cNvPr id="9245" name="任意多边形 11292"/>
            <p:cNvSpPr/>
            <p:nvPr/>
          </p:nvSpPr>
          <p:spPr>
            <a:xfrm>
              <a:off x="2" y="1601"/>
              <a:ext cx="5752" cy="1864"/>
            </a:xfrm>
            <a:custGeom>
              <a:avLst/>
              <a:gdLst/>
              <a:ahLst/>
              <a:cxnLst/>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9246" name="任意多边形 11293"/>
            <p:cNvSpPr/>
            <p:nvPr/>
          </p:nvSpPr>
          <p:spPr>
            <a:xfrm>
              <a:off x="5754" y="3483"/>
              <a:ext cx="6" cy="6"/>
            </a:xfrm>
            <a:custGeom>
              <a:avLst/>
              <a:gdLst/>
              <a:ahLst/>
              <a:cxnLst/>
              <a:pathLst>
                <a:path w="6" h="6">
                  <a:moveTo>
                    <a:pt x="6" y="6"/>
                  </a:moveTo>
                  <a:lnTo>
                    <a:pt x="0" y="0"/>
                  </a:lnTo>
                  <a:lnTo>
                    <a:pt x="0" y="6"/>
                  </a:lnTo>
                  <a:lnTo>
                    <a:pt x="6" y="6"/>
                  </a:lnTo>
                  <a:lnTo>
                    <a:pt x="6" y="6"/>
                  </a:lnTo>
                  <a:close/>
                </a:path>
              </a:pathLst>
            </a:custGeom>
            <a:solidFill>
              <a:srgbClr val="18FF00"/>
            </a:solidFill>
            <a:ln w="9525">
              <a:noFill/>
            </a:ln>
          </p:spPr>
          <p:txBody>
            <a:bodyPr/>
            <a:p>
              <a:endParaRPr lang="zh-CN" altLang="en-US"/>
            </a:p>
          </p:txBody>
        </p:sp>
        <p:sp>
          <p:nvSpPr>
            <p:cNvPr id="9247" name="任意多边形 11294"/>
            <p:cNvSpPr/>
            <p:nvPr/>
          </p:nvSpPr>
          <p:spPr>
            <a:xfrm>
              <a:off x="2" y="2152"/>
              <a:ext cx="5752" cy="1337"/>
            </a:xfrm>
            <a:custGeom>
              <a:avLst/>
              <a:gdLst/>
              <a:ahLst/>
              <a:cxnLst/>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9248" name="任意多边形 11295"/>
            <p:cNvSpPr/>
            <p:nvPr/>
          </p:nvSpPr>
          <p:spPr>
            <a:xfrm>
              <a:off x="2" y="3177"/>
              <a:ext cx="5752" cy="414"/>
            </a:xfrm>
            <a:custGeom>
              <a:avLst/>
              <a:gdLst/>
              <a:ahLst/>
              <a:cxnLst/>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9249" name="任意多边形 11296"/>
            <p:cNvSpPr/>
            <p:nvPr/>
          </p:nvSpPr>
          <p:spPr>
            <a:xfrm>
              <a:off x="1297" y="0"/>
              <a:ext cx="4457" cy="3177"/>
            </a:xfrm>
            <a:custGeom>
              <a:avLst/>
              <a:gdLst/>
              <a:ahLst/>
              <a:cxnLst/>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9250" name="任意多边形 11297"/>
            <p:cNvSpPr/>
            <p:nvPr/>
          </p:nvSpPr>
          <p:spPr>
            <a:xfrm>
              <a:off x="3321" y="0"/>
              <a:ext cx="2433" cy="2614"/>
            </a:xfrm>
            <a:custGeom>
              <a:avLst/>
              <a:gdLst/>
              <a:ahLst/>
              <a:cxnLst/>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9251" name="任意多边形 11298"/>
            <p:cNvSpPr/>
            <p:nvPr/>
          </p:nvSpPr>
          <p:spPr>
            <a:xfrm>
              <a:off x="3950" y="0"/>
              <a:ext cx="1804" cy="2464"/>
            </a:xfrm>
            <a:custGeom>
              <a:avLst/>
              <a:gdLst/>
              <a:ahLst/>
              <a:cxnLst/>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9252" name="任意多边形 11299"/>
            <p:cNvSpPr/>
            <p:nvPr/>
          </p:nvSpPr>
          <p:spPr>
            <a:xfrm>
              <a:off x="4519" y="0"/>
              <a:ext cx="1235" cy="2074"/>
            </a:xfrm>
            <a:custGeom>
              <a:avLst/>
              <a:gdLst/>
              <a:ahLst/>
              <a:cxnLst/>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9253" name="任意多边形 11300"/>
            <p:cNvSpPr/>
            <p:nvPr/>
          </p:nvSpPr>
          <p:spPr>
            <a:xfrm>
              <a:off x="4694" y="0"/>
              <a:ext cx="1060" cy="1936"/>
            </a:xfrm>
            <a:custGeom>
              <a:avLst/>
              <a:gdLst/>
              <a:ahLst/>
              <a:cxnLst/>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9254" name="任意多边形 11301"/>
            <p:cNvSpPr/>
            <p:nvPr/>
          </p:nvSpPr>
          <p:spPr>
            <a:xfrm>
              <a:off x="4981" y="0"/>
              <a:ext cx="773" cy="1487"/>
            </a:xfrm>
            <a:custGeom>
              <a:avLst/>
              <a:gdLst/>
              <a:ahLst/>
              <a:cxnLst/>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9255" name="组合 11302"/>
            <p:cNvGrpSpPr/>
            <p:nvPr userDrawn="1"/>
          </p:nvGrpSpPr>
          <p:grpSpPr>
            <a:xfrm>
              <a:off x="0" y="1632"/>
              <a:ext cx="5758" cy="1858"/>
              <a:chOff x="0" y="0"/>
              <a:chExt cx="5758" cy="1858"/>
            </a:xfrm>
          </p:grpSpPr>
          <p:sp>
            <p:nvSpPr>
              <p:cNvPr id="9256" name="任意多边形 11303"/>
              <p:cNvSpPr/>
              <p:nvPr/>
            </p:nvSpPr>
            <p:spPr>
              <a:xfrm>
                <a:off x="0" y="0"/>
                <a:ext cx="3670" cy="1313"/>
              </a:xfrm>
              <a:custGeom>
                <a:avLst/>
                <a:gdLst/>
                <a:ahLst/>
                <a:cxnLst/>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9257" name="任意多边形 11304"/>
              <p:cNvSpPr/>
              <p:nvPr/>
            </p:nvSpPr>
            <p:spPr>
              <a:xfrm>
                <a:off x="3646" y="1163"/>
                <a:ext cx="2112" cy="695"/>
              </a:xfrm>
              <a:custGeom>
                <a:avLst/>
                <a:gdLst/>
                <a:ahLst/>
                <a:cxnLst/>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1306" name="标题 11305"/>
          <p:cNvSpPr>
            <a:spLocks noGrp="1"/>
          </p:cNvSpPr>
          <p:nvPr>
            <p:ph type="title"/>
          </p:nvPr>
        </p:nvSpPr>
        <p:spPr>
          <a:xfrm>
            <a:off x="609600" y="277813"/>
            <a:ext cx="10972800" cy="1143000"/>
          </a:xfrm>
          <a:prstGeom prst="rect">
            <a:avLst/>
          </a:prstGeom>
          <a:noFill/>
          <a:ln w="9525">
            <a:noFill/>
            <a:miter/>
          </a:ln>
        </p:spPr>
        <p:txBody>
          <a:bodyPr anchor="ctr"/>
          <a:p>
            <a:pPr lvl="0" fontAlgn="base"/>
            <a:r>
              <a:rPr lang="zh-CN" altLang="en-US" strike="noStrike" noProof="1"/>
              <a:t>单击此处编辑母版标题样式</a:t>
            </a:r>
            <a:endParaRPr lang="zh-CN" altLang="en-US" strike="noStrike" noProof="1"/>
          </a:p>
        </p:txBody>
      </p:sp>
      <p:sp>
        <p:nvSpPr>
          <p:cNvPr id="11307" name="文本占位符 11306"/>
          <p:cNvSpPr>
            <a:spLocks noGrp="1"/>
          </p:cNvSpPr>
          <p:nvPr>
            <p:ph type="body" idx="1"/>
          </p:nvPr>
        </p:nvSpPr>
        <p:spPr>
          <a:xfrm>
            <a:off x="609600" y="1600200"/>
            <a:ext cx="10972800" cy="4530725"/>
          </a:xfrm>
          <a:prstGeom prst="rect">
            <a:avLst/>
          </a:prstGeom>
          <a:noFill/>
          <a:ln w="9525">
            <a:noFill/>
            <a:miter/>
          </a:ln>
        </p:spPr>
        <p:txBody>
          <a:bodyPr/>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308" name="日期占位符 11307"/>
          <p:cNvSpPr>
            <a:spLocks noGrp="1"/>
          </p:cNvSpPr>
          <p:nvPr>
            <p:ph type="dt" sz="half" idx="2"/>
          </p:nvPr>
        </p:nvSpPr>
        <p:spPr>
          <a:xfrm>
            <a:off x="609600" y="6243638"/>
            <a:ext cx="2844800" cy="457200"/>
          </a:xfrm>
          <a:prstGeom prst="rect">
            <a:avLst/>
          </a:prstGeom>
          <a:noFill/>
          <a:ln w="9525">
            <a:noFill/>
            <a:miter/>
          </a:ln>
        </p:spPr>
        <p:txBody>
          <a:bodyPr anchor="b"/>
          <a:lstStyle>
            <a:lvl1pPr>
              <a:defRPr sz="12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1309" name="页脚占位符 11308"/>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a:lvl1pPr>
          </a:lstStyle>
          <a:p>
            <a:pPr lvl="0" fontAlgn="base"/>
            <a:endParaRPr lang="zh-CN" altLang="en-US" strike="noStrike" noProof="1" dirty="0"/>
          </a:p>
        </p:txBody>
      </p:sp>
      <p:sp>
        <p:nvSpPr>
          <p:cNvPr id="11310" name="灯片编号占位符 11309"/>
          <p:cNvSpPr>
            <a:spLocks noGrp="1"/>
          </p:cNvSpPr>
          <p:nvPr>
            <p:ph type="sldNum" sz="quarter" idx="4"/>
          </p:nvPr>
        </p:nvSpPr>
        <p:spPr>
          <a:xfrm>
            <a:off x="8737600" y="6243638"/>
            <a:ext cx="2844800" cy="457200"/>
          </a:xfrm>
          <a:prstGeom prst="rect">
            <a:avLst/>
          </a:prstGeom>
          <a:noFill/>
          <a:ln w="9525">
            <a:noFill/>
            <a:miter/>
          </a:ln>
        </p:spPr>
        <p:txBody>
          <a:bodyPr anchor="b"/>
          <a:lstStyle>
            <a:lvl1pPr algn="r">
              <a:defRPr sz="12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2"/>
        </a:buBlip>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11.xml"/><Relationship Id="rId4" Type="http://schemas.openxmlformats.org/officeDocument/2006/relationships/tags" Target="../tags/tag52.xml"/><Relationship Id="rId3" Type="http://schemas.openxmlformats.org/officeDocument/2006/relationships/hyperlink" Target="mailto:wshe@zzu.edu.cn" TargetMode="External"/><Relationship Id="rId2" Type="http://schemas.openxmlformats.org/officeDocument/2006/relationships/tags" Target="../tags/tag51.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6.png"/><Relationship Id="rId1" Type="http://schemas.openxmlformats.org/officeDocument/2006/relationships/hyperlink" Target="code\wxGUI_resize.p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7.png"/><Relationship Id="rId1" Type="http://schemas.openxmlformats.org/officeDocument/2006/relationships/hyperlink" Target="code\wxIsPrime.p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2.xml"/><Relationship Id="rId1" Type="http://schemas.openxmlformats.org/officeDocument/2006/relationships/tags" Target="../tags/tag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8.png"/><Relationship Id="rId1" Type="http://schemas.openxmlformats.org/officeDocument/2006/relationships/hyperlink" Target="code\wxGUI.p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hyperlink" Target="code\wxComboBox.py" TargetMode="Externa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113.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54.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1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9.png"/><Relationship Id="rId1" Type="http://schemas.openxmlformats.org/officeDocument/2006/relationships/hyperlink" Target="code\wxListBox.py"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10.png"/><Relationship Id="rId1" Type="http://schemas.openxmlformats.org/officeDocument/2006/relationships/hyperlink" Target="code\wxTreeCtrl.p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1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12.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24.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25.png"/><Relationship Id="rId1" Type="http://schemas.openxmlformats.org/officeDocument/2006/relationships/hyperlink" Target="code\tkinter_login.pyw" TargetMode="Externa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26.png"/><Relationship Id="rId1" Type="http://schemas.openxmlformats.org/officeDocument/2006/relationships/hyperlink" Target="code\tkinter_selection.py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27.png"/><Relationship Id="rId1" Type="http://schemas.openxmlformats.org/officeDocument/2006/relationships/hyperlink" Target="code\tkinter_notepad.pyw" TargetMode="Externa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28.png"/><Relationship Id="rId1" Type="http://schemas.openxmlformats.org/officeDocument/2006/relationships/hyperlink" Target="code\tkinter_paint.pyw" TargetMode="Externa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29.png"/><Relationship Id="rId1" Type="http://schemas.openxmlformats.org/officeDocument/2006/relationships/hyperlink" Target="code\tkinter_DigitalWatch.pyw" TargetMode="Externa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hyperlink" Target="code\tkinter_RegionCapture.py" TargetMode="Externa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hyperlink" Target="code\tkinter_MultipleWindowsDemo.pyw" TargetMode="Externa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hyperlink" Target="code\tkinter_RemoteDesktopMonitor_Client.pyw" TargetMode="External"/><Relationship Id="rId1" Type="http://schemas.openxmlformats.org/officeDocument/2006/relationships/hyperlink" Target="code\tkinter_RemoteDesktopMonitor_Server.pyw" TargetMode="Externa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hyperlink" Target="code\tkinter_MP3Player.py" TargetMode="Externa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30.png"/><Relationship Id="rId1" Type="http://schemas.openxmlformats.org/officeDocument/2006/relationships/hyperlink" Target="code\tkinter_TreeviewGrid.pyw"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13.xml"/><Relationship Id="rId2" Type="http://schemas.openxmlformats.org/officeDocument/2006/relationships/image" Target="../media/image31.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32.png"/><Relationship Id="rId1" Type="http://schemas.openxmlformats.org/officeDocument/2006/relationships/hyperlink" Target="code\tkinter_guessNumber.pyw" TargetMode="Externa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33.png"/><Relationship Id="rId1" Type="http://schemas.openxmlformats.org/officeDocument/2006/relationships/hyperlink" Target="code\tkinter&#20498;&#35745;&#26102;&#25353;&#38062;.py" TargetMode="Externa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34.png"/><Relationship Id="rId1" Type="http://schemas.openxmlformats.org/officeDocument/2006/relationships/hyperlink" Target="code\tkinter_LabelPicture.pyw" TargetMode="Externa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35.png"/><Relationship Id="rId1" Type="http://schemas.openxmlformats.org/officeDocument/2006/relationships/hyperlink" Target="code\tkinter_randomTiwen.pyw" TargetMode="Externa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36.png"/><Relationship Id="rId1" Type="http://schemas.openxmlformats.org/officeDocument/2006/relationships/hyperlink" Target="code\tkinter_getColor.pyw" TargetMode="Externa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37.png"/><Relationship Id="rId1" Type="http://schemas.openxmlformats.org/officeDocument/2006/relationships/hyperlink" Target="code\tkinter_vote.pyw" TargetMode="Externa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38.png"/><Relationship Id="rId1" Type="http://schemas.openxmlformats.org/officeDocument/2006/relationships/hyperlink" Target="code\tkinter_myPopup.pyw" TargetMode="Externa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image" Target="../media/image39.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image" Target="../media/image40.png"/><Relationship Id="rId1" Type="http://schemas.openxmlformats.org/officeDocument/2006/relationships/hyperlink" Target="code\tkinter_calculater.py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br>
              <a:rPr lang="zh-CN" altLang="en-US" b="1" spc="300" dirty="0">
                <a:ln w="11430"/>
                <a:solidFill>
                  <a:srgbClr val="000066"/>
                </a:solidFill>
                <a:latin typeface="微软雅黑" panose="020B0503020204020204" charset="-122"/>
                <a:ea typeface="微软雅黑" panose="020B050302020402020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办公室：北校区</a:t>
            </a:r>
            <a:r>
              <a:rPr lang="zh-CN" altLang="en-US" sz="1800" b="1" dirty="0">
                <a:solidFill>
                  <a:schemeClr val="accent6">
                    <a:lumMod val="50000"/>
                  </a:schemeClr>
                </a:solidFill>
                <a:latin typeface="微软雅黑" panose="020B0503020204020204" charset="-122"/>
                <a:ea typeface="微软雅黑" panose="020B0503020204020204" charset="-122"/>
                <a:sym typeface="+mn-ea"/>
              </a:rPr>
              <a:t>行政楼</a:t>
            </a:r>
            <a:r>
              <a:rPr lang="en-US" altLang="zh-CN" sz="1800" b="1" dirty="0">
                <a:solidFill>
                  <a:schemeClr val="accent6">
                    <a:lumMod val="50000"/>
                  </a:schemeClr>
                </a:solidFill>
                <a:latin typeface="微软雅黑" panose="020B0503020204020204" charset="-122"/>
                <a:ea typeface="微软雅黑" panose="020B0503020204020204" charset="-122"/>
                <a:sym typeface="+mn-ea"/>
              </a:rPr>
              <a:t>306</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r>
              <a:rPr lang="en-US" altLang="zh-CN" sz="1800" b="1" dirty="0">
                <a:solidFill>
                  <a:schemeClr val="accent6">
                    <a:lumMod val="50000"/>
                  </a:schemeClr>
                </a:solidFill>
                <a:latin typeface="微软雅黑" panose="020B0503020204020204" charset="-122"/>
                <a:ea typeface="微软雅黑" panose="020B0503020204020204" charset="-122"/>
                <a:sym typeface="+mn-ea"/>
              </a:rPr>
              <a:t>63886652</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charset="-122"/>
                <a:ea typeface="微软雅黑" panose="020B0503020204020204" charset="-122"/>
                <a:sym typeface="+mn-ea"/>
              </a:rPr>
              <a:t>Email</a:t>
            </a: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 </a:t>
            </a:r>
            <a:r>
              <a:rPr lang="en-US" altLang="zh-CN" sz="1800" b="1" dirty="0" smtClean="0">
                <a:solidFill>
                  <a:schemeClr val="accent6">
                    <a:lumMod val="50000"/>
                  </a:schemeClr>
                </a:solidFill>
                <a:latin typeface="微软雅黑" panose="020B0503020204020204" charset="-122"/>
                <a:ea typeface="微软雅黑" panose="020B0503020204020204" charset="-122"/>
                <a:sym typeface="+mn-ea"/>
                <a:hlinkClick r:id="rId3"/>
              </a:rPr>
              <a:t>wshe</a:t>
            </a:r>
            <a:r>
              <a:rPr lang="en-US" altLang="zh-CN" sz="1800" b="1" u="sng" dirty="0" smtClean="0">
                <a:solidFill>
                  <a:schemeClr val="accent6">
                    <a:lumMod val="50000"/>
                  </a:schemeClr>
                </a:solidFill>
                <a:latin typeface="微软雅黑" panose="020B0503020204020204" charset="-122"/>
                <a:ea typeface="微软雅黑" panose="020B050302020402020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3553"/>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rPr>
              <a:t>9.1.1 Frame</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1746" name="文本占位符 23554"/>
          <p:cNvSpPr>
            <a:spLocks noGrp="1"/>
          </p:cNvSpPr>
          <p:nvPr>
            <p:ph sz="half" idx="2"/>
          </p:nvPr>
        </p:nvSpPr>
        <p:spPr/>
        <p:txBody>
          <a:bodyPr anchor="t"/>
          <a:p>
            <a:pPr marL="342900" marR="0" indent="-342900" algn="l" defTabSz="914400" rtl="0" eaLnBrk="1" fontAlgn="base" latinLnBrk="0" hangingPunct="1">
              <a:lnSpc>
                <a:spcPct val="100000"/>
              </a:lnSpc>
              <a:spcBef>
                <a:spcPts val="600"/>
              </a:spcBef>
              <a:spcAft>
                <a:spcPts val="60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对一个窗体控件可以使用多个样式，使用或运算符（</a:t>
            </a:r>
            <a:r>
              <a:rPr kumimoji="0" lang="en-US" altLang="x-none" sz="2400" b="0" i="0" u="none" strike="noStrike" kern="1200" cap="none" spc="0" normalizeH="0" baseline="0" noProof="1" dirty="0">
                <a:solidFill>
                  <a:schemeClr val="tx1"/>
                </a:solidFill>
                <a:latin typeface="+mn-lt"/>
                <a:ea typeface="+mn-ea"/>
                <a:cs typeface="+mn-cs"/>
              </a:rPr>
              <a:t>|</a:t>
            </a:r>
            <a:r>
              <a:rPr kumimoji="0" lang="zh-CN" altLang="en-US" sz="2400" b="0" i="0" u="none" strike="noStrike" kern="1200" cap="none" spc="0" normalizeH="0" baseline="0" noProof="1" dirty="0">
                <a:solidFill>
                  <a:schemeClr val="tx1"/>
                </a:solidFill>
                <a:latin typeface="+mn-lt"/>
                <a:ea typeface="+mn-ea"/>
                <a:cs typeface="+mn-cs"/>
              </a:rPr>
              <a:t>）连接即可。</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ts val="600"/>
              </a:spcBef>
              <a:spcAft>
                <a:spcPts val="60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wx.DEFAULT_FRAME_STYLE</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692150" marR="0" indent="-342265" algn="l" defTabSz="914400" rtl="0" eaLnBrk="1" fontAlgn="base" latinLnBrk="0" hangingPunct="1">
              <a:lnSpc>
                <a:spcPct val="100000"/>
              </a:lnSpc>
              <a:spcBef>
                <a:spcPts val="600"/>
              </a:spcBef>
              <a:spcAft>
                <a:spcPts val="600"/>
              </a:spcAft>
              <a:buClrTx/>
              <a:buSzPct val="90000"/>
              <a:buFont typeface="Wingdings" panose="05000000000000000000" pitchFamily="2" charset="2"/>
              <a:buNone/>
            </a:pPr>
            <a:r>
              <a:rPr kumimoji="0" lang="zh-CN" altLang="en-US" sz="2000" b="0" i="0" u="none" strike="noStrike" kern="1200" cap="none" spc="0" normalizeH="0" baseline="0" noProof="1" dirty="0">
                <a:solidFill>
                  <a:schemeClr val="tx1"/>
                </a:solidFill>
                <a:latin typeface="+mn-lt"/>
                <a:ea typeface="+mn-ea"/>
                <a:cs typeface="+mn-cs"/>
              </a:rPr>
              <a:t>等价于：</a:t>
            </a:r>
            <a:endParaRPr kumimoji="0" lang="zh-CN" altLang="en-US" sz="20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ts val="600"/>
              </a:spcBef>
              <a:spcAft>
                <a:spcPts val="60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wx.MAXIMIZE_BOX | wx.MINIMIZE_BOX | wx.RESIZE_BORDER | wx.SYSTEM_MENU | wx.CAPTION | wx.CLOSE_BOX</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ts val="600"/>
              </a:spcBef>
              <a:spcAft>
                <a:spcPts val="60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要从一个组合样式中去掉个别的样式可以使用</a:t>
            </a:r>
            <a:r>
              <a:rPr kumimoji="0" lang="en-US" altLang="x-none" sz="2400" b="0" i="0" u="none" strike="noStrike" kern="1200" cap="none" spc="0" normalizeH="0" baseline="0" noProof="1" dirty="0">
                <a:solidFill>
                  <a:schemeClr val="tx1"/>
                </a:solidFill>
                <a:latin typeface="+mn-lt"/>
                <a:ea typeface="+mn-ea"/>
                <a:cs typeface="+mn-cs"/>
              </a:rPr>
              <a:t>^</a:t>
            </a:r>
            <a:r>
              <a:rPr kumimoji="0" lang="zh-CN" altLang="en-US" sz="2400" b="0" i="0" u="none" strike="noStrike" kern="1200" cap="none" spc="0" normalizeH="0" baseline="0" noProof="1" dirty="0">
                <a:solidFill>
                  <a:schemeClr val="tx1"/>
                </a:solidFill>
                <a:latin typeface="+mn-lt"/>
                <a:ea typeface="+mn-ea"/>
                <a:cs typeface="+mn-cs"/>
              </a:rPr>
              <a:t>操作符。例如要创建一个默认样式的窗体，但要求用户不能缩放和改变窗体的尺寸，可以使用这样的组合：</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ts val="600"/>
              </a:spcBef>
              <a:spcAft>
                <a:spcPts val="60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wx.DEFAULT_FRAME_STYLE ^ (wx.RESIZE_BORDER | wx.MAXIMIZE_BOX | wx.MINIMIZE_BOX)</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4577"/>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rPr>
              <a:t>9.1.1 Frame</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4579" name="文本占位符 24578"/>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例</a:t>
            </a:r>
            <a:r>
              <a:rPr kumimoji="0" lang="en-US" altLang="zh-CN" sz="2400" b="0" i="0" u="none" strike="noStrike" kern="1200" cap="none" spc="0" normalizeH="0" baseline="0" noProof="1" dirty="0">
                <a:solidFill>
                  <a:schemeClr val="tx1"/>
                </a:solidFill>
                <a:latin typeface="宋体" panose="02010600030101010101" pitchFamily="2" charset="-122"/>
                <a:ea typeface="+mn-ea"/>
                <a:cs typeface="+mn-cs"/>
              </a:rPr>
              <a:t>9-</a:t>
            </a:r>
            <a:r>
              <a:rPr kumimoji="0" lang="zh-CN" altLang="en-US" sz="2400" b="0" i="0" u="none" strike="noStrike" kern="1200" cap="none" spc="0" normalizeH="0" baseline="0" noProof="1" dirty="0">
                <a:solidFill>
                  <a:schemeClr val="tx1"/>
                </a:solidFill>
                <a:latin typeface="宋体" panose="02010600030101010101" pitchFamily="2" charset="-122"/>
                <a:ea typeface="+mn-ea"/>
                <a:cs typeface="+mn-cs"/>
              </a:rPr>
              <a:t>1：在窗体上的文本框中动态显示当前窗体的位置与大小以及鼠标相对于窗体（即，窗体左上角坐标为(0, 0)）的当前位置，可以移动鼠标并观察值的变化。</a:t>
            </a:r>
            <a:endParaRPr kumimoji="0" lang="zh-CN" altLang="en-US" sz="2400" b="0" i="0" u="none" strike="noStrike" kern="1200" cap="none" spc="0" normalizeH="0" baseline="0" noProof="1" dirty="0">
              <a:solidFill>
                <a:schemeClr val="tx1"/>
              </a:solidFill>
              <a:latin typeface="宋体" panose="02010600030101010101" pitchFamily="2" charset="-122"/>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dirty="0">
              <a:solidFill>
                <a:schemeClr val="tx1"/>
              </a:solidFill>
              <a:latin typeface="宋体" panose="02010600030101010101" pitchFamily="2" charset="-122"/>
              <a:ea typeface="+mn-ea"/>
              <a:cs typeface="+mn-cs"/>
            </a:endParaRPr>
          </a:p>
          <a:p>
            <a:pPr marL="1905" marR="0" indent="-1905" algn="l" defTabSz="914400" rtl="0" eaLnBrk="1" fontAlgn="base" latinLnBrk="0" hangingPunct="1">
              <a:lnSpc>
                <a:spcPct val="80000"/>
              </a:lnSpc>
              <a:spcBef>
                <a:spcPct val="0"/>
              </a:spcBef>
              <a:spcAft>
                <a:spcPct val="0"/>
              </a:spcAft>
              <a:buClrTx/>
              <a:buSzTx/>
              <a:buFontTx/>
              <a:buNone/>
            </a:pPr>
            <a:r>
              <a:rPr kumimoji="0" lang="en-US" altLang="x-none" sz="2400" b="0" i="0" u="none" strike="noStrike" kern="1200" cap="none" spc="0" normalizeH="0" baseline="0" noProof="1" dirty="0">
                <a:solidFill>
                  <a:schemeClr val="tx1"/>
                </a:solidFill>
                <a:latin typeface="宋体" panose="02010600030101010101" pitchFamily="2" charset="-122"/>
                <a:ea typeface="+mn-ea"/>
                <a:cs typeface="+mn-cs"/>
                <a:hlinkClick r:id="rId1" action="ppaction://hlinkfile"/>
              </a:rPr>
              <a:t>code\wxGUI_resize.py</a:t>
            </a:r>
            <a:endParaRPr kumimoji="0" lang="en-US" altLang="x-none" sz="2400" b="0" i="0" u="none" strike="noStrike" kern="1200" cap="none" spc="0" normalizeH="0" baseline="0" noProof="1" dirty="0">
              <a:solidFill>
                <a:schemeClr val="tx1"/>
              </a:solidFill>
              <a:latin typeface="宋体" panose="02010600030101010101" pitchFamily="2" charset="-122"/>
              <a:ea typeface="+mn-ea"/>
              <a:cs typeface="+mn-cs"/>
            </a:endParaRPr>
          </a:p>
        </p:txBody>
      </p:sp>
      <p:pic>
        <p:nvPicPr>
          <p:cNvPr id="34819" name="图片 44" descr="}Q``5KXG8SE8E}7M3W[$JBV"/>
          <p:cNvPicPr>
            <a:picLocks noChangeAspect="1"/>
          </p:cNvPicPr>
          <p:nvPr/>
        </p:nvPicPr>
        <p:blipFill>
          <a:blip r:embed="rId2"/>
          <a:stretch>
            <a:fillRect/>
          </a:stretch>
        </p:blipFill>
        <p:spPr>
          <a:xfrm>
            <a:off x="6013450" y="3395663"/>
            <a:ext cx="3184525" cy="2141537"/>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27649"/>
          <p:cNvSpPr>
            <a:spLocks noGrp="1"/>
          </p:cNvSpPr>
          <p:nvPr>
            <p:ph type="title"/>
          </p:nvPr>
        </p:nvSpPr>
        <p:spPr>
          <a:xfrm>
            <a:off x="554355" y="150495"/>
            <a:ext cx="7557135" cy="414020"/>
          </a:xfrm>
          <a:noFill/>
        </p:spPr>
        <p:txBody>
          <a:bodyPr vert="horz" wrap="square" lIns="91440" tIns="45720" rIns="91440" bIns="45720" rtlCol="0" anchor="ctr" anchorCtr="0">
            <a:spAutoFit/>
          </a:bodyPr>
          <a:p>
            <a:pPr lvl="0" algn="l" fontAlgn="base"/>
            <a:r>
              <a:rPr>
                <a:latin typeface="+mj-lt"/>
                <a:ea typeface="+mj-ea"/>
                <a:cs typeface="+mj-cs"/>
                <a:sym typeface="Arial" panose="020B0604020202020204" pitchFamily="34" charset="0"/>
              </a:rPr>
              <a:t>9.1.2</a:t>
            </a:r>
            <a:r>
              <a:rPr>
                <a:latin typeface="+mj-lt"/>
                <a:ea typeface="+mj-ea"/>
                <a:cs typeface="+mj-cs"/>
                <a:sym typeface="+mn-ea"/>
              </a:rPr>
              <a:t> Button</a:t>
            </a:r>
            <a:r>
              <a:rPr>
                <a:latin typeface="+mj-lt"/>
                <a:ea typeface="+mj-ea"/>
                <a:cs typeface="+mj-cs"/>
                <a:sym typeface="+mn-ea"/>
              </a:rPr>
              <a:t>、</a:t>
            </a:r>
            <a:r>
              <a:rPr>
                <a:latin typeface="+mj-lt"/>
                <a:ea typeface="+mj-ea"/>
                <a:cs typeface="+mj-cs"/>
                <a:sym typeface="+mn-ea"/>
              </a:rPr>
              <a:t>StaticText</a:t>
            </a:r>
            <a:r>
              <a:rPr>
                <a:latin typeface="+mj-lt"/>
                <a:ea typeface="+mj-ea"/>
                <a:cs typeface="+mj-cs"/>
                <a:sym typeface="+mn-ea"/>
              </a:rPr>
              <a:t>、</a:t>
            </a:r>
            <a:r>
              <a:rPr>
                <a:latin typeface="+mj-lt"/>
                <a:ea typeface="+mj-ea"/>
                <a:cs typeface="+mj-cs"/>
                <a:sym typeface="+mn-ea"/>
              </a:rPr>
              <a:t>TextCtrl</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7651" name="文本占位符 27650"/>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按钮控件的构造函数语法如下：</a:t>
            </a:r>
            <a:endParaRPr kumimoji="0" lang="zh-CN" altLang="en-US"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Times New Roman" panose="02020603050405020304" pitchFamily="2" charset="0"/>
                <a:ea typeface="+mn-ea"/>
                <a:cs typeface="+mn-cs"/>
              </a:rPr>
              <a:t>__init__(self, Window parent, int id=-1, String label=EmptyString, Point pos=DefaultPosition, Size size=DefaultSize, long style=0, Validator validator=DefaultValidator, String name = ButtonNameStr)</a:t>
            </a:r>
            <a:endParaRPr kumimoji="0" lang="en-US" altLang="zh-CN" sz="1800" b="0" i="0" u="none" strike="noStrike" kern="1200" cap="none" spc="0" normalizeH="0" baseline="0" noProof="1">
              <a:solidFill>
                <a:schemeClr val="tx1"/>
              </a:solidFill>
              <a:latin typeface="Times New Roman" panose="02020603050405020304" pitchFamily="2"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latin typeface="Times New Roman" panose="02020603050405020304" pitchFamily="2"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按钮主要用来响应用户的单击操作，而按钮上面的文本一般是创建时直接指定的，很少需要修改。当然，如果确实需要动态修改的话，可以通过</a:t>
            </a:r>
            <a:r>
              <a:rPr kumimoji="0" lang="en-US" altLang="zh-CN" sz="2400" b="0" i="0" u="none" strike="noStrike" kern="1200" cap="none" spc="0" normalizeH="0" baseline="0" noProof="1">
                <a:solidFill>
                  <a:srgbClr val="FF0000"/>
                </a:solidFill>
                <a:latin typeface="+mn-lt"/>
                <a:ea typeface="+mn-ea"/>
                <a:cs typeface="+mn-cs"/>
              </a:rPr>
              <a:t>SetLabelText()</a:t>
            </a:r>
            <a:r>
              <a:rPr kumimoji="0" lang="zh-CN" altLang="en-US" sz="2400" b="0" i="0" u="none" strike="noStrike" kern="1200" cap="none" spc="0" normalizeH="0" baseline="0" noProof="1">
                <a:solidFill>
                  <a:schemeClr val="tx1"/>
                </a:solidFill>
                <a:latin typeface="+mn-lt"/>
                <a:ea typeface="+mn-ea"/>
                <a:cs typeface="+mn-cs"/>
              </a:rPr>
              <a:t>方法来实现这个目的，再结合</a:t>
            </a:r>
            <a:r>
              <a:rPr kumimoji="0" lang="en-US" altLang="zh-CN" sz="2400" b="0" i="0" u="none" strike="noStrike" kern="1200" cap="none" spc="0" normalizeH="0" baseline="0" noProof="1">
                <a:solidFill>
                  <a:schemeClr val="tx1"/>
                </a:solidFill>
                <a:latin typeface="+mn-lt"/>
                <a:ea typeface="+mn-ea"/>
                <a:cs typeface="+mn-cs"/>
              </a:rPr>
              <a:t>GetLabelText()</a:t>
            </a:r>
            <a:r>
              <a:rPr kumimoji="0" lang="zh-CN" altLang="en-US" sz="2400" b="0" i="0" u="none" strike="noStrike" kern="1200" cap="none" spc="0" normalizeH="0" baseline="0" noProof="1">
                <a:solidFill>
                  <a:schemeClr val="tx1"/>
                </a:solidFill>
                <a:latin typeface="+mn-lt"/>
                <a:ea typeface="+mn-ea"/>
                <a:cs typeface="+mn-cs"/>
              </a:rPr>
              <a:t>方法来获取按钮控件上面显示的文本，则可以实现同一个按钮完成不同功能的目的。为按钮绑定事件处理函数的方法为：</a:t>
            </a:r>
            <a:endParaRPr kumimoji="0" lang="zh-CN" altLang="en-US"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Times New Roman" panose="02020603050405020304" pitchFamily="2" charset="0"/>
                <a:ea typeface="+mn-ea"/>
                <a:cs typeface="+mn-cs"/>
              </a:rPr>
              <a:t>Bind(event, handler, source=None, id=-1, id2=-1)</a:t>
            </a:r>
            <a:endParaRPr kumimoji="0" lang="en-US" altLang="zh-CN" sz="1800" b="0" i="0" u="none" strike="noStrike" kern="1200" cap="none" spc="0" normalizeH="0" baseline="0" noProof="1">
              <a:solidFill>
                <a:schemeClr val="tx1"/>
              </a:solidFill>
              <a:latin typeface="Times New Roman" panose="02020603050405020304" pitchFamily="2" charset="0"/>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8673"/>
          <p:cNvSpPr>
            <a:spLocks noGrp="1"/>
          </p:cNvSpPr>
          <p:nvPr>
            <p:ph type="title"/>
          </p:nvPr>
        </p:nvSpPr>
        <p:spPr>
          <a:xfrm>
            <a:off x="554355" y="150495"/>
            <a:ext cx="7391400" cy="414020"/>
          </a:xfrm>
          <a:noFill/>
        </p:spPr>
        <p:txBody>
          <a:bodyPr vert="horz" wrap="square" lIns="91440" tIns="45720" rIns="91440" bIns="45720" rtlCol="0" anchor="ctr" anchorCtr="0">
            <a:spAutoFit/>
          </a:bodyPr>
          <a:p>
            <a:pPr lvl="0" algn="l" fontAlgn="base"/>
            <a:r>
              <a:rPr>
                <a:latin typeface="+mj-lt"/>
                <a:ea typeface="+mj-ea"/>
                <a:cs typeface="+mj-cs"/>
                <a:sym typeface="Arial" panose="020B0604020202020204" pitchFamily="34" charset="0"/>
              </a:rPr>
              <a:t>9.1.2</a:t>
            </a:r>
            <a:r>
              <a:rPr>
                <a:latin typeface="+mj-lt"/>
                <a:ea typeface="+mj-ea"/>
                <a:cs typeface="+mj-cs"/>
                <a:sym typeface="+mn-ea"/>
              </a:rPr>
              <a:t> Button</a:t>
            </a:r>
            <a:r>
              <a:rPr>
                <a:latin typeface="+mj-lt"/>
                <a:ea typeface="+mj-ea"/>
                <a:cs typeface="+mj-cs"/>
                <a:sym typeface="+mn-ea"/>
              </a:rPr>
              <a:t>、</a:t>
            </a:r>
            <a:r>
              <a:rPr>
                <a:latin typeface="+mj-lt"/>
                <a:ea typeface="+mj-ea"/>
                <a:cs typeface="+mj-cs"/>
                <a:sym typeface="+mn-ea"/>
              </a:rPr>
              <a:t>StaticText</a:t>
            </a:r>
            <a:r>
              <a:rPr>
                <a:latin typeface="+mj-lt"/>
                <a:ea typeface="+mj-ea"/>
                <a:cs typeface="+mj-cs"/>
                <a:sym typeface="+mn-ea"/>
              </a:rPr>
              <a:t>、</a:t>
            </a:r>
            <a:r>
              <a:rPr>
                <a:latin typeface="+mj-lt"/>
                <a:ea typeface="+mj-ea"/>
                <a:cs typeface="+mj-cs"/>
                <a:sym typeface="+mn-ea"/>
              </a:rPr>
              <a:t>TextCtrl</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5842" name="文本占位符 28674"/>
          <p:cNvSpPr>
            <a:spLocks noGrp="1"/>
          </p:cNvSpPr>
          <p:nvPr>
            <p:ph sz="half" idx="2"/>
          </p:nvPr>
        </p:nvSpPr>
        <p:spPr/>
        <p:txBody>
          <a:bodyPr anchor="t"/>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标签初始化参数</a:t>
            </a:r>
            <a:endParaRPr kumimoji="0" lang="zh-CN" altLang="en-US" sz="2400" b="0" i="0" u="none" strike="noStrike" kern="1200" cap="none" spc="0" normalizeH="0" baseline="0" noProof="1" dirty="0">
              <a:solidFill>
                <a:schemeClr val="tx1"/>
              </a:solidFill>
              <a:latin typeface="+mn-lt"/>
              <a:ea typeface="+mn-ea"/>
              <a:cs typeface="+mn-cs"/>
            </a:endParaRPr>
          </a:p>
          <a:p>
            <a:pPr marL="632460" marR="0" indent="-342265" algn="l" defTabSz="914400" rtl="0" eaLnBrk="1" fontAlgn="base" latinLnBrk="0" hangingPunct="1">
              <a:lnSpc>
                <a:spcPct val="100000"/>
              </a:lnSpc>
              <a:spcBef>
                <a:spcPts val="600"/>
              </a:spcBef>
              <a:spcAft>
                <a:spcPts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parent：父控件</a:t>
            </a:r>
            <a:endParaRPr kumimoji="0" lang="zh-CN" altLang="en-US" sz="1800" b="0" i="0" u="none" strike="noStrike" kern="1200" cap="none" spc="0" normalizeH="0" baseline="0" noProof="1" dirty="0">
              <a:solidFill>
                <a:schemeClr val="tx1"/>
              </a:solidFill>
              <a:latin typeface="+mn-lt"/>
              <a:ea typeface="+mn-ea"/>
              <a:cs typeface="+mn-cs"/>
            </a:endParaRPr>
          </a:p>
          <a:p>
            <a:pPr marL="632460" marR="0" indent="-342265" algn="l" defTabSz="914400" rtl="0" eaLnBrk="1" fontAlgn="base" latinLnBrk="0" hangingPunct="1">
              <a:lnSpc>
                <a:spcPct val="100000"/>
              </a:lnSpc>
              <a:spcBef>
                <a:spcPts val="600"/>
              </a:spcBef>
              <a:spcAft>
                <a:spcPts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id：ID</a:t>
            </a:r>
            <a:endParaRPr kumimoji="0" lang="zh-CN" altLang="en-US" sz="1800" b="0" i="0" u="none" strike="noStrike" kern="1200" cap="none" spc="0" normalizeH="0" baseline="0" noProof="1" dirty="0">
              <a:solidFill>
                <a:schemeClr val="tx1"/>
              </a:solidFill>
              <a:latin typeface="+mn-lt"/>
              <a:ea typeface="+mn-ea"/>
              <a:cs typeface="+mn-cs"/>
            </a:endParaRPr>
          </a:p>
          <a:p>
            <a:pPr marL="632460" marR="0" indent="-342265" algn="l" defTabSz="914400" rtl="0" eaLnBrk="1" fontAlgn="base" latinLnBrk="0" hangingPunct="1">
              <a:lnSpc>
                <a:spcPct val="100000"/>
              </a:lnSpc>
              <a:spcBef>
                <a:spcPts val="600"/>
              </a:spcBef>
              <a:spcAft>
                <a:spcPts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label：显示的文本</a:t>
            </a:r>
            <a:endParaRPr kumimoji="0" lang="zh-CN" altLang="en-US" sz="1800" b="0" i="0" u="none" strike="noStrike" kern="1200" cap="none" spc="0" normalizeH="0" baseline="0" noProof="1" dirty="0">
              <a:solidFill>
                <a:schemeClr val="tx1"/>
              </a:solidFill>
              <a:latin typeface="+mn-lt"/>
              <a:ea typeface="+mn-ea"/>
              <a:cs typeface="+mn-cs"/>
            </a:endParaRPr>
          </a:p>
          <a:p>
            <a:pPr marL="632460" marR="0" indent="-342265" algn="l" defTabSz="914400" rtl="0" eaLnBrk="1" fontAlgn="base" latinLnBrk="0" hangingPunct="1">
              <a:lnSpc>
                <a:spcPct val="100000"/>
              </a:lnSpc>
              <a:spcBef>
                <a:spcPts val="600"/>
              </a:spcBef>
              <a:spcAft>
                <a:spcPts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pos：位置</a:t>
            </a:r>
            <a:endParaRPr kumimoji="0" lang="zh-CN" altLang="en-US" sz="1800" b="0" i="0" u="none" strike="noStrike" kern="1200" cap="none" spc="0" normalizeH="0" baseline="0" noProof="1" dirty="0">
              <a:solidFill>
                <a:schemeClr val="tx1"/>
              </a:solidFill>
              <a:latin typeface="+mn-lt"/>
              <a:ea typeface="+mn-ea"/>
              <a:cs typeface="+mn-cs"/>
            </a:endParaRPr>
          </a:p>
          <a:p>
            <a:pPr marL="632460" marR="0" indent="-342265" algn="l" defTabSz="914400" rtl="0" eaLnBrk="1" fontAlgn="base" latinLnBrk="0" hangingPunct="1">
              <a:lnSpc>
                <a:spcPct val="100000"/>
              </a:lnSpc>
              <a:spcBef>
                <a:spcPts val="600"/>
              </a:spcBef>
              <a:spcAft>
                <a:spcPts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size：大小</a:t>
            </a:r>
            <a:endParaRPr kumimoji="0" lang="zh-CN" altLang="en-US" sz="1800" b="0" i="0" u="none" strike="noStrike" kern="1200" cap="none" spc="0" normalizeH="0" baseline="0" noProof="1" dirty="0">
              <a:solidFill>
                <a:schemeClr val="tx1"/>
              </a:solidFill>
              <a:latin typeface="+mn-lt"/>
              <a:ea typeface="+mn-ea"/>
              <a:cs typeface="+mn-cs"/>
            </a:endParaRPr>
          </a:p>
          <a:p>
            <a:pPr marL="632460" marR="0" indent="-342265" algn="l" defTabSz="914400" rtl="0" eaLnBrk="1" fontAlgn="base" latinLnBrk="0" hangingPunct="1">
              <a:lnSpc>
                <a:spcPct val="100000"/>
              </a:lnSpc>
              <a:spcBef>
                <a:spcPts val="600"/>
              </a:spcBef>
              <a:spcAft>
                <a:spcPts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style：样式</a:t>
            </a:r>
            <a:endParaRPr kumimoji="0" lang="zh-CN" altLang="en-US" sz="1800" b="0" i="0" u="none" strike="noStrike" kern="1200" cap="none" spc="0" normalizeH="0" baseline="0" noProof="1" dirty="0">
              <a:solidFill>
                <a:schemeClr val="tx1"/>
              </a:solidFill>
              <a:latin typeface="+mn-lt"/>
              <a:ea typeface="+mn-ea"/>
              <a:cs typeface="+mn-cs"/>
            </a:endParaRPr>
          </a:p>
          <a:p>
            <a:pPr marL="632460" marR="0" indent="-342265" algn="l" defTabSz="914400" rtl="0" eaLnBrk="1" fontAlgn="base" latinLnBrk="0" hangingPunct="1">
              <a:lnSpc>
                <a:spcPct val="100000"/>
              </a:lnSpc>
              <a:spcBef>
                <a:spcPts val="600"/>
              </a:spcBef>
              <a:spcAft>
                <a:spcPts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name：名字</a:t>
            </a:r>
            <a:endParaRPr kumimoji="0" lang="zh-CN" altLang="en-US" sz="180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ts val="600"/>
              </a:spcBef>
              <a:spcAft>
                <a:spcPts val="600"/>
              </a:spcAft>
              <a:buClr>
                <a:schemeClr val="tx1"/>
              </a:buClr>
              <a:buSzPct val="90000"/>
              <a:buFont typeface="Arial" panose="020B0604020202020204" pitchFamily="34" charset="0"/>
              <a:buNone/>
            </a:pPr>
            <a:endParaRPr kumimoji="0" lang="zh-CN" altLang="en-US" sz="1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
                <a:schemeClr val="tx1"/>
              </a:buClr>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可以使用</a:t>
            </a:r>
            <a:r>
              <a:rPr kumimoji="0" lang="en-US" altLang="x-none" sz="2400" b="0" i="0" u="none" strike="noStrike" kern="1200" cap="none" spc="0" normalizeH="0" baseline="0" noProof="1" dirty="0">
                <a:solidFill>
                  <a:schemeClr val="tx1"/>
                </a:solidFill>
                <a:latin typeface="+mn-lt"/>
                <a:ea typeface="+mn-ea"/>
                <a:cs typeface="+mn-cs"/>
              </a:rPr>
              <a:t>SetLabel()</a:t>
            </a:r>
            <a:r>
              <a:rPr kumimoji="0" lang="zh-CN" altLang="en-US" sz="2400" b="0" i="0" u="none" strike="noStrike" kern="1200" cap="none" spc="0" normalizeH="0" baseline="0" noProof="1" dirty="0">
                <a:solidFill>
                  <a:schemeClr val="tx1"/>
                </a:solidFill>
                <a:latin typeface="+mn-lt"/>
                <a:ea typeface="+mn-ea"/>
                <a:cs typeface="+mn-cs"/>
              </a:rPr>
              <a:t>方法动态为</a:t>
            </a:r>
            <a:r>
              <a:rPr kumimoji="0" lang="en-US" altLang="x-none" sz="2400" b="0" i="0" u="none" strike="noStrike" kern="1200" cap="none" spc="0" normalizeH="0" baseline="0" noProof="1" dirty="0">
                <a:solidFill>
                  <a:schemeClr val="tx1"/>
                </a:solidFill>
                <a:latin typeface="+mn-lt"/>
                <a:ea typeface="+mn-ea"/>
                <a:cs typeface="+mn-cs"/>
              </a:rPr>
              <a:t>StaticText</a:t>
            </a:r>
            <a:r>
              <a:rPr kumimoji="0" lang="zh-CN" altLang="en-US" sz="2400" b="0" i="0" u="none" strike="noStrike" kern="1200" cap="none" spc="0" normalizeH="0" baseline="0" noProof="1" dirty="0">
                <a:solidFill>
                  <a:schemeClr val="tx1"/>
                </a:solidFill>
                <a:latin typeface="+mn-lt"/>
                <a:ea typeface="+mn-ea"/>
                <a:cs typeface="+mn-cs"/>
              </a:rPr>
              <a:t>控件设置文本</a:t>
            </a:r>
            <a:endParaRPr kumimoji="0" lang="zh-CN" altLang="en-US" sz="24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29697"/>
          <p:cNvSpPr>
            <a:spLocks noGrp="1"/>
          </p:cNvSpPr>
          <p:nvPr>
            <p:ph type="title"/>
          </p:nvPr>
        </p:nvSpPr>
        <p:spPr>
          <a:xfrm>
            <a:off x="554355" y="150495"/>
            <a:ext cx="7506970" cy="414020"/>
          </a:xfrm>
          <a:noFill/>
        </p:spPr>
        <p:txBody>
          <a:bodyPr vert="horz" wrap="square" lIns="91440" tIns="45720" rIns="91440" bIns="45720" rtlCol="0" anchor="ctr" anchorCtr="0">
            <a:spAutoFit/>
          </a:bodyPr>
          <a:p>
            <a:pPr lvl="0" algn="l" fontAlgn="base"/>
            <a:r>
              <a:rPr>
                <a:latin typeface="+mj-lt"/>
                <a:ea typeface="+mj-ea"/>
                <a:cs typeface="+mj-cs"/>
                <a:sym typeface="Arial" panose="020B0604020202020204" pitchFamily="34" charset="0"/>
              </a:rPr>
              <a:t>9.1.2</a:t>
            </a:r>
            <a:r>
              <a:rPr>
                <a:latin typeface="+mj-lt"/>
                <a:ea typeface="+mj-ea"/>
                <a:cs typeface="+mj-cs"/>
                <a:sym typeface="+mn-ea"/>
              </a:rPr>
              <a:t> Button</a:t>
            </a:r>
            <a:r>
              <a:rPr>
                <a:latin typeface="+mj-lt"/>
                <a:ea typeface="+mj-ea"/>
                <a:cs typeface="+mj-cs"/>
                <a:sym typeface="+mn-ea"/>
              </a:rPr>
              <a:t>、</a:t>
            </a:r>
            <a:r>
              <a:rPr>
                <a:latin typeface="+mj-lt"/>
                <a:ea typeface="+mj-ea"/>
                <a:cs typeface="+mj-cs"/>
                <a:sym typeface="+mn-ea"/>
              </a:rPr>
              <a:t>StaticText</a:t>
            </a:r>
            <a:r>
              <a:rPr>
                <a:latin typeface="+mj-lt"/>
                <a:ea typeface="+mj-ea"/>
                <a:cs typeface="+mj-cs"/>
                <a:sym typeface="+mn-ea"/>
              </a:rPr>
              <a:t>、</a:t>
            </a:r>
            <a:r>
              <a:rPr>
                <a:latin typeface="+mj-lt"/>
                <a:ea typeface="+mj-ea"/>
                <a:cs typeface="+mj-cs"/>
                <a:sym typeface="+mn-ea"/>
              </a:rPr>
              <a:t>TextCtrl</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6866" name="文本占位符 29698"/>
          <p:cNvSpPr>
            <a:spLocks noGrp="1"/>
          </p:cNvSpPr>
          <p:nvPr>
            <p:ph sz="half" idx="2"/>
          </p:nvPr>
        </p:nvSpPr>
        <p:spPr/>
        <p:txBody>
          <a:bodyPr anchor="t"/>
          <a:p>
            <a:pPr marL="342900" marR="0" indent="-342900" algn="l" defTabSz="914400" rtl="0" eaLnBrk="1" fontAlgn="base" latinLnBrk="0" hangingPunct="1">
              <a:lnSpc>
                <a:spcPct val="100000"/>
              </a:lnSpc>
              <a:spcBef>
                <a:spcPts val="600"/>
              </a:spcBef>
              <a:spcAft>
                <a:spcPct val="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文本框初始化参数</a:t>
            </a:r>
            <a:endParaRPr kumimoji="0" lang="zh-CN" altLang="en-US" sz="24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parent：父控件</a:t>
            </a:r>
            <a:endParaRPr kumimoji="0" lang="zh-CN" altLang="en-US" sz="18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id：ID</a:t>
            </a:r>
            <a:endParaRPr kumimoji="0" lang="zh-CN" altLang="en-US" sz="18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value：初始显示的文本</a:t>
            </a:r>
            <a:endParaRPr kumimoji="0" lang="zh-CN" altLang="en-US" sz="18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pos：位置</a:t>
            </a:r>
            <a:endParaRPr kumimoji="0" lang="zh-CN" altLang="en-US" sz="18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size：大小</a:t>
            </a:r>
            <a:endParaRPr kumimoji="0" lang="zh-CN" altLang="en-US" sz="18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style：样式</a:t>
            </a:r>
            <a:endParaRPr kumimoji="0" lang="zh-CN" altLang="en-US" sz="18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name：名字</a:t>
            </a:r>
            <a:endParaRPr kumimoji="0" lang="zh-CN" altLang="en-US" sz="18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validator：验证类</a:t>
            </a:r>
            <a:endParaRPr kumimoji="0" lang="zh-CN" altLang="en-US" sz="180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ts val="600"/>
              </a:spcBef>
              <a:spcAft>
                <a:spcPct val="0"/>
              </a:spcAft>
              <a:buClr>
                <a:schemeClr val="tx1"/>
              </a:buClr>
              <a:buSzPct val="90000"/>
              <a:buFont typeface="Arial" panose="020B0604020202020204" pitchFamily="34" charset="0"/>
              <a:buNone/>
            </a:pPr>
            <a:endParaRPr kumimoji="0" lang="zh-CN" altLang="en-US" sz="1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ts val="600"/>
              </a:spcBef>
              <a:spcAft>
                <a:spcPct val="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使用</a:t>
            </a:r>
            <a:r>
              <a:rPr kumimoji="0" lang="en-US" altLang="x-none" sz="2400" b="0" i="0" u="none" strike="noStrike" kern="1200" cap="none" spc="0" normalizeH="0" baseline="0" noProof="1" dirty="0">
                <a:solidFill>
                  <a:schemeClr val="tx1"/>
                </a:solidFill>
                <a:latin typeface="+mn-lt"/>
                <a:ea typeface="+mn-ea"/>
                <a:cs typeface="+mn-cs"/>
              </a:rPr>
              <a:t>GetValue()</a:t>
            </a:r>
            <a:r>
              <a:rPr kumimoji="0" lang="zh-CN" altLang="en-US" sz="2400" b="0" i="0" u="none" strike="noStrike" kern="1200" cap="none" spc="0" normalizeH="0" baseline="0" noProof="1" dirty="0">
                <a:solidFill>
                  <a:schemeClr val="tx1"/>
                </a:solidFill>
                <a:latin typeface="+mn-lt"/>
                <a:ea typeface="+mn-ea"/>
                <a:cs typeface="+mn-cs"/>
              </a:rPr>
              <a:t>方法获取文本框中输入的内容，使用</a:t>
            </a:r>
            <a:r>
              <a:rPr kumimoji="0" lang="en-US" altLang="x-none" sz="2400" b="0" i="0" u="none" strike="noStrike" kern="1200" cap="none" spc="0" normalizeH="0" baseline="0" noProof="1" dirty="0">
                <a:solidFill>
                  <a:schemeClr val="tx1"/>
                </a:solidFill>
                <a:latin typeface="+mn-lt"/>
                <a:ea typeface="+mn-ea"/>
                <a:cs typeface="+mn-cs"/>
              </a:rPr>
              <a:t>SetValue()</a:t>
            </a:r>
            <a:r>
              <a:rPr kumimoji="0" lang="zh-CN" altLang="en-US" sz="2400" b="0" i="0" u="none" strike="noStrike" kern="1200" cap="none" spc="0" normalizeH="0" baseline="0" noProof="1" dirty="0">
                <a:solidFill>
                  <a:schemeClr val="tx1"/>
                </a:solidFill>
                <a:latin typeface="+mn-lt"/>
                <a:ea typeface="+mn-ea"/>
                <a:cs typeface="+mn-cs"/>
              </a:rPr>
              <a:t>方法设置文本框中的文本</a:t>
            </a:r>
            <a:endParaRPr kumimoji="0" lang="zh-CN" altLang="en-US" sz="24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0721"/>
          <p:cNvSpPr>
            <a:spLocks noGrp="1"/>
          </p:cNvSpPr>
          <p:nvPr>
            <p:ph type="title"/>
          </p:nvPr>
        </p:nvSpPr>
        <p:spPr>
          <a:xfrm>
            <a:off x="554355" y="150495"/>
            <a:ext cx="7590155" cy="414020"/>
          </a:xfrm>
          <a:noFill/>
        </p:spPr>
        <p:txBody>
          <a:bodyPr vert="horz" wrap="square" lIns="91440" tIns="45720" rIns="91440" bIns="45720" rtlCol="0" anchor="ctr" anchorCtr="0">
            <a:spAutoFit/>
          </a:bodyPr>
          <a:p>
            <a:pPr lvl="0" algn="l" fontAlgn="base"/>
            <a:r>
              <a:rPr>
                <a:latin typeface="+mj-lt"/>
                <a:ea typeface="+mj-ea"/>
                <a:cs typeface="+mj-cs"/>
                <a:sym typeface="Arial" panose="020B0604020202020204" pitchFamily="34" charset="0"/>
              </a:rPr>
              <a:t>9.1.2</a:t>
            </a:r>
            <a:r>
              <a:rPr>
                <a:latin typeface="+mj-lt"/>
                <a:ea typeface="+mj-ea"/>
                <a:cs typeface="+mj-cs"/>
                <a:sym typeface="+mn-ea"/>
              </a:rPr>
              <a:t> Button</a:t>
            </a:r>
            <a:r>
              <a:rPr>
                <a:latin typeface="+mj-lt"/>
                <a:ea typeface="+mj-ea"/>
                <a:cs typeface="+mj-cs"/>
                <a:sym typeface="+mn-ea"/>
              </a:rPr>
              <a:t>、</a:t>
            </a:r>
            <a:r>
              <a:rPr>
                <a:latin typeface="+mj-lt"/>
                <a:ea typeface="+mj-ea"/>
                <a:cs typeface="+mj-cs"/>
                <a:sym typeface="+mn-ea"/>
              </a:rPr>
              <a:t>StaticText</a:t>
            </a:r>
            <a:r>
              <a:rPr>
                <a:latin typeface="+mj-lt"/>
                <a:ea typeface="+mj-ea"/>
                <a:cs typeface="+mj-cs"/>
                <a:sym typeface="+mn-ea"/>
              </a:rPr>
              <a:t>、</a:t>
            </a:r>
            <a:r>
              <a:rPr>
                <a:latin typeface="+mj-lt"/>
                <a:ea typeface="+mj-ea"/>
                <a:cs typeface="+mj-cs"/>
                <a:sym typeface="+mn-ea"/>
              </a:rPr>
              <a:t>TextCtrl</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8914" name="文本占位符 30722"/>
          <p:cNvSpPr>
            <a:spLocks noGrp="1"/>
          </p:cNvSpPr>
          <p:nvPr>
            <p:ph sz="half" idx="2"/>
          </p:nvPr>
        </p:nvSpPr>
        <p:spPr/>
        <p:txBody>
          <a:bodyPr anchor="t"/>
          <a:p>
            <a:pPr>
              <a:buSzPct val="90000"/>
              <a:buFont typeface="Wingdings" panose="05000000000000000000" charset="0"/>
              <a:buChar char="§"/>
            </a:pPr>
            <a:r>
              <a:rPr lang="zh-CN" altLang="en-US" sz="2400" dirty="0"/>
              <a:t>例</a:t>
            </a:r>
            <a:r>
              <a:rPr lang="en-US" altLang="zh-CN" sz="2400" dirty="0"/>
              <a:t>9-2  </a:t>
            </a:r>
            <a:r>
              <a:rPr lang="zh-CN" altLang="en-US" sz="2400" dirty="0"/>
              <a:t>运行程序，显示一个窗口，用户输入一个数字，程序计算其是否为素数，并分别显示“</a:t>
            </a:r>
            <a:r>
              <a:rPr lang="en-US" altLang="zh-CN" sz="2400" dirty="0"/>
              <a:t>Yes”</a:t>
            </a:r>
            <a:r>
              <a:rPr lang="zh-CN" altLang="en-US" sz="2400" dirty="0"/>
              <a:t>或“</a:t>
            </a:r>
            <a:r>
              <a:rPr lang="en-US" altLang="zh-CN" sz="2400" dirty="0"/>
              <a:t>No”</a:t>
            </a:r>
            <a:r>
              <a:rPr lang="zh-CN" altLang="en-US" sz="2400" dirty="0"/>
              <a:t>。</a:t>
            </a:r>
            <a:endParaRPr lang="zh-CN" altLang="en-US" sz="2400" dirty="0"/>
          </a:p>
          <a:p>
            <a:pPr>
              <a:buSzPct val="90000"/>
              <a:buFont typeface="Wingdings" panose="05000000000000000000" pitchFamily="2" charset="2"/>
              <a:buNone/>
            </a:pPr>
            <a:endParaRPr lang="en-US" altLang="zh-CN" sz="2000" dirty="0"/>
          </a:p>
          <a:p>
            <a:pPr>
              <a:buSzPct val="90000"/>
              <a:buFont typeface="Wingdings" panose="05000000000000000000" pitchFamily="2" charset="2"/>
              <a:buNone/>
            </a:pPr>
            <a:r>
              <a:rPr lang="en-US" altLang="zh-CN" sz="2000" dirty="0">
                <a:hlinkClick r:id="rId1" action="ppaction://hlinkfile"/>
              </a:rPr>
              <a:t>code\wxIsPrime.py</a:t>
            </a:r>
            <a:endParaRPr lang="en-US" altLang="zh-CN" sz="2000" dirty="0"/>
          </a:p>
        </p:txBody>
      </p:sp>
      <p:pic>
        <p:nvPicPr>
          <p:cNvPr id="38915" name="图片 31746" descr="SXS)QEZIO(YJPX(JK3FO1BR"/>
          <p:cNvPicPr>
            <a:picLocks noChangeAspect="1"/>
          </p:cNvPicPr>
          <p:nvPr/>
        </p:nvPicPr>
        <p:blipFill>
          <a:blip r:embed="rId2"/>
          <a:stretch>
            <a:fillRect/>
          </a:stretch>
        </p:blipFill>
        <p:spPr>
          <a:xfrm>
            <a:off x="5172075" y="3402013"/>
            <a:ext cx="4038600" cy="20034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32769"/>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Arial" panose="020B0604020202020204" pitchFamily="34" charset="0"/>
              </a:rPr>
              <a:t>9.1.3</a:t>
            </a:r>
            <a:r>
              <a:rPr lang="en-US" altLang="zh-CN" strike="noStrike" kern="1200" baseline="0" noProof="1">
                <a:latin typeface="+mj-lt"/>
                <a:ea typeface="+mj-ea"/>
                <a:cs typeface="+mj-cs"/>
              </a:rPr>
              <a:t> Menu</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9938" name="文本占位符 32770"/>
          <p:cNvSpPr>
            <a:spLocks noGrp="1"/>
          </p:cNvSpPr>
          <p:nvPr>
            <p:ph sz="half" idx="2"/>
          </p:nvPr>
        </p:nvSpPr>
        <p:spPr/>
        <p:txBody>
          <a:bodyPr anchor="t"/>
          <a:p>
            <a:pPr>
              <a:lnSpc>
                <a:spcPct val="80000"/>
              </a:lnSpc>
              <a:buSzPct val="90000"/>
              <a:buFont typeface="Wingdings" panose="05000000000000000000" charset="0"/>
              <a:buChar char="§"/>
            </a:pPr>
            <a:r>
              <a:rPr lang="zh-CN" altLang="en-US" sz="2400" dirty="0"/>
              <a:t>创建普通菜单</a:t>
            </a:r>
            <a:endParaRPr lang="zh-CN" altLang="en-US" sz="2400" dirty="0"/>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self.frame = wx.Frame(parent=None, title='wxGUI', size=(640,480))</a:t>
            </a:r>
            <a:endParaRPr lang="en-US" altLang="zh-CN"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self.panel = wx.Panel(self.frame, -1)</a:t>
            </a:r>
            <a:endParaRPr lang="en-US" altLang="zh-CN"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self.menuBar = wx.MenuBar()</a:t>
            </a:r>
            <a:endParaRPr lang="en-US" altLang="zh-CN"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self.menu = wx.Menu()                                           #</a:t>
            </a:r>
            <a:r>
              <a:rPr lang="zh-CN" altLang="en-US" sz="1800" dirty="0">
                <a:latin typeface="Times New Roman" panose="02020603050405020304" pitchFamily="2" charset="0"/>
              </a:rPr>
              <a:t>创建菜单</a:t>
            </a:r>
            <a:endParaRPr lang="zh-CN" altLang="en-US"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self.menuOpen = self.menu.Append101, 'Open')   #</a:t>
            </a:r>
            <a:r>
              <a:rPr lang="zh-CN" altLang="en-US" sz="1800" dirty="0">
                <a:latin typeface="Times New Roman" panose="02020603050405020304" pitchFamily="2" charset="0"/>
              </a:rPr>
              <a:t>创建菜单项</a:t>
            </a:r>
            <a:endParaRPr lang="zh-CN" altLang="en-US"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self.menuSave = self.menu.Append(102, 'Save')</a:t>
            </a:r>
            <a:endParaRPr lang="en-US" altLang="zh-CN"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self.menuSaveAs = self.menu.Append(103, 'Save As')</a:t>
            </a:r>
            <a:endParaRPr lang="en-US" altLang="zh-CN"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self.menu.AppendSeparator()                                 #</a:t>
            </a:r>
            <a:r>
              <a:rPr lang="zh-CN" altLang="en-US" sz="1800" dirty="0">
                <a:latin typeface="Times New Roman" panose="02020603050405020304" pitchFamily="2" charset="0"/>
              </a:rPr>
              <a:t>分隔符</a:t>
            </a:r>
            <a:endParaRPr lang="zh-CN" altLang="en-US"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self.menuClose = self.menu.Append(104, 'Close')</a:t>
            </a:r>
            <a:endParaRPr lang="en-US" altLang="zh-CN"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self.menuBar.Append(self.menu, '&amp;File')                 #</a:t>
            </a:r>
            <a:r>
              <a:rPr lang="zh-CN" altLang="en-US" sz="1800" dirty="0">
                <a:latin typeface="Times New Roman" panose="02020603050405020304" pitchFamily="2" charset="0"/>
              </a:rPr>
              <a:t>把菜单项添加到菜单</a:t>
            </a:r>
            <a:endParaRPr lang="zh-CN" altLang="en-US"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self.menu = wx.Menu()                                            </a:t>
            </a:r>
            <a:endParaRPr lang="zh-CN" altLang="en-US"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self.menuCopy = self.menu.Append(201, 'Copy')</a:t>
            </a:r>
            <a:endParaRPr lang="en-US" altLang="zh-CN"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self.menuCut = self.menu.Append(202, 'Cut')</a:t>
            </a:r>
            <a:endParaRPr lang="en-US" altLang="zh-CN"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self.menuPaste = self.menu.Append(203, 'Paste')</a:t>
            </a:r>
            <a:endParaRPr lang="en-US" altLang="zh-CN" sz="1800" dirty="0">
              <a:latin typeface="Times New Roman" panose="02020603050405020304" pitchFamily="2" charset="0"/>
            </a:endParaRPr>
          </a:p>
          <a:p>
            <a:pPr>
              <a:spcBef>
                <a:spcPct val="0"/>
              </a:spcBef>
              <a:buSzPct val="90000"/>
              <a:buFont typeface="Wingdings" panose="05000000000000000000" pitchFamily="2" charset="2"/>
              <a:buNone/>
            </a:pPr>
            <a:r>
              <a:rPr lang="en-US" altLang="zh-CN" sz="1800" dirty="0">
                <a:latin typeface="Times New Roman" panose="02020603050405020304" pitchFamily="2" charset="0"/>
              </a:rPr>
              <a:t>self.menuBar.Append(self.menu, '&amp;Edit')</a:t>
            </a:r>
            <a:endParaRPr lang="zh-CN" altLang="en-US" sz="1800" dirty="0">
              <a:latin typeface="Times New Roman" panose="02020603050405020304"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Arial" panose="020B0604020202020204" pitchFamily="34" charset="0"/>
              </a:rPr>
              <a:t>9.1.3</a:t>
            </a:r>
            <a:r>
              <a:rPr lang="en-US" altLang="zh-CN" strike="noStrike" kern="1200" baseline="0" noProof="1">
                <a:latin typeface="+mj-lt"/>
                <a:ea typeface="+mj-ea"/>
                <a:cs typeface="+mj-cs"/>
              </a:rPr>
              <a:t> Menu</a:t>
            </a:r>
            <a:endParaRPr lang="zh-CN" altLang="en-US" strike="noStrike" kern="1200" baseline="0" noProof="1">
              <a:latin typeface="+mj-lt"/>
              <a:ea typeface="宋体" panose="02010600030101010101" pitchFamily="2" charset="-122"/>
              <a:cs typeface="+mj-cs"/>
            </a:endParaRPr>
          </a:p>
        </p:txBody>
      </p:sp>
      <p:sp>
        <p:nvSpPr>
          <p:cNvPr id="2" name="文本占位符 1"/>
          <p:cNvSpPr>
            <a:spLocks noGrp="1"/>
          </p:cNvSpPr>
          <p:nvPr>
            <p:ph type="body" idx="1"/>
          </p:nvPr>
        </p:nvSpPr>
        <p:spPr/>
        <p:txBody>
          <a:bodyPr/>
          <a:p>
            <a:endParaRPr lang="zh-CN" altLang="en-US"/>
          </a:p>
        </p:txBody>
      </p:sp>
      <p:sp>
        <p:nvSpPr>
          <p:cNvPr id="40962" name="内容占位符 2"/>
          <p:cNvSpPr>
            <a:spLocks noGrp="1"/>
          </p:cNvSpPr>
          <p:nvPr>
            <p:ph sz="half" idx="2"/>
          </p:nvPr>
        </p:nvSpPr>
        <p:spPr/>
        <p:txBody>
          <a:bodyPr anchor="t"/>
          <a:p>
            <a:pPr>
              <a:lnSpc>
                <a:spcPct val="80000"/>
              </a:lnSpc>
              <a:buSzPct val="90000"/>
              <a:buFont typeface="Wingdings" panose="05000000000000000000" charset="0"/>
              <a:buChar char="§"/>
            </a:pPr>
            <a:r>
              <a:rPr lang="zh-CN" altLang="en-US" sz="2400" dirty="0"/>
              <a:t>为窗体设置菜单栏</a:t>
            </a:r>
            <a:endParaRPr lang="zh-CN" altLang="en-US" sz="2400" dirty="0"/>
          </a:p>
          <a:p>
            <a:pPr>
              <a:lnSpc>
                <a:spcPct val="80000"/>
              </a:lnSpc>
              <a:spcBef>
                <a:spcPct val="0"/>
              </a:spcBef>
              <a:buSzPct val="90000"/>
              <a:buFont typeface="Wingdings" panose="05000000000000000000" pitchFamily="2" charset="2"/>
              <a:buNone/>
            </a:pPr>
            <a:endParaRPr lang="en-US" altLang="zh-CN" sz="2000" dirty="0"/>
          </a:p>
          <a:p>
            <a:pPr>
              <a:lnSpc>
                <a:spcPct val="80000"/>
              </a:lnSpc>
              <a:spcBef>
                <a:spcPct val="0"/>
              </a:spcBef>
              <a:buSzPct val="90000"/>
              <a:buFont typeface="Wingdings" panose="05000000000000000000" pitchFamily="2" charset="2"/>
              <a:buNone/>
            </a:pPr>
            <a:endParaRPr lang="en-US" altLang="zh-CN" sz="1800" dirty="0"/>
          </a:p>
          <a:p>
            <a:pPr>
              <a:lnSpc>
                <a:spcPct val="80000"/>
              </a:lnSpc>
              <a:spcBef>
                <a:spcPct val="0"/>
              </a:spcBef>
              <a:buSzPct val="90000"/>
              <a:buFont typeface="Wingdings" panose="05000000000000000000" pitchFamily="2" charset="2"/>
              <a:buNone/>
            </a:pPr>
            <a:r>
              <a:rPr lang="en-US" altLang="zh-CN" sz="1800" dirty="0"/>
              <a:t>self.frame.SetMenuBar(self.menuBar)</a:t>
            </a:r>
            <a:endParaRPr lang="zh-CN" alt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3793"/>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9.1.3</a:t>
            </a:r>
            <a:r>
              <a:rPr lang="en-US" altLang="zh-CN" strike="noStrike" kern="1200" baseline="0" noProof="1">
                <a:latin typeface="+mj-lt"/>
                <a:ea typeface="+mj-ea"/>
                <a:cs typeface="+mj-cs"/>
              </a:rPr>
              <a:t> Menu</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1986" name="文本占位符 33794"/>
          <p:cNvSpPr>
            <a:spLocks noGrp="1"/>
          </p:cNvSpPr>
          <p:nvPr>
            <p:ph sz="half" idx="2"/>
          </p:nvPr>
        </p:nvSpPr>
        <p:spPr/>
        <p:txBody>
          <a:bodyPr anchor="t"/>
          <a:p>
            <a:pPr>
              <a:lnSpc>
                <a:spcPct val="90000"/>
              </a:lnSpc>
              <a:buSzPct val="90000"/>
              <a:buFont typeface="Wingdings" panose="05000000000000000000" charset="0"/>
              <a:buChar char="§"/>
            </a:pPr>
            <a:r>
              <a:rPr lang="zh-CN" altLang="en-US" sz="2400" dirty="0"/>
              <a:t>创建弹出式菜单</a:t>
            </a:r>
            <a:endParaRPr lang="zh-CN" altLang="en-US" sz="2400" dirty="0"/>
          </a:p>
          <a:p>
            <a:pPr>
              <a:lnSpc>
                <a:spcPct val="90000"/>
              </a:lnSpc>
              <a:buSzPct val="90000"/>
              <a:buFont typeface="Wingdings" panose="05000000000000000000" pitchFamily="2" charset="2"/>
              <a:buNone/>
            </a:pPr>
            <a:r>
              <a:rPr lang="en-US" altLang="zh-CN" sz="1800" dirty="0">
                <a:latin typeface="Consolas" panose="020B0609020204030204" charset="0"/>
              </a:rPr>
              <a:t>self.popupMenu = wx.Menu()</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self.popupCopy = self.popupMenu.Append(901, 'Copy')</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self.popupCut = self.popupMenu.Append(902, 'Cut')</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self.popupPaste = self.popupMenu.Append(903, 'Paste')</a:t>
            </a:r>
            <a:endParaRPr lang="en-US" altLang="zh-CN" sz="1800" dirty="0">
              <a:latin typeface="Consolas" panose="020B0609020204030204" charset="0"/>
            </a:endParaRPr>
          </a:p>
          <a:p>
            <a:pPr>
              <a:lnSpc>
                <a:spcPct val="90000"/>
              </a:lnSpc>
              <a:buSzPct val="90000"/>
              <a:buFont typeface="Wingdings" panose="05000000000000000000" pitchFamily="2" charset="2"/>
              <a:buNone/>
            </a:pPr>
            <a:endParaRPr lang="en-US" altLang="zh-CN" sz="1800" dirty="0">
              <a:latin typeface="Times New Roman" panose="02020603050405020304" pitchFamily="2" charset="0"/>
            </a:endParaRPr>
          </a:p>
          <a:p>
            <a:pPr>
              <a:lnSpc>
                <a:spcPct val="90000"/>
              </a:lnSpc>
              <a:buSzPct val="90000"/>
              <a:buFont typeface="Wingdings" panose="05000000000000000000" charset="0"/>
              <a:buChar char="§"/>
            </a:pPr>
            <a:r>
              <a:rPr lang="zh-CN" altLang="en-US" sz="2400" dirty="0"/>
              <a:t>绑定鼠标右键单击操作</a:t>
            </a:r>
            <a:endParaRPr lang="zh-CN" altLang="en-US" sz="2400" dirty="0"/>
          </a:p>
          <a:p>
            <a:pPr>
              <a:lnSpc>
                <a:spcPct val="90000"/>
              </a:lnSpc>
              <a:buSzPct val="90000"/>
              <a:buFont typeface="Wingdings" panose="05000000000000000000" pitchFamily="2" charset="2"/>
              <a:buNone/>
            </a:pPr>
            <a:r>
              <a:rPr lang="en-US" altLang="zh-CN" sz="1800" dirty="0">
                <a:latin typeface="Consolas" panose="020B0609020204030204" charset="0"/>
              </a:rPr>
              <a:t>self.Bind(wx.EVT_RIGHT_DOWN, self.OnRClick)</a:t>
            </a:r>
            <a:endParaRPr lang="en-US" altLang="zh-CN" sz="1800" dirty="0">
              <a:latin typeface="Consolas" panose="020B0609020204030204" charset="0"/>
            </a:endParaRPr>
          </a:p>
          <a:p>
            <a:pPr>
              <a:lnSpc>
                <a:spcPct val="90000"/>
              </a:lnSpc>
              <a:buSzPct val="90000"/>
              <a:buFont typeface="Wingdings" panose="05000000000000000000" pitchFamily="2" charset="2"/>
              <a:buNone/>
            </a:pPr>
            <a:endParaRPr lang="en-US" altLang="zh-CN" sz="1800" dirty="0">
              <a:latin typeface="Consolas" panose="020B0609020204030204" charset="0"/>
            </a:endParaRPr>
          </a:p>
          <a:p>
            <a:pPr>
              <a:lnSpc>
                <a:spcPct val="90000"/>
              </a:lnSpc>
              <a:buSzPct val="90000"/>
              <a:buFont typeface="Wingdings" panose="05000000000000000000" charset="0"/>
              <a:buChar char="§"/>
            </a:pPr>
            <a:r>
              <a:rPr lang="zh-CN" altLang="en-US" sz="2400" dirty="0"/>
              <a:t>编写右键单击处理函数</a:t>
            </a:r>
            <a:endParaRPr lang="zh-CN" altLang="en-US" sz="2400" dirty="0"/>
          </a:p>
          <a:p>
            <a:pPr>
              <a:lnSpc>
                <a:spcPct val="90000"/>
              </a:lnSpc>
              <a:buSzPct val="90000"/>
              <a:buFont typeface="Wingdings" panose="05000000000000000000" pitchFamily="2" charset="2"/>
              <a:buNone/>
            </a:pPr>
            <a:r>
              <a:rPr lang="en-US" altLang="zh-CN" sz="1800" dirty="0">
                <a:latin typeface="Consolas" panose="020B0609020204030204" charset="0"/>
              </a:rPr>
              <a:t>def OnRClick(self, event):</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    pos = (event.GetX(),event.GetY())</a:t>
            </a:r>
            <a:endParaRPr lang="en-US" altLang="zh-CN" sz="1800" dirty="0">
              <a:latin typeface="Consolas" panose="020B0609020204030204" charset="0"/>
            </a:endParaRPr>
          </a:p>
          <a:p>
            <a:pPr>
              <a:lnSpc>
                <a:spcPct val="90000"/>
              </a:lnSpc>
              <a:buSzPct val="90000"/>
              <a:buFont typeface="Wingdings" panose="05000000000000000000" pitchFamily="2" charset="2"/>
              <a:buNone/>
            </a:pPr>
            <a:r>
              <a:rPr lang="en-US" altLang="zh-CN" sz="1800" dirty="0">
                <a:latin typeface="Consolas" panose="020B0609020204030204" charset="0"/>
              </a:rPr>
              <a:t>    self.panel.PopupMenu(self.popupMenu, pos)</a:t>
            </a:r>
            <a:endParaRPr lang="zh-CN" altLang="en-US" sz="1800" dirty="0">
              <a:latin typeface="Consolas" panose="020B0609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4817"/>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9.1.3</a:t>
            </a:r>
            <a:r>
              <a:rPr lang="en-US" altLang="zh-CN" strike="noStrike" kern="1200" baseline="0" noProof="1">
                <a:latin typeface="+mj-lt"/>
                <a:ea typeface="+mj-ea"/>
                <a:cs typeface="+mj-cs"/>
              </a:rPr>
              <a:t> Menu</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3010" name="文本占位符 34818"/>
          <p:cNvSpPr>
            <a:spLocks noGrp="1"/>
          </p:cNvSpPr>
          <p:nvPr>
            <p:ph sz="half" idx="2"/>
          </p:nvPr>
        </p:nvSpPr>
        <p:spPr/>
        <p:txBody>
          <a:bodyPr anchor="t"/>
          <a:p>
            <a:pPr>
              <a:buSzPct val="90000"/>
              <a:buFont typeface="Wingdings" panose="05000000000000000000" charset="0"/>
              <a:buChar char="§"/>
            </a:pPr>
            <a:r>
              <a:rPr lang="zh-CN" altLang="en-US" sz="2400" dirty="0"/>
              <a:t>为菜单项绑定处理函数</a:t>
            </a:r>
            <a:endParaRPr lang="zh-CN" altLang="en-US" sz="2400" dirty="0"/>
          </a:p>
          <a:p>
            <a:pPr>
              <a:buSzPct val="90000"/>
              <a:buFont typeface="Wingdings" panose="05000000000000000000" pitchFamily="2" charset="2"/>
              <a:buNone/>
            </a:pP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wx.EVT_MENU(self, 102, self.OnOpen)</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wx.EVT_MENU(self, 103, self.OnSave)</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wx.EVT_MENU(self, 104, self.OnSaveAs)</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wx.EVT_MENU(self, 105, self.OnClose)</a:t>
            </a:r>
            <a:endParaRPr lang="zh-CN" altLang="en-US" sz="1800" dirty="0">
              <a:latin typeface="Consolas" panose="020B0609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第9章 GUI编程</a:t>
            </a:r>
            <a:endParaRPr lang="zh-CN" altLang="en-US"/>
          </a:p>
        </p:txBody>
      </p:sp>
      <p:sp>
        <p:nvSpPr>
          <p:cNvPr id="3" name="文本占位符 2"/>
          <p:cNvSpPr>
            <a:spLocks noGrp="1"/>
          </p:cNvSpPr>
          <p:nvPr>
            <p:ph type="body" idx="1"/>
          </p:nvPr>
        </p:nvSpPr>
        <p:spPr>
          <a:xfrm>
            <a:off x="4344035" y="1930400"/>
            <a:ext cx="5013960" cy="3758565"/>
          </a:xfrm>
        </p:spPr>
        <p:txBody>
          <a:bodyPr/>
          <a:p>
            <a:pPr algn="l"/>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9.1 wxPython</a:t>
            </a:r>
            <a:endParaRPr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9.</a:t>
            </a:r>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2</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 </a:t>
            </a:r>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tkinter</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584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9.1.3</a:t>
            </a:r>
            <a:r>
              <a:rPr lang="en-US" altLang="zh-CN" strike="noStrike" kern="1200" baseline="0" noProof="1">
                <a:latin typeface="+mj-lt"/>
                <a:ea typeface="+mj-ea"/>
                <a:cs typeface="+mj-cs"/>
              </a:rPr>
              <a:t> Menu</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5843" name="文本占位符 35842"/>
          <p:cNvSpPr>
            <a:spLocks noGrp="1"/>
          </p:cNvSpPr>
          <p:nvPr>
            <p:ph sz="half" idx="2"/>
          </p:nvPr>
        </p:nvSpPr>
        <p:spPr/>
        <p:txBody>
          <a:bodyPr/>
          <a:p>
            <a:pPr marL="342900" marR="0" indent="-342900" algn="l" defTabSz="914400" rtl="0" eaLnBrk="1" fontAlgn="base" latinLnBrk="0" hangingPunct="1">
              <a:lnSpc>
                <a:spcPct val="9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编写菜单项的单击事件处理函数</a:t>
            </a:r>
            <a:endParaRPr kumimoji="0" lang="zh-CN" altLang="en-US" sz="18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9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9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def OnNew(self, event):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9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    self.statusBar.SetStatusText('You clicked the New menu.')</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6865"/>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9.1.4</a:t>
            </a:r>
            <a:r>
              <a:rPr lang="en-US" altLang="zh-CN" strike="noStrike" kern="1200" baseline="0" noProof="1">
                <a:latin typeface="+mj-lt"/>
                <a:ea typeface="+mj-ea"/>
                <a:cs typeface="+mj-cs"/>
              </a:rPr>
              <a:t> ToolBar</a:t>
            </a:r>
            <a:r>
              <a:rPr lang="zh-CN" altLang="en-US" strike="noStrike" kern="1200" baseline="0" noProof="1">
                <a:latin typeface="+mj-lt"/>
                <a:ea typeface="+mj-ea"/>
                <a:cs typeface="+mj-cs"/>
              </a:rPr>
              <a:t>、</a:t>
            </a:r>
            <a:r>
              <a:rPr lang="en-US" altLang="zh-CN" strike="noStrike" kern="1200" baseline="0" noProof="1">
                <a:latin typeface="+mj-lt"/>
                <a:ea typeface="+mj-ea"/>
                <a:cs typeface="+mj-cs"/>
              </a:rPr>
              <a:t>StatusBar</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5058" name="文本占位符 36866"/>
          <p:cNvSpPr>
            <a:spLocks noGrp="1"/>
          </p:cNvSpPr>
          <p:nvPr>
            <p:ph sz="half" idx="2"/>
          </p:nvPr>
        </p:nvSpPr>
        <p:spPr/>
        <p:txBody>
          <a:bodyPr anchor="t"/>
          <a:p>
            <a:pPr>
              <a:buSzPct val="90000"/>
              <a:buFont typeface="Wingdings" panose="05000000000000000000" charset="0"/>
              <a:buChar char="§"/>
            </a:pPr>
            <a:r>
              <a:rPr lang="zh-CN" altLang="en-US" sz="2400" dirty="0"/>
              <a:t>创建工具栏</a:t>
            </a:r>
            <a:endParaRPr lang="zh-CN" altLang="en-US" sz="2400" dirty="0"/>
          </a:p>
          <a:p>
            <a:pPr>
              <a:buSzPct val="90000"/>
              <a:buFont typeface="Wingdings" panose="05000000000000000000" pitchFamily="2" charset="2"/>
              <a:buNone/>
            </a:pPr>
            <a:r>
              <a:rPr lang="en-US" altLang="zh-CN" sz="1800" dirty="0">
                <a:latin typeface="Consolas" panose="020B0609020204030204" charset="0"/>
              </a:rPr>
              <a:t>self.toolbar = self.frame.CreateToolBar()</a:t>
            </a:r>
            <a:endParaRPr lang="en-US" altLang="zh-CN" sz="1800" dirty="0">
              <a:latin typeface="Consolas" panose="020B0609020204030204" charset="0"/>
            </a:endParaRPr>
          </a:p>
          <a:p>
            <a:pPr>
              <a:buSzPct val="90000"/>
              <a:buFont typeface="Wingdings" panose="05000000000000000000" pitchFamily="2" charset="2"/>
              <a:buNone/>
            </a:pPr>
            <a:endParaRPr lang="en-US" altLang="zh-CN" sz="1800" dirty="0">
              <a:latin typeface="Consolas" panose="020B0609020204030204" charset="0"/>
            </a:endParaRPr>
          </a:p>
          <a:p>
            <a:pPr>
              <a:buSzPct val="90000"/>
              <a:buFont typeface="Wingdings" panose="05000000000000000000" charset="0"/>
              <a:buChar char="§"/>
            </a:pPr>
            <a:r>
              <a:rPr lang="zh-CN" altLang="en-US" sz="2400" dirty="0"/>
              <a:t>添加工具</a:t>
            </a:r>
            <a:endParaRPr lang="zh-CN" altLang="en-US" sz="2400" dirty="0"/>
          </a:p>
          <a:p>
            <a:pPr>
              <a:buSzPct val="90000"/>
              <a:buFont typeface="Wingdings" panose="05000000000000000000" pitchFamily="2" charset="2"/>
              <a:buNone/>
            </a:pPr>
            <a:r>
              <a:rPr lang="en-US" altLang="zh-CN" sz="1800" dirty="0">
                <a:latin typeface="Times New Roman" panose="02020603050405020304" pitchFamily="2" charset="0"/>
              </a:rPr>
              <a:t>self.toolbar.AddSimpleTool(9999,wx.Image('open.png',\</a:t>
            </a:r>
            <a:endParaRPr lang="en-US" altLang="zh-CN" sz="1800" dirty="0">
              <a:latin typeface="Times New Roman" panose="02020603050405020304" pitchFamily="2" charset="0"/>
            </a:endParaRPr>
          </a:p>
          <a:p>
            <a:pPr>
              <a:buSzPct val="90000"/>
              <a:buFont typeface="Wingdings" panose="05000000000000000000" pitchFamily="2" charset="2"/>
              <a:buNone/>
            </a:pPr>
            <a:r>
              <a:rPr lang="en-US" altLang="zh-CN" sz="1800" dirty="0">
                <a:latin typeface="Times New Roman" panose="02020603050405020304" pitchFamily="2" charset="0"/>
              </a:rPr>
              <a:t>                                            wx.BITMAP_TYPE_PNG).ConvertToBitmap(),\</a:t>
            </a:r>
            <a:endParaRPr lang="en-US" altLang="zh-CN" sz="1800" dirty="0">
              <a:latin typeface="Times New Roman" panose="02020603050405020304" pitchFamily="2" charset="0"/>
            </a:endParaRPr>
          </a:p>
          <a:p>
            <a:pPr>
              <a:buSzPct val="90000"/>
              <a:buFont typeface="Wingdings" panose="05000000000000000000" pitchFamily="2" charset="2"/>
              <a:buNone/>
            </a:pPr>
            <a:r>
              <a:rPr lang="en-US" altLang="zh-CN" sz="1800" dirty="0">
                <a:latin typeface="Times New Roman" panose="02020603050405020304" pitchFamily="2" charset="0"/>
              </a:rPr>
              <a:t>                                            'Open', 'Click to Open a file')</a:t>
            </a:r>
            <a:endParaRPr lang="en-US" altLang="zh-CN" sz="1800" dirty="0">
              <a:latin typeface="Times New Roman" panose="02020603050405020304" pitchFamily="2" charset="0"/>
            </a:endParaRPr>
          </a:p>
          <a:p>
            <a:pPr>
              <a:buSzPct val="90000"/>
              <a:buFont typeface="Wingdings" panose="05000000000000000000" pitchFamily="2" charset="2"/>
              <a:buNone/>
            </a:pPr>
            <a:endParaRPr lang="en-US" altLang="zh-CN" sz="1800" dirty="0">
              <a:latin typeface="Times New Roman" panose="02020603050405020304" pitchFamily="2" charset="0"/>
            </a:endParaRPr>
          </a:p>
          <a:p>
            <a:pPr>
              <a:buSzPct val="90000"/>
              <a:buFont typeface="Wingdings" panose="05000000000000000000" charset="0"/>
              <a:buChar char="§"/>
            </a:pPr>
            <a:r>
              <a:rPr lang="zh-CN" altLang="en-US" sz="2400" dirty="0"/>
              <a:t>准备工具栏</a:t>
            </a:r>
            <a:endParaRPr lang="zh-CN" altLang="en-US" sz="2400" dirty="0"/>
          </a:p>
          <a:p>
            <a:pPr>
              <a:buSzPct val="90000"/>
              <a:buFont typeface="Wingdings" panose="05000000000000000000" pitchFamily="2" charset="2"/>
              <a:buNone/>
            </a:pPr>
            <a:r>
              <a:rPr lang="en-US" altLang="zh-CN" sz="1800" dirty="0">
                <a:latin typeface="Consolas" panose="020B0609020204030204" charset="0"/>
              </a:rPr>
              <a:t>self.toolbar.Realize()</a:t>
            </a:r>
            <a:endParaRPr lang="en-US" altLang="zh-CN" sz="1800" dirty="0">
              <a:latin typeface="Consolas" panose="020B0609020204030204" charset="0"/>
            </a:endParaRPr>
          </a:p>
          <a:p>
            <a:pPr>
              <a:buSzPct val="90000"/>
              <a:buFont typeface="Wingdings" panose="05000000000000000000" pitchFamily="2" charset="2"/>
              <a:buNone/>
            </a:pPr>
            <a:endParaRPr lang="en-US" altLang="zh-CN" sz="1800" dirty="0">
              <a:latin typeface="Consolas" panose="020B0609020204030204" charset="0"/>
            </a:endParaRPr>
          </a:p>
          <a:p>
            <a:pPr>
              <a:buSzPct val="90000"/>
              <a:buFont typeface="Wingdings" panose="05000000000000000000" charset="0"/>
              <a:buChar char="§"/>
            </a:pPr>
            <a:r>
              <a:rPr lang="zh-CN" altLang="en-US" sz="2400" dirty="0"/>
              <a:t>绑定事件处理函数</a:t>
            </a:r>
            <a:endParaRPr lang="zh-CN" altLang="en-US" sz="2400" dirty="0"/>
          </a:p>
          <a:p>
            <a:pPr>
              <a:buSzPct val="90000"/>
              <a:buFont typeface="Wingdings" panose="05000000000000000000" pitchFamily="2" charset="2"/>
              <a:buNone/>
            </a:pPr>
            <a:r>
              <a:rPr lang="en-US" altLang="zh-CN" sz="1800" dirty="0">
                <a:latin typeface="Consolas" panose="020B0609020204030204" charset="0"/>
              </a:rPr>
              <a:t>wx.EVT_TOOL(self, 9999, self.OnOpen)</a:t>
            </a:r>
            <a:endParaRPr lang="zh-CN" altLang="en-US" sz="1800" dirty="0">
              <a:latin typeface="Consolas" panose="020B0609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37889"/>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9.1.4</a:t>
            </a:r>
            <a:r>
              <a:rPr lang="en-US" altLang="zh-CN" strike="noStrike" kern="1200" baseline="0" noProof="1">
                <a:latin typeface="+mj-lt"/>
                <a:ea typeface="+mj-ea"/>
                <a:cs typeface="+mj-cs"/>
              </a:rPr>
              <a:t> ToolBar</a:t>
            </a:r>
            <a:r>
              <a:rPr lang="zh-CN" altLang="en-US" strike="noStrike" kern="1200" baseline="0" noProof="1">
                <a:latin typeface="+mj-lt"/>
                <a:ea typeface="+mj-ea"/>
                <a:cs typeface="+mj-cs"/>
              </a:rPr>
              <a:t>、</a:t>
            </a:r>
            <a:r>
              <a:rPr lang="en-US" altLang="zh-CN" strike="noStrike" kern="1200" baseline="0" noProof="1">
                <a:latin typeface="+mj-lt"/>
                <a:ea typeface="+mj-ea"/>
                <a:cs typeface="+mj-cs"/>
              </a:rPr>
              <a:t>StatusBar</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6082" name="文本占位符 37890"/>
          <p:cNvSpPr>
            <a:spLocks noGrp="1"/>
          </p:cNvSpPr>
          <p:nvPr>
            <p:ph sz="half" idx="2"/>
          </p:nvPr>
        </p:nvSpPr>
        <p:spPr/>
        <p:txBody>
          <a:bodyPr anchor="t"/>
          <a:p>
            <a:pPr>
              <a:buSzPct val="90000"/>
              <a:buFont typeface="Wingdings" panose="05000000000000000000" charset="0"/>
              <a:buChar char="§"/>
            </a:pPr>
            <a:r>
              <a:rPr lang="zh-CN" altLang="en-US" sz="2400" dirty="0"/>
              <a:t>创建状态栏</a:t>
            </a:r>
            <a:endParaRPr lang="zh-CN" altLang="en-US" sz="2400" dirty="0"/>
          </a:p>
          <a:p>
            <a:pPr>
              <a:buSzPct val="90000"/>
              <a:buFont typeface="Wingdings" panose="05000000000000000000" pitchFamily="2" charset="2"/>
              <a:buNone/>
            </a:pPr>
            <a:r>
              <a:rPr lang="en-US" altLang="zh-CN" sz="1800" dirty="0">
                <a:latin typeface="Consolas" panose="020B0609020204030204" charset="0"/>
              </a:rPr>
              <a:t>self.statusBar = self.frame.CreateStatusBar()</a:t>
            </a:r>
            <a:endParaRPr lang="en-US" altLang="zh-CN" sz="1800" dirty="0">
              <a:latin typeface="Consolas" panose="020B0609020204030204" charset="0"/>
            </a:endParaRPr>
          </a:p>
          <a:p>
            <a:pPr>
              <a:buSzPct val="90000"/>
              <a:buFont typeface="Wingdings" panose="05000000000000000000" pitchFamily="2" charset="2"/>
              <a:buNone/>
            </a:pPr>
            <a:endParaRPr lang="en-US" altLang="zh-CN" sz="1800" dirty="0">
              <a:latin typeface="Consolas" panose="020B0609020204030204" charset="0"/>
            </a:endParaRPr>
          </a:p>
          <a:p>
            <a:pPr>
              <a:buSzPct val="90000"/>
              <a:buFont typeface="Wingdings" panose="05000000000000000000" charset="0"/>
              <a:buChar char="§"/>
            </a:pPr>
            <a:r>
              <a:rPr lang="zh-CN" altLang="en-US" sz="2400" dirty="0"/>
              <a:t>设置状态栏文本</a:t>
            </a:r>
            <a:endParaRPr lang="zh-CN" altLang="en-US" sz="2400" dirty="0"/>
          </a:p>
          <a:p>
            <a:pPr>
              <a:buSzPct val="90000"/>
              <a:buFont typeface="Wingdings" panose="05000000000000000000" pitchFamily="2" charset="2"/>
              <a:buNone/>
            </a:pPr>
            <a:r>
              <a:rPr lang="en-US" altLang="zh-CN" sz="1800" dirty="0">
                <a:latin typeface="Consolas" panose="020B0609020204030204" charset="0"/>
              </a:rPr>
              <a:t>self.statusBar.SetStatusText('You clicked the Open menu.')</a:t>
            </a:r>
            <a:endParaRPr lang="zh-CN" altLang="en-US" sz="1800" dirty="0">
              <a:latin typeface="Consolas" panose="020B0609020204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38913"/>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9.1.5</a:t>
            </a:r>
            <a:r>
              <a:rPr lang="en-US" altLang="zh-CN" strike="noStrike" kern="1200" baseline="0" noProof="1">
                <a:latin typeface="+mj-lt"/>
                <a:ea typeface="+mj-ea"/>
                <a:cs typeface="+mj-cs"/>
              </a:rPr>
              <a:t> </a:t>
            </a:r>
            <a:r>
              <a:rPr lang="zh-CN" altLang="en-US" strike="noStrike" kern="1200" baseline="0" noProof="1">
                <a:latin typeface="+mj-lt"/>
                <a:ea typeface="+mj-ea"/>
                <a:cs typeface="+mj-cs"/>
              </a:rPr>
              <a:t>对话框</a:t>
            </a:r>
            <a:endParaRPr lang="zh-CN" altLang="en-US"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7106" name="文本占位符 38914"/>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常用对话框</a:t>
            </a:r>
            <a:endParaRPr kumimoji="0" lang="zh-CN" altLang="en-US" sz="24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MessageBox</a:t>
            </a:r>
            <a:r>
              <a:rPr kumimoji="0" lang="zh-CN" altLang="en-US" sz="1800" b="0" i="0" u="none" strike="noStrike" kern="1200" cap="none" spc="0" normalizeH="0" baseline="0" noProof="1" dirty="0">
                <a:solidFill>
                  <a:schemeClr val="tx1"/>
                </a:solidFill>
                <a:latin typeface="+mn-lt"/>
                <a:ea typeface="+mn-ea"/>
                <a:cs typeface="+mn-cs"/>
              </a:rPr>
              <a:t>：消息对话框</a:t>
            </a:r>
            <a:endParaRPr kumimoji="0" lang="zh-CN" altLang="en-US" sz="18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GetTextFromUser</a:t>
            </a:r>
            <a:r>
              <a:rPr kumimoji="0" lang="zh-CN" altLang="en-US" sz="1800" b="0" i="0" u="none" strike="noStrike" kern="1200" cap="none" spc="0" normalizeH="0" baseline="0" noProof="1" dirty="0">
                <a:solidFill>
                  <a:schemeClr val="tx1"/>
                </a:solidFill>
                <a:latin typeface="+mn-lt"/>
                <a:ea typeface="+mn-ea"/>
                <a:cs typeface="+mn-cs"/>
              </a:rPr>
              <a:t>：接受用户输入的文本</a:t>
            </a:r>
            <a:endParaRPr kumimoji="0" lang="zh-CN" altLang="en-US" sz="18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GetPasswordFromUser</a:t>
            </a:r>
            <a:r>
              <a:rPr kumimoji="0" lang="zh-CN" altLang="en-US" sz="1800" b="0" i="0" u="none" strike="noStrike" kern="1200" cap="none" spc="0" normalizeH="0" baseline="0" noProof="1" dirty="0">
                <a:solidFill>
                  <a:schemeClr val="tx1"/>
                </a:solidFill>
                <a:latin typeface="+mn-lt"/>
                <a:ea typeface="+mn-ea"/>
                <a:cs typeface="+mn-cs"/>
              </a:rPr>
              <a:t>：接受用户输入的密码</a:t>
            </a:r>
            <a:endParaRPr kumimoji="0" lang="zh-CN" altLang="en-US" sz="18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GetNumberFromUser</a:t>
            </a:r>
            <a:r>
              <a:rPr kumimoji="0" lang="zh-CN" altLang="en-US" sz="1800" b="0" i="0" u="none" strike="noStrike" kern="1200" cap="none" spc="0" normalizeH="0" baseline="0" noProof="1" dirty="0">
                <a:solidFill>
                  <a:schemeClr val="tx1"/>
                </a:solidFill>
                <a:latin typeface="+mn-lt"/>
                <a:ea typeface="+mn-ea"/>
                <a:cs typeface="+mn-cs"/>
              </a:rPr>
              <a:t>：接受用户输入的数字</a:t>
            </a:r>
            <a:endParaRPr kumimoji="0" lang="zh-CN" altLang="en-US" sz="18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FileDialog</a:t>
            </a:r>
            <a:r>
              <a:rPr kumimoji="0" lang="zh-CN" altLang="en-US" sz="1800" b="0" i="0" u="none" strike="noStrike" kern="1200" cap="none" spc="0" normalizeH="0" baseline="0" noProof="1" dirty="0">
                <a:solidFill>
                  <a:schemeClr val="tx1"/>
                </a:solidFill>
                <a:latin typeface="+mn-lt"/>
                <a:ea typeface="+mn-ea"/>
                <a:cs typeface="+mn-cs"/>
              </a:rPr>
              <a:t>：文件对话框</a:t>
            </a:r>
            <a:endParaRPr kumimoji="0" lang="zh-CN" altLang="en-US" sz="18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FontDialog</a:t>
            </a:r>
            <a:r>
              <a:rPr kumimoji="0" lang="zh-CN" altLang="en-US" sz="1800" b="0" i="0" u="none" strike="noStrike" kern="1200" cap="none" spc="0" normalizeH="0" baseline="0" noProof="1" dirty="0">
                <a:solidFill>
                  <a:schemeClr val="tx1"/>
                </a:solidFill>
                <a:latin typeface="+mn-lt"/>
                <a:ea typeface="+mn-ea"/>
                <a:cs typeface="+mn-cs"/>
              </a:rPr>
              <a:t>：字体对话框</a:t>
            </a:r>
            <a:endParaRPr kumimoji="0" lang="zh-CN" altLang="en-US" sz="1800" b="0" i="0" u="none" strike="noStrike" kern="1200" cap="none" spc="0" normalizeH="0" baseline="0" noProof="1" dirty="0">
              <a:solidFill>
                <a:schemeClr val="tx1"/>
              </a:solidFill>
              <a:latin typeface="+mn-lt"/>
              <a:ea typeface="+mn-ea"/>
              <a:cs typeface="+mn-cs"/>
            </a:endParaRPr>
          </a:p>
          <a:p>
            <a:pPr marL="640715" marR="0" indent="-342265"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ColourDialog</a:t>
            </a:r>
            <a:r>
              <a:rPr kumimoji="0" lang="zh-CN" altLang="en-US" sz="1800" b="0" i="0" u="none" strike="noStrike" kern="1200" cap="none" spc="0" normalizeH="0" baseline="0" noProof="1" dirty="0">
                <a:solidFill>
                  <a:schemeClr val="tx1"/>
                </a:solidFill>
                <a:latin typeface="+mn-lt"/>
                <a:ea typeface="+mn-ea"/>
                <a:cs typeface="+mn-cs"/>
              </a:rPr>
              <a:t>：颜色对话框</a:t>
            </a: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39937"/>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9.1.5</a:t>
            </a:r>
            <a:r>
              <a:rPr lang="en-US" altLang="zh-CN" strike="noStrike" kern="1200" baseline="0" noProof="1">
                <a:latin typeface="+mj-lt"/>
                <a:ea typeface="+mj-ea"/>
                <a:cs typeface="+mj-cs"/>
              </a:rPr>
              <a:t> </a:t>
            </a:r>
            <a:r>
              <a:rPr lang="zh-CN" altLang="en-US" strike="noStrike" kern="1200" baseline="0" noProof="1">
                <a:latin typeface="+mj-lt"/>
                <a:ea typeface="+mj-ea"/>
                <a:cs typeface="+mj-cs"/>
              </a:rPr>
              <a:t>对话框</a:t>
            </a:r>
            <a:endParaRPr lang="zh-CN" altLang="en-US"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8130" name="文本占位符 39938"/>
          <p:cNvSpPr>
            <a:spLocks noGrp="1"/>
          </p:cNvSpPr>
          <p:nvPr>
            <p:ph sz="half" idx="2"/>
          </p:nvPr>
        </p:nvSpPr>
        <p:spPr/>
        <p:txBody>
          <a:bodyPr anchor="t"/>
          <a:p>
            <a:pPr>
              <a:buSzPct val="90000"/>
              <a:buFont typeface="Wingdings" panose="05000000000000000000" charset="0"/>
              <a:buChar char="§"/>
            </a:pPr>
            <a:r>
              <a:rPr lang="en-US" altLang="zh-CN" sz="2400" dirty="0"/>
              <a:t>MessageBox</a:t>
            </a:r>
            <a:r>
              <a:rPr lang="zh-CN" altLang="en-US" sz="2400" dirty="0"/>
              <a:t>用法</a:t>
            </a:r>
            <a:endParaRPr lang="zh-CN" altLang="en-US" sz="2400" dirty="0"/>
          </a:p>
          <a:p>
            <a:pPr>
              <a:buSzPct val="90000"/>
              <a:buFont typeface="Wingdings" panose="05000000000000000000" pitchFamily="2" charset="2"/>
              <a:buNone/>
            </a:pPr>
            <a:r>
              <a:rPr lang="en-US" altLang="zh-CN" sz="1800" dirty="0">
                <a:latin typeface="Consolas" panose="020B0609020204030204" charset="0"/>
              </a:rPr>
              <a:t>wx.MessageBox(finalStr)</a:t>
            </a:r>
            <a:endParaRPr lang="en-US" altLang="zh-CN" sz="1800" dirty="0">
              <a:latin typeface="Consolas" panose="020B0609020204030204" charset="0"/>
            </a:endParaRPr>
          </a:p>
          <a:p>
            <a:pPr>
              <a:buSzPct val="90000"/>
              <a:buFont typeface="Wingdings" panose="05000000000000000000" pitchFamily="2" charset="2"/>
              <a:buNone/>
            </a:pPr>
            <a:endParaRPr lang="en-US" altLang="zh-CN" sz="2000" dirty="0"/>
          </a:p>
          <a:p>
            <a:pPr>
              <a:buSzPct val="90000"/>
              <a:buFont typeface="Wingdings" panose="05000000000000000000" charset="0"/>
              <a:buChar char="§"/>
            </a:pPr>
            <a:r>
              <a:rPr lang="en-US" altLang="zh-CN" sz="2400" dirty="0"/>
              <a:t>MessageDialog</a:t>
            </a:r>
            <a:r>
              <a:rPr lang="zh-CN" altLang="en-US" sz="2400" dirty="0"/>
              <a:t>用法</a:t>
            </a:r>
            <a:endParaRPr lang="zh-CN" altLang="en-US" sz="2400" dirty="0"/>
          </a:p>
          <a:p>
            <a:pPr>
              <a:buSzPct val="90000"/>
              <a:buFont typeface="Wingdings" panose="05000000000000000000" pitchFamily="2" charset="2"/>
              <a:buNone/>
            </a:pPr>
            <a:r>
              <a:rPr lang="zh-CN" altLang="en-US" sz="1800" dirty="0">
                <a:latin typeface="Consolas" panose="020B0609020204030204" charset="0"/>
              </a:rPr>
              <a:t> </a:t>
            </a:r>
            <a:r>
              <a:rPr lang="en-US" altLang="zh-CN" sz="1800" dirty="0">
                <a:latin typeface="Consolas" panose="020B0609020204030204" charset="0"/>
              </a:rPr>
              <a:t>def OnButtonQuit(self, event):</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        dlg=wx.MessageDialog(self,'Really Quit?','Caution',\</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                             wx.CANCEL|wx.OK|wx.ICON_QUESTION)</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        if dlg.ShowModal() == wx.ID_OK:</a:t>
            </a:r>
            <a:endParaRPr lang="en-US" altLang="zh-CN" sz="1800" dirty="0">
              <a:latin typeface="Consolas" panose="020B0609020204030204" charset="0"/>
            </a:endParaRPr>
          </a:p>
          <a:p>
            <a:pPr>
              <a:buSzPct val="90000"/>
              <a:buFont typeface="Wingdings" panose="05000000000000000000" pitchFamily="2" charset="2"/>
              <a:buNone/>
            </a:pPr>
            <a:r>
              <a:rPr lang="en-US" altLang="zh-CN" sz="1800" dirty="0">
                <a:latin typeface="Consolas" panose="020B0609020204030204" charset="0"/>
              </a:rPr>
              <a:t>            self.Destroy()</a:t>
            </a:r>
            <a:endParaRPr lang="zh-CN" altLang="en-US" sz="1800" dirty="0">
              <a:latin typeface="Consolas" panose="020B0609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4096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9.1.5</a:t>
            </a:r>
            <a:r>
              <a:rPr lang="en-US" altLang="zh-CN" strike="noStrike" kern="1200" baseline="0" noProof="1">
                <a:latin typeface="+mj-lt"/>
                <a:ea typeface="+mj-ea"/>
                <a:cs typeface="+mj-cs"/>
              </a:rPr>
              <a:t> </a:t>
            </a:r>
            <a:r>
              <a:rPr lang="zh-CN" altLang="en-US" strike="noStrike" kern="1200" baseline="0" noProof="1">
                <a:latin typeface="+mj-lt"/>
                <a:ea typeface="+mj-ea"/>
                <a:cs typeface="+mj-cs"/>
              </a:rPr>
              <a:t>对话框</a:t>
            </a:r>
            <a:endParaRPr lang="zh-CN" altLang="en-US"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0963" name="文本占位符 40962"/>
          <p:cNvSpPr>
            <a:spLocks noGrp="1"/>
          </p:cNvSpPr>
          <p:nvPr>
            <p:ph sz="half" idx="2"/>
          </p:nvPr>
        </p:nvSpPr>
        <p:spPr/>
        <p:txBody>
          <a:bodyPr/>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颜色对话框的用法：</a:t>
            </a:r>
            <a:endParaRPr kumimoji="0" lang="zh-CN" altLang="en-US"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import wx</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app = wx.App()</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dlg = wx.ColourDialog(None)</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dlg.ShowModal()</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5100</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c = dlg.GetColourData()</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c</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&lt;wx._windows.ColourData; proxy of &lt;Swig Object of type 'wxColourData *' at 0x2df84c0&gt; &gt;</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&gt;&gt;&gt; c.Colour</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a:p>
            <a:pPr marL="1905" marR="0" indent="-344805"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charset="0"/>
                <a:ea typeface="+mn-ea"/>
                <a:cs typeface="+mn-cs"/>
              </a:rPr>
              <a:t>wx.Colour(255, 0, 0, 255)</a:t>
            </a:r>
            <a:endParaRPr kumimoji="0" lang="en-US" altLang="zh-CN" sz="1800" b="0" i="0" u="none" strike="noStrike" kern="1200" cap="none" spc="0" normalizeH="0" baseline="0" noProof="1">
              <a:solidFill>
                <a:schemeClr val="tx1"/>
              </a:solidFill>
              <a:latin typeface="Consolas" panose="020B0609020204030204"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43009"/>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9.1.6</a:t>
            </a:r>
            <a:r>
              <a:rPr lang="en-US" altLang="zh-CN" strike="noStrike" kern="1200" baseline="0" noProof="1">
                <a:latin typeface="+mj-lt"/>
                <a:ea typeface="+mj-ea"/>
                <a:cs typeface="+mj-cs"/>
              </a:rPr>
              <a:t> RadioButton</a:t>
            </a:r>
            <a:r>
              <a:rPr lang="zh-CN" altLang="en-US" strike="noStrike" kern="1200" baseline="0" noProof="1">
                <a:latin typeface="+mj-lt"/>
                <a:ea typeface="+mj-ea"/>
                <a:cs typeface="+mj-cs"/>
              </a:rPr>
              <a:t>、</a:t>
            </a:r>
            <a:r>
              <a:rPr lang="en-US" altLang="zh-CN" strike="noStrike" kern="1200" baseline="0" noProof="1">
                <a:latin typeface="+mj-lt"/>
                <a:ea typeface="+mj-ea"/>
                <a:cs typeface="+mj-cs"/>
              </a:rPr>
              <a:t>CheckBox</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50178" name="文本占位符 43010"/>
          <p:cNvSpPr>
            <a:spLocks noGrp="1"/>
          </p:cNvSpPr>
          <p:nvPr>
            <p:ph sz="half" idx="2"/>
          </p:nvPr>
        </p:nvSpPr>
        <p:spPr/>
        <p:txBody>
          <a:bodyPr anchor="t"/>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单选框初始化参数</a:t>
            </a:r>
            <a:endParaRPr kumimoji="0" lang="zh-CN" altLang="en-US" sz="2400" b="0" i="0" u="none" strike="noStrike" kern="1200" cap="none" spc="0" normalizeH="0" baseline="0" noProof="1" dirty="0">
              <a:solidFill>
                <a:schemeClr val="tx1"/>
              </a:solidFill>
              <a:latin typeface="+mn-lt"/>
              <a:ea typeface="+mn-ea"/>
              <a:cs typeface="+mn-cs"/>
            </a:endParaRPr>
          </a:p>
          <a:p>
            <a:pPr marL="675005" marR="0" indent="-342265" algn="l" defTabSz="914400" rtl="0" eaLnBrk="1" fontAlgn="base" latinLnBrk="0" hangingPunct="1">
              <a:lnSpc>
                <a:spcPct val="100000"/>
              </a:lnSpc>
              <a:spcBef>
                <a:spcPts val="1200"/>
              </a:spcBef>
              <a:spcAft>
                <a:spcPts val="600"/>
              </a:spcAft>
              <a:buClr>
                <a:schemeClr val="tx1"/>
              </a:buClr>
              <a:buSzPct val="90000"/>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mn-ea"/>
                <a:cs typeface="+mn-cs"/>
              </a:rPr>
              <a:t>parent：父控件</a:t>
            </a:r>
            <a:endParaRPr kumimoji="0" lang="zh-CN" altLang="en-US" sz="1800" b="0" i="0" u="none" strike="noStrike" kern="1200" cap="none" spc="0" normalizeH="0" baseline="0" noProof="1" dirty="0">
              <a:solidFill>
                <a:schemeClr val="tx1"/>
              </a:solidFill>
              <a:latin typeface="+mn-lt"/>
              <a:ea typeface="+mn-ea"/>
              <a:cs typeface="+mn-cs"/>
            </a:endParaRPr>
          </a:p>
          <a:p>
            <a:pPr marL="675005" marR="0" indent="-342265" algn="l" defTabSz="914400" rtl="0" eaLnBrk="1" fontAlgn="base" latinLnBrk="0" hangingPunct="1">
              <a:lnSpc>
                <a:spcPct val="100000"/>
              </a:lnSpc>
              <a:spcBef>
                <a:spcPts val="1200"/>
              </a:spcBef>
              <a:spcAft>
                <a:spcPts val="600"/>
              </a:spcAft>
              <a:buClr>
                <a:schemeClr val="tx1"/>
              </a:buClr>
              <a:buSzPct val="90000"/>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mn-ea"/>
                <a:cs typeface="+mn-cs"/>
              </a:rPr>
              <a:t>id：ID</a:t>
            </a:r>
            <a:endParaRPr kumimoji="0" lang="zh-CN" altLang="en-US" sz="1800" b="0" i="0" u="none" strike="noStrike" kern="1200" cap="none" spc="0" normalizeH="0" baseline="0" noProof="1" dirty="0">
              <a:solidFill>
                <a:schemeClr val="tx1"/>
              </a:solidFill>
              <a:latin typeface="+mn-lt"/>
              <a:ea typeface="+mn-ea"/>
              <a:cs typeface="+mn-cs"/>
            </a:endParaRPr>
          </a:p>
          <a:p>
            <a:pPr marL="675005" marR="0" indent="-342265" algn="l" defTabSz="914400" rtl="0" eaLnBrk="1" fontAlgn="base" latinLnBrk="0" hangingPunct="1">
              <a:lnSpc>
                <a:spcPct val="100000"/>
              </a:lnSpc>
              <a:spcBef>
                <a:spcPts val="1200"/>
              </a:spcBef>
              <a:spcAft>
                <a:spcPts val="600"/>
              </a:spcAft>
              <a:buClr>
                <a:schemeClr val="tx1"/>
              </a:buClr>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label</a:t>
            </a:r>
            <a:r>
              <a:rPr kumimoji="0" lang="zh-CN" altLang="en-US" sz="1800" b="0" i="0" u="none" strike="noStrike" kern="1200" cap="none" spc="0" normalizeH="0" baseline="0" noProof="1" dirty="0">
                <a:solidFill>
                  <a:schemeClr val="tx1"/>
                </a:solidFill>
                <a:latin typeface="+mn-lt"/>
                <a:ea typeface="+mn-ea"/>
                <a:cs typeface="+mn-cs"/>
              </a:rPr>
              <a:t>：显示的文本</a:t>
            </a:r>
            <a:endParaRPr kumimoji="0" lang="zh-CN" altLang="en-US" sz="1800" b="0" i="0" u="none" strike="noStrike" kern="1200" cap="none" spc="0" normalizeH="0" baseline="0" noProof="1" dirty="0">
              <a:solidFill>
                <a:schemeClr val="tx1"/>
              </a:solidFill>
              <a:latin typeface="+mn-lt"/>
              <a:ea typeface="+mn-ea"/>
              <a:cs typeface="+mn-cs"/>
            </a:endParaRPr>
          </a:p>
          <a:p>
            <a:pPr marL="675005" marR="0" indent="-342265" algn="l" defTabSz="914400" rtl="0" eaLnBrk="1" fontAlgn="base" latinLnBrk="0" hangingPunct="1">
              <a:lnSpc>
                <a:spcPct val="100000"/>
              </a:lnSpc>
              <a:spcBef>
                <a:spcPts val="1200"/>
              </a:spcBef>
              <a:spcAft>
                <a:spcPts val="600"/>
              </a:spcAft>
              <a:buClr>
                <a:schemeClr val="tx1"/>
              </a:buClr>
              <a:buSzPct val="90000"/>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mn-ea"/>
                <a:cs typeface="+mn-cs"/>
              </a:rPr>
              <a:t>pos：位置</a:t>
            </a:r>
            <a:endParaRPr kumimoji="0" lang="zh-CN" altLang="en-US" sz="1800" b="0" i="0" u="none" strike="noStrike" kern="1200" cap="none" spc="0" normalizeH="0" baseline="0" noProof="1" dirty="0">
              <a:solidFill>
                <a:schemeClr val="tx1"/>
              </a:solidFill>
              <a:latin typeface="+mn-lt"/>
              <a:ea typeface="+mn-ea"/>
              <a:cs typeface="+mn-cs"/>
            </a:endParaRPr>
          </a:p>
          <a:p>
            <a:pPr marL="675005" marR="0" indent="-342265" algn="l" defTabSz="914400" rtl="0" eaLnBrk="1" fontAlgn="base" latinLnBrk="0" hangingPunct="1">
              <a:lnSpc>
                <a:spcPct val="100000"/>
              </a:lnSpc>
              <a:spcBef>
                <a:spcPts val="1200"/>
              </a:spcBef>
              <a:spcAft>
                <a:spcPts val="600"/>
              </a:spcAft>
              <a:buClr>
                <a:schemeClr val="tx1"/>
              </a:buClr>
              <a:buSzPct val="90000"/>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mn-ea"/>
                <a:cs typeface="+mn-cs"/>
              </a:rPr>
              <a:t>size：大小</a:t>
            </a:r>
            <a:endParaRPr kumimoji="0" lang="zh-CN" altLang="en-US" sz="1800" b="0" i="0" u="none" strike="noStrike" kern="1200" cap="none" spc="0" normalizeH="0" baseline="0" noProof="1" dirty="0">
              <a:solidFill>
                <a:schemeClr val="tx1"/>
              </a:solidFill>
              <a:latin typeface="+mn-lt"/>
              <a:ea typeface="+mn-ea"/>
              <a:cs typeface="+mn-cs"/>
            </a:endParaRPr>
          </a:p>
          <a:p>
            <a:pPr marL="675005" marR="0" indent="-342265" algn="l" defTabSz="914400" rtl="0" eaLnBrk="1" fontAlgn="base" latinLnBrk="0" hangingPunct="1">
              <a:lnSpc>
                <a:spcPct val="100000"/>
              </a:lnSpc>
              <a:spcBef>
                <a:spcPts val="1200"/>
              </a:spcBef>
              <a:spcAft>
                <a:spcPts val="600"/>
              </a:spcAft>
              <a:buClr>
                <a:schemeClr val="tx1"/>
              </a:buClr>
              <a:buSzPct val="90000"/>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mn-ea"/>
                <a:cs typeface="+mn-cs"/>
              </a:rPr>
              <a:t>style：样式</a:t>
            </a:r>
            <a:endParaRPr kumimoji="0" lang="zh-CN" altLang="en-US" sz="1800" b="0" i="0" u="none" strike="noStrike" kern="1200" cap="none" spc="0" normalizeH="0" baseline="0" noProof="1" dirty="0">
              <a:solidFill>
                <a:schemeClr val="tx1"/>
              </a:solidFill>
              <a:latin typeface="+mn-lt"/>
              <a:ea typeface="+mn-ea"/>
              <a:cs typeface="+mn-cs"/>
            </a:endParaRPr>
          </a:p>
          <a:p>
            <a:pPr marL="675005" marR="0" indent="-342265" algn="l" defTabSz="914400" rtl="0" eaLnBrk="1" fontAlgn="base" latinLnBrk="0" hangingPunct="1">
              <a:lnSpc>
                <a:spcPct val="100000"/>
              </a:lnSpc>
              <a:spcBef>
                <a:spcPts val="1200"/>
              </a:spcBef>
              <a:spcAft>
                <a:spcPts val="600"/>
              </a:spcAft>
              <a:buClr>
                <a:schemeClr val="tx1"/>
              </a:buClr>
              <a:buSzPct val="90000"/>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mn-ea"/>
                <a:cs typeface="+mn-cs"/>
              </a:rPr>
              <a:t>name：名字</a:t>
            </a:r>
            <a:endParaRPr kumimoji="0" lang="zh-CN" altLang="en-US" sz="1800" b="0" i="0" u="none" strike="noStrike" kern="1200" cap="none" spc="0" normalizeH="0" baseline="0" noProof="1" dirty="0">
              <a:solidFill>
                <a:schemeClr val="tx1"/>
              </a:solidFill>
              <a:latin typeface="+mn-lt"/>
              <a:ea typeface="+mn-ea"/>
              <a:cs typeface="+mn-cs"/>
            </a:endParaRPr>
          </a:p>
          <a:p>
            <a:pPr marL="675005" marR="0" indent="-342265" algn="l" defTabSz="914400" rtl="0" eaLnBrk="1" fontAlgn="base" latinLnBrk="0" hangingPunct="1">
              <a:lnSpc>
                <a:spcPct val="100000"/>
              </a:lnSpc>
              <a:spcBef>
                <a:spcPts val="1200"/>
              </a:spcBef>
              <a:spcAft>
                <a:spcPts val="600"/>
              </a:spcAft>
              <a:buClr>
                <a:schemeClr val="tx1"/>
              </a:buClr>
              <a:buSzPct val="90000"/>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mn-ea"/>
                <a:cs typeface="+mn-cs"/>
              </a:rPr>
              <a:t>validator：验证类</a:t>
            </a: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9.1.6</a:t>
            </a:r>
            <a:r>
              <a:rPr lang="en-US" altLang="zh-CN" strike="noStrike" kern="1200" baseline="0" noProof="1">
                <a:latin typeface="+mj-lt"/>
                <a:ea typeface="+mj-ea"/>
                <a:cs typeface="+mj-cs"/>
              </a:rPr>
              <a:t> RadioButton</a:t>
            </a:r>
            <a:r>
              <a:rPr lang="zh-CN" altLang="en-US" strike="noStrike" kern="1200" baseline="0" noProof="1">
                <a:latin typeface="+mj-lt"/>
                <a:ea typeface="宋体" panose="02010600030101010101" pitchFamily="2" charset="-122"/>
                <a:cs typeface="+mj-cs"/>
              </a:rPr>
              <a:t>、</a:t>
            </a:r>
            <a:r>
              <a:rPr lang="en-US" altLang="zh-CN" strike="noStrike" kern="1200" baseline="0" noProof="1">
                <a:latin typeface="+mj-lt"/>
                <a:ea typeface="+mj-ea"/>
                <a:cs typeface="+mj-cs"/>
              </a:rPr>
              <a:t>CheckBox</a:t>
            </a:r>
            <a:endParaRPr lang="zh-CN" altLang="en-US" strike="noStrike" kern="1200" baseline="0" noProof="1">
              <a:latin typeface="+mj-lt"/>
              <a:ea typeface="宋体" panose="02010600030101010101" pitchFamily="2" charset="-122"/>
              <a:cs typeface="+mj-cs"/>
            </a:endParaRPr>
          </a:p>
        </p:txBody>
      </p:sp>
      <p:sp>
        <p:nvSpPr>
          <p:cNvPr id="2" name="文本占位符 1"/>
          <p:cNvSpPr>
            <a:spLocks noGrp="1"/>
          </p:cNvSpPr>
          <p:nvPr>
            <p:ph type="body" idx="1"/>
          </p:nvPr>
        </p:nvSpPr>
        <p:spPr/>
        <p:txBody>
          <a:bodyPr/>
          <a:p>
            <a:endParaRPr lang="zh-CN" altLang="en-US"/>
          </a:p>
        </p:txBody>
      </p:sp>
      <p:sp>
        <p:nvSpPr>
          <p:cNvPr id="51202" name="内容占位符 2"/>
          <p:cNvSpPr>
            <a:spLocks noGrp="1"/>
          </p:cNvSpPr>
          <p:nvPr>
            <p:ph sz="half" idx="2"/>
          </p:nvPr>
        </p:nvSpPr>
        <p:spPr/>
        <p:txBody>
          <a:bodyPr anchor="t"/>
          <a:p>
            <a:pPr marL="342900" marR="0" indent="-342900" algn="l" defTabSz="914400" rtl="0" eaLnBrk="1" fontAlgn="base" latinLnBrk="0" hangingPunct="1">
              <a:lnSpc>
                <a:spcPct val="100000"/>
              </a:lnSpc>
              <a:spcBef>
                <a:spcPts val="1200"/>
              </a:spcBef>
              <a:spcAft>
                <a:spcPts val="60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单选钮常用方法</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751840" marR="0" indent="-342265"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使用</a:t>
            </a:r>
            <a:r>
              <a:rPr kumimoji="0" lang="en-US" altLang="x-none" sz="1800" b="0" i="0" u="none" strike="noStrike" kern="1200" cap="none" spc="0" normalizeH="0" baseline="0" noProof="1" dirty="0">
                <a:solidFill>
                  <a:schemeClr val="tx1"/>
                </a:solidFill>
                <a:latin typeface="+mn-lt"/>
                <a:ea typeface="+mn-ea"/>
                <a:cs typeface="+mn-cs"/>
              </a:rPr>
              <a:t>GetValue()</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方法判断是否被选中</a:t>
            </a:r>
            <a:endParaRPr kumimoji="0" lang="zh-CN" altLang="en-US" sz="1800" b="0" i="0" u="none" strike="noStrike" kern="1200" cap="none" spc="0" normalizeH="0" baseline="0" noProof="1" dirty="0">
              <a:solidFill>
                <a:schemeClr val="tx1"/>
              </a:solidFill>
              <a:latin typeface="+mn-lt"/>
              <a:ea typeface="+mn-ea"/>
              <a:cs typeface="+mn-cs"/>
            </a:endParaRPr>
          </a:p>
          <a:p>
            <a:pPr marL="751840" marR="0" indent="-342265"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使用</a:t>
            </a:r>
            <a:r>
              <a:rPr kumimoji="0" lang="en-US" altLang="x-none" sz="1800" b="0" i="0" u="none" strike="noStrike" kern="1200" cap="none" spc="0" normalizeH="0" baseline="0" noProof="1" dirty="0">
                <a:solidFill>
                  <a:schemeClr val="tx1"/>
                </a:solidFill>
                <a:latin typeface="+mn-lt"/>
                <a:ea typeface="+mn-ea"/>
                <a:cs typeface="+mn-cs"/>
              </a:rPr>
              <a:t>SetValue(True)</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设置为选中状态</a:t>
            </a:r>
            <a:endParaRPr kumimoji="0" lang="zh-CN" altLang="en-US" sz="1800" b="0" i="0" u="none" strike="noStrike" kern="1200" cap="none" spc="0" normalizeH="0" baseline="0" noProof="1" dirty="0">
              <a:solidFill>
                <a:schemeClr val="tx1"/>
              </a:solidFill>
              <a:latin typeface="+mn-lt"/>
              <a:ea typeface="+mn-ea"/>
              <a:cs typeface="+mn-cs"/>
            </a:endParaRPr>
          </a:p>
          <a:p>
            <a:pPr marL="751840" marR="0" indent="-342265"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使用</a:t>
            </a:r>
            <a:r>
              <a:rPr kumimoji="0" lang="en-US" altLang="x-none" sz="1800" b="0" i="0" u="none" strike="noStrike" kern="1200" cap="none" spc="0" normalizeH="0" baseline="0" noProof="1" dirty="0">
                <a:solidFill>
                  <a:schemeClr val="tx1"/>
                </a:solidFill>
                <a:latin typeface="+mn-lt"/>
                <a:ea typeface="+mn-ea"/>
                <a:cs typeface="+mn-cs"/>
              </a:rPr>
              <a:t>SetValue(False)</a:t>
            </a:r>
            <a:r>
              <a:rPr kumimoji="0" lang="zh-CN" altLang="en-US" sz="1800" b="0" i="0" u="none" strike="noStrike" kern="1200" cap="none" spc="0" normalizeH="0" baseline="0" noProof="1" dirty="0">
                <a:solidFill>
                  <a:schemeClr val="tx1"/>
                </a:solidFill>
                <a:latin typeface="+mn-lt"/>
                <a:ea typeface="宋体" panose="02010600030101010101" pitchFamily="2" charset="-122"/>
                <a:cs typeface="+mn-cs"/>
              </a:rPr>
              <a:t>设置为未选中状态</a:t>
            </a:r>
            <a:endParaRPr kumimoji="0" lang="zh-CN" altLang="en-US" sz="1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ts val="1200"/>
              </a:spcBef>
              <a:spcAft>
                <a:spcPts val="60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可以使用</a:t>
            </a:r>
            <a:r>
              <a:rPr kumimoji="0" lang="en-US" altLang="x-none" sz="2400" b="0" i="0" u="none" strike="noStrike" kern="1200" cap="none" spc="0" normalizeH="0" baseline="0" noProof="1" dirty="0">
                <a:solidFill>
                  <a:schemeClr val="tx1"/>
                </a:solidFill>
                <a:latin typeface="+mn-lt"/>
                <a:ea typeface="+mn-ea"/>
                <a:cs typeface="+mn-cs"/>
              </a:rPr>
              <a:t>wxPython</a:t>
            </a: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的</a:t>
            </a:r>
            <a:r>
              <a:rPr kumimoji="0" lang="en-US" altLang="x-none" sz="2400" b="0" i="0" u="none" strike="noStrike" kern="1200" cap="none" spc="0" normalizeH="0" baseline="0" noProof="1" dirty="0">
                <a:solidFill>
                  <a:schemeClr val="tx1"/>
                </a:solidFill>
                <a:latin typeface="+mn-lt"/>
                <a:ea typeface="+mn-ea"/>
                <a:cs typeface="+mn-cs"/>
              </a:rPr>
              <a:t>SashWindow</a:t>
            </a: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空间对单选框进行分组</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ts val="1200"/>
              </a:spcBef>
              <a:spcAft>
                <a:spcPts val="60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可以使用单选框的样式进行分组，每组的第一个单选框使用</a:t>
            </a:r>
            <a:r>
              <a:rPr kumimoji="0" lang="en-US" altLang="x-none" sz="2400" b="0" i="0" u="none" strike="noStrike" kern="1200" cap="none" spc="0" normalizeH="0" baseline="0" noProof="1" dirty="0">
                <a:solidFill>
                  <a:schemeClr val="tx1"/>
                </a:solidFill>
                <a:latin typeface="+mn-lt"/>
                <a:ea typeface="+mn-ea"/>
                <a:cs typeface="+mn-cs"/>
              </a:rPr>
              <a:t>wx.RB_GROUP</a:t>
            </a:r>
            <a:r>
              <a:rPr kumimoji="0" lang="zh-CN" altLang="en-US" sz="2400" b="0" i="0" u="none" strike="noStrike" kern="1200" cap="none" spc="0" normalizeH="0" baseline="0" noProof="1" dirty="0">
                <a:solidFill>
                  <a:schemeClr val="tx1"/>
                </a:solidFill>
                <a:latin typeface="+mn-lt"/>
                <a:ea typeface="宋体" panose="02010600030101010101" pitchFamily="2" charset="-122"/>
                <a:cs typeface="+mn-cs"/>
              </a:rPr>
              <a:t>样式，其他单选框不使用该样式</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41985"/>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9.1.6</a:t>
            </a:r>
            <a:r>
              <a:rPr lang="en-US" altLang="zh-CN" strike="noStrike" kern="1200" baseline="0" noProof="1">
                <a:latin typeface="+mj-lt"/>
                <a:ea typeface="+mj-ea"/>
                <a:cs typeface="+mj-cs"/>
              </a:rPr>
              <a:t> RadioButton</a:t>
            </a:r>
            <a:r>
              <a:rPr lang="zh-CN" altLang="en-US" strike="noStrike" kern="1200" baseline="0" noProof="1">
                <a:latin typeface="+mj-lt"/>
                <a:ea typeface="+mj-ea"/>
                <a:cs typeface="+mj-cs"/>
              </a:rPr>
              <a:t>、</a:t>
            </a:r>
            <a:r>
              <a:rPr lang="en-US" altLang="zh-CN" strike="noStrike" kern="1200" baseline="0" noProof="1">
                <a:latin typeface="+mj-lt"/>
                <a:ea typeface="+mj-ea"/>
                <a:cs typeface="+mj-cs"/>
              </a:rPr>
              <a:t>CheckBox</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52226" name="文本占位符 41986"/>
          <p:cNvSpPr>
            <a:spLocks noGrp="1"/>
          </p:cNvSpPr>
          <p:nvPr>
            <p:ph sz="half" idx="2"/>
          </p:nvPr>
        </p:nvSpPr>
        <p:spPr/>
        <p:txBody>
          <a:bodyPr anchor="t"/>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复选框初始化参数</a:t>
            </a:r>
            <a:endParaRPr kumimoji="0" lang="zh-CN" altLang="en-US" sz="2400" b="0" i="0" u="none" strike="noStrike" kern="1200" cap="none" spc="0" normalizeH="0" baseline="0" noProof="1" dirty="0">
              <a:solidFill>
                <a:schemeClr val="tx1"/>
              </a:solidFill>
              <a:latin typeface="+mn-lt"/>
              <a:ea typeface="+mn-ea"/>
              <a:cs typeface="+mn-cs"/>
            </a:endParaRPr>
          </a:p>
          <a:p>
            <a:pPr marL="537845" marR="0" indent="-230505" algn="l" defTabSz="914400" rtl="0" eaLnBrk="1" fontAlgn="base" latinLnBrk="0" hangingPunct="1">
              <a:lnSpc>
                <a:spcPct val="9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parent：父控件</a:t>
            </a:r>
            <a:endParaRPr kumimoji="0" lang="zh-CN" altLang="en-US" sz="1800" b="0" i="0" u="none" strike="noStrike" kern="1200" cap="none" spc="0" normalizeH="0" baseline="0" noProof="1" dirty="0">
              <a:solidFill>
                <a:schemeClr val="tx1"/>
              </a:solidFill>
              <a:latin typeface="+mn-lt"/>
              <a:ea typeface="+mn-ea"/>
              <a:cs typeface="+mn-cs"/>
            </a:endParaRPr>
          </a:p>
          <a:p>
            <a:pPr marL="537845" marR="0" indent="-230505" algn="l" defTabSz="914400" rtl="0" eaLnBrk="1" fontAlgn="base" latinLnBrk="0" hangingPunct="1">
              <a:lnSpc>
                <a:spcPct val="9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id：ID</a:t>
            </a:r>
            <a:endParaRPr kumimoji="0" lang="zh-CN" altLang="en-US" sz="1800" b="0" i="0" u="none" strike="noStrike" kern="1200" cap="none" spc="0" normalizeH="0" baseline="0" noProof="1" dirty="0">
              <a:solidFill>
                <a:schemeClr val="tx1"/>
              </a:solidFill>
              <a:latin typeface="+mn-lt"/>
              <a:ea typeface="+mn-ea"/>
              <a:cs typeface="+mn-cs"/>
            </a:endParaRPr>
          </a:p>
          <a:p>
            <a:pPr marL="537845" marR="0" indent="-230505" algn="l" defTabSz="914400" rtl="0" eaLnBrk="1" fontAlgn="base" latinLnBrk="0" hangingPunct="1">
              <a:lnSpc>
                <a:spcPct val="90000"/>
              </a:lnSpc>
              <a:spcBef>
                <a:spcPts val="600"/>
              </a:spcBef>
              <a:spcAft>
                <a:spcPct val="0"/>
              </a:spcAft>
              <a:buClr>
                <a:schemeClr val="tx1"/>
              </a:buClr>
              <a:buSzPct val="90000"/>
              <a:buFont typeface="Arial" panose="020B0604020202020204" pitchFamily="34" charset="0"/>
              <a:buChar char="-"/>
            </a:pPr>
            <a:r>
              <a:rPr kumimoji="0" lang="en-US" altLang="x-none" sz="1800" b="0" i="0" u="none" strike="noStrike" kern="1200" cap="none" spc="0" normalizeH="0" baseline="0" noProof="1" dirty="0">
                <a:solidFill>
                  <a:schemeClr val="tx1"/>
                </a:solidFill>
                <a:latin typeface="+mn-lt"/>
                <a:ea typeface="+mn-ea"/>
                <a:cs typeface="+mn-cs"/>
              </a:rPr>
              <a:t>label</a:t>
            </a:r>
            <a:r>
              <a:rPr kumimoji="0" lang="zh-CN" altLang="en-US" sz="1800" b="0" i="0" u="none" strike="noStrike" kern="1200" cap="none" spc="0" normalizeH="0" baseline="0" noProof="1" dirty="0">
                <a:solidFill>
                  <a:schemeClr val="tx1"/>
                </a:solidFill>
                <a:latin typeface="+mn-lt"/>
                <a:ea typeface="+mn-ea"/>
                <a:cs typeface="+mn-cs"/>
              </a:rPr>
              <a:t>：显示的文本</a:t>
            </a:r>
            <a:endParaRPr kumimoji="0" lang="zh-CN" altLang="en-US" sz="1800" b="0" i="0" u="none" strike="noStrike" kern="1200" cap="none" spc="0" normalizeH="0" baseline="0" noProof="1" dirty="0">
              <a:solidFill>
                <a:schemeClr val="tx1"/>
              </a:solidFill>
              <a:latin typeface="+mn-lt"/>
              <a:ea typeface="+mn-ea"/>
              <a:cs typeface="+mn-cs"/>
            </a:endParaRPr>
          </a:p>
          <a:p>
            <a:pPr marL="537845" marR="0" indent="-230505" algn="l" defTabSz="914400" rtl="0" eaLnBrk="1" fontAlgn="base" latinLnBrk="0" hangingPunct="1">
              <a:lnSpc>
                <a:spcPct val="9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pos：位置</a:t>
            </a:r>
            <a:endParaRPr kumimoji="0" lang="zh-CN" altLang="en-US" sz="1800" b="0" i="0" u="none" strike="noStrike" kern="1200" cap="none" spc="0" normalizeH="0" baseline="0" noProof="1" dirty="0">
              <a:solidFill>
                <a:schemeClr val="tx1"/>
              </a:solidFill>
              <a:latin typeface="+mn-lt"/>
              <a:ea typeface="+mn-ea"/>
              <a:cs typeface="+mn-cs"/>
            </a:endParaRPr>
          </a:p>
          <a:p>
            <a:pPr marL="537845" marR="0" indent="-230505" algn="l" defTabSz="914400" rtl="0" eaLnBrk="1" fontAlgn="base" latinLnBrk="0" hangingPunct="1">
              <a:lnSpc>
                <a:spcPct val="9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size：大小</a:t>
            </a:r>
            <a:endParaRPr kumimoji="0" lang="zh-CN" altLang="en-US" sz="1800" b="0" i="0" u="none" strike="noStrike" kern="1200" cap="none" spc="0" normalizeH="0" baseline="0" noProof="1" dirty="0">
              <a:solidFill>
                <a:schemeClr val="tx1"/>
              </a:solidFill>
              <a:latin typeface="+mn-lt"/>
              <a:ea typeface="+mn-ea"/>
              <a:cs typeface="+mn-cs"/>
            </a:endParaRPr>
          </a:p>
          <a:p>
            <a:pPr marL="537845" marR="0" indent="-230505" algn="l" defTabSz="914400" rtl="0" eaLnBrk="1" fontAlgn="base" latinLnBrk="0" hangingPunct="1">
              <a:lnSpc>
                <a:spcPct val="9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style：样式</a:t>
            </a:r>
            <a:endParaRPr kumimoji="0" lang="zh-CN" altLang="en-US" sz="1800" b="0" i="0" u="none" strike="noStrike" kern="1200" cap="none" spc="0" normalizeH="0" baseline="0" noProof="1" dirty="0">
              <a:solidFill>
                <a:schemeClr val="tx1"/>
              </a:solidFill>
              <a:latin typeface="+mn-lt"/>
              <a:ea typeface="+mn-ea"/>
              <a:cs typeface="+mn-cs"/>
            </a:endParaRPr>
          </a:p>
          <a:p>
            <a:pPr marL="537845" marR="0" indent="-230505" algn="l" defTabSz="914400" rtl="0" eaLnBrk="1" fontAlgn="base" latinLnBrk="0" hangingPunct="1">
              <a:lnSpc>
                <a:spcPct val="9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name：名字</a:t>
            </a:r>
            <a:endParaRPr kumimoji="0" lang="zh-CN" altLang="en-US" sz="1800" b="0" i="0" u="none" strike="noStrike" kern="1200" cap="none" spc="0" normalizeH="0" baseline="0" noProof="1" dirty="0">
              <a:solidFill>
                <a:schemeClr val="tx1"/>
              </a:solidFill>
              <a:latin typeface="+mn-lt"/>
              <a:ea typeface="+mn-ea"/>
              <a:cs typeface="+mn-cs"/>
            </a:endParaRPr>
          </a:p>
          <a:p>
            <a:pPr marL="537845" marR="0" indent="-230505" algn="l" defTabSz="914400" rtl="0" eaLnBrk="1" fontAlgn="base" latinLnBrk="0" hangingPunct="1">
              <a:lnSpc>
                <a:spcPct val="90000"/>
              </a:lnSpc>
              <a:spcBef>
                <a:spcPts val="600"/>
              </a:spcBef>
              <a:spcAft>
                <a:spcPct val="0"/>
              </a:spcAft>
              <a:buClr>
                <a:schemeClr val="tx1"/>
              </a:buClr>
              <a:buSzPct val="90000"/>
              <a:buFont typeface="Arial" panose="020B0604020202020204" pitchFamily="34" charset="0"/>
              <a:buChar char="-"/>
            </a:pPr>
            <a:r>
              <a:rPr kumimoji="0" lang="zh-CN" altLang="en-US" sz="1800" b="0" i="0" u="none" strike="noStrike" kern="1200" cap="none" spc="0" normalizeH="0" baseline="0" noProof="1" dirty="0">
                <a:solidFill>
                  <a:schemeClr val="tx1"/>
                </a:solidFill>
                <a:latin typeface="+mn-lt"/>
                <a:ea typeface="+mn-ea"/>
                <a:cs typeface="+mn-cs"/>
              </a:rPr>
              <a:t>validator：验证类</a:t>
            </a:r>
            <a:endParaRPr kumimoji="0" lang="zh-CN" altLang="en-US" sz="1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使用</a:t>
            </a:r>
            <a:r>
              <a:rPr kumimoji="0" lang="en-US" altLang="x-none" sz="2400" b="0" i="0" u="none" strike="noStrike" kern="1200" cap="none" spc="0" normalizeH="0" baseline="0" noProof="1" dirty="0">
                <a:solidFill>
                  <a:schemeClr val="tx1"/>
                </a:solidFill>
                <a:latin typeface="+mn-lt"/>
                <a:ea typeface="+mn-ea"/>
                <a:cs typeface="+mn-cs"/>
              </a:rPr>
              <a:t>GetValue</a:t>
            </a:r>
            <a:r>
              <a:rPr kumimoji="0" lang="zh-CN" altLang="en-US" sz="2400" b="0" i="0" u="none" strike="noStrike" kern="1200" cap="none" spc="0" normalizeH="0" baseline="0" noProof="1" dirty="0">
                <a:solidFill>
                  <a:schemeClr val="tx1"/>
                </a:solidFill>
                <a:latin typeface="+mn-lt"/>
                <a:ea typeface="+mn-ea"/>
                <a:cs typeface="+mn-cs"/>
              </a:rPr>
              <a:t>方法判断是否被选中</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使用</a:t>
            </a:r>
            <a:r>
              <a:rPr kumimoji="0" lang="en-US" altLang="x-none" sz="2400" b="0" i="0" u="none" strike="noStrike" kern="1200" cap="none" spc="0" normalizeH="0" baseline="0" noProof="1" dirty="0">
                <a:solidFill>
                  <a:schemeClr val="tx1"/>
                </a:solidFill>
                <a:latin typeface="+mn-lt"/>
                <a:ea typeface="+mn-ea"/>
                <a:cs typeface="+mn-cs"/>
              </a:rPr>
              <a:t>SetValue(True)</a:t>
            </a:r>
            <a:r>
              <a:rPr kumimoji="0" lang="zh-CN" altLang="en-US" sz="2400" b="0" i="0" u="none" strike="noStrike" kern="1200" cap="none" spc="0" normalizeH="0" baseline="0" noProof="1" dirty="0">
                <a:solidFill>
                  <a:schemeClr val="tx1"/>
                </a:solidFill>
                <a:latin typeface="+mn-lt"/>
                <a:ea typeface="+mn-ea"/>
                <a:cs typeface="+mn-cs"/>
              </a:rPr>
              <a:t>设置为选中状态</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9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使用</a:t>
            </a:r>
            <a:r>
              <a:rPr kumimoji="0" lang="en-US" altLang="x-none" sz="2400" b="0" i="0" u="none" strike="noStrike" kern="1200" cap="none" spc="0" normalizeH="0" baseline="0" noProof="1" dirty="0">
                <a:solidFill>
                  <a:schemeClr val="tx1"/>
                </a:solidFill>
                <a:latin typeface="+mn-lt"/>
                <a:ea typeface="+mn-ea"/>
                <a:cs typeface="+mn-cs"/>
              </a:rPr>
              <a:t>SetValue(False)</a:t>
            </a:r>
            <a:r>
              <a:rPr kumimoji="0" lang="zh-CN" altLang="en-US" sz="2400" b="0" i="0" u="none" strike="noStrike" kern="1200" cap="none" spc="0" normalizeH="0" baseline="0" noProof="1" dirty="0">
                <a:solidFill>
                  <a:schemeClr val="tx1"/>
                </a:solidFill>
                <a:latin typeface="+mn-lt"/>
                <a:ea typeface="+mn-ea"/>
                <a:cs typeface="+mn-cs"/>
              </a:rPr>
              <a:t>设置为未选中状态</a:t>
            </a:r>
            <a:endParaRPr kumimoji="0" lang="zh-CN" altLang="en-US" sz="24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44033"/>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9.1.6</a:t>
            </a:r>
            <a:r>
              <a:rPr lang="en-US" altLang="zh-CN" strike="noStrike" kern="1200" baseline="0" noProof="1">
                <a:latin typeface="+mj-lt"/>
                <a:ea typeface="+mj-ea"/>
                <a:cs typeface="+mj-cs"/>
              </a:rPr>
              <a:t> RadioButton</a:t>
            </a:r>
            <a:r>
              <a:rPr lang="zh-CN" altLang="en-US" strike="noStrike" kern="1200" baseline="0" noProof="1">
                <a:latin typeface="+mj-lt"/>
                <a:ea typeface="+mj-ea"/>
                <a:cs typeface="+mj-cs"/>
              </a:rPr>
              <a:t>、</a:t>
            </a:r>
            <a:r>
              <a:rPr lang="en-US" altLang="zh-CN" strike="noStrike" kern="1200" baseline="0" noProof="1">
                <a:latin typeface="+mj-lt"/>
                <a:ea typeface="+mj-ea"/>
                <a:cs typeface="+mj-cs"/>
              </a:rPr>
              <a:t>CheckBox</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4035" name="文本占位符 44034"/>
          <p:cNvSpPr>
            <a:spLocks noGrp="1"/>
          </p:cNvSpPr>
          <p:nvPr>
            <p:ph sz="half" idx="2"/>
          </p:nvPr>
        </p:nvSpPr>
        <p:spPr/>
        <p:txBody>
          <a:bodyPr/>
          <a:p>
            <a:pPr marL="342900" marR="0" indent="-342900" algn="l" defTabSz="914400" rtl="0" eaLnBrk="1" fontAlgn="base" latinLnBrk="0" hangingPunct="1">
              <a:lnSpc>
                <a:spcPct val="10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9-3  </a:t>
            </a:r>
            <a:r>
              <a:rPr kumimoji="0" lang="zh-CN" altLang="en-US" sz="2400" b="0" i="0" u="none" strike="noStrike" kern="1200" cap="none" spc="0" normalizeH="0" baseline="0" noProof="1">
                <a:solidFill>
                  <a:schemeClr val="tx1"/>
                </a:solidFill>
                <a:latin typeface="+mn-lt"/>
                <a:ea typeface="+mn-ea"/>
                <a:cs typeface="+mn-cs"/>
              </a:rPr>
              <a:t>选择单选钮、复选框并输入文本框中要求的用户名和密码之后单击“</a:t>
            </a:r>
            <a:r>
              <a:rPr kumimoji="0" lang="en-US" altLang="zh-CN" sz="2400" b="0" i="0" u="none" strike="noStrike" kern="1200" cap="none" spc="0" normalizeH="0" baseline="0" noProof="1">
                <a:solidFill>
                  <a:schemeClr val="tx1"/>
                </a:solidFill>
                <a:latin typeface="+mn-lt"/>
                <a:ea typeface="+mn-ea"/>
                <a:cs typeface="+mn-cs"/>
              </a:rPr>
              <a:t>OK”</a:t>
            </a:r>
            <a:r>
              <a:rPr kumimoji="0" lang="zh-CN" altLang="en-US" sz="2400" b="0" i="0" u="none" strike="noStrike" kern="1200" cap="none" spc="0" normalizeH="0" baseline="0" noProof="1">
                <a:solidFill>
                  <a:schemeClr val="tx1"/>
                </a:solidFill>
                <a:latin typeface="+mn-lt"/>
                <a:ea typeface="+mn-ea"/>
                <a:cs typeface="+mn-cs"/>
              </a:rPr>
              <a:t>按钮会弹出消息框提示输入和选择的内容，单击“</a:t>
            </a:r>
            <a:r>
              <a:rPr kumimoji="0" lang="en-US" altLang="zh-CN" sz="2400" b="0" i="0" u="none" strike="noStrike" kern="1200" cap="none" spc="0" normalizeH="0" baseline="0" noProof="1">
                <a:solidFill>
                  <a:schemeClr val="tx1"/>
                </a:solidFill>
                <a:latin typeface="+mn-lt"/>
                <a:ea typeface="+mn-ea"/>
                <a:cs typeface="+mn-cs"/>
              </a:rPr>
              <a:t>Cancel”</a:t>
            </a:r>
            <a:r>
              <a:rPr kumimoji="0" lang="zh-CN" altLang="en-US" sz="2400" b="0" i="0" u="none" strike="noStrike" kern="1200" cap="none" spc="0" normalizeH="0" baseline="0" noProof="1">
                <a:solidFill>
                  <a:schemeClr val="tx1"/>
                </a:solidFill>
                <a:latin typeface="+mn-lt"/>
                <a:ea typeface="+mn-ea"/>
                <a:cs typeface="+mn-cs"/>
              </a:rPr>
              <a:t>按钮自动清除用户的输入，并默认将单选钮“</a:t>
            </a:r>
            <a:r>
              <a:rPr kumimoji="0" lang="en-US" altLang="zh-CN" sz="2400" b="0" i="0" u="none" strike="noStrike" kern="1200" cap="none" spc="0" normalizeH="0" baseline="0" noProof="1">
                <a:solidFill>
                  <a:schemeClr val="tx1"/>
                </a:solidFill>
                <a:latin typeface="+mn-lt"/>
                <a:ea typeface="+mn-ea"/>
                <a:cs typeface="+mn-cs"/>
              </a:rPr>
              <a:t>Male”</a:t>
            </a:r>
            <a:r>
              <a:rPr kumimoji="0" lang="zh-CN" altLang="en-US" sz="2400" b="0" i="0" u="none" strike="noStrike" kern="1200" cap="none" spc="0" normalizeH="0" baseline="0" noProof="1">
                <a:solidFill>
                  <a:schemeClr val="tx1"/>
                </a:solidFill>
                <a:latin typeface="+mn-lt"/>
                <a:ea typeface="+mn-ea"/>
                <a:cs typeface="+mn-cs"/>
              </a:rPr>
              <a:t>设置为选中状态。</a:t>
            </a:r>
            <a:endParaRPr kumimoji="0" lang="zh-CN" altLang="en-US"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endParaRPr kumimoji="0" lang="en-US" altLang="zh-CN" sz="2400" b="0" i="0" u="none" strike="noStrike" kern="1200" cap="none" spc="0" normalizeH="0" baseline="0" noProof="1">
              <a:solidFill>
                <a:schemeClr val="tx1"/>
              </a:solidFill>
              <a:latin typeface="+mn-lt"/>
              <a:ea typeface="+mn-ea"/>
              <a:cs typeface="+mn-cs"/>
              <a:hlinkClick r:id="rId1" action="ppaction://hlinkfile"/>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kern="1200" cap="none" spc="0" normalizeH="0" baseline="0" noProof="1">
                <a:solidFill>
                  <a:schemeClr val="tx1"/>
                </a:solidFill>
                <a:latin typeface="+mn-lt"/>
                <a:ea typeface="+mn-ea"/>
                <a:cs typeface="+mn-cs"/>
                <a:hlinkClick r:id="rId1" action="ppaction://hlinkfile"/>
              </a:rPr>
              <a:t>code\wxGUI.py</a:t>
            </a:r>
            <a:endParaRPr kumimoji="0" lang="en-US" altLang="zh-CN" sz="2400" b="0" i="0" u="none" strike="noStrike" kern="1200" cap="none" spc="0" normalizeH="0" baseline="0" noProof="1">
              <a:solidFill>
                <a:schemeClr val="tx1"/>
              </a:solidFill>
              <a:latin typeface="+mn-lt"/>
              <a:ea typeface="+mn-ea"/>
              <a:cs typeface="+mn-cs"/>
            </a:endParaRPr>
          </a:p>
        </p:txBody>
      </p:sp>
      <p:pic>
        <p:nvPicPr>
          <p:cNvPr id="53251" name="图片 42" descr="RA0{$EL)S_`ETC`2O7)2GX2"/>
          <p:cNvPicPr>
            <a:picLocks noChangeAspect="1"/>
          </p:cNvPicPr>
          <p:nvPr/>
        </p:nvPicPr>
        <p:blipFill>
          <a:blip r:embed="rId2"/>
          <a:stretch>
            <a:fillRect/>
          </a:stretch>
        </p:blipFill>
        <p:spPr>
          <a:xfrm>
            <a:off x="6056313" y="3260725"/>
            <a:ext cx="3081337" cy="2865438"/>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7409"/>
          <p:cNvSpPr>
            <a:spLocks noGrp="1"/>
          </p:cNvSpPr>
          <p:nvPr>
            <p:ph type="title"/>
          </p:nvPr>
        </p:nvSpPr>
        <p:spPr>
          <a:xfrm>
            <a:off x="554355" y="150495"/>
            <a:ext cx="5398770" cy="414020"/>
          </a:xfrm>
        </p:spPr>
        <p:txBody>
          <a:bodyPr anchor="ctr"/>
          <a:p>
            <a:pPr defTabSz="914400" fontAlgn="base">
              <a:buNone/>
            </a:pPr>
            <a:r>
              <a:rPr lang="en-US" altLang="en-US" strike="noStrike" kern="1200" baseline="0" noProof="1">
                <a:latin typeface="+mj-lt"/>
                <a:ea typeface="+mj-ea"/>
                <a:cs typeface="+mj-cs"/>
              </a:rPr>
              <a:t>9.1 wxPython</a:t>
            </a:r>
            <a:endParaRPr lang="en-US" altLang="en-US"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5602" name="文本占位符 17410"/>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600" b="0" i="0" u="none" strike="noStrike" kern="1200" cap="none" spc="0" normalizeH="0" baseline="0" noProof="1" dirty="0">
                <a:solidFill>
                  <a:schemeClr val="tx1"/>
                </a:solidFill>
                <a:latin typeface="+mn-lt"/>
                <a:ea typeface="+mn-ea"/>
                <a:cs typeface="+mn-cs"/>
              </a:rPr>
              <a:t>常用</a:t>
            </a:r>
            <a:r>
              <a:rPr kumimoji="0" lang="en-US" altLang="x-none" sz="2600" b="0" i="0" u="none" strike="noStrike" kern="1200" cap="none" spc="0" normalizeH="0" baseline="0" noProof="1" dirty="0">
                <a:solidFill>
                  <a:schemeClr val="tx1"/>
                </a:solidFill>
                <a:latin typeface="+mn-lt"/>
                <a:ea typeface="+mn-ea"/>
                <a:cs typeface="+mn-cs"/>
              </a:rPr>
              <a:t>GUI</a:t>
            </a:r>
            <a:r>
              <a:rPr kumimoji="0" lang="zh-CN" altLang="en-US" sz="2600" b="0" i="0" u="none" strike="noStrike" kern="1200" cap="none" spc="0" normalizeH="0" baseline="0" noProof="1" dirty="0">
                <a:solidFill>
                  <a:schemeClr val="tx1"/>
                </a:solidFill>
                <a:latin typeface="+mn-lt"/>
                <a:ea typeface="+mn-ea"/>
                <a:cs typeface="+mn-cs"/>
              </a:rPr>
              <a:t>工具</a:t>
            </a:r>
            <a:endParaRPr kumimoji="0" lang="zh-CN" altLang="en-US" sz="2600" b="0" i="0" u="none" strike="noStrike" kern="1200" cap="none" spc="0" normalizeH="0" baseline="0" noProof="1" dirty="0">
              <a:solidFill>
                <a:schemeClr val="tx1"/>
              </a:solidFill>
              <a:latin typeface="+mn-lt"/>
              <a:ea typeface="+mn-ea"/>
              <a:cs typeface="+mn-cs"/>
            </a:endParaRPr>
          </a:p>
          <a:p>
            <a:pPr marL="742950" marR="0" lvl="1" indent="-285750" algn="l" defTabSz="914400" rtl="0" eaLnBrk="0" fontAlgn="base" latinLnBrk="0" hangingPunct="0">
              <a:lnSpc>
                <a:spcPct val="100000"/>
              </a:lnSpc>
              <a:spcBef>
                <a:spcPts val="1200"/>
              </a:spcBef>
              <a:spcAft>
                <a:spcPct val="0"/>
              </a:spcAft>
              <a:buClr>
                <a:schemeClr val="tx1"/>
              </a:buClr>
              <a:buSzTx/>
              <a:buFont typeface="Times New Roman" panose="02020603050405020304" pitchFamily="2" charset="0"/>
              <a:buChar char="-"/>
            </a:pPr>
            <a:r>
              <a:rPr kumimoji="0" lang="en-US" altLang="x-none" sz="1800" b="0" i="0" u="none" strike="noStrike" kern="1200" cap="none" spc="0" normalizeH="0" baseline="0" noProof="1" dirty="0">
                <a:solidFill>
                  <a:schemeClr val="tx1"/>
                </a:solidFill>
                <a:latin typeface="+mn-lt"/>
                <a:ea typeface="+mn-ea"/>
                <a:cs typeface="+mn-cs"/>
              </a:rPr>
              <a:t>Tkinter</a:t>
            </a:r>
            <a:r>
              <a:rPr kumimoji="0" lang="zh-CN" altLang="en-US" sz="1800" b="0" i="0" u="none" strike="noStrike" kern="1200" cap="none" spc="0" normalizeH="0" baseline="0" noProof="1" dirty="0">
                <a:solidFill>
                  <a:schemeClr val="tx1"/>
                </a:solidFill>
                <a:latin typeface="+mn-lt"/>
                <a:ea typeface="+mn-ea"/>
                <a:cs typeface="+mn-cs"/>
              </a:rPr>
              <a:t>：</a:t>
            </a:r>
            <a:r>
              <a:rPr kumimoji="0" lang="en-US" altLang="x-none" sz="1800" b="0" i="0" u="none" strike="noStrike" kern="1200" cap="none" spc="0" normalizeH="0" baseline="0" noProof="1" dirty="0">
                <a:solidFill>
                  <a:schemeClr val="tx1"/>
                </a:solidFill>
                <a:latin typeface="+mn-lt"/>
                <a:ea typeface="+mn-ea"/>
                <a:cs typeface="+mn-cs"/>
              </a:rPr>
              <a:t>Python</a:t>
            </a:r>
            <a:r>
              <a:rPr kumimoji="0" lang="zh-CN" altLang="en-US" sz="1800" b="0" i="0" u="none" strike="noStrike" kern="1200" cap="none" spc="0" normalizeH="0" baseline="0" noProof="1" dirty="0">
                <a:solidFill>
                  <a:schemeClr val="tx1"/>
                </a:solidFill>
                <a:latin typeface="+mn-lt"/>
                <a:ea typeface="+mn-ea"/>
                <a:cs typeface="+mn-cs"/>
              </a:rPr>
              <a:t>的标准</a:t>
            </a:r>
            <a:r>
              <a:rPr kumimoji="0" lang="en-US" altLang="x-none" sz="1800" b="0" i="0" u="none" strike="noStrike" kern="1200" cap="none" spc="0" normalizeH="0" baseline="0" noProof="1" dirty="0">
                <a:solidFill>
                  <a:schemeClr val="tx1"/>
                </a:solidFill>
                <a:latin typeface="+mn-lt"/>
                <a:ea typeface="+mn-ea"/>
                <a:cs typeface="+mn-cs"/>
              </a:rPr>
              <a:t>GUI</a:t>
            </a:r>
            <a:r>
              <a:rPr kumimoji="0" lang="zh-CN" altLang="en-US" sz="1800" b="0" i="0" u="none" strike="noStrike" kern="1200" cap="none" spc="0" normalizeH="0" baseline="0" noProof="1" dirty="0">
                <a:solidFill>
                  <a:schemeClr val="tx1"/>
                </a:solidFill>
                <a:latin typeface="+mn-lt"/>
                <a:ea typeface="+mn-ea"/>
                <a:cs typeface="+mn-cs"/>
              </a:rPr>
              <a:t>库</a:t>
            </a:r>
            <a:endParaRPr kumimoji="0" lang="zh-CN" altLang="en-US" sz="1800" b="0" i="0" u="none" strike="noStrike" kern="1200" cap="none" spc="0" normalizeH="0" baseline="0" noProof="1" dirty="0">
              <a:solidFill>
                <a:schemeClr val="tx1"/>
              </a:solidFill>
              <a:latin typeface="+mn-lt"/>
              <a:ea typeface="+mn-ea"/>
              <a:cs typeface="+mn-cs"/>
            </a:endParaRPr>
          </a:p>
          <a:p>
            <a:pPr marL="742950" marR="0" lvl="1" indent="-285750" algn="l" defTabSz="914400" rtl="0" eaLnBrk="0" fontAlgn="base" latinLnBrk="0" hangingPunct="0">
              <a:lnSpc>
                <a:spcPct val="100000"/>
              </a:lnSpc>
              <a:spcBef>
                <a:spcPts val="1200"/>
              </a:spcBef>
              <a:spcAft>
                <a:spcPct val="0"/>
              </a:spcAft>
              <a:buClr>
                <a:schemeClr val="tx1"/>
              </a:buClr>
              <a:buSzTx/>
              <a:buFont typeface="Times New Roman" panose="02020603050405020304" pitchFamily="2" charset="0"/>
              <a:buChar char="-"/>
            </a:pPr>
            <a:r>
              <a:rPr kumimoji="0" lang="en-US" altLang="x-none" sz="1800" b="0" i="0" u="none" strike="noStrike" kern="1200" cap="none" spc="0" normalizeH="0" baseline="0" noProof="1" dirty="0">
                <a:solidFill>
                  <a:schemeClr val="tx1"/>
                </a:solidFill>
                <a:latin typeface="+mn-lt"/>
                <a:ea typeface="+mn-ea"/>
                <a:cs typeface="+mn-cs"/>
              </a:rPr>
              <a:t>wxPython</a:t>
            </a:r>
            <a:r>
              <a:rPr kumimoji="0" lang="zh-CN" altLang="en-US" sz="1800" b="0" i="0" u="none" strike="noStrike" kern="1200" cap="none" spc="0" normalizeH="0" baseline="0" noProof="1" dirty="0">
                <a:solidFill>
                  <a:schemeClr val="tx1"/>
                </a:solidFill>
                <a:latin typeface="+mn-lt"/>
                <a:ea typeface="+mn-ea"/>
                <a:cs typeface="+mn-cs"/>
              </a:rPr>
              <a:t>：功能强于</a:t>
            </a:r>
            <a:r>
              <a:rPr kumimoji="0" lang="en-US" altLang="x-none" sz="1800" b="0" i="0" u="none" strike="noStrike" kern="1200" cap="none" spc="0" normalizeH="0" baseline="0" noProof="1" dirty="0">
                <a:solidFill>
                  <a:schemeClr val="tx1"/>
                </a:solidFill>
                <a:latin typeface="+mn-lt"/>
                <a:ea typeface="+mn-ea"/>
                <a:cs typeface="+mn-cs"/>
              </a:rPr>
              <a:t>Tkinter</a:t>
            </a:r>
            <a:r>
              <a:rPr kumimoji="0" lang="zh-CN" altLang="en-US" sz="1800" b="0" i="0" u="none" strike="noStrike" kern="1200" cap="none" spc="0" normalizeH="0" baseline="0" noProof="1" dirty="0">
                <a:solidFill>
                  <a:schemeClr val="tx1"/>
                </a:solidFill>
                <a:latin typeface="+mn-lt"/>
                <a:ea typeface="+mn-ea"/>
                <a:cs typeface="+mn-cs"/>
              </a:rPr>
              <a:t>，跨平台</a:t>
            </a:r>
            <a:endParaRPr kumimoji="0" lang="en-US" altLang="zh-CN" sz="1800" b="0" i="0" u="none" strike="noStrike" kern="1200" cap="none" spc="0" normalizeH="0" baseline="0" noProof="1" dirty="0">
              <a:solidFill>
                <a:schemeClr val="tx1"/>
              </a:solidFill>
              <a:latin typeface="+mn-lt"/>
              <a:ea typeface="+mn-ea"/>
              <a:cs typeface="+mn-cs"/>
            </a:endParaRPr>
          </a:p>
          <a:p>
            <a:pPr marL="742950" marR="0" lvl="1" indent="-285750" algn="l" defTabSz="914400" rtl="0" eaLnBrk="0" fontAlgn="base" latinLnBrk="0" hangingPunct="0">
              <a:lnSpc>
                <a:spcPct val="100000"/>
              </a:lnSpc>
              <a:spcBef>
                <a:spcPts val="1200"/>
              </a:spcBef>
              <a:spcAft>
                <a:spcPct val="0"/>
              </a:spcAft>
              <a:buClr>
                <a:schemeClr val="tx1"/>
              </a:buClr>
              <a:buSzTx/>
              <a:buFont typeface="Times New Roman" panose="02020603050405020304" pitchFamily="2" charset="0"/>
              <a:buChar char="-"/>
            </a:pPr>
            <a:r>
              <a:rPr kumimoji="0" lang="en-US" altLang="x-none" sz="1800" b="0" i="0" u="none" strike="noStrike" kern="1200" cap="none" spc="0" normalizeH="0" baseline="0" noProof="1" dirty="0">
                <a:solidFill>
                  <a:schemeClr val="tx1"/>
                </a:solidFill>
                <a:latin typeface="+mn-lt"/>
                <a:ea typeface="+mn-ea"/>
                <a:cs typeface="+mn-cs"/>
              </a:rPr>
              <a:t>Jython</a:t>
            </a:r>
            <a:r>
              <a:rPr kumimoji="0" lang="zh-CN" altLang="en-US" sz="1800" b="0" i="0" u="none" strike="noStrike" kern="1200" cap="none" spc="0" normalizeH="0" baseline="0" noProof="1" dirty="0">
                <a:solidFill>
                  <a:schemeClr val="tx1"/>
                </a:solidFill>
                <a:latin typeface="+mn-lt"/>
                <a:ea typeface="+mn-ea"/>
                <a:cs typeface="+mn-cs"/>
              </a:rPr>
              <a:t>：基于</a:t>
            </a:r>
            <a:r>
              <a:rPr kumimoji="0" lang="en-US" altLang="x-none" sz="1800" b="0" i="0" u="none" strike="noStrike" kern="1200" cap="none" spc="0" normalizeH="0" baseline="0" noProof="1" dirty="0">
                <a:solidFill>
                  <a:schemeClr val="tx1"/>
                </a:solidFill>
                <a:latin typeface="+mn-lt"/>
                <a:ea typeface="+mn-ea"/>
                <a:cs typeface="+mn-cs"/>
              </a:rPr>
              <a:t>Java</a:t>
            </a:r>
            <a:endParaRPr kumimoji="0" lang="en-US" altLang="x-none" sz="1800" b="0" i="0" u="none" strike="noStrike" kern="1200" cap="none" spc="0" normalizeH="0" baseline="0" noProof="1" dirty="0">
              <a:solidFill>
                <a:schemeClr val="tx1"/>
              </a:solidFill>
              <a:latin typeface="+mn-lt"/>
              <a:ea typeface="+mn-ea"/>
              <a:cs typeface="+mn-cs"/>
            </a:endParaRPr>
          </a:p>
          <a:p>
            <a:pPr marL="742950" marR="0" lvl="1" indent="-285750" algn="l" defTabSz="914400" rtl="0" eaLnBrk="0" fontAlgn="base" latinLnBrk="0" hangingPunct="0">
              <a:lnSpc>
                <a:spcPct val="100000"/>
              </a:lnSpc>
              <a:spcBef>
                <a:spcPts val="1200"/>
              </a:spcBef>
              <a:spcAft>
                <a:spcPct val="0"/>
              </a:spcAft>
              <a:buClr>
                <a:schemeClr val="tx1"/>
              </a:buClr>
              <a:buSzTx/>
              <a:buFont typeface="Times New Roman" panose="02020603050405020304" pitchFamily="2" charset="0"/>
              <a:buChar char="-"/>
            </a:pPr>
            <a:r>
              <a:rPr kumimoji="0" lang="en-US" altLang="zh-CN" sz="1800" b="0" i="0" u="none" strike="noStrike" kern="1200" cap="none" spc="0" normalizeH="0" baseline="0" noProof="1" dirty="0">
                <a:solidFill>
                  <a:schemeClr val="tx1"/>
                </a:solidFill>
                <a:latin typeface="+mn-lt"/>
                <a:ea typeface="+mn-ea"/>
                <a:cs typeface="+mn-cs"/>
              </a:rPr>
              <a:t>PyGObject</a:t>
            </a:r>
            <a:r>
              <a:rPr kumimoji="0" lang="zh-CN" altLang="en-US" sz="1800" b="0" i="0" u="none" strike="noStrike" kern="1200" cap="none" spc="0" normalizeH="0" baseline="0" noProof="1" dirty="0">
                <a:solidFill>
                  <a:schemeClr val="tx1"/>
                </a:solidFill>
                <a:latin typeface="+mn-lt"/>
                <a:ea typeface="+mn-ea"/>
                <a:cs typeface="+mn-cs"/>
              </a:rPr>
              <a:t>、</a:t>
            </a:r>
            <a:r>
              <a:rPr kumimoji="0" lang="en-US" altLang="zh-CN" sz="1800" b="0" i="0" u="none" strike="noStrike" kern="1200" cap="none" spc="0" normalizeH="0" baseline="0" noProof="1" dirty="0">
                <a:solidFill>
                  <a:schemeClr val="tx1"/>
                </a:solidFill>
                <a:latin typeface="+mn-lt"/>
                <a:ea typeface="+mn-ea"/>
                <a:cs typeface="+mn-cs"/>
              </a:rPr>
              <a:t>PyQt</a:t>
            </a:r>
            <a:r>
              <a:rPr kumimoji="0" lang="zh-CN" altLang="en-US" sz="1800" b="0" i="0" u="none" strike="noStrike" kern="1200" cap="none" spc="0" normalizeH="0" baseline="0" noProof="1" dirty="0">
                <a:solidFill>
                  <a:schemeClr val="tx1"/>
                </a:solidFill>
                <a:latin typeface="+mn-lt"/>
                <a:ea typeface="+mn-ea"/>
                <a:cs typeface="+mn-cs"/>
              </a:rPr>
              <a:t>、</a:t>
            </a:r>
            <a:r>
              <a:rPr kumimoji="0" lang="en-US" altLang="zh-CN" sz="1800" b="0" i="0" u="none" strike="noStrike" kern="1200" cap="none" spc="0" normalizeH="0" baseline="0" noProof="1" dirty="0">
                <a:solidFill>
                  <a:schemeClr val="tx1"/>
                </a:solidFill>
                <a:latin typeface="+mn-lt"/>
                <a:ea typeface="+mn-ea"/>
                <a:cs typeface="+mn-cs"/>
              </a:rPr>
              <a:t>PySide</a:t>
            </a:r>
            <a:endParaRPr kumimoji="0" lang="en-US" altLang="zh-CN" sz="1800" b="0" i="0" u="none" strike="noStrike" kern="1200" cap="none" spc="0" normalizeH="0" baseline="0" noProof="1" dirty="0">
              <a:solidFill>
                <a:schemeClr val="tx1"/>
              </a:solidFill>
              <a:latin typeface="+mn-lt"/>
              <a:ea typeface="+mn-ea"/>
              <a:cs typeface="+mn-cs"/>
            </a:endParaRPr>
          </a:p>
          <a:p>
            <a:pPr marR="0" lvl="0" algn="l" defTabSz="914400" rtl="0" eaLnBrk="0" fontAlgn="base" latinLnBrk="0" hangingPunct="0">
              <a:lnSpc>
                <a:spcPct val="100000"/>
              </a:lnSpc>
              <a:spcBef>
                <a:spcPts val="1200"/>
              </a:spcBef>
              <a:spcAft>
                <a:spcPct val="0"/>
              </a:spcAft>
              <a:buClr>
                <a:schemeClr val="tx1"/>
              </a:buClr>
              <a:buSzTx/>
              <a:buFont typeface="Wingdings" panose="05000000000000000000" charset="0"/>
              <a:buChar char="n"/>
            </a:pPr>
            <a:endParaRPr kumimoji="0" 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4608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9.1.7</a:t>
            </a:r>
            <a:r>
              <a:rPr lang="en-US" altLang="zh-CN" strike="noStrike" kern="1200" baseline="0" noProof="1">
                <a:latin typeface="+mj-lt"/>
                <a:ea typeface="+mj-ea"/>
                <a:cs typeface="+mj-cs"/>
              </a:rPr>
              <a:t> ComboBox</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55298" name="文本占位符 46082"/>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组合框用来实现从固定的多个选项中选择一个，创建组合框的语法为：</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mn-lt"/>
                <a:ea typeface="+mn-ea"/>
                <a:cs typeface="+mn-cs"/>
              </a:rPr>
              <a:t>self.comboBox = wx.ComboBox(self.panel, value='Click here',\</a:t>
            </a:r>
            <a:endParaRPr kumimoji="0" lang="en-US" altLang="x-none" sz="1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mn-lt"/>
                <a:ea typeface="+mn-ea"/>
                <a:cs typeface="+mn-cs"/>
              </a:rPr>
              <a:t>                                                     choices=['a','b','c'],\</a:t>
            </a:r>
            <a:endParaRPr kumimoji="0" lang="en-US" altLang="x-none" sz="1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mn-lt"/>
                <a:ea typeface="+mn-ea"/>
                <a:cs typeface="+mn-cs"/>
              </a:rPr>
              <a:t>                                                     pos=(200,100), size=(100,30)</a:t>
            </a:r>
            <a:endParaRPr kumimoji="0" lang="en-US" altLang="x-none" sz="1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endParaRPr kumimoji="0" lang="en-US" altLang="x-none" sz="1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为组合框添加事件处理函数：</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en-US" altLang="x-none" sz="1800" b="0" i="0" u="none" strike="noStrike" kern="1200" cap="none" spc="0" normalizeH="0" baseline="0" noProof="1" dirty="0">
                <a:solidFill>
                  <a:schemeClr val="tx1"/>
                </a:solidFill>
                <a:latin typeface="+mn-lt"/>
                <a:ea typeface="+mn-ea"/>
                <a:cs typeface="+mn-cs"/>
              </a:rPr>
              <a:t>self.Bind(wx.EVT_COMBOBOX, self.OnCombo, self.comboBox)</a:t>
            </a:r>
            <a:endParaRPr kumimoji="0" lang="en-US" altLang="x-none" sz="1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endParaRPr kumimoji="0" lang="en-US" altLang="x-none" sz="1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其他常用方法：</a:t>
            </a:r>
            <a:endParaRPr kumimoji="0" lang="zh-CN" altLang="en-US" sz="2400" b="0" i="0" u="none" strike="noStrike" kern="1200" cap="none" spc="0" normalizeH="0" baseline="0" noProof="1" dirty="0">
              <a:solidFill>
                <a:schemeClr val="tx1"/>
              </a:solidFill>
              <a:latin typeface="+mn-lt"/>
              <a:ea typeface="+mn-ea"/>
              <a:cs typeface="+mn-cs"/>
            </a:endParaRPr>
          </a:p>
          <a:p>
            <a:pPr marL="623570" marR="0" indent="-342265" algn="l" defTabSz="914400" rtl="0" eaLnBrk="1" fontAlgn="base" latinLnBrk="0" hangingPunct="1">
              <a:lnSpc>
                <a:spcPct val="100000"/>
              </a:lnSpc>
              <a:spcBef>
                <a:spcPct val="20000"/>
              </a:spcBef>
              <a:spcAft>
                <a:spcPct val="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SetSelection(self, int n)</a:t>
            </a:r>
            <a:r>
              <a:rPr kumimoji="0" lang="zh-CN" altLang="en-US" sz="1800" b="0" i="0" u="none" strike="noStrike" kern="1200" cap="none" spc="0" normalizeH="0" baseline="0" noProof="1" dirty="0">
                <a:solidFill>
                  <a:schemeClr val="tx1"/>
                </a:solidFill>
                <a:latin typeface="+mn-lt"/>
                <a:ea typeface="+mn-ea"/>
                <a:cs typeface="+mn-cs"/>
              </a:rPr>
              <a:t>：设置选中项索引</a:t>
            </a:r>
            <a:endParaRPr kumimoji="0" lang="zh-CN" altLang="en-US" sz="1800" b="0" i="0" u="none" strike="noStrike" kern="1200" cap="none" spc="0" normalizeH="0" baseline="0" noProof="1" dirty="0">
              <a:solidFill>
                <a:schemeClr val="tx1"/>
              </a:solidFill>
              <a:latin typeface="+mn-lt"/>
              <a:ea typeface="+mn-ea"/>
              <a:cs typeface="+mn-cs"/>
            </a:endParaRPr>
          </a:p>
          <a:p>
            <a:pPr marL="623570" marR="0" indent="-342265" algn="l" defTabSz="914400" rtl="0" eaLnBrk="1" fontAlgn="base" latinLnBrk="0" hangingPunct="1">
              <a:lnSpc>
                <a:spcPct val="100000"/>
              </a:lnSpc>
              <a:spcBef>
                <a:spcPct val="20000"/>
              </a:spcBef>
              <a:spcAft>
                <a:spcPct val="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GetSelection(self)</a:t>
            </a:r>
            <a:r>
              <a:rPr kumimoji="0" lang="zh-CN" altLang="en-US" sz="1800" b="0" i="0" u="none" strike="noStrike" kern="1200" cap="none" spc="0" normalizeH="0" baseline="0" noProof="1" dirty="0">
                <a:solidFill>
                  <a:schemeClr val="tx1"/>
                </a:solidFill>
                <a:latin typeface="+mn-lt"/>
                <a:ea typeface="+mn-ea"/>
                <a:cs typeface="+mn-cs"/>
              </a:rPr>
              <a:t>：获取选中项索引</a:t>
            </a:r>
            <a:endParaRPr kumimoji="0" lang="zh-CN" altLang="en-US" sz="1800" b="0" i="0" u="none" strike="noStrike" kern="1200" cap="none" spc="0" normalizeH="0" baseline="0" noProof="1" dirty="0">
              <a:solidFill>
                <a:schemeClr val="tx1"/>
              </a:solidFill>
              <a:latin typeface="+mn-lt"/>
              <a:ea typeface="+mn-ea"/>
              <a:cs typeface="+mn-cs"/>
            </a:endParaRPr>
          </a:p>
          <a:p>
            <a:pPr marL="623570" marR="0" indent="-342265" algn="l" defTabSz="914400" rtl="0" eaLnBrk="1" fontAlgn="base" latinLnBrk="0" hangingPunct="1">
              <a:lnSpc>
                <a:spcPct val="100000"/>
              </a:lnSpc>
              <a:spcBef>
                <a:spcPct val="20000"/>
              </a:spcBef>
              <a:spcAft>
                <a:spcPct val="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GetValue(self)</a:t>
            </a:r>
            <a:r>
              <a:rPr kumimoji="0" lang="zh-CN" altLang="en-US" sz="1800" b="0" i="0" u="none" strike="noStrike" kern="1200" cap="none" spc="0" normalizeH="0" baseline="0" noProof="1" dirty="0">
                <a:solidFill>
                  <a:schemeClr val="tx1"/>
                </a:solidFill>
                <a:latin typeface="+mn-lt"/>
                <a:ea typeface="+mn-ea"/>
                <a:cs typeface="+mn-cs"/>
              </a:rPr>
              <a:t>：获取选中项文本</a:t>
            </a: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47105"/>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9.1.7</a:t>
            </a:r>
            <a:r>
              <a:rPr lang="en-US" altLang="zh-CN" strike="noStrike" kern="1200" baseline="0" noProof="1">
                <a:latin typeface="+mj-lt"/>
                <a:ea typeface="+mj-ea"/>
                <a:cs typeface="+mj-cs"/>
              </a:rPr>
              <a:t> ComboBox</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47107" name="文本占位符 47106"/>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9-4  </a:t>
            </a:r>
            <a:r>
              <a:rPr kumimoji="0" lang="zh-CN" altLang="en-US" sz="2400" b="0" i="0" u="none" strike="noStrike" kern="1200" cap="none" spc="0" normalizeH="0" baseline="0" noProof="1">
                <a:solidFill>
                  <a:schemeClr val="tx1"/>
                </a:solidFill>
                <a:latin typeface="+mn-lt"/>
                <a:ea typeface="+mn-ea"/>
                <a:cs typeface="+mn-cs"/>
              </a:rPr>
              <a:t>首先在第一个组合框中选择班级，然后第二个组合框中自动列出该班级的同学姓名，选择同学姓名后弹出消息框显示选择的姓名。</a:t>
            </a:r>
            <a:endParaRPr kumimoji="0" lang="zh-CN" altLang="en-US"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endParaRPr kumimoji="0" lang="en-US" altLang="zh-CN" sz="2800" b="0" i="0" u="none" strike="noStrike" kern="1200" cap="none" spc="0" normalizeH="0" baseline="0" noProof="1">
              <a:solidFill>
                <a:schemeClr val="tx1"/>
              </a:solidFill>
              <a:latin typeface="+mn-lt"/>
              <a:ea typeface="+mn-ea"/>
              <a:cs typeface="+mn-cs"/>
              <a:hlinkClick r:id="rId1" action="ppaction://hlinkfile"/>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mn-lt"/>
                <a:ea typeface="+mn-ea"/>
                <a:cs typeface="+mn-cs"/>
                <a:hlinkClick r:id="rId1" action="ppaction://hlinkfile"/>
              </a:rPr>
              <a:t>code\wxComboBox.py</a:t>
            </a:r>
            <a:endParaRPr kumimoji="0" lang="en-US" altLang="zh-CN" sz="18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49153"/>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9.1.8</a:t>
            </a:r>
            <a:r>
              <a:rPr lang="en-US" altLang="zh-CN" strike="noStrike" kern="1200" baseline="0" noProof="1">
                <a:latin typeface="+mj-lt"/>
                <a:ea typeface="+mj-ea"/>
                <a:cs typeface="+mj-cs"/>
              </a:rPr>
              <a:t> ListBox</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56322" name="文本占位符 49154"/>
          <p:cNvSpPr>
            <a:spLocks noGrp="1"/>
          </p:cNvSpPr>
          <p:nvPr>
            <p:ph sz="half" idx="2"/>
          </p:nvPr>
        </p:nvSpPr>
        <p:spPr/>
        <p:txBody>
          <a:bodyPr anchor="t"/>
          <a:p>
            <a:pPr>
              <a:buSzPct val="90000"/>
              <a:buFont typeface="Wingdings" panose="05000000000000000000" charset="0"/>
              <a:buChar char="§"/>
            </a:pPr>
            <a:r>
              <a:rPr lang="zh-CN" altLang="en-US" sz="2400"/>
              <a:t>列表框用来放置多个元素提供给用户进行选择，其中每个元素都是字符串，支持用户单选和多选。</a:t>
            </a:r>
            <a:endParaRPr lang="zh-CN" altLang="en-US" sz="2400"/>
          </a:p>
        </p:txBody>
      </p:sp>
      <p:graphicFrame>
        <p:nvGraphicFramePr>
          <p:cNvPr id="50180" name="表格 50179"/>
          <p:cNvGraphicFramePr/>
          <p:nvPr>
            <p:custDataLst>
              <p:tags r:id="rId1"/>
            </p:custDataLst>
          </p:nvPr>
        </p:nvGraphicFramePr>
        <p:xfrm>
          <a:off x="2387600" y="2663825"/>
          <a:ext cx="7375525" cy="2895600"/>
        </p:xfrm>
        <a:graphic>
          <a:graphicData uri="http://schemas.openxmlformats.org/drawingml/2006/table">
            <a:tbl>
              <a:tblPr/>
              <a:tblGrid>
                <a:gridCol w="2307590"/>
                <a:gridCol w="5067935"/>
              </a:tblGrid>
              <a:tr h="49974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800" b="1" u="none">
                          <a:effectLst/>
                          <a:latin typeface="宋体" panose="02010600030101010101" pitchFamily="2" charset="-122"/>
                          <a:ea typeface="宋体" panose="02010600030101010101" pitchFamily="2" charset="-122"/>
                          <a:sym typeface="宋体" panose="02010600030101010101" pitchFamily="2" charset="-122"/>
                        </a:rPr>
                        <a:t>列表框样式</a:t>
                      </a:r>
                      <a:endParaRPr lang="zh-CN" altLang="en-US" sz="1800" b="1"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800" b="1" u="none">
                          <a:effectLst/>
                          <a:latin typeface="宋体" panose="02010600030101010101" pitchFamily="2" charset="-122"/>
                          <a:ea typeface="宋体" panose="02010600030101010101" pitchFamily="2" charset="-122"/>
                          <a:sym typeface="宋体" panose="02010600030101010101" pitchFamily="2" charset="-122"/>
                        </a:rPr>
                        <a:t>说明</a:t>
                      </a:r>
                      <a:endParaRPr lang="zh-CN" altLang="en-US" sz="1800" b="1"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576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b="0" u="none">
                          <a:effectLst/>
                          <a:latin typeface="Times New Roman" panose="02020603050405020304" pitchFamily="2" charset="0"/>
                          <a:ea typeface="Times New Roman" panose="02020603050405020304" pitchFamily="2" charset="0"/>
                          <a:sym typeface="Times New Roman" panose="02020603050405020304" pitchFamily="2" charset="0"/>
                        </a:rPr>
                        <a:t>wx.LB_EXTENDED</a:t>
                      </a:r>
                      <a:endParaRPr lang="en-US" altLang="zh-CN" sz="1800" b="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b="0" u="none">
                          <a:effectLst/>
                          <a:latin typeface="宋体" panose="02010600030101010101" pitchFamily="2" charset="-122"/>
                          <a:ea typeface="宋体" panose="02010600030101010101" pitchFamily="2" charset="-122"/>
                          <a:sym typeface="宋体" panose="02010600030101010101" pitchFamily="2" charset="-122"/>
                        </a:rPr>
                        <a:t>可以使用</a:t>
                      </a:r>
                      <a:r>
                        <a:rPr lang="en-US" altLang="zh-CN" sz="1800" b="0" u="none">
                          <a:effectLst/>
                          <a:latin typeface="宋体" panose="02010600030101010101" pitchFamily="2" charset="-122"/>
                          <a:ea typeface="宋体" panose="02010600030101010101" pitchFamily="2" charset="-122"/>
                          <a:sym typeface="宋体" panose="02010600030101010101" pitchFamily="2" charset="-122"/>
                        </a:rPr>
                        <a:t>Shift</a:t>
                      </a:r>
                      <a:r>
                        <a:rPr lang="zh-CN" altLang="en-US" sz="1800" b="0" u="none">
                          <a:effectLst/>
                          <a:latin typeface="宋体" panose="02010600030101010101" pitchFamily="2" charset="-122"/>
                          <a:ea typeface="宋体" panose="02010600030101010101" pitchFamily="2" charset="-122"/>
                          <a:sym typeface="宋体" panose="02010600030101010101" pitchFamily="2" charset="-122"/>
                        </a:rPr>
                        <a:t>键和鼠标配合选择连续多个元素</a:t>
                      </a:r>
                      <a:endParaRPr lang="zh-CN" altLang="en-US" sz="18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481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b="0" u="none">
                          <a:effectLst/>
                          <a:latin typeface="Times New Roman" panose="02020603050405020304" pitchFamily="2" charset="0"/>
                          <a:ea typeface="Times New Roman" panose="02020603050405020304" pitchFamily="2" charset="0"/>
                          <a:sym typeface="Times New Roman" panose="02020603050405020304" pitchFamily="2" charset="0"/>
                        </a:rPr>
                        <a:t>wx.LB_</a:t>
                      </a:r>
                      <a:r>
                        <a:rPr lang="en-US" altLang="zh-CN" sz="1800" b="0" u="none">
                          <a:effectLst/>
                          <a:latin typeface="宋体" panose="02010600030101010101" pitchFamily="2" charset="-122"/>
                          <a:ea typeface="宋体" panose="02010600030101010101" pitchFamily="2" charset="-122"/>
                          <a:sym typeface="宋体" panose="02010600030101010101" pitchFamily="2" charset="-122"/>
                        </a:rPr>
                        <a:t>MULTIPLE</a:t>
                      </a:r>
                      <a:endParaRPr lang="en-US" altLang="zh-CN" sz="18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b="0" u="none">
                          <a:effectLst/>
                          <a:latin typeface="宋体" panose="02010600030101010101" pitchFamily="2" charset="-122"/>
                          <a:ea typeface="宋体" panose="02010600030101010101" pitchFamily="2" charset="-122"/>
                          <a:sym typeface="宋体" panose="02010600030101010101" pitchFamily="2" charset="-122"/>
                        </a:rPr>
                        <a:t>可以选择多个不连续的元素</a:t>
                      </a:r>
                      <a:endParaRPr lang="zh-CN" altLang="en-US" sz="18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893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b="0" u="none">
                          <a:effectLst/>
                          <a:latin typeface="Times New Roman" panose="02020603050405020304" pitchFamily="2" charset="0"/>
                          <a:ea typeface="Times New Roman" panose="02020603050405020304" pitchFamily="2" charset="0"/>
                          <a:sym typeface="Times New Roman" panose="02020603050405020304" pitchFamily="2" charset="0"/>
                        </a:rPr>
                        <a:t>wx.LB_</a:t>
                      </a:r>
                      <a:r>
                        <a:rPr lang="en-US" altLang="zh-CN" sz="1800" b="0" u="none">
                          <a:effectLst/>
                          <a:latin typeface="宋体" panose="02010600030101010101" pitchFamily="2" charset="-122"/>
                          <a:ea typeface="宋体" panose="02010600030101010101" pitchFamily="2" charset="-122"/>
                          <a:sym typeface="宋体" panose="02010600030101010101" pitchFamily="2" charset="-122"/>
                        </a:rPr>
                        <a:t>SINGLE</a:t>
                      </a:r>
                      <a:endParaRPr lang="en-US" altLang="zh-CN" sz="18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b="0" u="none">
                          <a:effectLst/>
                          <a:latin typeface="宋体" panose="02010600030101010101" pitchFamily="2" charset="-122"/>
                          <a:ea typeface="宋体" panose="02010600030101010101" pitchFamily="2" charset="-122"/>
                          <a:sym typeface="宋体" panose="02010600030101010101" pitchFamily="2" charset="-122"/>
                        </a:rPr>
                        <a:t>最多只能选择一个元素</a:t>
                      </a:r>
                      <a:endParaRPr lang="zh-CN" altLang="en-US" sz="18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83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b="0" u="none">
                          <a:effectLst/>
                          <a:latin typeface="Times New Roman" panose="02020603050405020304" pitchFamily="2" charset="0"/>
                          <a:ea typeface="Times New Roman" panose="02020603050405020304" pitchFamily="2" charset="0"/>
                          <a:sym typeface="Times New Roman" panose="02020603050405020304" pitchFamily="2" charset="0"/>
                        </a:rPr>
                        <a:t>wx.LB_</a:t>
                      </a:r>
                      <a:r>
                        <a:rPr lang="en-US" altLang="zh-CN" sz="1800" b="0" u="none">
                          <a:effectLst/>
                          <a:latin typeface="宋体" panose="02010600030101010101" pitchFamily="2" charset="-122"/>
                          <a:ea typeface="宋体" panose="02010600030101010101" pitchFamily="2" charset="-122"/>
                          <a:sym typeface="宋体" panose="02010600030101010101" pitchFamily="2" charset="-122"/>
                        </a:rPr>
                        <a:t>ALWAYS_SB</a:t>
                      </a:r>
                      <a:endParaRPr lang="en-US" altLang="zh-CN" sz="18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b="0" u="none">
                          <a:effectLst/>
                          <a:latin typeface="宋体" panose="02010600030101010101" pitchFamily="2" charset="-122"/>
                          <a:ea typeface="宋体" panose="02010600030101010101" pitchFamily="2" charset="-122"/>
                          <a:sym typeface="宋体" panose="02010600030101010101" pitchFamily="2" charset="-122"/>
                        </a:rPr>
                        <a:t>始终显示一个垂直滚动条</a:t>
                      </a:r>
                      <a:endParaRPr lang="zh-CN" altLang="en-US" sz="18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83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b="0" u="none">
                          <a:effectLst/>
                          <a:latin typeface="Times New Roman" panose="02020603050405020304" pitchFamily="2" charset="0"/>
                          <a:ea typeface="Times New Roman" panose="02020603050405020304" pitchFamily="2" charset="0"/>
                          <a:sym typeface="Times New Roman" panose="02020603050405020304" pitchFamily="2" charset="0"/>
                        </a:rPr>
                        <a:t>wx.LB_</a:t>
                      </a:r>
                      <a:r>
                        <a:rPr lang="en-US" altLang="zh-CN" sz="1800" b="0" u="none">
                          <a:effectLst/>
                          <a:latin typeface="宋体" panose="02010600030101010101" pitchFamily="2" charset="-122"/>
                          <a:ea typeface="宋体" panose="02010600030101010101" pitchFamily="2" charset="-122"/>
                          <a:sym typeface="宋体" panose="02010600030101010101" pitchFamily="2" charset="-122"/>
                        </a:rPr>
                        <a:t>HSCROLL</a:t>
                      </a:r>
                      <a:endParaRPr lang="en-US" altLang="zh-CN" sz="18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b="0" u="none">
                          <a:effectLst/>
                          <a:latin typeface="宋体" panose="02010600030101010101" pitchFamily="2" charset="-122"/>
                          <a:ea typeface="宋体" panose="02010600030101010101" pitchFamily="2" charset="-122"/>
                          <a:sym typeface="宋体" panose="02010600030101010101" pitchFamily="2" charset="-122"/>
                        </a:rPr>
                        <a:t>仅在需要时显示一个垂直滚动条</a:t>
                      </a:r>
                      <a:endParaRPr lang="zh-CN" altLang="en-US" sz="18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974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800" b="0" u="none">
                          <a:effectLst/>
                          <a:latin typeface="Times New Roman" panose="02020603050405020304" pitchFamily="2" charset="0"/>
                          <a:ea typeface="Times New Roman" panose="02020603050405020304" pitchFamily="2" charset="0"/>
                          <a:sym typeface="Times New Roman" panose="02020603050405020304" pitchFamily="2" charset="0"/>
                        </a:rPr>
                        <a:t>wx.LB_</a:t>
                      </a:r>
                      <a:r>
                        <a:rPr lang="en-US" altLang="zh-CN" sz="1800" b="0" u="none">
                          <a:effectLst/>
                          <a:latin typeface="宋体" panose="02010600030101010101" pitchFamily="2" charset="-122"/>
                          <a:ea typeface="宋体" panose="02010600030101010101" pitchFamily="2" charset="-122"/>
                          <a:sym typeface="宋体" panose="02010600030101010101" pitchFamily="2" charset="-122"/>
                        </a:rPr>
                        <a:t>SORT</a:t>
                      </a:r>
                      <a:endParaRPr lang="en-US" altLang="zh-CN" sz="18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800" b="0" u="none">
                          <a:effectLst/>
                          <a:latin typeface="宋体" panose="02010600030101010101" pitchFamily="2" charset="-122"/>
                          <a:ea typeface="宋体" panose="02010600030101010101" pitchFamily="2" charset="-122"/>
                          <a:sym typeface="宋体" panose="02010600030101010101" pitchFamily="2" charset="-122"/>
                        </a:rPr>
                        <a:t>列表框中的元素按字母顺序排序</a:t>
                      </a:r>
                      <a:endParaRPr lang="zh-CN" altLang="en-US" sz="18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5120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9.1.8</a:t>
            </a:r>
            <a:r>
              <a:rPr lang="en-US" altLang="zh-CN" strike="noStrike" kern="1200" baseline="0" noProof="1">
                <a:latin typeface="+mj-lt"/>
                <a:ea typeface="+mj-ea"/>
                <a:cs typeface="+mj-cs"/>
              </a:rPr>
              <a:t> ListBox</a:t>
            </a:r>
            <a:endParaRPr lang="en-US" altLang="zh-CN" strike="noStrike" kern="1200" baseline="0" noProof="1">
              <a:latin typeface="+mj-lt"/>
              <a:ea typeface="+mj-ea"/>
              <a:cs typeface="+mj-cs"/>
            </a:endParaRPr>
          </a:p>
        </p:txBody>
      </p:sp>
      <p:sp>
        <p:nvSpPr>
          <p:cNvPr id="3" name="文本占位符 2"/>
          <p:cNvSpPr>
            <a:spLocks noGrp="1"/>
          </p:cNvSpPr>
          <p:nvPr>
            <p:ph type="body" idx="1"/>
          </p:nvPr>
        </p:nvSpPr>
        <p:spPr/>
        <p:txBody>
          <a:bodyPr/>
          <a:p>
            <a:endParaRPr lang="zh-CN" altLang="en-US"/>
          </a:p>
        </p:txBody>
      </p:sp>
      <p:graphicFrame>
        <p:nvGraphicFramePr>
          <p:cNvPr id="51204" name="表格 51203"/>
          <p:cNvGraphicFramePr/>
          <p:nvPr/>
        </p:nvGraphicFramePr>
        <p:xfrm>
          <a:off x="1981200" y="1420813"/>
          <a:ext cx="8026400" cy="5097780"/>
        </p:xfrm>
        <a:graphic>
          <a:graphicData uri="http://schemas.openxmlformats.org/drawingml/2006/table">
            <a:tbl>
              <a:tblPr/>
              <a:tblGrid>
                <a:gridCol w="3429000"/>
                <a:gridCol w="4597400"/>
              </a:tblGrid>
              <a:tr h="3683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800" b="1" u="none">
                          <a:effectLst/>
                          <a:latin typeface="宋体" panose="02010600030101010101" pitchFamily="2" charset="-122"/>
                          <a:ea typeface="宋体" panose="02010600030101010101" pitchFamily="2" charset="-122"/>
                          <a:sym typeface="宋体" panose="02010600030101010101" pitchFamily="2" charset="-122"/>
                        </a:rPr>
                        <a:t>列表框方法</a:t>
                      </a:r>
                      <a:endParaRPr lang="zh-CN" altLang="en-US" sz="1800" b="1"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800" b="1" u="none">
                          <a:effectLst/>
                          <a:latin typeface="宋体" panose="02010600030101010101" pitchFamily="2" charset="-122"/>
                          <a:ea typeface="宋体" panose="02010600030101010101" pitchFamily="2" charset="-122"/>
                          <a:sym typeface="宋体" panose="02010600030101010101" pitchFamily="2" charset="-122"/>
                        </a:rPr>
                        <a:t>说明</a:t>
                      </a:r>
                      <a:endParaRPr lang="zh-CN" altLang="en-US" sz="1800" b="1"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Append(string)</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在列表框尾部增加一个元素</a:t>
                      </a:r>
                      <a:endParaRPr lang="zh-CN" altLang="en-US"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Clear()</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删除列表框中所有元素</a:t>
                      </a:r>
                      <a:endParaRPr lang="zh-CN" altLang="en-US"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Delete(index)</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删除列表框指定索引的元素</a:t>
                      </a:r>
                      <a:endParaRPr lang="zh-CN" altLang="en-US"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FindString(string)</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返回指定元素的索引，没找到则返回</a:t>
                      </a:r>
                      <a:r>
                        <a:rPr lang="en-US" altLang="zh-CN" sz="1600" b="0" u="none">
                          <a:effectLst/>
                          <a:latin typeface="宋体" panose="02010600030101010101" pitchFamily="2" charset="-122"/>
                          <a:ea typeface="宋体" panose="02010600030101010101" pitchFamily="2" charset="-122"/>
                          <a:sym typeface="宋体" panose="02010600030101010101" pitchFamily="2" charset="-122"/>
                        </a:rPr>
                        <a:t>-1</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GetCount()</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返回列表框中元素的个数</a:t>
                      </a:r>
                      <a:endParaRPr lang="zh-CN" altLang="en-US"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GetSelection()</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返回当前选择项的索引，仅对单选列表框有效</a:t>
                      </a:r>
                      <a:endParaRPr lang="zh-CN" altLang="en-US"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SetSelection(index, True/False)</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设置指定索引的元素的选择状态</a:t>
                      </a:r>
                      <a:endParaRPr lang="zh-CN" altLang="en-US"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GetStringSelection()</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返回当前选择的元素，仅对单选列表框有效</a:t>
                      </a:r>
                      <a:endParaRPr lang="zh-CN" altLang="en-US"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GetString(index)</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返回指定索引的元素</a:t>
                      </a:r>
                      <a:endParaRPr lang="zh-CN" altLang="en-US"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SetString(index, string)</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设置指定索引的元素文本</a:t>
                      </a:r>
                      <a:endParaRPr lang="zh-CN" altLang="en-US"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GetSelections()</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返回包含所选元素的元组</a:t>
                      </a:r>
                      <a:endParaRPr lang="zh-CN" altLang="en-US"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InsertItems(items, pos)</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在指定位置之前插入元素</a:t>
                      </a:r>
                      <a:endParaRPr lang="zh-CN" altLang="en-US"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IsSelected(index)</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返回指定索引的元素的选择状态</a:t>
                      </a:r>
                      <a:endParaRPr lang="zh-CN" altLang="en-US"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b="0" u="none">
                          <a:effectLst/>
                          <a:latin typeface="宋体" panose="02010600030101010101" pitchFamily="2" charset="-122"/>
                          <a:ea typeface="宋体" panose="02010600030101010101" pitchFamily="2" charset="-122"/>
                          <a:sym typeface="宋体" panose="02010600030101010101" pitchFamily="2" charset="-122"/>
                        </a:rPr>
                        <a:t>Set(choices)</a:t>
                      </a:r>
                      <a:endParaRPr lang="en-US" altLang="zh-CN"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b="0" u="none">
                          <a:effectLst/>
                          <a:latin typeface="宋体" panose="02010600030101010101" pitchFamily="2" charset="-122"/>
                          <a:ea typeface="宋体" panose="02010600030101010101" pitchFamily="2" charset="-122"/>
                          <a:sym typeface="宋体" panose="02010600030101010101" pitchFamily="2" charset="-122"/>
                        </a:rPr>
                        <a:t>使用列表</a:t>
                      </a:r>
                      <a:r>
                        <a:rPr lang="en-US" altLang="zh-CN" sz="1600" b="0" u="none">
                          <a:effectLst/>
                          <a:latin typeface="宋体" panose="02010600030101010101" pitchFamily="2" charset="-122"/>
                          <a:ea typeface="宋体" panose="02010600030101010101" pitchFamily="2" charset="-122"/>
                          <a:sym typeface="宋体" panose="02010600030101010101" pitchFamily="2" charset="-122"/>
                        </a:rPr>
                        <a:t>choices</a:t>
                      </a:r>
                      <a:r>
                        <a:rPr lang="zh-CN" altLang="en-US" sz="1600" b="0" u="none">
                          <a:effectLst/>
                          <a:latin typeface="宋体" panose="02010600030101010101" pitchFamily="2" charset="-122"/>
                          <a:ea typeface="宋体" panose="02010600030101010101" pitchFamily="2" charset="-122"/>
                          <a:sym typeface="宋体" panose="02010600030101010101" pitchFamily="2" charset="-122"/>
                        </a:rPr>
                        <a:t>的内容重新设置列表框</a:t>
                      </a:r>
                      <a:endParaRPr lang="zh-CN" altLang="en-US" sz="1600" b="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52225"/>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9.1.8</a:t>
            </a:r>
            <a:r>
              <a:rPr lang="en-US" altLang="zh-CN" strike="noStrike" kern="1200" baseline="0" noProof="1">
                <a:latin typeface="+mj-lt"/>
                <a:ea typeface="+mj-ea"/>
                <a:cs typeface="+mj-cs"/>
              </a:rPr>
              <a:t> ListBox</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2226"/>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9-5  </a:t>
            </a:r>
            <a:r>
              <a:rPr kumimoji="0" lang="zh-CN" altLang="en-US" sz="2400" b="0" i="0" u="none" strike="noStrike" kern="1200" cap="none" spc="0" normalizeH="0" baseline="0" noProof="1">
                <a:solidFill>
                  <a:schemeClr val="tx1"/>
                </a:solidFill>
                <a:latin typeface="+mn-lt"/>
                <a:ea typeface="+mn-ea"/>
                <a:cs typeface="+mn-cs"/>
              </a:rPr>
              <a:t>运行程序后，列表框中显示周日到周六的每天，用户单击其中一个后弹出一个消息框来提示所选择的内容，单击“</a:t>
            </a:r>
            <a:r>
              <a:rPr kumimoji="0" lang="en-US" altLang="zh-CN" sz="2400" b="0" i="0" u="none" strike="noStrike" kern="1200" cap="none" spc="0" normalizeH="0" baseline="0" noProof="1">
                <a:solidFill>
                  <a:schemeClr val="tx1"/>
                </a:solidFill>
                <a:latin typeface="+mn-lt"/>
                <a:ea typeface="+mn-ea"/>
                <a:cs typeface="+mn-cs"/>
              </a:rPr>
              <a:t>Quit”</a:t>
            </a:r>
            <a:r>
              <a:rPr kumimoji="0" lang="zh-CN" altLang="en-US" sz="2400" b="0" i="0" u="none" strike="noStrike" kern="1200" cap="none" spc="0" normalizeH="0" baseline="0" noProof="1">
                <a:solidFill>
                  <a:schemeClr val="tx1"/>
                </a:solidFill>
                <a:latin typeface="+mn-lt"/>
                <a:ea typeface="+mn-ea"/>
                <a:cs typeface="+mn-cs"/>
              </a:rPr>
              <a:t>按钮时弹出关闭前的确认对话框。</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endParaRPr kumimoji="0" lang="zh-CN" altLang="en-US"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code\wxListBox.py</a:t>
            </a:r>
            <a:endParaRPr kumimoji="0" lang="zh-CN" altLang="en-US" sz="2400" b="0" i="0" u="none" strike="noStrike" kern="1200" cap="none" spc="0" normalizeH="0" baseline="0" noProof="1">
              <a:solidFill>
                <a:schemeClr val="tx1"/>
              </a:solidFill>
              <a:latin typeface="+mn-lt"/>
              <a:ea typeface="+mn-ea"/>
              <a:cs typeface="+mn-cs"/>
            </a:endParaRPr>
          </a:p>
        </p:txBody>
      </p:sp>
      <p:pic>
        <p:nvPicPr>
          <p:cNvPr id="58371" name="Picture 18" descr="IMG_256"/>
          <p:cNvPicPr>
            <a:picLocks noChangeAspect="1"/>
          </p:cNvPicPr>
          <p:nvPr/>
        </p:nvPicPr>
        <p:blipFill>
          <a:blip r:embed="rId2"/>
          <a:stretch>
            <a:fillRect/>
          </a:stretch>
        </p:blipFill>
        <p:spPr>
          <a:xfrm>
            <a:off x="6273800" y="3071813"/>
            <a:ext cx="2670175" cy="267017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55297"/>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9.1.9</a:t>
            </a:r>
            <a:r>
              <a:rPr lang="en-US" altLang="zh-CN" strike="noStrike" kern="1200" baseline="0" noProof="1">
                <a:latin typeface="+mj-lt"/>
                <a:ea typeface="+mj-ea"/>
                <a:cs typeface="+mj-cs"/>
              </a:rPr>
              <a:t> TreeCtrl</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59394" name="文本占位符 55298"/>
          <p:cNvSpPr>
            <a:spLocks noGrp="1"/>
          </p:cNvSpPr>
          <p:nvPr>
            <p:ph sz="half" idx="2"/>
          </p:nvPr>
        </p:nvSpPr>
        <p:spPr/>
        <p:txBody>
          <a:bodyPr anchor="t"/>
          <a:p>
            <a:pPr>
              <a:lnSpc>
                <a:spcPct val="150000"/>
              </a:lnSpc>
              <a:spcBef>
                <a:spcPct val="0"/>
              </a:spcBef>
              <a:buSzPct val="90000"/>
              <a:buFont typeface="Wingdings" panose="05000000000000000000" charset="0"/>
              <a:buChar char="§"/>
            </a:pPr>
            <a:r>
              <a:rPr lang="zh-CN" altLang="en-US" sz="2400"/>
              <a:t>树形控件常用来显示有严格层次关系的数据，可以非常清晰地表示各元素之间的从属关系或层级关系，比如</a:t>
            </a:r>
            <a:r>
              <a:rPr lang="en-US" altLang="zh-CN" sz="2400"/>
              <a:t>Windows</a:t>
            </a:r>
            <a:r>
              <a:rPr lang="zh-CN" altLang="en-US" sz="2400"/>
              <a:t>资源管理器左侧窗口以及注册表编辑器。</a:t>
            </a:r>
            <a:endParaRPr lang="zh-CN"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9.1.9</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TreeCtrl</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p:txBody>
          <a:bodyPr anchor="t"/>
          <a:p>
            <a:pPr>
              <a:buSzPct val="90000"/>
              <a:buFont typeface="Wingdings" panose="05000000000000000000" charset="0"/>
              <a:buChar char="§"/>
            </a:pPr>
            <a:r>
              <a:rPr lang="zh-CN" altLang="en-US" sz="2400" dirty="0"/>
              <a:t>例</a:t>
            </a:r>
            <a:r>
              <a:rPr lang="en-US" altLang="zh-CN" sz="2400" dirty="0"/>
              <a:t>9-6  wxPython</a:t>
            </a:r>
            <a:r>
              <a:rPr lang="zh-CN" altLang="en-US" sz="2400" dirty="0"/>
              <a:t>树形控件应用。</a:t>
            </a:r>
            <a:endParaRPr lang="zh-CN" altLang="en-US" sz="2400" dirty="0"/>
          </a:p>
          <a:p>
            <a:pPr>
              <a:buSzPct val="90000"/>
              <a:buFont typeface="Wingdings" panose="05000000000000000000" pitchFamily="2" charset="2"/>
              <a:buNone/>
            </a:pPr>
            <a:endParaRPr lang="en-US" altLang="zh-CN" sz="2000" dirty="0">
              <a:hlinkClick r:id="rId1" action="ppaction://hlinkfile"/>
            </a:endParaRPr>
          </a:p>
          <a:p>
            <a:pPr>
              <a:buSzPct val="90000"/>
              <a:buFont typeface="Wingdings" panose="05000000000000000000" pitchFamily="2" charset="2"/>
              <a:buNone/>
            </a:pPr>
            <a:r>
              <a:rPr lang="en-US" altLang="zh-CN" sz="2000" dirty="0">
                <a:hlinkClick r:id="rId1" action="ppaction://hlinkfile"/>
              </a:rPr>
              <a:t>code\wxTreeCtrl.py</a:t>
            </a:r>
            <a:endParaRPr lang="en-US" altLang="zh-CN" sz="2000" dirty="0"/>
          </a:p>
        </p:txBody>
      </p:sp>
      <p:pic>
        <p:nvPicPr>
          <p:cNvPr id="60419" name="图片 57346"/>
          <p:cNvPicPr>
            <a:picLocks noChangeAspect="1"/>
          </p:cNvPicPr>
          <p:nvPr/>
        </p:nvPicPr>
        <p:blipFill>
          <a:blip r:embed="rId2"/>
          <a:stretch>
            <a:fillRect/>
          </a:stretch>
        </p:blipFill>
        <p:spPr>
          <a:xfrm>
            <a:off x="5837238" y="2254250"/>
            <a:ext cx="3368675" cy="3529013"/>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p:txBody>
          <a:bodyPr anchor="t"/>
          <a:p>
            <a:pPr>
              <a:buSzPct val="90000"/>
              <a:buFont typeface="Wingdings" panose="05000000000000000000" charset="0"/>
              <a:buChar char="§"/>
            </a:pPr>
            <a:r>
              <a:rPr sz="2400" dirty="0"/>
              <a:t>手工代码布局GUI界面的烦恼</a:t>
            </a:r>
            <a:endParaRPr sz="2400" dirty="0"/>
          </a:p>
          <a:p>
            <a:pPr>
              <a:buSzPct val="90000"/>
              <a:buFont typeface="Wingdings" panose="05000000000000000000" charset="0"/>
              <a:buChar char="§"/>
            </a:pPr>
            <a:endParaRPr sz="2400" dirty="0"/>
          </a:p>
          <a:p>
            <a:pPr lvl="1" algn="l">
              <a:buClrTx/>
              <a:buSzPct val="90000"/>
              <a:buFont typeface="Wingdings" panose="05000000000000000000" charset="0"/>
              <a:buChar char="§"/>
            </a:pPr>
            <a:r>
              <a:rPr sz="2400" dirty="0"/>
              <a:t>控件类型较难找：UI界面里有很多控件类型，纯手工写代码需要翻看文档一个个去查找这些控件的名字与用法。</a:t>
            </a:r>
            <a:endParaRPr sz="2400" dirty="0"/>
          </a:p>
          <a:p>
            <a:pPr lvl="1" algn="l">
              <a:buClrTx/>
              <a:buSzPct val="90000"/>
              <a:buFont typeface="Wingdings" panose="05000000000000000000" charset="0"/>
              <a:buChar char="§"/>
            </a:pPr>
            <a:endParaRPr sz="2400" dirty="0"/>
          </a:p>
          <a:p>
            <a:pPr lvl="1" algn="l">
              <a:buClrTx/>
              <a:buSzPct val="90000"/>
              <a:buFont typeface="Wingdings" panose="05000000000000000000" charset="0"/>
              <a:buChar char="§"/>
            </a:pPr>
            <a:r>
              <a:rPr sz="2400" dirty="0"/>
              <a:t>尺寸位置难调整：如果界面上已经布了多个控件，想要整体去调整这些控件的尺寸与位置是一件头疼的事。</a:t>
            </a:r>
            <a:endParaRPr sz="2400" dirty="0"/>
          </a:p>
          <a:p>
            <a:pPr lvl="1" algn="l">
              <a:buClrTx/>
              <a:buSzPct val="90000"/>
              <a:buFont typeface="Wingdings" panose="05000000000000000000" charset="0"/>
              <a:buChar char="§"/>
            </a:pPr>
            <a:endParaRPr sz="2400" dirty="0"/>
          </a:p>
          <a:p>
            <a:pPr lvl="1" algn="l">
              <a:buClrTx/>
              <a:buSzPct val="90000"/>
              <a:buFont typeface="Wingdings" panose="05000000000000000000" charset="0"/>
              <a:buChar char="§"/>
            </a:pPr>
            <a:r>
              <a:rPr sz="2400" dirty="0"/>
              <a:t>效果查看不实时：每新添加一个控件都需要运行才能查看整体效果，如果代码添加不完善，可能无法运行看不到效果。</a:t>
            </a:r>
            <a:endParaRPr sz="2400" dirty="0"/>
          </a:p>
          <a:p>
            <a:pPr>
              <a:buSzPct val="90000"/>
              <a:buFont typeface="Wingdings" panose="05000000000000000000" pitchFamily="2" charset="2"/>
              <a:buNone/>
            </a:pPr>
            <a:endParaRPr lang="en-US" altLang="zh-CN"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a:xfrm>
            <a:off x="554355" y="892810"/>
            <a:ext cx="6638925" cy="5053330"/>
          </a:xfrm>
        </p:spPr>
        <p:txBody>
          <a:bodyPr anchor="t"/>
          <a:p>
            <a:pPr>
              <a:buSzPct val="90000"/>
              <a:buFont typeface="Wingdings" panose="05000000000000000000" charset="0"/>
              <a:buChar char="§"/>
            </a:pPr>
            <a:r>
              <a:rPr sz="2400" dirty="0"/>
              <a:t>wxFormBuilder来源于大名鼎鼎的跨平台GUI库wxWidgets，这个库主要是用C++语言实现的</a:t>
            </a:r>
            <a:endParaRPr sz="2400" dirty="0"/>
          </a:p>
          <a:p>
            <a:pPr>
              <a:buSzPct val="90000"/>
              <a:buFont typeface="Wingdings" panose="05000000000000000000" charset="0"/>
              <a:buChar char="§"/>
            </a:pPr>
            <a:endParaRPr sz="2400" dirty="0"/>
          </a:p>
          <a:p>
            <a:pPr>
              <a:buSzPct val="90000"/>
              <a:buFont typeface="Wingdings" panose="05000000000000000000" charset="0"/>
              <a:buChar char="§"/>
            </a:pPr>
            <a:r>
              <a:rPr sz="2400" dirty="0"/>
              <a:t>鉴于wxWidgets的流行，Robin Dunn用Python语言对wxWidgets做了一层封装，封装后便成了Python版GUI库wxPython</a:t>
            </a:r>
            <a:endParaRPr sz="2400" dirty="0"/>
          </a:p>
          <a:p>
            <a:pPr>
              <a:buSzPct val="90000"/>
              <a:buFont typeface="Wingdings" panose="05000000000000000000" charset="0"/>
              <a:buChar char="§"/>
            </a:pPr>
            <a:endParaRPr sz="2400" dirty="0"/>
          </a:p>
          <a:p>
            <a:pPr>
              <a:buSzPct val="90000"/>
              <a:buFont typeface="Wingdings" panose="05000000000000000000" charset="0"/>
              <a:buChar char="§"/>
            </a:pPr>
            <a:r>
              <a:rPr sz="2400" dirty="0"/>
              <a:t>下面是这两个GUI库的官方主页：</a:t>
            </a:r>
            <a:endParaRPr sz="2400" dirty="0"/>
          </a:p>
          <a:p>
            <a:pPr lvl="1">
              <a:buSzPct val="90000"/>
              <a:buFont typeface="Wingdings" panose="05000000000000000000" charset="0"/>
              <a:buChar char="§"/>
            </a:pPr>
            <a:r>
              <a:rPr sz="2400" dirty="0"/>
              <a:t>wxWidgets项目官方主页: https://www.wxwidgets.org/</a:t>
            </a:r>
            <a:endParaRPr sz="2400" dirty="0"/>
          </a:p>
          <a:p>
            <a:pPr lvl="1">
              <a:buSzPct val="90000"/>
              <a:buFont typeface="Wingdings" panose="05000000000000000000" charset="0"/>
              <a:buChar char="§"/>
            </a:pPr>
            <a:r>
              <a:rPr sz="2400" dirty="0"/>
              <a:t>wxPython项目官方主页: https://www.wxpython.org/</a:t>
            </a:r>
            <a:endParaRPr sz="2400" dirty="0"/>
          </a:p>
          <a:p>
            <a:pPr>
              <a:buSzPct val="90000"/>
              <a:buFont typeface="Wingdings" panose="05000000000000000000" charset="0"/>
              <a:buChar char="§"/>
            </a:pPr>
            <a:endParaRPr sz="2400" dirty="0"/>
          </a:p>
        </p:txBody>
      </p:sp>
      <p:pic>
        <p:nvPicPr>
          <p:cNvPr id="3" name="图片 2" descr="header-logo"/>
          <p:cNvPicPr>
            <a:picLocks noChangeAspect="1"/>
          </p:cNvPicPr>
          <p:nvPr/>
        </p:nvPicPr>
        <p:blipFill>
          <a:blip r:embed="rId1"/>
          <a:stretch>
            <a:fillRect/>
          </a:stretch>
        </p:blipFill>
        <p:spPr>
          <a:xfrm>
            <a:off x="7853680" y="4590415"/>
            <a:ext cx="2905125" cy="723900"/>
          </a:xfrm>
          <a:prstGeom prst="rect">
            <a:avLst/>
          </a:prstGeom>
        </p:spPr>
      </p:pic>
      <p:pic>
        <p:nvPicPr>
          <p:cNvPr id="4" name="图片 3" descr="header-logo"/>
          <p:cNvPicPr>
            <a:picLocks noChangeAspect="1"/>
          </p:cNvPicPr>
          <p:nvPr/>
        </p:nvPicPr>
        <p:blipFill>
          <a:blip r:embed="rId2"/>
          <a:stretch>
            <a:fillRect/>
          </a:stretch>
        </p:blipFill>
        <p:spPr>
          <a:xfrm>
            <a:off x="7473950" y="782320"/>
            <a:ext cx="4348480" cy="1026160"/>
          </a:xfrm>
          <a:prstGeom prst="rect">
            <a:avLst/>
          </a:prstGeom>
        </p:spPr>
      </p:pic>
      <p:pic>
        <p:nvPicPr>
          <p:cNvPr id="5" name="图片 4" descr="transcribe-mac"/>
          <p:cNvPicPr>
            <a:picLocks noChangeAspect="1"/>
          </p:cNvPicPr>
          <p:nvPr/>
        </p:nvPicPr>
        <p:blipFill>
          <a:blip r:embed="rId3"/>
          <a:stretch>
            <a:fillRect/>
          </a:stretch>
        </p:blipFill>
        <p:spPr>
          <a:xfrm>
            <a:off x="7381875" y="2083435"/>
            <a:ext cx="4328795" cy="217043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p:txBody>
          <a:bodyPr anchor="t"/>
          <a:p>
            <a:pPr>
              <a:buSzPct val="90000"/>
              <a:buFont typeface="Wingdings" panose="05000000000000000000" charset="0"/>
              <a:buChar char="§"/>
            </a:pPr>
            <a:r>
              <a:rPr sz="2400" dirty="0"/>
              <a:t>wxWidgets的各种UI控件功能均是通过class来实现的，这个链接 </a:t>
            </a:r>
            <a:r>
              <a:rPr sz="2400" dirty="0">
                <a:solidFill>
                  <a:srgbClr val="FF0000"/>
                </a:solidFill>
              </a:rPr>
              <a:t>http://docs.wxwidgets.org/3.0/page_class_cat.html </a:t>
            </a:r>
            <a:r>
              <a:rPr sz="2400" dirty="0"/>
              <a:t>列出了wxWidgets里的所有class</a:t>
            </a:r>
            <a:endParaRPr sz="2400" dirty="0"/>
          </a:p>
          <a:p>
            <a:pPr>
              <a:buSzPct val="90000"/>
              <a:buFont typeface="Wingdings" panose="05000000000000000000" charset="0"/>
              <a:buChar char="§"/>
            </a:pPr>
            <a:r>
              <a:rPr sz="2400" dirty="0"/>
              <a:t>wxPython并没有实现wxWidgets里全部class，但基本实现了大部分常用class，这个链接 </a:t>
            </a:r>
            <a:r>
              <a:rPr sz="2400" dirty="0">
                <a:solidFill>
                  <a:srgbClr val="FF0000"/>
                </a:solidFill>
              </a:rPr>
              <a:t>https://docs.wxpython.org/wx.1moduleindex.html 列出了wxPython</a:t>
            </a:r>
            <a:r>
              <a:rPr sz="2400" dirty="0"/>
              <a:t>里所有的class</a:t>
            </a:r>
            <a:endParaRPr sz="2400" dirty="0"/>
          </a:p>
          <a:p>
            <a:pPr>
              <a:buSzPct val="90000"/>
              <a:buFont typeface="Wingdings" panose="05000000000000000000" charset="0"/>
              <a:buChar char="§"/>
            </a:pPr>
            <a:endParaRPr sz="2400" dirty="0"/>
          </a:p>
          <a:p>
            <a:pPr>
              <a:buSzPct val="90000"/>
              <a:buFont typeface="Wingdings" panose="05000000000000000000" charset="0"/>
              <a:buChar char="§"/>
            </a:pPr>
            <a:r>
              <a:rPr sz="2400" dirty="0"/>
              <a:t>知道了wxPython的class便可以开始设计GUI界面，但手工写代码设计界面太繁琐，因此wxFormBuilder应运而生，这是一款能够可视化设计界面的工具（</a:t>
            </a:r>
            <a:r>
              <a:rPr sz="2400" dirty="0">
                <a:solidFill>
                  <a:srgbClr val="FF0000"/>
                </a:solidFill>
              </a:rPr>
              <a:t>并不是唯一工具，还有wxGlade、Boa Constructor等</a:t>
            </a:r>
            <a:r>
              <a:rPr sz="2400" dirty="0"/>
              <a:t>），通过该工具设计GUI界面后可自动生成wxPython代码，下面是wxFormBuilder的官方主页：</a:t>
            </a:r>
            <a:endParaRPr sz="2400" dirty="0"/>
          </a:p>
          <a:p>
            <a:pPr lvl="1">
              <a:buSzPct val="90000"/>
              <a:buFont typeface="Wingdings" panose="05000000000000000000" charset="0"/>
              <a:buChar char="§"/>
            </a:pPr>
            <a:r>
              <a:rPr sz="2400" dirty="0"/>
              <a:t>wxFormBuilder项目Github: </a:t>
            </a:r>
            <a:endParaRPr sz="2400" dirty="0"/>
          </a:p>
          <a:p>
            <a:pPr lvl="1">
              <a:buSzPct val="90000"/>
              <a:buFont typeface="Wingdings" panose="05000000000000000000" charset="0"/>
              <a:buChar char="§"/>
            </a:pPr>
            <a:r>
              <a:rPr sz="2400" dirty="0">
                <a:solidFill>
                  <a:srgbClr val="FF0000"/>
                </a:solidFill>
              </a:rPr>
              <a:t>https://github.com/wxFormBuilder/wxFormBuilder</a:t>
            </a:r>
            <a:endParaRPr sz="2400" dirty="0">
              <a:solidFill>
                <a:srgbClr val="FF0000"/>
              </a:solidFill>
            </a:endParaRPr>
          </a:p>
          <a:p>
            <a:pPr>
              <a:buSzPct val="90000"/>
              <a:buFont typeface="Wingdings" panose="05000000000000000000" charset="0"/>
              <a:buChar char="§"/>
            </a:pPr>
            <a:endParaRPr sz="24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7409"/>
          <p:cNvSpPr>
            <a:spLocks noGrp="1"/>
          </p:cNvSpPr>
          <p:nvPr>
            <p:ph type="title"/>
          </p:nvPr>
        </p:nvSpPr>
        <p:spPr>
          <a:xfrm>
            <a:off x="554355" y="150495"/>
            <a:ext cx="5398770" cy="414020"/>
          </a:xfrm>
        </p:spPr>
        <p:txBody>
          <a:bodyPr anchor="ctr"/>
          <a:p>
            <a:pPr defTabSz="914400" fontAlgn="base">
              <a:buNone/>
            </a:pPr>
            <a:r>
              <a:rPr lang="en-US" altLang="en-US" strike="noStrike" kern="1200" baseline="0" noProof="1">
                <a:latin typeface="+mj-lt"/>
                <a:ea typeface="+mj-ea"/>
                <a:cs typeface="+mj-cs"/>
              </a:rPr>
              <a:t>9.1 wxPython</a:t>
            </a:r>
            <a:endParaRPr lang="en-US" altLang="en-US"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5602" name="文本占位符 17410"/>
          <p:cNvSpPr>
            <a:spLocks noGrp="1"/>
          </p:cNvSpPr>
          <p:nvPr>
            <p:ph sz="half" idx="2"/>
          </p:nvPr>
        </p:nvSpPr>
        <p:spPr/>
        <p:txBody>
          <a:bodyPr anchor="t"/>
          <a:p>
            <a:pPr marL="342900" marR="0" lvl="0" indent="-342900" algn="l" defTabSz="914400" rtl="0" fontAlgn="base" latinLnBrk="0">
              <a:lnSpc>
                <a:spcPct val="100000"/>
              </a:lnSpc>
              <a:spcBef>
                <a:spcPct val="20000"/>
              </a:spcBef>
              <a:buClrTx/>
              <a:buSzPct val="90000"/>
              <a:buFont typeface="Wingdings" panose="05000000000000000000" charset="0"/>
              <a:buChar char="§"/>
            </a:pPr>
            <a:r>
              <a:rPr kumimoji="0" lang="en-US" altLang="x-none" sz="2600" b="0" i="0" u="none" strike="noStrike" kern="1200" cap="none" spc="0" normalizeH="0" baseline="0" noProof="1" dirty="0">
                <a:solidFill>
                  <a:schemeClr val="tx1"/>
                </a:solidFill>
                <a:latin typeface="+mn-lt"/>
                <a:ea typeface="+mn-ea"/>
                <a:cs typeface="+mn-cs"/>
              </a:rPr>
              <a:t>wxpython在python 3.X下变成了wxpython ProjectPhoenix项目，其官方主页网址为https://wiki.wxpython.org/ProjectPhoenix。</a:t>
            </a:r>
            <a:endParaRPr kumimoji="0" lang="en-US" altLang="x-none" sz="2600" b="0" i="0" u="none" strike="noStrike" kern="1200" cap="none" spc="0" normalizeH="0" baseline="0" noProof="1" dirty="0">
              <a:solidFill>
                <a:schemeClr val="tx1"/>
              </a:solidFill>
              <a:latin typeface="+mn-lt"/>
              <a:ea typeface="+mn-ea"/>
              <a:cs typeface="+mn-cs"/>
            </a:endParaRPr>
          </a:p>
          <a:p>
            <a:pPr marL="342900" marR="0" lvl="1" indent="-342900" algn="l" defTabSz="914400" rtl="0" fontAlgn="base" latinLnBrk="0">
              <a:lnSpc>
                <a:spcPct val="100000"/>
              </a:lnSpc>
              <a:spcBef>
                <a:spcPct val="20000"/>
              </a:spcBef>
              <a:buClrTx/>
              <a:buSzPct val="90000"/>
              <a:buChar char="§"/>
            </a:pPr>
            <a:r>
              <a:rPr kumimoji="0" lang="en-US" altLang="x-none" sz="2600" b="0" i="0" u="none" strike="noStrike" kern="1200" cap="none" spc="0" normalizeH="0" baseline="0" noProof="1" dirty="0">
                <a:solidFill>
                  <a:schemeClr val="tx1"/>
                </a:solidFill>
                <a:latin typeface="+mn-lt"/>
                <a:ea typeface="+mn-ea"/>
                <a:cs typeface="+mn-cs"/>
              </a:rPr>
              <a:t>换句话说，若想在python 3.X版本下使用wxpython，就必须安装wxpython ProjectPhoenix</a:t>
            </a:r>
            <a:endParaRPr kumimoji="0" lang="en-US" altLang="x-none" sz="26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en-US" altLang="x-none" sz="2600" b="0" i="0" u="none" strike="noStrike" kern="1200" cap="none" spc="0" normalizeH="0" baseline="0" noProof="1" dirty="0">
                <a:solidFill>
                  <a:schemeClr val="tx1"/>
                </a:solidFill>
                <a:latin typeface="+mn-lt"/>
                <a:ea typeface="+mn-ea"/>
                <a:cs typeface="+mn-cs"/>
              </a:rPr>
              <a:t>wxpython-phoenix</a:t>
            </a:r>
            <a:r>
              <a:rPr kumimoji="0" lang="zh-CN" altLang="en-US" sz="2600" b="0" i="0" u="none" strike="noStrike" kern="1200" cap="none" spc="0" normalizeH="0" baseline="0" noProof="1" dirty="0">
                <a:solidFill>
                  <a:schemeClr val="tx1"/>
                </a:solidFill>
                <a:latin typeface="+mn-lt"/>
                <a:ea typeface="+mn-ea"/>
                <a:cs typeface="+mn-cs"/>
              </a:rPr>
              <a:t>下载安装</a:t>
            </a:r>
            <a:endParaRPr kumimoji="0" lang="zh-CN" altLang="en-US" sz="2600" b="0" i="0" u="none" strike="noStrike" kern="1200" cap="none" spc="0" normalizeH="0" baseline="0" noProof="1" dirty="0">
              <a:solidFill>
                <a:schemeClr val="tx1"/>
              </a:solidFill>
              <a:latin typeface="+mn-lt"/>
              <a:ea typeface="+mn-ea"/>
              <a:cs typeface="+mn-cs"/>
            </a:endParaRPr>
          </a:p>
          <a:p>
            <a:pPr marL="742950" marR="0" lvl="1" indent="-285750" algn="l" defTabSz="914400" rtl="0" eaLnBrk="0" fontAlgn="base" latinLnBrk="0" hangingPunct="0">
              <a:lnSpc>
                <a:spcPct val="100000"/>
              </a:lnSpc>
              <a:spcBef>
                <a:spcPts val="1200"/>
              </a:spcBef>
              <a:spcAft>
                <a:spcPct val="0"/>
              </a:spcAft>
              <a:buClr>
                <a:schemeClr val="tx1"/>
              </a:buClr>
              <a:buSzTx/>
              <a:buFont typeface="Times New Roman" panose="02020603050405020304" pitchFamily="2" charset="0"/>
              <a:buChar char="-"/>
            </a:pPr>
            <a:r>
              <a:rPr kumimoji="0" lang="zh-CN" altLang="en-US" sz="1800" b="0" i="0" u="none" strike="noStrike" kern="1200" cap="none" spc="0" normalizeH="0" baseline="0" noProof="1" dirty="0">
                <a:solidFill>
                  <a:schemeClr val="tx1"/>
                </a:solidFill>
                <a:latin typeface="+mn-lt"/>
                <a:ea typeface="+mn-ea"/>
                <a:cs typeface="+mn-cs"/>
              </a:rPr>
              <a:t>https://www.wxpython.org/Phoenix/docs/html/index.html</a:t>
            </a:r>
            <a:endParaRPr kumimoji="0" lang="zh-CN" altLang="en-US" sz="1800" b="0" i="0" u="none" strike="noStrike" kern="1200" cap="none" spc="0" normalizeH="0" baseline="0" noProof="1" dirty="0">
              <a:solidFill>
                <a:schemeClr val="tx1"/>
              </a:solidFill>
              <a:latin typeface="+mn-lt"/>
              <a:ea typeface="+mn-ea"/>
              <a:cs typeface="+mn-cs"/>
            </a:endParaRPr>
          </a:p>
          <a:p>
            <a:pPr marL="742950" marR="0" lvl="1" indent="-285750" algn="l" defTabSz="914400" rtl="0" eaLnBrk="0" fontAlgn="base" latinLnBrk="0" hangingPunct="0">
              <a:lnSpc>
                <a:spcPct val="100000"/>
              </a:lnSpc>
              <a:spcBef>
                <a:spcPts val="1200"/>
              </a:spcBef>
              <a:spcAft>
                <a:spcPct val="0"/>
              </a:spcAft>
              <a:buClr>
                <a:schemeClr val="tx1"/>
              </a:buClr>
              <a:buSzTx/>
              <a:buFont typeface="Times New Roman" panose="02020603050405020304" pitchFamily="2" charset="0"/>
              <a:buChar char="-"/>
            </a:pPr>
            <a:r>
              <a:rPr kumimoji="0" lang="zh-CN" altLang="en-US" sz="1800" b="0" i="0" u="none" strike="noStrike" kern="1200" cap="none" spc="0" normalizeH="0" baseline="0" noProof="1" dirty="0">
                <a:solidFill>
                  <a:schemeClr val="tx1"/>
                </a:solidFill>
                <a:latin typeface="+mn-lt"/>
                <a:ea typeface="+mn-ea"/>
                <a:cs typeface="+mn-cs"/>
              </a:rPr>
              <a:t>https://pypi.org/project/wxPython/#files</a:t>
            </a:r>
            <a:endParaRPr kumimoji="0" lang="zh-CN" altLang="en-US" sz="1800" b="0" i="0" u="none" strike="noStrike" kern="1200" cap="none" spc="0" normalizeH="0" baseline="0" noProof="1" dirty="0">
              <a:solidFill>
                <a:schemeClr val="tx1"/>
              </a:solidFill>
              <a:latin typeface="+mn-lt"/>
              <a:ea typeface="+mn-ea"/>
              <a:cs typeface="+mn-cs"/>
            </a:endParaRPr>
          </a:p>
          <a:p>
            <a:pPr marL="742950" marR="0" lvl="1" indent="-285750" algn="l" defTabSz="914400" rtl="0" eaLnBrk="0" fontAlgn="base" latinLnBrk="0" hangingPunct="0">
              <a:lnSpc>
                <a:spcPct val="100000"/>
              </a:lnSpc>
              <a:spcBef>
                <a:spcPts val="1200"/>
              </a:spcBef>
              <a:spcAft>
                <a:spcPct val="0"/>
              </a:spcAft>
              <a:buClr>
                <a:schemeClr val="tx1"/>
              </a:buClr>
              <a:buSzTx/>
              <a:buFont typeface="Times New Roman" panose="02020603050405020304" pitchFamily="2" charset="0"/>
              <a:buChar char="-"/>
            </a:pPr>
            <a:r>
              <a:rPr kumimoji="0" lang="zh-CN" altLang="en-US" sz="1800" b="0" i="0" u="none" strike="noStrike" kern="1200" cap="none" spc="0" normalizeH="0" baseline="0" noProof="1" dirty="0">
                <a:solidFill>
                  <a:schemeClr val="tx1"/>
                </a:solidFill>
                <a:latin typeface="+mn-lt"/>
                <a:ea typeface="+mn-ea"/>
                <a:cs typeface="+mn-cs"/>
              </a:rPr>
              <a:t>wxPython-4.0.5-cp37-cp37m-win_amd64.whl</a:t>
            </a:r>
            <a:endParaRPr kumimoji="0" lang="zh-CN" altLang="en-US" sz="1800" b="0" i="0" u="none" strike="noStrike" kern="1200" cap="none" spc="0" normalizeH="0" baseline="0" noProof="1" dirty="0">
              <a:solidFill>
                <a:schemeClr val="tx1"/>
              </a:solidFill>
              <a:latin typeface="+mn-lt"/>
              <a:ea typeface="+mn-ea"/>
              <a:cs typeface="+mn-cs"/>
            </a:endParaRPr>
          </a:p>
          <a:p>
            <a:pPr marL="742950" marR="0" lvl="1" indent="-285750" algn="l" defTabSz="914400" rtl="0" eaLnBrk="0" fontAlgn="base" latinLnBrk="0" hangingPunct="0">
              <a:lnSpc>
                <a:spcPct val="100000"/>
              </a:lnSpc>
              <a:spcBef>
                <a:spcPts val="1200"/>
              </a:spcBef>
              <a:spcAft>
                <a:spcPct val="0"/>
              </a:spcAft>
              <a:buClr>
                <a:schemeClr val="tx1"/>
              </a:buClr>
              <a:buSzTx/>
              <a:buFont typeface="Times New Roman" panose="02020603050405020304" pitchFamily="2" charset="0"/>
              <a:buChar char="-"/>
            </a:pPr>
            <a:r>
              <a:rPr kumimoji="0" lang="en-US" sz="1800" b="0" i="0" u="none" strike="noStrike" kern="1200" cap="none" spc="0" normalizeH="0" baseline="0" noProof="1" dirty="0">
                <a:solidFill>
                  <a:schemeClr val="tx1"/>
                </a:solidFill>
                <a:latin typeface="+mn-lt"/>
                <a:ea typeface="+mn-ea"/>
                <a:cs typeface="+mn-cs"/>
              </a:rPr>
              <a:t>pip install </a:t>
            </a:r>
            <a:r>
              <a:rPr kumimoji="0" lang="zh-CN" altLang="en-US" sz="1800" b="0" i="0" u="none" strike="noStrike" kern="1200" cap="none" spc="0" normalizeH="0" baseline="0" noProof="1" dirty="0">
                <a:solidFill>
                  <a:schemeClr val="tx1"/>
                </a:solidFill>
                <a:latin typeface="+mn-lt"/>
                <a:ea typeface="+mn-ea"/>
                <a:cs typeface="+mn-cs"/>
                <a:sym typeface="+mn-ea"/>
              </a:rPr>
              <a:t>wxPython-4.0.5-cp37-cp37m-win_amd64.whl</a:t>
            </a:r>
            <a:endParaRPr kumimoji="0" lang="zh-CN" altLang="en-US" sz="1800" b="0" i="0" u="none" strike="noStrike" kern="1200" cap="none" spc="0" normalizeH="0" baseline="0" noProof="1" dirty="0">
              <a:solidFill>
                <a:schemeClr val="tx1"/>
              </a:solidFill>
              <a:latin typeface="+mn-lt"/>
              <a:ea typeface="+mn-ea"/>
              <a:cs typeface="+mn-cs"/>
              <a:sym typeface="+mn-ea"/>
            </a:endParaRPr>
          </a:p>
          <a:p>
            <a:pPr marL="342900" marR="0" lvl="0" indent="-342900" algn="l" defTabSz="914400" rtl="0" fontAlgn="base" latinLnBrk="0">
              <a:lnSpc>
                <a:spcPct val="100000"/>
              </a:lnSpc>
              <a:spcBef>
                <a:spcPct val="20000"/>
              </a:spcBef>
              <a:buClrTx/>
              <a:buSzPct val="90000"/>
              <a:buChar char="§"/>
            </a:pPr>
            <a:r>
              <a:rPr kumimoji="0" sz="2600" b="0" i="0" u="none" strike="noStrike" kern="1200" cap="none" spc="0" normalizeH="0" baseline="0" noProof="1" dirty="0">
                <a:solidFill>
                  <a:schemeClr val="tx1"/>
                </a:solidFill>
                <a:latin typeface="+mn-lt"/>
                <a:ea typeface="+mn-ea"/>
                <a:cs typeface="+mn-cs"/>
              </a:rPr>
              <a:t>如果出现</a:t>
            </a:r>
            <a:r>
              <a:rPr kumimoji="0" lang="en-US" altLang="zh-CN" sz="2600" b="0" i="0" u="none" strike="noStrike" kern="1200" cap="none" spc="0" normalizeH="0" baseline="0" noProof="1" dirty="0">
                <a:solidFill>
                  <a:schemeClr val="tx1"/>
                </a:solidFill>
                <a:latin typeface="+mn-lt"/>
                <a:ea typeface="+mn-ea"/>
                <a:cs typeface="+mn-cs"/>
              </a:rPr>
              <a:t>“</a:t>
            </a:r>
            <a:r>
              <a:rPr kumimoji="0" lang="en-US" altLang="x-none" sz="2600" b="0" i="0" u="none" strike="noStrike" kern="1200" cap="none" spc="0" normalizeH="0" baseline="0" noProof="1" dirty="0">
                <a:solidFill>
                  <a:schemeClr val="tx1"/>
                </a:solidFill>
                <a:latin typeface="+mn-lt"/>
                <a:ea typeface="+mn-ea"/>
                <a:cs typeface="+mn-cs"/>
              </a:rPr>
              <a:t>ModuleNotFoundError: No module named 'wx'”</a:t>
            </a:r>
            <a:endParaRPr kumimoji="0" lang="en-US" altLang="x-none" sz="2600" b="0" i="0" u="none" strike="noStrike" kern="1200" cap="none" spc="0" normalizeH="0" baseline="0" noProof="1" dirty="0">
              <a:solidFill>
                <a:schemeClr val="tx1"/>
              </a:solidFill>
              <a:latin typeface="+mn-lt"/>
              <a:ea typeface="+mn-ea"/>
              <a:cs typeface="+mn-cs"/>
            </a:endParaRPr>
          </a:p>
          <a:p>
            <a:pPr marL="800100" marR="0" lvl="1" indent="-342900" algn="l" defTabSz="914400" rtl="0" fontAlgn="base" latinLnBrk="0">
              <a:lnSpc>
                <a:spcPct val="100000"/>
              </a:lnSpc>
              <a:spcBef>
                <a:spcPct val="20000"/>
              </a:spcBef>
              <a:buClrTx/>
              <a:buSzPct val="90000"/>
              <a:buChar char="§"/>
            </a:pPr>
            <a:r>
              <a:rPr kumimoji="0" lang="en-US" altLang="x-none" sz="2600" b="0" i="0" u="none" strike="noStrike" kern="1200" cap="none" spc="0" normalizeH="0" baseline="0" noProof="1" dirty="0">
                <a:solidFill>
                  <a:schemeClr val="tx1"/>
                </a:solidFill>
                <a:latin typeface="+mn-lt"/>
                <a:ea typeface="+mn-ea"/>
                <a:cs typeface="+mn-cs"/>
              </a:rPr>
              <a:t>pip install -U wxPython</a:t>
            </a:r>
            <a:endParaRPr kumimoji="0" lang="en-US" altLang="x-none" sz="26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p:txBody>
          <a:bodyPr anchor="t"/>
          <a:p>
            <a:pPr>
              <a:buSzPct val="90000"/>
              <a:buFont typeface="Wingdings" panose="05000000000000000000" charset="0"/>
              <a:buChar char="§"/>
            </a:pPr>
            <a:r>
              <a:rPr sz="2400" dirty="0"/>
              <a:t>使用wxFormBuilder去设计GUI界面可以不用掌握wxPython里的各个控件class的具体用法，你只需要在wxFormBuilder软件里添加这些控件即可</a:t>
            </a:r>
            <a:endParaRPr sz="2400" dirty="0"/>
          </a:p>
          <a:p>
            <a:pPr>
              <a:buSzPct val="90000"/>
              <a:buFont typeface="Wingdings" panose="05000000000000000000" charset="0"/>
              <a:buChar char="§"/>
            </a:pPr>
            <a:endParaRPr sz="2400" dirty="0"/>
          </a:p>
          <a:p>
            <a:pPr>
              <a:buSzPct val="90000"/>
              <a:buFont typeface="Wingdings" panose="05000000000000000000" charset="0"/>
              <a:buChar char="§"/>
            </a:pPr>
            <a:endParaRPr sz="2400" dirty="0"/>
          </a:p>
        </p:txBody>
      </p:sp>
      <p:pic>
        <p:nvPicPr>
          <p:cNvPr id="4" name="图片 3" descr="wxFormBuilder-mainWin"/>
          <p:cNvPicPr>
            <a:picLocks noChangeAspect="1"/>
          </p:cNvPicPr>
          <p:nvPr/>
        </p:nvPicPr>
        <p:blipFill>
          <a:blip r:embed="rId1"/>
          <a:stretch>
            <a:fillRect/>
          </a:stretch>
        </p:blipFill>
        <p:spPr>
          <a:xfrm>
            <a:off x="2622550" y="1979930"/>
            <a:ext cx="6107430" cy="350139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p:txBody>
          <a:bodyPr anchor="t"/>
          <a:p>
            <a:pPr>
              <a:buSzPct val="90000"/>
              <a:buFont typeface="Wingdings" panose="05000000000000000000" charset="0"/>
              <a:buChar char="§"/>
            </a:pPr>
            <a:r>
              <a:rPr sz="2400" b="1" dirty="0"/>
              <a:t>软件界面</a:t>
            </a:r>
            <a:endParaRPr sz="2400" b="1" dirty="0"/>
          </a:p>
          <a:p>
            <a:pPr>
              <a:buSzPct val="90000"/>
              <a:buFont typeface="Wingdings" panose="05000000000000000000" charset="0"/>
              <a:buChar char="§"/>
            </a:pPr>
            <a:r>
              <a:rPr sz="1800" dirty="0"/>
              <a:t>安装好wxFormBuilder软件之后打开这个软件，可见到如下界面，界面主要分为四大区：项目区、控件区、编辑区、属性区。软件使用起来非常简单，就是在【控件区】里点击添加需要的控件，这些控件的效果会在【编辑区】里实时显示，并在【属性区】这些控件的属性，【项目区】用于显示控件间的层级关系</a:t>
            </a:r>
            <a:endParaRPr sz="1800" dirty="0"/>
          </a:p>
        </p:txBody>
      </p:sp>
      <p:pic>
        <p:nvPicPr>
          <p:cNvPr id="4" name="图片 3" descr="wxFormBuilder-mainWin"/>
          <p:cNvPicPr>
            <a:picLocks noChangeAspect="1"/>
          </p:cNvPicPr>
          <p:nvPr/>
        </p:nvPicPr>
        <p:blipFill>
          <a:blip r:embed="rId1"/>
          <a:stretch>
            <a:fillRect/>
          </a:stretch>
        </p:blipFill>
        <p:spPr>
          <a:xfrm>
            <a:off x="2493010" y="2372360"/>
            <a:ext cx="7089140" cy="4064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p:txBody>
          <a:bodyPr anchor="t"/>
          <a:p>
            <a:pPr>
              <a:buSzPct val="90000"/>
              <a:buFont typeface="Wingdings" panose="05000000000000000000" charset="0"/>
              <a:buChar char="§"/>
            </a:pPr>
            <a:r>
              <a:rPr sz="2400" b="1" dirty="0"/>
              <a:t>基础布局</a:t>
            </a:r>
            <a:endParaRPr sz="2400" b="1" dirty="0"/>
          </a:p>
          <a:p>
            <a:pPr>
              <a:buSzPct val="90000"/>
              <a:buFont typeface="Wingdings" panose="05000000000000000000" charset="0"/>
              <a:buChar char="§"/>
            </a:pPr>
            <a:r>
              <a:rPr sz="1800" dirty="0"/>
              <a:t>让我们开始创建一个GUI的基础框架，基础框架包括：Frame（外围轮廓）、Sizer（内部控件区）、menubar（顶部菜单栏）、statusBar（底部状态栏）。</a:t>
            </a:r>
            <a:endParaRPr sz="1800" dirty="0"/>
          </a:p>
          <a:p>
            <a:pPr>
              <a:buSzPct val="90000"/>
              <a:buFont typeface="Wingdings" panose="05000000000000000000" charset="0"/>
              <a:buChar char="§"/>
            </a:pPr>
            <a:r>
              <a:rPr sz="1800" dirty="0"/>
              <a:t>第一步是添加一个Frame，这是GUI的轮廓基础，其size（default为500； 300）决定了GUI整体界面的大小。</a:t>
            </a:r>
            <a:endParaRPr sz="1800" dirty="0"/>
          </a:p>
        </p:txBody>
      </p:sp>
      <p:pic>
        <p:nvPicPr>
          <p:cNvPr id="3" name="图片 2" descr="wxFormBuilder-step1-form"/>
          <p:cNvPicPr>
            <a:picLocks noChangeAspect="1"/>
          </p:cNvPicPr>
          <p:nvPr/>
        </p:nvPicPr>
        <p:blipFill>
          <a:blip r:embed="rId1"/>
          <a:stretch>
            <a:fillRect/>
          </a:stretch>
        </p:blipFill>
        <p:spPr>
          <a:xfrm>
            <a:off x="2337435" y="2119630"/>
            <a:ext cx="7096125" cy="407289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p:txBody>
          <a:bodyPr anchor="t"/>
          <a:p>
            <a:pPr>
              <a:buSzPct val="90000"/>
              <a:buFont typeface="Wingdings" panose="05000000000000000000" charset="0"/>
              <a:buChar char="§"/>
            </a:pPr>
            <a:r>
              <a:rPr sz="2400" b="1" dirty="0"/>
              <a:t>基础布局</a:t>
            </a:r>
            <a:endParaRPr sz="2400" b="1" dirty="0"/>
          </a:p>
          <a:p>
            <a:pPr>
              <a:buSzPct val="90000"/>
              <a:buFont typeface="Wingdings" panose="05000000000000000000" charset="0"/>
              <a:buChar char="§"/>
            </a:pPr>
            <a:r>
              <a:rPr sz="1800" dirty="0"/>
              <a:t>第二步是在Frame下添加一个Sizer，后续所有控件均是放在Sizer里的。</a:t>
            </a:r>
            <a:endParaRPr sz="1800" dirty="0"/>
          </a:p>
        </p:txBody>
      </p:sp>
      <p:pic>
        <p:nvPicPr>
          <p:cNvPr id="4" name="图片 3" descr="wxFormBuilder-step2-layout"/>
          <p:cNvPicPr>
            <a:picLocks noChangeAspect="1"/>
          </p:cNvPicPr>
          <p:nvPr/>
        </p:nvPicPr>
        <p:blipFill>
          <a:blip r:embed="rId1"/>
          <a:stretch>
            <a:fillRect/>
          </a:stretch>
        </p:blipFill>
        <p:spPr>
          <a:xfrm>
            <a:off x="473710" y="1696085"/>
            <a:ext cx="7560945" cy="4316730"/>
          </a:xfrm>
          <a:prstGeom prst="rect">
            <a:avLst/>
          </a:prstGeom>
        </p:spPr>
      </p:pic>
      <p:sp>
        <p:nvSpPr>
          <p:cNvPr id="6" name="文本框 5"/>
          <p:cNvSpPr txBox="1"/>
          <p:nvPr/>
        </p:nvSpPr>
        <p:spPr>
          <a:xfrm>
            <a:off x="8352155" y="1850390"/>
            <a:ext cx="3635375" cy="4030980"/>
          </a:xfrm>
          <a:prstGeom prst="rect">
            <a:avLst/>
          </a:prstGeom>
          <a:noFill/>
        </p:spPr>
        <p:txBody>
          <a:bodyPr wrap="square" rtlCol="0" anchor="t">
            <a:spAutoFit/>
          </a:bodyPr>
          <a:p>
            <a:pPr>
              <a:buSzPct val="90000"/>
              <a:buFont typeface="Wingdings" panose="05000000000000000000" charset="0"/>
              <a:buChar char="§"/>
            </a:pPr>
            <a:r>
              <a:rPr sz="1600" dirty="0">
                <a:sym typeface="+mn-ea"/>
              </a:rPr>
              <a:t>关于Sizer部分需要特别说明一下，wxPython提供的Sizer类型有如下七种：wxBoxSizer、wxWrapSizer、wxStaticBoxSizer、wxGridSizer、wxFlexGridSizer、wxGridBagSizer、wxStdDialogButtonSizer</a:t>
            </a:r>
            <a:endParaRPr sz="1600" dirty="0">
              <a:sym typeface="+mn-ea"/>
            </a:endParaRPr>
          </a:p>
          <a:p>
            <a:pPr>
              <a:buSzPct val="90000"/>
              <a:buFont typeface="Wingdings" panose="05000000000000000000" charset="0"/>
              <a:buChar char="§"/>
            </a:pPr>
            <a:endParaRPr sz="1600" dirty="0">
              <a:sym typeface="+mn-ea"/>
            </a:endParaRPr>
          </a:p>
          <a:p>
            <a:pPr>
              <a:buSzPct val="90000"/>
              <a:buFont typeface="Wingdings" panose="05000000000000000000" charset="0"/>
              <a:buChar char="§"/>
            </a:pPr>
            <a:r>
              <a:rPr sz="1600" dirty="0">
                <a:sym typeface="+mn-ea"/>
              </a:rPr>
              <a:t>Sizer的样式决定了后续控件的整体相对位置关系，选定了Sizer即选定了GUI界面样式。</a:t>
            </a:r>
            <a:endParaRPr sz="1600" dirty="0">
              <a:sym typeface="+mn-ea"/>
            </a:endParaRPr>
          </a:p>
          <a:p>
            <a:pPr>
              <a:buSzPct val="90000"/>
              <a:buFont typeface="Wingdings" panose="05000000000000000000" charset="0"/>
              <a:buChar char="§"/>
            </a:pPr>
            <a:r>
              <a:rPr sz="1600" dirty="0">
                <a:sym typeface="+mn-ea"/>
              </a:rPr>
              <a:t>关于这七种Sizer的具体样式请见 https://docs.wxpython.org/sizers_overview.html#sizers-overview。</a:t>
            </a:r>
            <a:endParaRPr sz="1600" dirty="0">
              <a:sym typeface="+mn-ea"/>
            </a:endParaRPr>
          </a:p>
          <a:p>
            <a:pPr>
              <a:buSzPct val="90000"/>
              <a:buFont typeface="Wingdings" panose="05000000000000000000" charset="0"/>
              <a:buChar char="§"/>
            </a:pPr>
            <a:r>
              <a:rPr sz="1600" dirty="0">
                <a:sym typeface="+mn-ea"/>
              </a:rPr>
              <a:t>如果觉得单个Sizer里的控件布局太单调，可以嵌套使用Sizer，这是实现GUI界面控件布局多样化的关键。</a:t>
            </a:r>
            <a:endParaRPr lang="zh-CN" altLang="en-US" sz="1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p:txBody>
          <a:bodyPr anchor="t"/>
          <a:p>
            <a:pPr>
              <a:buSzPct val="90000"/>
              <a:buFont typeface="Wingdings" panose="05000000000000000000" charset="0"/>
              <a:buChar char="§"/>
            </a:pPr>
            <a:r>
              <a:rPr sz="2400" b="1" dirty="0"/>
              <a:t>基础布局</a:t>
            </a:r>
            <a:endParaRPr sz="2400" b="1" dirty="0"/>
          </a:p>
          <a:p>
            <a:pPr>
              <a:buSzPct val="90000"/>
              <a:buFont typeface="Wingdings" panose="05000000000000000000" charset="0"/>
              <a:buChar char="§"/>
            </a:pPr>
            <a:r>
              <a:rPr sz="1800" dirty="0"/>
              <a:t>第三步是在Frame顶部添加一个menubar</a:t>
            </a:r>
            <a:endParaRPr sz="1800" dirty="0"/>
          </a:p>
        </p:txBody>
      </p:sp>
      <p:pic>
        <p:nvPicPr>
          <p:cNvPr id="5" name="图片 4" descr="wxFormBuilder-step3-menu"/>
          <p:cNvPicPr>
            <a:picLocks noChangeAspect="1"/>
          </p:cNvPicPr>
          <p:nvPr/>
        </p:nvPicPr>
        <p:blipFill>
          <a:blip r:embed="rId1"/>
          <a:stretch>
            <a:fillRect/>
          </a:stretch>
        </p:blipFill>
        <p:spPr>
          <a:xfrm>
            <a:off x="1613535" y="1593850"/>
            <a:ext cx="7981950" cy="45624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p:txBody>
          <a:bodyPr anchor="t"/>
          <a:p>
            <a:pPr>
              <a:buSzPct val="90000"/>
              <a:buFont typeface="Wingdings" panose="05000000000000000000" charset="0"/>
              <a:buChar char="§"/>
            </a:pPr>
            <a:r>
              <a:rPr sz="2400" b="1" dirty="0"/>
              <a:t>基础布局</a:t>
            </a:r>
            <a:endParaRPr sz="2400" b="1" dirty="0"/>
          </a:p>
          <a:p>
            <a:pPr>
              <a:buSzPct val="90000"/>
              <a:buFont typeface="Wingdings" panose="05000000000000000000" charset="0"/>
              <a:buChar char="§"/>
            </a:pPr>
            <a:r>
              <a:rPr sz="1800" dirty="0"/>
              <a:t>第四步是在Frame底部添加一个statusBar</a:t>
            </a:r>
            <a:endParaRPr sz="1800" dirty="0"/>
          </a:p>
        </p:txBody>
      </p:sp>
      <p:pic>
        <p:nvPicPr>
          <p:cNvPr id="3" name="图片 2" descr="wxFormBuilder-step4-status"/>
          <p:cNvPicPr>
            <a:picLocks noChangeAspect="1"/>
          </p:cNvPicPr>
          <p:nvPr/>
        </p:nvPicPr>
        <p:blipFill>
          <a:blip r:embed="rId1"/>
          <a:stretch>
            <a:fillRect/>
          </a:stretch>
        </p:blipFill>
        <p:spPr>
          <a:xfrm>
            <a:off x="1996440" y="1607185"/>
            <a:ext cx="7991475" cy="45720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a:xfrm>
            <a:off x="554355" y="892810"/>
            <a:ext cx="3856355" cy="5053330"/>
          </a:xfrm>
        </p:spPr>
        <p:txBody>
          <a:bodyPr anchor="t"/>
          <a:p>
            <a:pPr>
              <a:buSzPct val="90000"/>
              <a:buFont typeface="Wingdings" panose="05000000000000000000" charset="0"/>
              <a:buChar char="§"/>
            </a:pPr>
            <a:r>
              <a:rPr sz="2400" b="1" dirty="0"/>
              <a:t>多种控件</a:t>
            </a:r>
            <a:endParaRPr sz="2400" b="1" dirty="0"/>
          </a:p>
          <a:p>
            <a:pPr>
              <a:buSzPct val="90000"/>
              <a:buFont typeface="Wingdings" panose="05000000000000000000" charset="0"/>
              <a:buChar char="§"/>
            </a:pPr>
            <a:r>
              <a:rPr sz="1800" dirty="0"/>
              <a:t>基础布局搞定之后，接下来便是在Sizer里添加控件，wxPython支持的控件非常丰富，其中比较常用的是如下几个：button（按钮）、staticText（静态显示文本框）、textCtrl（输入输出文本框）、Choice（复选框）、checkBox（选中框）、slider（滑动条）。</a:t>
            </a:r>
            <a:endParaRPr sz="1800" dirty="0"/>
          </a:p>
          <a:p>
            <a:pPr>
              <a:buSzPct val="90000"/>
              <a:buFont typeface="Wingdings" panose="05000000000000000000" charset="0"/>
              <a:buChar char="§"/>
            </a:pPr>
            <a:endParaRPr sz="1800" dirty="0"/>
          </a:p>
          <a:p>
            <a:pPr>
              <a:buSzPct val="90000"/>
              <a:buFont typeface="Wingdings" panose="05000000000000000000" charset="0"/>
              <a:buChar char="§"/>
            </a:pPr>
            <a:r>
              <a:rPr sz="1800" dirty="0">
                <a:solidFill>
                  <a:srgbClr val="FF0000"/>
                </a:solidFill>
              </a:rPr>
              <a:t>前面选择的Sizer是wxBoxSizer，即自上而下布局，因此这些控件在Sizer是自上而下排列的，各个控件的位置后续在属性里还可以微调，但改变不了自上而下的格局。</a:t>
            </a:r>
            <a:endParaRPr sz="1800" dirty="0"/>
          </a:p>
          <a:p>
            <a:pPr>
              <a:buSzPct val="90000"/>
              <a:buFont typeface="Wingdings" panose="05000000000000000000" charset="0"/>
              <a:buChar char="§"/>
            </a:pPr>
            <a:endParaRPr sz="1800" dirty="0"/>
          </a:p>
        </p:txBody>
      </p:sp>
      <p:pic>
        <p:nvPicPr>
          <p:cNvPr id="4" name="图片 3" descr="wxFormBuilder-step5-ctrl"/>
          <p:cNvPicPr>
            <a:picLocks noChangeAspect="1"/>
          </p:cNvPicPr>
          <p:nvPr/>
        </p:nvPicPr>
        <p:blipFill>
          <a:blip r:embed="rId1"/>
          <a:stretch>
            <a:fillRect/>
          </a:stretch>
        </p:blipFill>
        <p:spPr>
          <a:xfrm>
            <a:off x="4702810" y="1436370"/>
            <a:ext cx="6924040" cy="396621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a:xfrm>
            <a:off x="554355" y="892810"/>
            <a:ext cx="4777105" cy="5053330"/>
          </a:xfrm>
        </p:spPr>
        <p:txBody>
          <a:bodyPr anchor="t"/>
          <a:p>
            <a:pPr>
              <a:buSzPct val="90000"/>
              <a:buFont typeface="Wingdings" panose="05000000000000000000" charset="0"/>
              <a:buChar char="§"/>
            </a:pPr>
            <a:r>
              <a:rPr sz="2400" b="1" dirty="0"/>
              <a:t>控件属性</a:t>
            </a:r>
            <a:endParaRPr sz="2400" b="1" dirty="0"/>
          </a:p>
          <a:p>
            <a:pPr>
              <a:buSzPct val="90000"/>
              <a:buFont typeface="Wingdings" panose="05000000000000000000" charset="0"/>
              <a:buChar char="§"/>
            </a:pPr>
            <a:r>
              <a:rPr sz="1800" dirty="0"/>
              <a:t>添加了所有控件之后，下一步便是分别设置控件的属性，进一步调整控件。以Button属性为例，勾选了如下4项比较重要的属性设置，分别是</a:t>
            </a:r>
            <a:endParaRPr sz="1800" dirty="0"/>
          </a:p>
          <a:p>
            <a:pPr>
              <a:buSzPct val="90000"/>
              <a:buFont typeface="Wingdings" panose="05000000000000000000" charset="0"/>
              <a:buChar char="§"/>
            </a:pPr>
            <a:r>
              <a:rPr sz="1800" dirty="0"/>
              <a:t>name（button在后续python代码的对象名，一般需要按其功能修改，修改后使得代码阅读/修改起来更直观）</a:t>
            </a:r>
            <a:endParaRPr sz="1800" dirty="0"/>
          </a:p>
          <a:p>
            <a:pPr>
              <a:buSzPct val="90000"/>
              <a:buFont typeface="Wingdings" panose="05000000000000000000" charset="0"/>
              <a:buChar char="§"/>
            </a:pPr>
            <a:r>
              <a:rPr sz="1800" dirty="0"/>
              <a:t>label（button在GUI里显示的标签名，此处是MyButton，也需要按其功能修改，方便用户使用软件）</a:t>
            </a:r>
            <a:endParaRPr sz="1800" dirty="0"/>
          </a:p>
          <a:p>
            <a:pPr>
              <a:buSzPct val="90000"/>
              <a:buFont typeface="Wingdings" panose="05000000000000000000" charset="0"/>
              <a:buChar char="§"/>
            </a:pPr>
            <a:r>
              <a:rPr sz="1800" dirty="0"/>
              <a:t>size（设置button的尺寸，这个尺寸最大不应超过Sizer尺寸）</a:t>
            </a:r>
            <a:endParaRPr sz="1800" dirty="0"/>
          </a:p>
          <a:p>
            <a:pPr>
              <a:buSzPct val="90000"/>
              <a:buFont typeface="Wingdings" panose="05000000000000000000" charset="0"/>
              <a:buChar char="§"/>
            </a:pPr>
            <a:r>
              <a:rPr sz="1800" dirty="0"/>
              <a:t>flag（调整对齐方式从而调整Button在Sizer里的位置）。</a:t>
            </a:r>
            <a:endParaRPr sz="1800" dirty="0"/>
          </a:p>
          <a:p>
            <a:pPr>
              <a:buSzPct val="90000"/>
              <a:buFont typeface="Wingdings" panose="05000000000000000000" charset="0"/>
              <a:buChar char="§"/>
            </a:pPr>
            <a:endParaRPr sz="1800" dirty="0"/>
          </a:p>
        </p:txBody>
      </p:sp>
      <p:pic>
        <p:nvPicPr>
          <p:cNvPr id="3" name="图片 2" descr="wxFormBuilder-step6-button_property"/>
          <p:cNvPicPr>
            <a:picLocks noChangeAspect="1"/>
          </p:cNvPicPr>
          <p:nvPr/>
        </p:nvPicPr>
        <p:blipFill>
          <a:blip r:embed="rId1"/>
          <a:stretch>
            <a:fillRect/>
          </a:stretch>
        </p:blipFill>
        <p:spPr>
          <a:xfrm>
            <a:off x="5429885" y="2685415"/>
            <a:ext cx="6280785" cy="2985135"/>
          </a:xfrm>
          <a:prstGeom prst="rect">
            <a:avLst/>
          </a:prstGeom>
        </p:spPr>
      </p:pic>
      <p:sp>
        <p:nvSpPr>
          <p:cNvPr id="5" name="文本框 4"/>
          <p:cNvSpPr txBox="1"/>
          <p:nvPr/>
        </p:nvSpPr>
        <p:spPr>
          <a:xfrm>
            <a:off x="5633720" y="1193800"/>
            <a:ext cx="6170930" cy="1198880"/>
          </a:xfrm>
          <a:prstGeom prst="rect">
            <a:avLst/>
          </a:prstGeom>
          <a:noFill/>
        </p:spPr>
        <p:txBody>
          <a:bodyPr wrap="square" rtlCol="0" anchor="t">
            <a:spAutoFit/>
          </a:bodyPr>
          <a:p>
            <a:pPr>
              <a:buSzPct val="90000"/>
              <a:buFont typeface="Wingdings" panose="05000000000000000000" charset="0"/>
              <a:buChar char="§"/>
            </a:pPr>
            <a:r>
              <a:rPr dirty="0">
                <a:solidFill>
                  <a:srgbClr val="FF0000"/>
                </a:solidFill>
                <a:latin typeface="微软雅黑" panose="020B0503020204020204" charset="-122"/>
                <a:ea typeface="微软雅黑" panose="020B0503020204020204" charset="-122"/>
                <a:cs typeface="微软雅黑" panose="020B0503020204020204" charset="-122"/>
                <a:sym typeface="+mn-ea"/>
              </a:rPr>
              <a:t>另外有一个属性不得不说，即控件位置pos</a:t>
            </a:r>
            <a:endParaRPr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buSzPct val="90000"/>
              <a:buFont typeface="Wingdings" panose="05000000000000000000" charset="0"/>
              <a:buChar char="§"/>
            </a:pPr>
            <a:r>
              <a:rPr dirty="0">
                <a:solidFill>
                  <a:srgbClr val="FF0000"/>
                </a:solidFill>
                <a:latin typeface="微软雅黑" panose="020B0503020204020204" charset="-122"/>
                <a:ea typeface="微软雅黑" panose="020B0503020204020204" charset="-122"/>
                <a:cs typeface="微软雅黑" panose="020B0503020204020204" charset="-122"/>
                <a:sym typeface="+mn-ea"/>
              </a:rPr>
              <a:t>在wxFormBuilder里设置这个属性并不生效，</a:t>
            </a:r>
            <a:r>
              <a:rPr lang="zh-CN" dirty="0">
                <a:solidFill>
                  <a:srgbClr val="FF0000"/>
                </a:solidFill>
                <a:latin typeface="微软雅黑" panose="020B0503020204020204" charset="-122"/>
                <a:ea typeface="微软雅黑" panose="020B0503020204020204" charset="-122"/>
                <a:cs typeface="微软雅黑" panose="020B0503020204020204" charset="-122"/>
                <a:sym typeface="+mn-ea"/>
              </a:rPr>
              <a:t>这与</a:t>
            </a:r>
            <a:r>
              <a:rPr dirty="0">
                <a:solidFill>
                  <a:srgbClr val="FF0000"/>
                </a:solidFill>
                <a:latin typeface="微软雅黑" panose="020B0503020204020204" charset="-122"/>
                <a:ea typeface="微软雅黑" panose="020B0503020204020204" charset="-122"/>
                <a:cs typeface="微软雅黑" panose="020B0503020204020204" charset="-122"/>
                <a:sym typeface="+mn-ea"/>
              </a:rPr>
              <a:t>Sizer样式有关，因为Sizer决定了控件间相对位置关系，因此控件的pos不能随意设置。</a:t>
            </a:r>
            <a:endParaRPr lang="zh-CN" altLang="en-US" dirty="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a:xfrm>
            <a:off x="554355" y="892810"/>
            <a:ext cx="6118860" cy="5053330"/>
          </a:xfrm>
        </p:spPr>
        <p:txBody>
          <a:bodyPr anchor="t"/>
          <a:p>
            <a:pPr>
              <a:buSzPct val="90000"/>
              <a:buFont typeface="Wingdings" panose="05000000000000000000" charset="0"/>
              <a:buChar char="§"/>
            </a:pPr>
            <a:r>
              <a:rPr sz="2400" b="1" dirty="0"/>
              <a:t>触发事件</a:t>
            </a:r>
            <a:endParaRPr sz="2400" b="1" dirty="0"/>
          </a:p>
          <a:p>
            <a:pPr>
              <a:buSzPct val="90000"/>
              <a:buFont typeface="Wingdings" panose="05000000000000000000" charset="0"/>
              <a:buChar char="§"/>
            </a:pPr>
            <a:r>
              <a:rPr sz="1800" dirty="0"/>
              <a:t>有些控件是需要有响应的，比如Button，在GUI软件实际使用中，用户如果按下了Button，应该需要触发某个任务，任务需要有响应函数</a:t>
            </a:r>
            <a:endParaRPr sz="1800" dirty="0"/>
          </a:p>
          <a:p>
            <a:pPr>
              <a:buSzPct val="90000"/>
              <a:buFont typeface="Wingdings" panose="05000000000000000000" charset="0"/>
              <a:buChar char="§"/>
            </a:pPr>
            <a:endParaRPr sz="1800" dirty="0"/>
          </a:p>
          <a:p>
            <a:pPr>
              <a:buSzPct val="90000"/>
              <a:buFont typeface="Wingdings" panose="05000000000000000000" charset="0"/>
              <a:buChar char="§"/>
            </a:pPr>
            <a:r>
              <a:rPr sz="1800" dirty="0"/>
              <a:t>这个响应函数需要在【Events】里设置，Button的响应函数在OnButtonClick里设置</a:t>
            </a:r>
            <a:endParaRPr sz="1800" dirty="0"/>
          </a:p>
          <a:p>
            <a:pPr>
              <a:buSzPct val="90000"/>
              <a:buFont typeface="Wingdings" panose="05000000000000000000" charset="0"/>
              <a:buChar char="§"/>
            </a:pPr>
            <a:endParaRPr sz="1800" dirty="0"/>
          </a:p>
          <a:p>
            <a:pPr>
              <a:buSzPct val="90000"/>
              <a:buFont typeface="Wingdings" panose="05000000000000000000" charset="0"/>
              <a:buChar char="§"/>
            </a:pPr>
            <a:r>
              <a:rPr sz="1800" dirty="0"/>
              <a:t>在这里指定了响应函数名为showMessage。</a:t>
            </a:r>
            <a:endParaRPr sz="1800" dirty="0"/>
          </a:p>
          <a:p>
            <a:pPr>
              <a:buSzPct val="90000"/>
              <a:buFont typeface="Wingdings" panose="05000000000000000000" charset="0"/>
              <a:buChar char="§"/>
            </a:pPr>
            <a:endParaRPr sz="1800" dirty="0"/>
          </a:p>
          <a:p>
            <a:pPr>
              <a:buSzPct val="90000"/>
              <a:buFont typeface="Wingdings" panose="05000000000000000000" charset="0"/>
              <a:buChar char="§"/>
            </a:pPr>
            <a:r>
              <a:rPr sz="1800" dirty="0"/>
              <a:t>在wxFormBuilder里我们只需要指定控件响应函数名即可，响应函数的具体功能实现，不属于wxFormBuilder设计范畴。</a:t>
            </a:r>
            <a:endParaRPr sz="1800" dirty="0"/>
          </a:p>
          <a:p>
            <a:pPr>
              <a:buSzPct val="90000"/>
              <a:buFont typeface="Wingdings" panose="05000000000000000000" charset="0"/>
              <a:buChar char="§"/>
            </a:pPr>
            <a:endParaRPr sz="1800" dirty="0"/>
          </a:p>
        </p:txBody>
      </p:sp>
      <p:pic>
        <p:nvPicPr>
          <p:cNvPr id="4" name="图片 3" descr="wxFormBuilder-step6-button_event"/>
          <p:cNvPicPr>
            <a:picLocks noChangeAspect="1"/>
          </p:cNvPicPr>
          <p:nvPr/>
        </p:nvPicPr>
        <p:blipFill>
          <a:blip r:embed="rId1"/>
          <a:stretch>
            <a:fillRect/>
          </a:stretch>
        </p:blipFill>
        <p:spPr>
          <a:xfrm>
            <a:off x="7506335" y="996315"/>
            <a:ext cx="2737485" cy="439547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a:xfrm>
            <a:off x="554355" y="892810"/>
            <a:ext cx="3545840" cy="5053330"/>
          </a:xfrm>
        </p:spPr>
        <p:txBody>
          <a:bodyPr anchor="t"/>
          <a:p>
            <a:pPr>
              <a:buSzPct val="90000"/>
              <a:buFont typeface="Wingdings" panose="05000000000000000000" charset="0"/>
              <a:buChar char="§"/>
            </a:pPr>
            <a:r>
              <a:rPr sz="2400" b="1" dirty="0"/>
              <a:t>生成代码</a:t>
            </a:r>
            <a:endParaRPr sz="2400" b="1" dirty="0"/>
          </a:p>
          <a:p>
            <a:pPr>
              <a:buSzPct val="90000"/>
              <a:buFont typeface="Wingdings" panose="05000000000000000000" charset="0"/>
              <a:buChar char="§"/>
            </a:pPr>
            <a:r>
              <a:rPr sz="1800" dirty="0"/>
              <a:t>当GUI界面布局全部完成之后，需选择File-&gt;Generate Code或F8生成python代码，需要复制所有的python代码并保存在单独的文件里</a:t>
            </a:r>
            <a:endParaRPr sz="1800" dirty="0"/>
          </a:p>
          <a:p>
            <a:pPr>
              <a:buSzPct val="90000"/>
              <a:buFont typeface="Wingdings" panose="05000000000000000000" charset="0"/>
              <a:buChar char="§"/>
            </a:pPr>
            <a:endParaRPr sz="1800" dirty="0"/>
          </a:p>
          <a:p>
            <a:pPr>
              <a:buSzPct val="90000"/>
              <a:buFont typeface="Wingdings" panose="05000000000000000000" charset="0"/>
              <a:buChar char="§"/>
            </a:pPr>
            <a:r>
              <a:rPr sz="1800" dirty="0"/>
              <a:t>例如，保存在my_win.py文件里</a:t>
            </a:r>
            <a:endParaRPr sz="1800" dirty="0"/>
          </a:p>
        </p:txBody>
      </p:sp>
      <p:pic>
        <p:nvPicPr>
          <p:cNvPr id="3" name="图片 2" descr="wxFormBuilder-step7-generate_code"/>
          <p:cNvPicPr>
            <a:picLocks noChangeAspect="1"/>
          </p:cNvPicPr>
          <p:nvPr/>
        </p:nvPicPr>
        <p:blipFill>
          <a:blip r:embed="rId1"/>
          <a:stretch>
            <a:fillRect/>
          </a:stretch>
        </p:blipFill>
        <p:spPr>
          <a:xfrm>
            <a:off x="4180205" y="892810"/>
            <a:ext cx="7686675" cy="4752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8433"/>
          <p:cNvSpPr>
            <a:spLocks noGrp="1"/>
          </p:cNvSpPr>
          <p:nvPr>
            <p:ph type="title"/>
          </p:nvPr>
        </p:nvSpPr>
        <p:spPr>
          <a:xfrm>
            <a:off x="554355" y="150495"/>
            <a:ext cx="5398770" cy="414020"/>
          </a:xfrm>
        </p:spPr>
        <p:txBody>
          <a:bodyPr anchor="ctr"/>
          <a:p>
            <a:pPr defTabSz="914400" fontAlgn="base">
              <a:buNone/>
            </a:pPr>
            <a:r>
              <a:rPr lang="en-US" altLang="en-US" strike="noStrike" kern="1200" baseline="0" noProof="1">
                <a:latin typeface="+mj-lt"/>
                <a:ea typeface="+mj-ea"/>
                <a:cs typeface="+mj-cs"/>
                <a:sym typeface="Arial" panose="020B0604020202020204" pitchFamily="34" charset="0"/>
              </a:rPr>
              <a:t>9.1 wxPython</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6626" name="文本占位符 18434"/>
          <p:cNvSpPr>
            <a:spLocks noGrp="1"/>
          </p:cNvSpPr>
          <p:nvPr>
            <p:ph sz="half" idx="2"/>
          </p:nvPr>
        </p:nvSpPr>
        <p:spPr/>
        <p:txBody>
          <a:bodyPr anchor="t"/>
          <a:p>
            <a:pPr marL="342900" marR="0" indent="-342900" algn="l" defTabSz="914400" rtl="0" eaLnBrk="1" fontAlgn="base" latinLnBrk="0" hangingPunct="1">
              <a:lnSpc>
                <a:spcPct val="80000"/>
              </a:lnSpc>
              <a:spcBef>
                <a:spcPts val="600"/>
              </a:spcBef>
              <a:spcAft>
                <a:spcPts val="60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建立</a:t>
            </a:r>
            <a:r>
              <a:rPr kumimoji="0" lang="en-US" altLang="x-none" sz="2400" b="0" i="0" u="none" strike="noStrike" kern="1200" cap="none" spc="0" normalizeH="0" baseline="0" noProof="1" dirty="0">
                <a:solidFill>
                  <a:schemeClr val="tx1"/>
                </a:solidFill>
                <a:latin typeface="+mn-lt"/>
                <a:ea typeface="+mn-ea"/>
                <a:cs typeface="+mn-cs"/>
              </a:rPr>
              <a:t>GUI</a:t>
            </a:r>
            <a:r>
              <a:rPr kumimoji="0" lang="zh-CN" altLang="en-US" sz="2400" b="0" i="0" u="none" strike="noStrike" kern="1200" cap="none" spc="0" normalizeH="0" baseline="0" noProof="1" dirty="0">
                <a:solidFill>
                  <a:schemeClr val="tx1"/>
                </a:solidFill>
                <a:latin typeface="+mn-lt"/>
                <a:ea typeface="+mn-ea"/>
                <a:cs typeface="+mn-cs"/>
              </a:rPr>
              <a:t>程序的三大步骤：</a:t>
            </a:r>
            <a:endParaRPr kumimoji="0" lang="zh-CN" altLang="en-US" sz="2400" b="0" i="0" u="none" strike="noStrike" kern="1200" cap="none" spc="0" normalizeH="0" baseline="0" noProof="1" dirty="0">
              <a:solidFill>
                <a:schemeClr val="tx1"/>
              </a:solidFill>
              <a:latin typeface="+mn-lt"/>
              <a:ea typeface="+mn-ea"/>
              <a:cs typeface="+mn-cs"/>
            </a:endParaRPr>
          </a:p>
          <a:p>
            <a:pPr marL="649605" marR="0" indent="-341630"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zh-CN" altLang="en-US" sz="2000" b="0" i="0" u="none" strike="noStrike" kern="1200" cap="none" spc="0" normalizeH="0" baseline="0" noProof="1" dirty="0">
                <a:solidFill>
                  <a:schemeClr val="tx1"/>
                </a:solidFill>
                <a:latin typeface="+mn-lt"/>
                <a:ea typeface="+mn-ea"/>
                <a:cs typeface="+mn-cs"/>
              </a:rPr>
              <a:t>导入必需的</a:t>
            </a:r>
            <a:r>
              <a:rPr kumimoji="0" lang="en-US" altLang="x-none" sz="2000" b="0" i="0" u="none" strike="noStrike" kern="1200" cap="none" spc="0" normalizeH="0" baseline="0" noProof="1" dirty="0">
                <a:solidFill>
                  <a:schemeClr val="tx1"/>
                </a:solidFill>
                <a:latin typeface="+mn-lt"/>
                <a:ea typeface="+mn-ea"/>
                <a:cs typeface="+mn-cs"/>
              </a:rPr>
              <a:t>wxPython</a:t>
            </a:r>
            <a:r>
              <a:rPr kumimoji="0" lang="zh-CN" altLang="en-US" sz="2000" b="0" i="0" u="none" strike="noStrike" kern="1200" cap="none" spc="0" normalizeH="0" baseline="0" noProof="1" dirty="0">
                <a:solidFill>
                  <a:schemeClr val="tx1"/>
                </a:solidFill>
                <a:latin typeface="+mn-lt"/>
                <a:ea typeface="+mn-ea"/>
                <a:cs typeface="+mn-cs"/>
              </a:rPr>
              <a:t>包或其他包。</a:t>
            </a:r>
            <a:endParaRPr kumimoji="0" lang="zh-CN" altLang="en-US" sz="2000" b="0" i="0" u="none" strike="noStrike" kern="1200" cap="none" spc="0" normalizeH="0" baseline="0" noProof="1" dirty="0">
              <a:solidFill>
                <a:schemeClr val="tx1"/>
              </a:solidFill>
              <a:latin typeface="+mn-lt"/>
              <a:ea typeface="+mn-ea"/>
              <a:cs typeface="+mn-cs"/>
            </a:endParaRPr>
          </a:p>
          <a:p>
            <a:pPr marL="649605" marR="0" indent="-341630"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zh-CN" altLang="en-US" sz="2000" b="0" i="0" u="none" strike="noStrike" kern="1200" cap="none" spc="0" normalizeH="0" baseline="0" noProof="1" dirty="0">
                <a:solidFill>
                  <a:schemeClr val="tx1"/>
                </a:solidFill>
                <a:latin typeface="+mn-lt"/>
                <a:ea typeface="+mn-ea"/>
                <a:cs typeface="+mn-cs"/>
              </a:rPr>
              <a:t>建立框架类：框架类的父类为</a:t>
            </a:r>
            <a:r>
              <a:rPr kumimoji="0" lang="en-US" altLang="x-none" sz="2000" b="0" i="0" u="none" strike="noStrike" kern="1200" cap="none" spc="0" normalizeH="0" baseline="0" noProof="1" dirty="0">
                <a:solidFill>
                  <a:schemeClr val="tx1"/>
                </a:solidFill>
                <a:latin typeface="+mn-lt"/>
                <a:ea typeface="+mn-ea"/>
                <a:cs typeface="+mn-cs"/>
              </a:rPr>
              <a:t>wx.Frame</a:t>
            </a:r>
            <a:r>
              <a:rPr kumimoji="0" lang="zh-CN" altLang="en-US" sz="2000" b="0" i="0" u="none" strike="noStrike" kern="1200" cap="none" spc="0" normalizeH="0" baseline="0" noProof="1" dirty="0">
                <a:solidFill>
                  <a:schemeClr val="tx1"/>
                </a:solidFill>
                <a:latin typeface="+mn-lt"/>
                <a:ea typeface="+mn-ea"/>
                <a:cs typeface="+mn-cs"/>
              </a:rPr>
              <a:t>，在框架类的构造函数中必须调用父类的构造函数。</a:t>
            </a:r>
            <a:endParaRPr kumimoji="0" lang="zh-CN" altLang="en-US" sz="2000" b="0" i="0" u="none" strike="noStrike" kern="1200" cap="none" spc="0" normalizeH="0" baseline="0" noProof="1" dirty="0">
              <a:solidFill>
                <a:schemeClr val="tx1"/>
              </a:solidFill>
              <a:latin typeface="+mn-lt"/>
              <a:ea typeface="+mn-ea"/>
              <a:cs typeface="+mn-cs"/>
            </a:endParaRPr>
          </a:p>
          <a:p>
            <a:pPr marL="649605" marR="0" indent="-341630" algn="l" defTabSz="914400" rtl="0" eaLnBrk="1" fontAlgn="base" latinLnBrk="0" hangingPunct="1">
              <a:lnSpc>
                <a:spcPct val="100000"/>
              </a:lnSpc>
              <a:spcBef>
                <a:spcPts val="1200"/>
              </a:spcBef>
              <a:spcAft>
                <a:spcPts val="600"/>
              </a:spcAft>
              <a:buClrTx/>
              <a:buSzPct val="90000"/>
              <a:buFont typeface="Wingdings" panose="05000000000000000000" charset="0"/>
              <a:buChar char="ü"/>
            </a:pPr>
            <a:r>
              <a:rPr kumimoji="0" lang="zh-CN" altLang="en-US" sz="2000" b="0" i="0" u="none" strike="noStrike" kern="1200" cap="none" spc="0" normalizeH="0" baseline="0" noProof="1" dirty="0">
                <a:solidFill>
                  <a:schemeClr val="tx1"/>
                </a:solidFill>
                <a:latin typeface="+mn-lt"/>
                <a:ea typeface="+mn-ea"/>
                <a:cs typeface="+mn-cs"/>
              </a:rPr>
              <a:t>建立主程序：通常做</a:t>
            </a:r>
            <a:r>
              <a:rPr kumimoji="0" lang="en-US" altLang="x-none" sz="2000" b="0" i="0" u="none" strike="noStrike" kern="1200" cap="none" spc="0" normalizeH="0" baseline="0" noProof="1" dirty="0">
                <a:solidFill>
                  <a:schemeClr val="tx1"/>
                </a:solidFill>
                <a:latin typeface="+mn-lt"/>
                <a:ea typeface="+mn-ea"/>
                <a:cs typeface="+mn-cs"/>
              </a:rPr>
              <a:t>4</a:t>
            </a:r>
            <a:r>
              <a:rPr kumimoji="0" lang="zh-CN" altLang="en-US" sz="2000" b="0" i="0" u="none" strike="noStrike" kern="1200" cap="none" spc="0" normalizeH="0" baseline="0" noProof="1" dirty="0">
                <a:solidFill>
                  <a:schemeClr val="tx1"/>
                </a:solidFill>
                <a:latin typeface="+mn-lt"/>
                <a:ea typeface="+mn-ea"/>
                <a:cs typeface="+mn-cs"/>
              </a:rPr>
              <a:t>件事</a:t>
            </a:r>
            <a:r>
              <a:rPr kumimoji="0" lang="en-US" altLang="x-none" sz="2000" b="0" i="0" u="none" strike="noStrike" kern="1200" cap="none" spc="0" normalizeH="0" baseline="0" noProof="1" dirty="0">
                <a:solidFill>
                  <a:schemeClr val="tx1"/>
                </a:solidFill>
                <a:latin typeface="+mn-lt"/>
                <a:ea typeface="+mn-ea"/>
                <a:cs typeface="+mn-cs"/>
              </a:rPr>
              <a:t>——</a:t>
            </a:r>
            <a:r>
              <a:rPr kumimoji="0" lang="zh-CN" altLang="en-US" sz="2000" b="0" i="0" u="none" strike="noStrike" kern="1200" cap="none" spc="0" normalizeH="0" baseline="0" noProof="1" dirty="0">
                <a:solidFill>
                  <a:schemeClr val="tx1"/>
                </a:solidFill>
                <a:latin typeface="+mn-lt"/>
                <a:ea typeface="+mn-ea"/>
                <a:cs typeface="+mn-cs"/>
              </a:rPr>
              <a:t>建立应用程序对象、建立框架类对象、显示框架、建立事件循环。</a:t>
            </a:r>
            <a:endParaRPr kumimoji="0" lang="zh-CN" altLang="en-US" sz="2000" b="0" i="0" u="none" strike="noStrike" kern="1200" cap="none" spc="0" normalizeH="0" baseline="0" noProof="1" dirty="0">
              <a:solidFill>
                <a:schemeClr val="tx1"/>
              </a:solidFill>
              <a:latin typeface="+mn-lt"/>
              <a:ea typeface="+mn-ea"/>
              <a:cs typeface="+mn-cs"/>
            </a:endParaRPr>
          </a:p>
          <a:p>
            <a:pPr marL="923290" marR="0" lvl="1" indent="-285115" algn="l" defTabSz="914400" rtl="0" eaLnBrk="0" fontAlgn="base" latinLnBrk="0" hangingPunct="0">
              <a:lnSpc>
                <a:spcPct val="100000"/>
              </a:lnSpc>
              <a:spcBef>
                <a:spcPts val="1200"/>
              </a:spcBef>
              <a:spcAft>
                <a:spcPts val="600"/>
              </a:spcAft>
              <a:buClr>
                <a:schemeClr val="tx1"/>
              </a:buClr>
              <a:buSzTx/>
              <a:buFont typeface="Times New Roman" panose="02020603050405020304" pitchFamily="2" charset="0"/>
              <a:buChar char="-"/>
            </a:pPr>
            <a:r>
              <a:rPr kumimoji="0" lang="zh-CN" altLang="en-US" sz="1800" b="0" i="0" u="none" strike="noStrike" kern="1200" cap="none" spc="0" normalizeH="0" baseline="0" noProof="1" dirty="0">
                <a:solidFill>
                  <a:schemeClr val="tx1"/>
                </a:solidFill>
                <a:latin typeface="+mn-lt"/>
                <a:ea typeface="+mn-ea"/>
                <a:cs typeface="+mn-cs"/>
              </a:rPr>
              <a:t>执行</a:t>
            </a:r>
            <a:r>
              <a:rPr kumimoji="0" lang="en-US" altLang="x-none" sz="1800" b="0" i="0" u="none" strike="noStrike" kern="1200" cap="none" spc="0" normalizeH="0" baseline="0" noProof="1" dirty="0">
                <a:solidFill>
                  <a:schemeClr val="tx1"/>
                </a:solidFill>
                <a:latin typeface="+mn-lt"/>
                <a:ea typeface="+mn-ea"/>
                <a:cs typeface="+mn-cs"/>
              </a:rPr>
              <a:t>frame.Show(True)</a:t>
            </a:r>
            <a:r>
              <a:rPr kumimoji="0" lang="zh-CN" altLang="en-US" sz="1800" b="0" i="0" u="none" strike="noStrike" kern="1200" cap="none" spc="0" normalizeH="0" baseline="0" noProof="1" dirty="0">
                <a:solidFill>
                  <a:schemeClr val="tx1"/>
                </a:solidFill>
                <a:latin typeface="+mn-lt"/>
                <a:ea typeface="+mn-ea"/>
                <a:cs typeface="+mn-cs"/>
              </a:rPr>
              <a:t>后，框架才看得见</a:t>
            </a:r>
            <a:endParaRPr kumimoji="0" lang="zh-CN" altLang="en-US" sz="1800" b="0" i="0" u="none" strike="noStrike" kern="1200" cap="none" spc="0" normalizeH="0" baseline="0" noProof="1" dirty="0">
              <a:solidFill>
                <a:schemeClr val="tx1"/>
              </a:solidFill>
              <a:latin typeface="+mn-lt"/>
              <a:ea typeface="+mn-ea"/>
              <a:cs typeface="+mn-cs"/>
            </a:endParaRPr>
          </a:p>
          <a:p>
            <a:pPr marL="923290" marR="0" lvl="1" indent="-285115" algn="l" defTabSz="914400" rtl="0" eaLnBrk="0" fontAlgn="base" latinLnBrk="0" hangingPunct="0">
              <a:lnSpc>
                <a:spcPct val="100000"/>
              </a:lnSpc>
              <a:spcBef>
                <a:spcPts val="1200"/>
              </a:spcBef>
              <a:spcAft>
                <a:spcPts val="600"/>
              </a:spcAft>
              <a:buClr>
                <a:schemeClr val="tx1"/>
              </a:buClr>
              <a:buSzTx/>
              <a:buFont typeface="Times New Roman" panose="02020603050405020304" pitchFamily="2" charset="0"/>
              <a:buChar char="-"/>
            </a:pPr>
            <a:r>
              <a:rPr kumimoji="0" lang="zh-CN" altLang="en-US" sz="1800" b="0" i="0" u="none" strike="noStrike" kern="1200" cap="none" spc="0" normalizeH="0" baseline="0" noProof="1" dirty="0">
                <a:solidFill>
                  <a:schemeClr val="tx1"/>
                </a:solidFill>
                <a:latin typeface="+mn-lt"/>
                <a:ea typeface="+mn-ea"/>
                <a:cs typeface="+mn-cs"/>
              </a:rPr>
              <a:t>执行</a:t>
            </a:r>
            <a:r>
              <a:rPr kumimoji="0" lang="en-US" altLang="x-none" sz="1800" b="0" i="0" u="none" strike="noStrike" kern="1200" cap="none" spc="0" normalizeH="0" baseline="0" noProof="1" dirty="0">
                <a:solidFill>
                  <a:schemeClr val="tx1"/>
                </a:solidFill>
                <a:latin typeface="+mn-lt"/>
                <a:ea typeface="+mn-ea"/>
                <a:cs typeface="+mn-cs"/>
              </a:rPr>
              <a:t>app.MainLoop( )</a:t>
            </a:r>
            <a:r>
              <a:rPr kumimoji="0" lang="zh-CN" altLang="en-US" sz="1800" b="0" i="0" u="none" strike="noStrike" kern="1200" cap="none" spc="0" normalizeH="0" baseline="0" noProof="1" dirty="0">
                <a:solidFill>
                  <a:schemeClr val="tx1"/>
                </a:solidFill>
                <a:latin typeface="+mn-lt"/>
                <a:ea typeface="+mn-ea"/>
                <a:cs typeface="+mn-cs"/>
              </a:rPr>
              <a:t>后，框架才能处理事件。</a:t>
            </a:r>
            <a:endParaRPr kumimoji="0" lang="zh-CN" altLang="en-US" sz="18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80000"/>
              </a:lnSpc>
              <a:spcBef>
                <a:spcPts val="600"/>
              </a:spcBef>
              <a:spcAft>
                <a:spcPts val="60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如需在窗体上增加其他控件，可在构造函数中增加代码</a:t>
            </a:r>
            <a:endParaRPr kumimoji="0" lang="zh-CN" altLang="en-US" sz="2400" b="0" i="0" u="none" strike="noStrike" kern="120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80000"/>
              </a:lnSpc>
              <a:spcBef>
                <a:spcPts val="600"/>
              </a:spcBef>
              <a:spcAft>
                <a:spcPts val="600"/>
              </a:spcAft>
              <a:buClrTx/>
              <a:buSzPct val="90000"/>
              <a:buFont typeface="Wingdings" panose="05000000000000000000" charset="0"/>
              <a:buChar char="§"/>
            </a:pPr>
            <a:r>
              <a:rPr kumimoji="0" lang="zh-CN" altLang="en-US" sz="2400" b="0" i="0" u="none" strike="noStrike" kern="1200" cap="none" spc="0" normalizeH="0" baseline="0" noProof="1" dirty="0">
                <a:solidFill>
                  <a:schemeClr val="tx1"/>
                </a:solidFill>
                <a:latin typeface="+mn-lt"/>
                <a:ea typeface="+mn-ea"/>
                <a:cs typeface="+mn-cs"/>
              </a:rPr>
              <a:t>如需处理事件，可增加框架类的成员函数。</a:t>
            </a:r>
            <a:endParaRPr kumimoji="0" lang="zh-CN" altLang="en-US" sz="24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a:xfrm>
            <a:off x="554355" y="892810"/>
            <a:ext cx="10326370" cy="5053330"/>
          </a:xfrm>
        </p:spPr>
        <p:txBody>
          <a:bodyPr anchor="t"/>
          <a:p>
            <a:pPr>
              <a:buSzPct val="90000"/>
              <a:buFont typeface="Wingdings" panose="05000000000000000000" charset="0"/>
              <a:buChar char="§"/>
            </a:pPr>
            <a:r>
              <a:rPr sz="2400" b="1" dirty="0"/>
              <a:t>生成代码</a:t>
            </a:r>
            <a:endParaRPr sz="2400" b="1" dirty="0"/>
          </a:p>
          <a:p>
            <a:pPr>
              <a:buSzPct val="90000"/>
              <a:buFont typeface="Wingdings" panose="05000000000000000000" charset="0"/>
              <a:buChar char="§"/>
            </a:pPr>
            <a:r>
              <a:rPr sz="1800" dirty="0"/>
              <a:t>可以简单看一下my_win.py里的内容，代码里首先import了wx库（即wxPython库），并定义了名为MyFrame1的class，这个class主要包含两个函数__init__()和showMessage()</a:t>
            </a:r>
            <a:endParaRPr sz="1800" dirty="0"/>
          </a:p>
          <a:p>
            <a:pPr>
              <a:buSzPct val="90000"/>
              <a:buFont typeface="Wingdings" panose="05000000000000000000" charset="0"/>
              <a:buChar char="§"/>
            </a:pPr>
            <a:endParaRPr sz="1800" dirty="0"/>
          </a:p>
          <a:p>
            <a:pPr>
              <a:buSzPct val="90000"/>
              <a:buFont typeface="Wingdings" panose="05000000000000000000" charset="0"/>
              <a:buChar char="§"/>
            </a:pPr>
            <a:r>
              <a:rPr sz="1800" dirty="0"/>
              <a:t>__init__()里初始化了各个控件成员self.m_xx，这与我们在wxFormBuilder里添加控件是对应的</a:t>
            </a:r>
            <a:endParaRPr sz="1800" dirty="0"/>
          </a:p>
          <a:p>
            <a:pPr>
              <a:buSzPct val="90000"/>
              <a:buFont typeface="Wingdings" panose="05000000000000000000" charset="0"/>
              <a:buChar char="§"/>
            </a:pPr>
            <a:endParaRPr sz="1800" dirty="0"/>
          </a:p>
          <a:p>
            <a:pPr>
              <a:buSzPct val="90000"/>
              <a:buFont typeface="Wingdings" panose="05000000000000000000" charset="0"/>
              <a:buChar char="§"/>
            </a:pPr>
            <a:r>
              <a:rPr sz="1800" dirty="0"/>
              <a:t>showMessage()是Button控件的响应函数，但这个响应函数并没有任何实质代码，当然我们可以在这个函数里面实现Button响应功能，但一般不建议直接在wxFormBuilder生成的代码里添加代码</a:t>
            </a:r>
            <a:endParaRPr sz="1800" dirty="0"/>
          </a:p>
          <a:p>
            <a:pPr>
              <a:buSzPct val="90000"/>
              <a:buFont typeface="Wingdings" panose="05000000000000000000" charset="0"/>
              <a:buChar char="§"/>
            </a:pPr>
            <a:endParaRPr sz="1800" dirty="0"/>
          </a:p>
          <a:p>
            <a:pPr>
              <a:buSzPct val="90000"/>
              <a:buFont typeface="Wingdings" panose="05000000000000000000" charset="0"/>
              <a:buChar char="§"/>
            </a:pPr>
            <a:r>
              <a:rPr sz="1800" dirty="0">
                <a:solidFill>
                  <a:srgbClr val="FF0000"/>
                </a:solidFill>
              </a:rPr>
              <a:t>因为你可能随时调整GUI页面布局，那么main_win.py里的代码会重新生成，这样会覆盖我们自己添加的代码，导致维护起来比较麻烦。</a:t>
            </a:r>
            <a:endParaRPr sz="1800"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sym typeface="宋体" panose="02010600030101010101" pitchFamily="2" charset="-122"/>
              </a:rPr>
              <a:t>9.1.10</a:t>
            </a:r>
            <a:r>
              <a:rPr lang="en-US" altLang="x-none" strike="noStrike" kern="1200" baseline="0" noProof="1" dirty="0">
                <a:latin typeface="+mj-lt"/>
                <a:ea typeface="+mj-ea"/>
                <a:cs typeface="+mj-cs"/>
              </a:rPr>
              <a:t> </a:t>
            </a:r>
            <a:r>
              <a:rPr lang="en-US" altLang="x-none" b="1" strike="noStrike" kern="1200" baseline="0" noProof="1" dirty="0">
                <a:latin typeface="+mj-lt"/>
                <a:ea typeface="+mj-ea"/>
                <a:cs typeface="+mj-cs"/>
              </a:rPr>
              <a:t>wxFormBuilder</a:t>
            </a:r>
            <a:endParaRPr lang="en-US" altLang="x-none" b="1"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0418" name="文本占位符 56322"/>
          <p:cNvSpPr>
            <a:spLocks noGrp="1"/>
          </p:cNvSpPr>
          <p:nvPr>
            <p:ph sz="half" idx="2"/>
          </p:nvPr>
        </p:nvSpPr>
        <p:spPr>
          <a:xfrm>
            <a:off x="554355" y="892810"/>
            <a:ext cx="10704195" cy="5724525"/>
          </a:xfrm>
        </p:spPr>
        <p:txBody>
          <a:bodyPr anchor="t"/>
          <a:p>
            <a:pPr>
              <a:buSzPct val="90000"/>
              <a:buFont typeface="Wingdings" panose="05000000000000000000" charset="0"/>
              <a:buChar char="§"/>
            </a:pPr>
            <a:r>
              <a:rPr sz="2400" b="1" dirty="0"/>
              <a:t>使用wxFormBuilder生成的代码</a:t>
            </a:r>
            <a:endParaRPr sz="2400" b="1" dirty="0"/>
          </a:p>
          <a:p>
            <a:pPr>
              <a:buSzPct val="90000"/>
              <a:buFont typeface="Wingdings" panose="05000000000000000000" charset="0"/>
              <a:buChar char="§"/>
            </a:pPr>
            <a:r>
              <a:rPr sz="1800" dirty="0"/>
              <a:t>前面已经使用wxFormBuilder生成GUI界面类MyFrame1并保存在my_win.py文件中，此时需要创建一个主函数文件去调用MyFrame1，下面是创建的main_win.py中的代码：</a:t>
            </a:r>
            <a:endParaRPr sz="1800" dirty="0"/>
          </a:p>
          <a:p>
            <a:pPr>
              <a:buSzPct val="90000"/>
              <a:buFont typeface="Wingdings" panose="05000000000000000000" charset="0"/>
              <a:buChar char="§"/>
            </a:pPr>
            <a:endParaRPr sz="1800" dirty="0"/>
          </a:p>
          <a:p>
            <a:pPr marL="0" indent="0">
              <a:buSzPct val="90000"/>
              <a:buNone/>
            </a:pPr>
            <a:r>
              <a:rPr dirty="0"/>
              <a:t>import wx</a:t>
            </a:r>
            <a:endParaRPr dirty="0"/>
          </a:p>
          <a:p>
            <a:pPr marL="0" indent="0">
              <a:buSzPct val="90000"/>
              <a:buNone/>
            </a:pPr>
            <a:r>
              <a:rPr dirty="0"/>
              <a:t># 导入my_win.py中内容</a:t>
            </a:r>
            <a:endParaRPr dirty="0"/>
          </a:p>
          <a:p>
            <a:pPr marL="0" indent="0">
              <a:buSzPct val="90000"/>
              <a:buNone/>
            </a:pPr>
            <a:r>
              <a:rPr dirty="0"/>
              <a:t>import my_win</a:t>
            </a:r>
            <a:endParaRPr dirty="0"/>
          </a:p>
          <a:p>
            <a:pPr marL="0" indent="0">
              <a:buSzPct val="90000"/>
              <a:buNone/>
            </a:pPr>
            <a:r>
              <a:rPr dirty="0"/>
              <a:t># 创建mainWin类并传入my_win.MyFrame1</a:t>
            </a:r>
            <a:endParaRPr dirty="0"/>
          </a:p>
          <a:p>
            <a:pPr marL="0" indent="0">
              <a:buSzPct val="90000"/>
              <a:buNone/>
            </a:pPr>
            <a:r>
              <a:rPr dirty="0"/>
              <a:t>class mainWin(my_win.MyFrame1):</a:t>
            </a:r>
            <a:endParaRPr dirty="0"/>
          </a:p>
          <a:p>
            <a:pPr marL="0" indent="0">
              <a:buSzPct val="90000"/>
              <a:buNone/>
            </a:pPr>
            <a:r>
              <a:rPr dirty="0"/>
              <a:t>   # 实现Button控件的响应函数showMessage</a:t>
            </a:r>
            <a:endParaRPr dirty="0"/>
          </a:p>
          <a:p>
            <a:pPr marL="0" indent="0">
              <a:buSzPct val="90000"/>
              <a:buNone/>
            </a:pPr>
            <a:r>
              <a:rPr dirty="0"/>
              <a:t>   def showMessage(self, event):</a:t>
            </a:r>
            <a:endParaRPr dirty="0"/>
          </a:p>
          <a:p>
            <a:pPr marL="0" indent="0">
              <a:buSzPct val="90000"/>
              <a:buNone/>
            </a:pPr>
            <a:r>
              <a:rPr dirty="0"/>
              <a:t>       self.m_textCtrl1.Clear()</a:t>
            </a:r>
            <a:endParaRPr dirty="0"/>
          </a:p>
          <a:p>
            <a:pPr marL="0" indent="0">
              <a:buSzPct val="90000"/>
              <a:buNone/>
            </a:pPr>
            <a:r>
              <a:rPr dirty="0"/>
              <a:t>       self.m_textCtrl1.SetValue('hello world')</a:t>
            </a:r>
            <a:endParaRPr dirty="0"/>
          </a:p>
          <a:p>
            <a:pPr marL="0" indent="0">
              <a:buSzPct val="90000"/>
              <a:buNone/>
            </a:pPr>
            <a:r>
              <a:rPr dirty="0"/>
              <a:t>if __name__ == '__main__':</a:t>
            </a:r>
            <a:endParaRPr dirty="0"/>
          </a:p>
          <a:p>
            <a:pPr marL="0" indent="0">
              <a:buSzPct val="90000"/>
              <a:buNone/>
            </a:pPr>
            <a:r>
              <a:rPr dirty="0"/>
              <a:t>    # 下面是使用wxPython的固定用法</a:t>
            </a:r>
            <a:endParaRPr dirty="0"/>
          </a:p>
          <a:p>
            <a:pPr marL="0" indent="0">
              <a:buSzPct val="90000"/>
              <a:buNone/>
            </a:pPr>
            <a:r>
              <a:rPr dirty="0"/>
              <a:t>    app = wx.App()</a:t>
            </a:r>
            <a:endParaRPr dirty="0"/>
          </a:p>
          <a:p>
            <a:pPr marL="0" indent="0">
              <a:buSzPct val="90000"/>
              <a:buNone/>
            </a:pPr>
            <a:r>
              <a:rPr dirty="0"/>
              <a:t>    main_win = mainWin(None)</a:t>
            </a:r>
            <a:endParaRPr dirty="0"/>
          </a:p>
          <a:p>
            <a:pPr marL="0" indent="0">
              <a:buSzPct val="90000"/>
              <a:buNone/>
            </a:pPr>
            <a:r>
              <a:rPr dirty="0"/>
              <a:t>    main_win.Show()</a:t>
            </a:r>
            <a:endParaRPr dirty="0"/>
          </a:p>
          <a:p>
            <a:pPr marL="0" indent="0">
              <a:buSzPct val="90000"/>
              <a:buNone/>
            </a:pPr>
            <a:r>
              <a:rPr dirty="0"/>
              <a:t>    app.MainLoop()</a:t>
            </a:r>
            <a:endParaRPr dirty="0"/>
          </a:p>
        </p:txBody>
      </p:sp>
      <p:sp>
        <p:nvSpPr>
          <p:cNvPr id="3" name="文本框 2"/>
          <p:cNvSpPr txBox="1"/>
          <p:nvPr/>
        </p:nvSpPr>
        <p:spPr>
          <a:xfrm>
            <a:off x="6937375" y="2305050"/>
            <a:ext cx="4321175" cy="922020"/>
          </a:xfrm>
          <a:prstGeom prst="rect">
            <a:avLst/>
          </a:prstGeom>
          <a:noFill/>
        </p:spPr>
        <p:txBody>
          <a:bodyPr wrap="square" rtlCol="0" anchor="t">
            <a:spAutoFit/>
          </a:bodyPr>
          <a:p>
            <a:r>
              <a:rPr lang="zh-CN" altLang="en-US">
                <a:solidFill>
                  <a:srgbClr val="FF0000"/>
                </a:solidFill>
              </a:rPr>
              <a:t>测试一下这个GUI软件，在命令行下运行main_win.py</a:t>
            </a:r>
            <a:endParaRPr lang="zh-CN" altLang="en-US">
              <a:solidFill>
                <a:srgbClr val="FF0000"/>
              </a:solidFill>
            </a:endParaRPr>
          </a:p>
          <a:p>
            <a:r>
              <a:rPr dirty="0">
                <a:sym typeface="+mn-ea"/>
              </a:rPr>
              <a:t>D:\&gt; python .\main_win.py</a:t>
            </a:r>
            <a:endParaRPr lang="zh-CN" altLang="en-US">
              <a:solidFill>
                <a:srgbClr val="FF0000"/>
              </a:solidFill>
            </a:endParaRPr>
          </a:p>
        </p:txBody>
      </p:sp>
      <p:pic>
        <p:nvPicPr>
          <p:cNvPr id="4" name="图片 3" descr="wxFormBuilder-gui_run"/>
          <p:cNvPicPr>
            <a:picLocks noChangeAspect="1"/>
          </p:cNvPicPr>
          <p:nvPr/>
        </p:nvPicPr>
        <p:blipFill>
          <a:blip r:embed="rId1"/>
          <a:stretch>
            <a:fillRect/>
          </a:stretch>
        </p:blipFill>
        <p:spPr>
          <a:xfrm>
            <a:off x="5840730" y="3663315"/>
            <a:ext cx="5869940" cy="175006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第9章 GUI编程</a:t>
            </a:r>
            <a:endParaRPr lang="zh-CN" altLang="en-US"/>
          </a:p>
        </p:txBody>
      </p:sp>
      <p:sp>
        <p:nvSpPr>
          <p:cNvPr id="3" name="文本占位符 2"/>
          <p:cNvSpPr>
            <a:spLocks noGrp="1"/>
          </p:cNvSpPr>
          <p:nvPr>
            <p:ph type="body" idx="1"/>
          </p:nvPr>
        </p:nvSpPr>
        <p:spPr>
          <a:xfrm>
            <a:off x="4344035" y="1930400"/>
            <a:ext cx="5013960" cy="3758565"/>
          </a:xfrm>
        </p:spPr>
        <p:txBody>
          <a:bodyPr/>
          <a:p>
            <a:pPr algn="l">
              <a:buClrTx/>
              <a:buSzTx/>
            </a:pP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9.1 wxPython</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9.</a:t>
            </a:r>
            <a:r>
              <a:rPr lang="en-US" altLang="zh-CN" sz="2400" b="1">
                <a:solidFill>
                  <a:srgbClr val="FF0000"/>
                </a:solidFill>
                <a:latin typeface="微软雅黑" panose="020B0503020204020204" charset="-122"/>
                <a:ea typeface="微软雅黑" panose="020B0503020204020204" charset="-122"/>
                <a:cs typeface="微软雅黑" panose="020B0503020204020204" charset="-122"/>
                <a:sym typeface="+mn-ea"/>
              </a:rPr>
              <a:t>2</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sz="2400" b="1">
                <a:solidFill>
                  <a:srgbClr val="FF0000"/>
                </a:solidFill>
                <a:latin typeface="微软雅黑" panose="020B0503020204020204" charset="-122"/>
                <a:ea typeface="微软雅黑" panose="020B0503020204020204" charset="-122"/>
                <a:cs typeface="微软雅黑" panose="020B0503020204020204" charset="-122"/>
                <a:sym typeface="+mn-ea"/>
              </a:rPr>
              <a:t>tkinter</a:t>
            </a:r>
            <a:endParaRPr lang="en-US" altLang="zh-CN" sz="2400" b="1">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58369"/>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dirty="0">
                <a:latin typeface="+mj-lt"/>
                <a:ea typeface="+mj-ea"/>
                <a:cs typeface="+mj-cs"/>
              </a:rPr>
              <a:t>9.2  tkinter</a:t>
            </a:r>
            <a:r>
              <a:rPr lang="zh-CN" altLang="en-US" strike="noStrike" kern="1200" baseline="0" noProof="1" dirty="0">
                <a:latin typeface="+mj-lt"/>
                <a:ea typeface="+mj-ea"/>
                <a:cs typeface="+mj-cs"/>
              </a:rPr>
              <a:t>应用案例精选</a:t>
            </a:r>
            <a:endParaRPr lang="zh-CN" altLang="en-US" strike="noStrike" kern="1200" baseline="0" noProof="1"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1442" name="文本占位符 58370"/>
          <p:cNvSpPr>
            <a:spLocks noGrp="1"/>
          </p:cNvSpPr>
          <p:nvPr>
            <p:ph sz="half" idx="2"/>
          </p:nvPr>
        </p:nvSpPr>
        <p:spPr/>
        <p:txBody>
          <a:bodyPr anchor="t"/>
          <a:p>
            <a:pPr>
              <a:lnSpc>
                <a:spcPct val="150000"/>
              </a:lnSpc>
              <a:spcBef>
                <a:spcPts val="600"/>
              </a:spcBef>
              <a:spcAft>
                <a:spcPts val="600"/>
              </a:spcAft>
              <a:buSzPct val="90000"/>
              <a:buFont typeface="Wingdings" panose="05000000000000000000" charset="0"/>
              <a:buChar char="§"/>
            </a:pPr>
            <a:r>
              <a:rPr lang="en-US" altLang="zh-CN" sz="2000" dirty="0"/>
              <a:t>Python标准库tkinter是对Tcl/Tk的进一步封装，与tkinter.ttk和tkinter.tix共同提供了强大的跨平台GUI编程的功能</a:t>
            </a:r>
            <a:r>
              <a:rPr lang="zh-CN" altLang="en-US" sz="2000" dirty="0"/>
              <a:t>。</a:t>
            </a:r>
            <a:endParaRPr lang="zh-CN" altLang="en-US" sz="2000" dirty="0"/>
          </a:p>
          <a:p>
            <a:pPr>
              <a:lnSpc>
                <a:spcPct val="150000"/>
              </a:lnSpc>
              <a:spcBef>
                <a:spcPts val="600"/>
              </a:spcBef>
              <a:spcAft>
                <a:spcPts val="600"/>
              </a:spcAft>
              <a:buSzPct val="90000"/>
              <a:buFont typeface="Wingdings" panose="05000000000000000000" charset="0"/>
              <a:buChar char="§"/>
            </a:pPr>
            <a:r>
              <a:rPr lang="zh-CN" altLang="en-US" sz="2000" dirty="0"/>
              <a:t>作为扩展，</a:t>
            </a:r>
            <a:r>
              <a:rPr lang="en-US" altLang="zh-CN" sz="2000" dirty="0"/>
              <a:t>tkinter.ttk提供了Combobox、Progressbar和Treeview等组件，tkinter.scrolledtext提供了带滚动条的文本框,messagebox、commondialog、dialog、colorchooser、simpledialog、filedialog等模块提供了各种对话框。</a:t>
            </a:r>
            <a:endParaRPr lang="en-US" altLang="zh-CN" sz="2000" dirty="0"/>
          </a:p>
          <a:p>
            <a:pPr>
              <a:lnSpc>
                <a:spcPct val="150000"/>
              </a:lnSpc>
              <a:spcBef>
                <a:spcPts val="600"/>
              </a:spcBef>
              <a:spcAft>
                <a:spcPts val="600"/>
              </a:spcAft>
              <a:buSzPct val="90000"/>
              <a:buFont typeface="Wingdings" panose="05000000000000000000" charset="0"/>
              <a:buChar char="§"/>
            </a:pPr>
            <a:r>
              <a:rPr lang="en-US" altLang="zh-CN" sz="2000" dirty="0"/>
              <a:t>IDLE就是使用tkinter进行开发的。</a:t>
            </a:r>
            <a:endParaRPr lang="en-US" altLang="zh-CN"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内容占位符 2"/>
          <p:cNvSpPr>
            <a:spLocks noGrp="1"/>
          </p:cNvSpPr>
          <p:nvPr>
            <p:ph sz="half" idx="2"/>
          </p:nvPr>
        </p:nvSpPr>
        <p:spPr/>
        <p:txBody>
          <a:bodyPr anchor="t"/>
          <a:p>
            <a:pPr>
              <a:buFont typeface="Wingdings" panose="05000000000000000000" charset="0"/>
              <a:buChar char="n"/>
            </a:pPr>
            <a:r>
              <a:rPr lang="en-US" altLang="zh-CN" sz="2400"/>
              <a:t>tkinter</a:t>
            </a:r>
            <a:r>
              <a:rPr lang="zh-CN" altLang="en-US" sz="2400"/>
              <a:t>常用组件</a:t>
            </a:r>
            <a:endParaRPr lang="zh-CN" altLang="en-US" sz="2400"/>
          </a:p>
        </p:txBody>
      </p:sp>
      <p:sp>
        <p:nvSpPr>
          <p:cNvPr id="2" name="文本占位符 1"/>
          <p:cNvSpPr>
            <a:spLocks noGrp="1"/>
          </p:cNvSpPr>
          <p:nvPr>
            <p:ph type="body" idx="1"/>
          </p:nvPr>
        </p:nvSpPr>
        <p:spPr/>
        <p:txBody>
          <a:bodyPr/>
          <a:p>
            <a:endParaRPr lang="zh-CN" altLang="en-US"/>
          </a:p>
        </p:txBody>
      </p:sp>
      <p:graphicFrame>
        <p:nvGraphicFramePr>
          <p:cNvPr id="4" name="表格 3"/>
          <p:cNvGraphicFramePr/>
          <p:nvPr/>
        </p:nvGraphicFramePr>
        <p:xfrm>
          <a:off x="2168525" y="2227263"/>
          <a:ext cx="7445375" cy="3496945"/>
        </p:xfrm>
        <a:graphic>
          <a:graphicData uri="http://schemas.openxmlformats.org/drawingml/2006/table">
            <a:tbl>
              <a:tblPr firstRow="1" bandRow="1">
                <a:tableStyleId>{5940675A-B579-460E-94D1-54222C63F5DA}</a:tableStyleId>
              </a:tblPr>
              <a:tblGrid>
                <a:gridCol w="1390650"/>
                <a:gridCol w="6054725"/>
              </a:tblGrid>
              <a:tr h="254635">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组件名称</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63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Button</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按钮</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Canvas</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画布，用于绘制直线、椭圆、多边形等各种图形</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63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Checkbutton</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复选框形式的按钮</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418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Entry</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单行文本框</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Frame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框架，可作为其他组件的容器，常用来对组件进行分组</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336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Label</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标签，常用来显示单行文本</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63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Listbox</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列表框</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63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Menu</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菜单</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63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Message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多行文本框</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Radiobutton</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单选钮，同一组中的单选钮任何时刻只能有一个处于选中状态</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63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Scrollbar</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滚动条</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63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Toplevel</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常用来创建新的窗口</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5537" name="标题 58369"/>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dirty="0">
                <a:latin typeface="+mj-lt"/>
                <a:ea typeface="+mj-ea"/>
                <a:cs typeface="+mj-cs"/>
              </a:rPr>
              <a:t>9.2  tkinter</a:t>
            </a:r>
            <a:r>
              <a:rPr lang="zh-CN" altLang="en-US" strike="noStrike" kern="1200" baseline="0" noProof="1" dirty="0">
                <a:latin typeface="+mj-lt"/>
                <a:ea typeface="+mj-ea"/>
                <a:cs typeface="+mj-cs"/>
              </a:rPr>
              <a:t>应用案例精选</a:t>
            </a:r>
            <a:endParaRPr lang="zh-CN" altLang="en-US" strike="noStrike" kern="1200" baseline="0" noProof="1" dirty="0">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en-US" altLang="zh-CN" sz="2400" b="0" i="0" u="none" strike="noStrike" kern="1200" cap="none" spc="0" normalizeH="0" baseline="0" noProof="1">
                <a:solidFill>
                  <a:schemeClr val="tx1"/>
                </a:solidFill>
                <a:latin typeface="+mn-lt"/>
                <a:ea typeface="+mn-ea"/>
                <a:cs typeface="+mn-cs"/>
              </a:rPr>
              <a:t>tkinter</a:t>
            </a:r>
            <a:r>
              <a:rPr kumimoji="0" lang="zh-CN" altLang="en-US" sz="2400" b="0" i="0" u="none" strike="noStrike" kern="1200" cap="none" spc="0" normalizeH="0" baseline="0" noProof="1">
                <a:solidFill>
                  <a:schemeClr val="tx1"/>
                </a:solidFill>
                <a:latin typeface="+mn-lt"/>
                <a:ea typeface="+mn-ea"/>
                <a:cs typeface="+mn-cs"/>
              </a:rPr>
              <a:t>开发基本步骤：</a:t>
            </a:r>
            <a:endParaRPr kumimoji="0" lang="zh-CN" altLang="en-US" sz="2400" b="0" i="0" u="none" strike="noStrike" kern="1200" cap="none" spc="0" normalizeH="0" baseline="0" noProof="1">
              <a:solidFill>
                <a:schemeClr val="tx1"/>
              </a:solidFill>
              <a:latin typeface="+mn-lt"/>
              <a:ea typeface="+mn-ea"/>
              <a:cs typeface="+mn-cs"/>
            </a:endParaRPr>
          </a:p>
          <a:p>
            <a:pPr marL="68707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mn-ea"/>
                <a:cs typeface="+mn-cs"/>
              </a:rPr>
              <a:t>编写通用代码，例如数据库操作</a:t>
            </a:r>
            <a:endParaRPr kumimoji="0" lang="zh-CN" altLang="en-US" sz="2000" b="0" i="0" u="none" strike="noStrike" kern="1200" cap="none" spc="0" normalizeH="0" baseline="0" noProof="1">
              <a:solidFill>
                <a:schemeClr val="tx1"/>
              </a:solidFill>
              <a:latin typeface="+mn-lt"/>
              <a:ea typeface="+mn-ea"/>
              <a:cs typeface="+mn-cs"/>
            </a:endParaRPr>
          </a:p>
          <a:p>
            <a:pPr marL="68707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mn-ea"/>
                <a:cs typeface="+mn-cs"/>
              </a:rPr>
              <a:t>搭建界面，放置组件，设置组件属性，可以借助于</a:t>
            </a:r>
            <a:r>
              <a:rPr kumimoji="0" lang="en-US" altLang="zh-CN" sz="2000" b="0" i="0" u="none" strike="noStrike" kern="1200" cap="none" spc="0" normalizeH="0" baseline="0" noProof="1">
                <a:solidFill>
                  <a:schemeClr val="tx1"/>
                </a:solidFill>
                <a:latin typeface="+mn-lt"/>
                <a:ea typeface="+mn-ea"/>
                <a:cs typeface="+mn-cs"/>
              </a:rPr>
              <a:t>PAGE</a:t>
            </a:r>
            <a:endParaRPr kumimoji="0" lang="en-US" altLang="zh-CN" sz="2000" b="0" i="0" u="none" strike="noStrike" kern="1200" cap="none" spc="0" normalizeH="0" baseline="0" noProof="1">
              <a:solidFill>
                <a:schemeClr val="tx1"/>
              </a:solidFill>
              <a:latin typeface="+mn-lt"/>
              <a:ea typeface="+mn-ea"/>
              <a:cs typeface="+mn-cs"/>
            </a:endParaRPr>
          </a:p>
          <a:p>
            <a:pPr marL="68707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mn-ea"/>
                <a:cs typeface="+mn-cs"/>
              </a:rPr>
              <a:t>编写组件的事件处理代码</a:t>
            </a:r>
            <a:endParaRPr kumimoji="0" lang="zh-CN" altLang="en-US" sz="2000" b="0" i="0" u="none" strike="noStrike" kern="1200" cap="none" spc="0" normalizeH="0" baseline="0" noProof="1">
              <a:solidFill>
                <a:schemeClr val="tx1"/>
              </a:solidFill>
              <a:latin typeface="+mn-lt"/>
              <a:ea typeface="+mn-ea"/>
              <a:cs typeface="+mn-cs"/>
            </a:endParaRPr>
          </a:p>
          <a:p>
            <a:pPr marL="68707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mn-ea"/>
                <a:cs typeface="+mn-cs"/>
              </a:rPr>
              <a:t>启动应用程序，启动消息主循环</a:t>
            </a:r>
            <a:endParaRPr kumimoji="0" lang="zh-CN" altLang="en-US" sz="20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65537" name="标题 58369"/>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dirty="0">
                <a:latin typeface="+mj-lt"/>
                <a:ea typeface="+mj-ea"/>
                <a:cs typeface="+mj-cs"/>
              </a:rPr>
              <a:t>9.2  tkinter</a:t>
            </a:r>
            <a:r>
              <a:rPr lang="zh-CN" altLang="en-US" strike="noStrike" kern="1200" baseline="0" noProof="1" dirty="0">
                <a:latin typeface="+mj-lt"/>
                <a:ea typeface="+mj-ea"/>
                <a:cs typeface="+mj-cs"/>
              </a:rPr>
              <a:t>应用案例精选</a:t>
            </a:r>
            <a:endParaRPr lang="zh-CN" altLang="en-US" strike="noStrike" kern="1200" baseline="0" noProof="1" dirty="0">
              <a:latin typeface="+mj-lt"/>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内容占位符 2"/>
          <p:cNvSpPr>
            <a:spLocks noGrp="1"/>
          </p:cNvSpPr>
          <p:nvPr>
            <p:ph sz="half" idx="2"/>
          </p:nvPr>
        </p:nvSpPr>
        <p:spPr/>
        <p:txBody>
          <a:bodyPr anchor="t"/>
          <a:p>
            <a:pPr marL="0" indent="0">
              <a:buNone/>
            </a:pPr>
            <a:r>
              <a:rPr lang="zh-CN" altLang="en-US" sz="1600">
                <a:latin typeface="Consolas" panose="020B0609020204030204" charset="0"/>
              </a:rPr>
              <a:t># 根据需要导入需要的模块</a:t>
            </a:r>
            <a:endParaRPr lang="zh-CN" altLang="en-US" sz="1600">
              <a:latin typeface="Consolas" panose="020B0609020204030204" charset="0"/>
            </a:endParaRPr>
          </a:p>
          <a:p>
            <a:pPr marL="0" indent="0">
              <a:buNone/>
            </a:pPr>
            <a:r>
              <a:rPr lang="zh-CN" altLang="en-US" sz="1600">
                <a:latin typeface="Consolas" panose="020B0609020204030204" charset="0"/>
              </a:rPr>
              <a:t>import tkinter</a:t>
            </a:r>
            <a:endParaRPr lang="zh-CN" altLang="en-US" sz="1600">
              <a:latin typeface="Consolas" panose="020B0609020204030204" charset="0"/>
            </a:endParaRPr>
          </a:p>
          <a:p>
            <a:pPr marL="0" indent="0">
              <a:buNone/>
            </a:pPr>
            <a:r>
              <a:rPr lang="zh-CN" altLang="en-US" sz="1600">
                <a:latin typeface="Consolas" panose="020B0609020204030204" charset="0"/>
              </a:rPr>
              <a:t>import tkinter.ttk</a:t>
            </a:r>
            <a:endParaRPr lang="zh-CN" altLang="en-US" sz="1600">
              <a:latin typeface="Consolas" panose="020B0609020204030204" charset="0"/>
            </a:endParaRPr>
          </a:p>
          <a:p>
            <a:pPr marL="0" indent="0">
              <a:buNone/>
            </a:pPr>
            <a:r>
              <a:rPr lang="zh-CN" altLang="en-US" sz="1600">
                <a:latin typeface="Consolas" panose="020B0609020204030204" charset="0"/>
              </a:rPr>
              <a:t>import tkinter.messagebox</a:t>
            </a:r>
            <a:endParaRPr lang="zh-CN" altLang="en-US" sz="1600">
              <a:latin typeface="Consolas" panose="020B0609020204030204" charset="0"/>
            </a:endParaRPr>
          </a:p>
          <a:p>
            <a:pPr marL="0" indent="0">
              <a:buNone/>
            </a:pPr>
            <a:r>
              <a:rPr lang="zh-CN" altLang="en-US" sz="1600">
                <a:latin typeface="Consolas" panose="020B0609020204030204" charset="0"/>
              </a:rPr>
              <a:t>import tkinter.simpledialog</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 这里编写通用代码，或单独放置到另外的模块中再导入</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 创建tkinter应用程序主窗口</a:t>
            </a:r>
            <a:endParaRPr lang="zh-CN" altLang="en-US" sz="1600">
              <a:latin typeface="Consolas" panose="020B0609020204030204" charset="0"/>
            </a:endParaRPr>
          </a:p>
          <a:p>
            <a:pPr marL="0" indent="0">
              <a:buNone/>
            </a:pPr>
            <a:r>
              <a:rPr lang="zh-CN" altLang="en-US" sz="1600">
                <a:latin typeface="Consolas" panose="020B0609020204030204" charset="0"/>
              </a:rPr>
              <a:t>root = tkinter.Tk()</a:t>
            </a:r>
            <a:endParaRPr lang="zh-CN" altLang="en-US" sz="1600">
              <a:latin typeface="Consolas" panose="020B0609020204030204" charset="0"/>
            </a:endParaRPr>
          </a:p>
          <a:p>
            <a:pPr marL="0" indent="0">
              <a:buNone/>
            </a:pPr>
            <a:r>
              <a:rPr lang="zh-CN" altLang="en-US" sz="1600">
                <a:latin typeface="Consolas" panose="020B0609020204030204" charset="0"/>
              </a:rPr>
              <a:t># 此处编写设置窗口属性的代码</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 此处编写创建窗口上各种组件的代码</a:t>
            </a:r>
            <a:endParaRPr lang="zh-CN" altLang="en-US" sz="1600">
              <a:latin typeface="Consolas" panose="020B0609020204030204" charset="0"/>
            </a:endParaRPr>
          </a:p>
          <a:p>
            <a:pPr marL="0" indent="0">
              <a:buNone/>
            </a:pPr>
            <a:r>
              <a:rPr lang="zh-CN" altLang="en-US" sz="1600">
                <a:latin typeface="Consolas" panose="020B0609020204030204" charset="0"/>
              </a:rPr>
              <a:t># 以及按钮、组合框等交互式组件的事件代码</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 启动消息主循环，启动应用程序</a:t>
            </a:r>
            <a:endParaRPr lang="zh-CN" altLang="en-US" sz="1600">
              <a:latin typeface="Consolas" panose="020B0609020204030204" charset="0"/>
            </a:endParaRPr>
          </a:p>
          <a:p>
            <a:pPr marL="0" indent="0">
              <a:buNone/>
            </a:pPr>
            <a:r>
              <a:rPr lang="zh-CN" altLang="en-US" sz="1600">
                <a:latin typeface="Consolas" panose="020B0609020204030204" charset="0"/>
              </a:rPr>
              <a:t>root.mainloop()</a:t>
            </a:r>
            <a:endParaRPr lang="zh-CN" altLang="en-US" sz="16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65537" name="标题 58369"/>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dirty="0">
                <a:latin typeface="+mj-lt"/>
                <a:ea typeface="+mj-ea"/>
                <a:cs typeface="+mj-cs"/>
              </a:rPr>
              <a:t>9.2  tkinter</a:t>
            </a:r>
            <a:r>
              <a:rPr lang="zh-CN" altLang="en-US" strike="noStrike" kern="1200" baseline="0" noProof="1" dirty="0">
                <a:latin typeface="+mj-lt"/>
                <a:ea typeface="+mj-ea"/>
                <a:cs typeface="+mj-cs"/>
              </a:rPr>
              <a:t>应用案例精选</a:t>
            </a:r>
            <a:endParaRPr lang="zh-CN" altLang="en-US" strike="noStrike" kern="1200" baseline="0" noProof="1" dirty="0">
              <a:latin typeface="+mj-lt"/>
              <a:ea typeface="+mj-ea"/>
              <a:cs typeface="+mj-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内容占位符 2"/>
          <p:cNvSpPr>
            <a:spLocks noGrp="1"/>
          </p:cNvSpPr>
          <p:nvPr>
            <p:ph sz="half" idx="2"/>
          </p:nvPr>
        </p:nvSpPr>
        <p:spPr/>
        <p:txBody>
          <a:bodyPr anchor="t"/>
          <a:p>
            <a:r>
              <a:rPr lang="en-US" altLang="zh-CN" sz="2400"/>
              <a:t>PAGE</a:t>
            </a:r>
            <a:r>
              <a:rPr lang="zh-CN" altLang="en-US" sz="2400"/>
              <a:t>软件主界面</a:t>
            </a:r>
            <a:endParaRPr lang="zh-CN" altLang="en-US" sz="2400"/>
          </a:p>
        </p:txBody>
      </p:sp>
      <p:sp>
        <p:nvSpPr>
          <p:cNvPr id="3" name="文本占位符 2"/>
          <p:cNvSpPr>
            <a:spLocks noGrp="1"/>
          </p:cNvSpPr>
          <p:nvPr>
            <p:ph type="body" idx="1"/>
          </p:nvPr>
        </p:nvSpPr>
        <p:spPr/>
        <p:txBody>
          <a:bodyPr/>
          <a:p>
            <a:endParaRPr lang="zh-CN" altLang="en-US"/>
          </a:p>
        </p:txBody>
      </p:sp>
      <p:pic>
        <p:nvPicPr>
          <p:cNvPr id="65538" name="图片 52" descr="WYWI[HPU(5Y0YZ3(F38ZT_W"/>
          <p:cNvPicPr>
            <a:picLocks noChangeAspect="1"/>
          </p:cNvPicPr>
          <p:nvPr/>
        </p:nvPicPr>
        <p:blipFill>
          <a:blip r:embed="rId1"/>
          <a:stretch>
            <a:fillRect/>
          </a:stretch>
        </p:blipFill>
        <p:spPr>
          <a:xfrm>
            <a:off x="2903538" y="2060575"/>
            <a:ext cx="5095875" cy="4202113"/>
          </a:xfrm>
          <a:prstGeom prst="rect">
            <a:avLst/>
          </a:prstGeom>
          <a:noFill/>
          <a:ln w="9525">
            <a:noFill/>
          </a:ln>
        </p:spPr>
      </p:pic>
      <p:sp>
        <p:nvSpPr>
          <p:cNvPr id="2" name="标题 58369"/>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dirty="0">
                <a:latin typeface="+mj-lt"/>
                <a:ea typeface="+mj-ea"/>
                <a:cs typeface="+mj-cs"/>
              </a:rPr>
              <a:t>9.2  tkinter</a:t>
            </a:r>
            <a:r>
              <a:rPr lang="zh-CN" altLang="en-US" strike="noStrike" kern="1200" baseline="0" noProof="1" dirty="0">
                <a:latin typeface="+mj-lt"/>
                <a:ea typeface="+mj-ea"/>
                <a:cs typeface="+mj-cs"/>
              </a:rPr>
              <a:t>应用案例精选</a:t>
            </a:r>
            <a:endParaRPr lang="zh-CN" altLang="en-US" strike="noStrike" kern="1200" baseline="0" noProof="1" dirty="0">
              <a:latin typeface="+mj-lt"/>
              <a:ea typeface="+mj-ea"/>
              <a:cs typeface="+mj-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9.2.1  用户登录界面</a:t>
            </a:r>
            <a:endParaRPr lang="zh-CN" altLang="en-US"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7586" name="内容占位符 2"/>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9-7  tkinter</a:t>
            </a:r>
            <a:r>
              <a:rPr kumimoji="0" lang="zh-CN" altLang="en-US" sz="2400" b="0" i="0" u="none" strike="noStrike" kern="1200" cap="none" spc="0" normalizeH="0" baseline="0" noProof="1">
                <a:solidFill>
                  <a:schemeClr val="tx1"/>
                </a:solidFill>
                <a:latin typeface="+mn-lt"/>
                <a:ea typeface="+mn-ea"/>
                <a:cs typeface="+mn-cs"/>
              </a:rPr>
              <a:t>实现用户登录界面。</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endParaRPr kumimoji="0" lang="zh-CN" altLang="en-US" sz="20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2000" b="0" i="0" u="none" strike="noStrike" kern="1200" cap="none" spc="0" normalizeH="0" baseline="0" noProof="1">
                <a:solidFill>
                  <a:schemeClr val="tx1"/>
                </a:solidFill>
                <a:latin typeface="+mn-lt"/>
                <a:ea typeface="+mn-ea"/>
                <a:cs typeface="+mn-cs"/>
                <a:hlinkClick r:id="rId1" action="ppaction://hlinkfile"/>
              </a:rPr>
              <a:t>code\tkinter_login.pyw</a:t>
            </a:r>
            <a:endParaRPr kumimoji="0" lang="zh-CN" altLang="en-US" sz="2000" b="0" i="0" u="none" strike="noStrike" kern="1200" cap="none" spc="0" normalizeH="0" baseline="0" noProof="1">
              <a:solidFill>
                <a:schemeClr val="tx1"/>
              </a:solidFill>
              <a:latin typeface="+mn-lt"/>
              <a:ea typeface="+mn-ea"/>
              <a:cs typeface="+mn-cs"/>
            </a:endParaRPr>
          </a:p>
        </p:txBody>
      </p:sp>
      <p:pic>
        <p:nvPicPr>
          <p:cNvPr id="66563" name="图片 6" descr="]G%%}37$6OPZ0BRWJDCO1DW"/>
          <p:cNvPicPr>
            <a:picLocks noChangeAspect="1"/>
          </p:cNvPicPr>
          <p:nvPr/>
        </p:nvPicPr>
        <p:blipFill>
          <a:blip r:embed="rId2"/>
          <a:stretch>
            <a:fillRect/>
          </a:stretch>
        </p:blipFill>
        <p:spPr>
          <a:xfrm>
            <a:off x="5762625" y="2741613"/>
            <a:ext cx="3676650" cy="2874962"/>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9.2.2  选择类组件应用</a:t>
            </a:r>
            <a:endParaRPr lang="zh-CN" altLang="en-US"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69634" name="内容占位符 2"/>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9-8  tkinter</a:t>
            </a:r>
            <a:r>
              <a:rPr kumimoji="0" lang="zh-CN" altLang="en-US" sz="2400" b="0" i="0" u="none" strike="noStrike" kern="1200" cap="none" spc="0" normalizeH="0" baseline="0" noProof="1">
                <a:solidFill>
                  <a:schemeClr val="tx1"/>
                </a:solidFill>
                <a:latin typeface="+mn-lt"/>
                <a:ea typeface="+mn-ea"/>
                <a:cs typeface="+mn-cs"/>
              </a:rPr>
              <a:t>单选钮、复选框、组合框、列表框综合运用案例。</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endParaRPr kumimoji="0" lang="zh-CN" altLang="en-US" sz="18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1800" b="0" i="0" u="none" strike="noStrike" kern="1200" cap="none" spc="0" normalizeH="0" baseline="0" noProof="1">
                <a:solidFill>
                  <a:schemeClr val="tx1"/>
                </a:solidFill>
                <a:latin typeface="+mn-lt"/>
                <a:ea typeface="+mn-ea"/>
                <a:cs typeface="+mn-cs"/>
                <a:hlinkClick r:id="rId1" action="ppaction://hlinkfile"/>
              </a:rPr>
              <a:t>code\tkinter_selection.pyw</a:t>
            </a:r>
            <a:endParaRPr kumimoji="0" lang="zh-CN" altLang="en-US" sz="1800" b="0" i="0" u="none" strike="noStrike" kern="1200" cap="none" spc="0" normalizeH="0" baseline="0" noProof="1">
              <a:solidFill>
                <a:schemeClr val="tx1"/>
              </a:solidFill>
              <a:latin typeface="+mn-lt"/>
              <a:ea typeface="+mn-ea"/>
              <a:cs typeface="+mn-cs"/>
            </a:endParaRPr>
          </a:p>
        </p:txBody>
      </p:sp>
      <p:pic>
        <p:nvPicPr>
          <p:cNvPr id="67587" name="图片 9"/>
          <p:cNvPicPr>
            <a:picLocks noChangeAspect="1"/>
          </p:cNvPicPr>
          <p:nvPr/>
        </p:nvPicPr>
        <p:blipFill>
          <a:blip r:embed="rId2"/>
          <a:stretch>
            <a:fillRect/>
          </a:stretch>
        </p:blipFill>
        <p:spPr>
          <a:xfrm>
            <a:off x="5716588" y="2778125"/>
            <a:ext cx="3943350" cy="3094038"/>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9457"/>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rPr>
              <a:t>9.1.1 Frame</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9698" name="文本占位符 19458"/>
          <p:cNvSpPr>
            <a:spLocks noGrp="1"/>
          </p:cNvSpPr>
          <p:nvPr>
            <p:ph sz="half" idx="2"/>
          </p:nvPr>
        </p:nvSpPr>
        <p:spPr/>
        <p:txBody>
          <a:bodyPr anchor="t"/>
          <a:p>
            <a:pPr>
              <a:spcBef>
                <a:spcPts val="600"/>
              </a:spcBef>
              <a:spcAft>
                <a:spcPts val="600"/>
              </a:spcAft>
              <a:buSzPct val="90000"/>
              <a:buFont typeface="Wingdings" panose="05000000000000000000" charset="0"/>
              <a:buChar char="§"/>
            </a:pPr>
            <a:r>
              <a:rPr lang="en-US" altLang="zh-CN" sz="2400" dirty="0"/>
              <a:t>Frame</a:t>
            </a:r>
            <a:r>
              <a:rPr lang="zh-CN" altLang="en-US" sz="2400" dirty="0"/>
              <a:t>：框架（窗体），容器，可移动、缩放，包含标题栏、菜单等。是所有框架的父类。</a:t>
            </a:r>
            <a:endParaRPr lang="zh-CN" altLang="en-US" sz="2400" dirty="0"/>
          </a:p>
          <a:p>
            <a:pPr>
              <a:spcBef>
                <a:spcPts val="600"/>
              </a:spcBef>
              <a:spcAft>
                <a:spcPts val="600"/>
              </a:spcAft>
              <a:buSzPct val="90000"/>
              <a:buFont typeface="Wingdings" panose="05000000000000000000" charset="0"/>
              <a:buChar char="§"/>
            </a:pPr>
            <a:r>
              <a:rPr lang="zh-CN" altLang="en-US" sz="2400" dirty="0"/>
              <a:t>使用时，需要派生出子类，其构造函数格式为：</a:t>
            </a:r>
            <a:endParaRPr lang="zh-CN" altLang="en-US" sz="2400" dirty="0"/>
          </a:p>
          <a:p>
            <a:pPr>
              <a:spcBef>
                <a:spcPts val="600"/>
              </a:spcBef>
              <a:spcAft>
                <a:spcPts val="600"/>
              </a:spcAft>
              <a:buSzPct val="90000"/>
              <a:buFont typeface="Wingdings" panose="05000000000000000000" pitchFamily="2" charset="2"/>
              <a:buNone/>
            </a:pPr>
            <a:r>
              <a:rPr lang="en-US" altLang="zh-CN" sz="1800" dirty="0">
                <a:latin typeface="Consolas" panose="020B0609020204030204" charset="0"/>
              </a:rPr>
              <a:t>wx.Frame. __init__ (parent, id, title, pos, size, style, name ) </a:t>
            </a:r>
            <a:endParaRPr lang="en-US" altLang="zh-CN" sz="1800" dirty="0">
              <a:latin typeface="Consolas" panose="020B0609020204030204" charset="0"/>
            </a:endParaRPr>
          </a:p>
          <a:p>
            <a:pPr lvl="1">
              <a:spcBef>
                <a:spcPts val="600"/>
              </a:spcBef>
              <a:spcAft>
                <a:spcPts val="600"/>
              </a:spcAft>
              <a:buClr>
                <a:schemeClr val="tx1"/>
              </a:buClr>
              <a:buFont typeface="Times New Roman" panose="02020603050405020304" pitchFamily="2" charset="0"/>
              <a:buChar char="-"/>
            </a:pPr>
            <a:r>
              <a:rPr lang="en-US" altLang="zh-CN" sz="1800" dirty="0"/>
              <a:t>parent</a:t>
            </a:r>
            <a:r>
              <a:rPr lang="zh-CN" altLang="en-US" sz="1800" dirty="0"/>
              <a:t>：框架的父窗体。对于顶级窗体，该值为</a:t>
            </a:r>
            <a:r>
              <a:rPr lang="en-US" altLang="zh-CN" sz="1800" dirty="0"/>
              <a:t>None</a:t>
            </a:r>
            <a:r>
              <a:rPr lang="zh-CN" altLang="en-US" sz="1800" dirty="0"/>
              <a:t>。</a:t>
            </a:r>
            <a:endParaRPr lang="zh-CN" altLang="en-US" sz="1800" dirty="0"/>
          </a:p>
          <a:p>
            <a:pPr lvl="1">
              <a:spcBef>
                <a:spcPts val="600"/>
              </a:spcBef>
              <a:spcAft>
                <a:spcPts val="600"/>
              </a:spcAft>
              <a:buClr>
                <a:schemeClr val="tx1"/>
              </a:buClr>
              <a:buFont typeface="Times New Roman" panose="02020603050405020304" pitchFamily="2" charset="0"/>
              <a:buChar char="-"/>
            </a:pPr>
            <a:r>
              <a:rPr lang="en-US" altLang="zh-CN" sz="1800" dirty="0"/>
              <a:t>id</a:t>
            </a:r>
            <a:r>
              <a:rPr lang="zh-CN" altLang="en-US" sz="1800" dirty="0"/>
              <a:t>：新窗体的</a:t>
            </a:r>
            <a:r>
              <a:rPr lang="en-US" altLang="zh-CN" sz="1800" dirty="0"/>
              <a:t>wxPython ID</a:t>
            </a:r>
            <a:r>
              <a:rPr lang="zh-CN" altLang="en-US" sz="1800" dirty="0"/>
              <a:t>号。可以明确地传递一个，也可传递</a:t>
            </a:r>
            <a:r>
              <a:rPr lang="en-US" altLang="zh-CN" sz="1800" dirty="0"/>
              <a:t>-1</a:t>
            </a:r>
            <a:r>
              <a:rPr lang="zh-CN" altLang="en-US" sz="1800" dirty="0"/>
              <a:t>，这时</a:t>
            </a:r>
            <a:r>
              <a:rPr lang="en-US" altLang="zh-CN" sz="1800" dirty="0"/>
              <a:t>wxPython</a:t>
            </a:r>
            <a:r>
              <a:rPr lang="zh-CN" altLang="en-US" sz="1800" dirty="0"/>
              <a:t>将自动生成一个新的</a:t>
            </a:r>
            <a:r>
              <a:rPr lang="en-US" altLang="zh-CN" sz="1800" dirty="0"/>
              <a:t>ID</a:t>
            </a:r>
            <a:r>
              <a:rPr lang="zh-CN" altLang="en-US" sz="1800" dirty="0"/>
              <a:t>。</a:t>
            </a:r>
            <a:endParaRPr lang="zh-CN" altLang="en-US" sz="1800" dirty="0"/>
          </a:p>
          <a:p>
            <a:pPr lvl="1">
              <a:spcBef>
                <a:spcPts val="600"/>
              </a:spcBef>
              <a:spcAft>
                <a:spcPts val="600"/>
              </a:spcAft>
              <a:buClr>
                <a:schemeClr val="tx1"/>
              </a:buClr>
              <a:buFont typeface="Times New Roman" panose="02020603050405020304" pitchFamily="2" charset="0"/>
              <a:buChar char="-"/>
            </a:pPr>
            <a:r>
              <a:rPr lang="en-US" altLang="zh-CN" sz="1800" dirty="0"/>
              <a:t>title</a:t>
            </a:r>
            <a:r>
              <a:rPr lang="zh-CN" altLang="en-US" sz="1800" dirty="0"/>
              <a:t>：窗体的标题</a:t>
            </a:r>
            <a:endParaRPr lang="zh-CN" altLang="en-US" sz="1800" dirty="0"/>
          </a:p>
          <a:p>
            <a:pPr lvl="1">
              <a:spcBef>
                <a:spcPts val="600"/>
              </a:spcBef>
              <a:spcAft>
                <a:spcPts val="600"/>
              </a:spcAft>
              <a:buClr>
                <a:schemeClr val="tx1"/>
              </a:buClr>
              <a:buFont typeface="Times New Roman" panose="02020603050405020304" pitchFamily="2" charset="0"/>
              <a:buChar char="-"/>
            </a:pPr>
            <a:r>
              <a:rPr lang="en-US" altLang="zh-CN" sz="1800" dirty="0"/>
              <a:t>pos</a:t>
            </a:r>
            <a:r>
              <a:rPr lang="zh-CN" altLang="en-US" sz="1800" dirty="0"/>
              <a:t>：</a:t>
            </a:r>
            <a:r>
              <a:rPr lang="en-US" altLang="zh-CN" sz="1800" dirty="0"/>
              <a:t>wx.Point</a:t>
            </a:r>
            <a:r>
              <a:rPr lang="zh-CN" altLang="en-US" sz="1800" dirty="0"/>
              <a:t>对象，它指定这个新窗体的左上角在屏幕中的位置。通常（</a:t>
            </a:r>
            <a:r>
              <a:rPr lang="en-US" altLang="zh-CN" sz="1800" dirty="0"/>
              <a:t>0,0</a:t>
            </a:r>
            <a:r>
              <a:rPr lang="zh-CN" altLang="en-US" sz="1800" dirty="0"/>
              <a:t>）是显示器的左上角。当将其设定为</a:t>
            </a:r>
            <a:r>
              <a:rPr lang="en-US" altLang="zh-CN" sz="1800" dirty="0"/>
              <a:t>wx.DefaultPosition</a:t>
            </a:r>
            <a:r>
              <a:rPr lang="zh-CN" altLang="en-US" sz="1800" dirty="0"/>
              <a:t>，其值为（</a:t>
            </a:r>
            <a:r>
              <a:rPr lang="en-US" altLang="zh-CN" sz="1800" dirty="0"/>
              <a:t>-1,-1</a:t>
            </a:r>
            <a:r>
              <a:rPr lang="zh-CN" altLang="en-US" sz="1800" dirty="0"/>
              <a:t>），表示让系统决定窗体的位置。</a:t>
            </a:r>
            <a:endParaRPr lang="zh-CN" altLang="en-US"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9.2.3  简单文本编辑器</a:t>
            </a:r>
            <a:endParaRPr lang="zh-CN" altLang="en-US"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74754" name="内容占位符 2"/>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9-9  </a:t>
            </a:r>
            <a:r>
              <a:rPr kumimoji="0" lang="zh-CN" altLang="en-US" sz="2400" b="0" i="0" u="none" strike="noStrike" kern="1200" cap="none" spc="0" normalizeH="0" baseline="0" noProof="1">
                <a:solidFill>
                  <a:schemeClr val="tx1"/>
                </a:solidFill>
                <a:latin typeface="+mn-lt"/>
                <a:ea typeface="+mn-ea"/>
                <a:cs typeface="+mn-cs"/>
              </a:rPr>
              <a:t>使用</a:t>
            </a:r>
            <a:r>
              <a:rPr kumimoji="0" lang="en-US" altLang="zh-CN" sz="2400" b="0" i="0" u="none" strike="noStrike" kern="1200" cap="none" spc="0" normalizeH="0" baseline="0" noProof="1">
                <a:solidFill>
                  <a:schemeClr val="tx1"/>
                </a:solidFill>
                <a:latin typeface="+mn-lt"/>
                <a:ea typeface="+mn-ea"/>
                <a:cs typeface="+mn-cs"/>
              </a:rPr>
              <a:t>tkinter</a:t>
            </a:r>
            <a:r>
              <a:rPr kumimoji="0" lang="zh-CN" altLang="en-US" sz="2400" b="0" i="0" u="none" strike="noStrike" kern="1200" cap="none" spc="0" normalizeH="0" baseline="0" noProof="1">
                <a:solidFill>
                  <a:schemeClr val="tx1"/>
                </a:solidFill>
                <a:latin typeface="+mn-lt"/>
                <a:ea typeface="+mn-ea"/>
                <a:cs typeface="+mn-cs"/>
              </a:rPr>
              <a:t>实现文本编辑器。主要演示菜单、文本框、文件对话框等组件的用法，实现了打开文件、保存文件、另存文件以及文本的复制、剪切、粘贴、查找等功能。</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endParaRPr kumimoji="0" lang="zh-CN" altLang="en-US"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1800" b="0" i="0" u="none" strike="noStrike" kern="1200" cap="none" spc="0" normalizeH="0" baseline="0" noProof="1">
                <a:solidFill>
                  <a:schemeClr val="tx1"/>
                </a:solidFill>
                <a:latin typeface="+mn-lt"/>
                <a:ea typeface="+mn-ea"/>
                <a:cs typeface="+mn-cs"/>
                <a:hlinkClick r:id="rId1" action="ppaction://hlinkfile"/>
              </a:rPr>
              <a:t>code\tkinter_notepad.pyw</a:t>
            </a:r>
            <a:endParaRPr kumimoji="0" lang="zh-CN" altLang="en-US" sz="1800" b="0" i="0" u="none" strike="noStrike" kern="1200" cap="none" spc="0" normalizeH="0" baseline="0" noProof="1">
              <a:solidFill>
                <a:schemeClr val="tx1"/>
              </a:solidFill>
              <a:latin typeface="+mn-lt"/>
              <a:ea typeface="+mn-ea"/>
              <a:cs typeface="+mn-cs"/>
              <a:hlinkClick r:id="rId1" action="ppaction://hlinkfile"/>
            </a:endParaRPr>
          </a:p>
        </p:txBody>
      </p:sp>
      <p:pic>
        <p:nvPicPr>
          <p:cNvPr id="68611" name="图片 10" descr="7AYUTQI55NVXNTE$EAR]O_7"/>
          <p:cNvPicPr>
            <a:picLocks noChangeAspect="1"/>
          </p:cNvPicPr>
          <p:nvPr/>
        </p:nvPicPr>
        <p:blipFill>
          <a:blip r:embed="rId2"/>
          <a:stretch>
            <a:fillRect/>
          </a:stretch>
        </p:blipFill>
        <p:spPr>
          <a:xfrm>
            <a:off x="5494338" y="2924175"/>
            <a:ext cx="4033837" cy="3201988"/>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9.2.4  简单画图程序</a:t>
            </a:r>
            <a:endParaRPr lang="zh-CN" altLang="en-US"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75778" name="内容占位符 2"/>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9-10  </a:t>
            </a:r>
            <a:r>
              <a:rPr kumimoji="0" lang="zh-CN" altLang="en-US" sz="2400" b="0" i="0" u="none" strike="noStrike" kern="1200" cap="none" spc="0" normalizeH="0" baseline="0" noProof="1">
                <a:solidFill>
                  <a:schemeClr val="tx1"/>
                </a:solidFill>
                <a:latin typeface="+mn-lt"/>
                <a:ea typeface="+mn-ea"/>
                <a:cs typeface="+mn-cs"/>
              </a:rPr>
              <a:t>使用</a:t>
            </a:r>
            <a:r>
              <a:rPr kumimoji="0" lang="en-US" altLang="zh-CN" sz="2400" b="0" i="0" u="none" strike="noStrike" kern="1200" cap="none" spc="0" normalizeH="0" baseline="0" noProof="1">
                <a:solidFill>
                  <a:schemeClr val="tx1"/>
                </a:solidFill>
                <a:latin typeface="+mn-lt"/>
                <a:ea typeface="+mn-ea"/>
                <a:cs typeface="+mn-cs"/>
              </a:rPr>
              <a:t>tkinter</a:t>
            </a:r>
            <a:r>
              <a:rPr kumimoji="0" lang="zh-CN" altLang="en-US" sz="2400" b="0" i="0" u="none" strike="noStrike" kern="1200" cap="none" spc="0" normalizeH="0" baseline="0" noProof="1">
                <a:solidFill>
                  <a:schemeClr val="tx1"/>
                </a:solidFill>
                <a:latin typeface="+mn-lt"/>
                <a:ea typeface="+mn-ea"/>
                <a:cs typeface="+mn-cs"/>
              </a:rPr>
              <a:t>实现画图程序。包括曲线、直线、矩形、文本的绘制，前景色和背景色的选取和设置，图片文件的打开与显示，橡皮擦。主要演示了</a:t>
            </a:r>
            <a:r>
              <a:rPr kumimoji="0" lang="en-US" altLang="zh-CN" sz="2400" b="0" i="0" u="none" strike="noStrike" kern="1200" cap="none" spc="0" normalizeH="0" baseline="0" noProof="1">
                <a:solidFill>
                  <a:schemeClr val="tx1"/>
                </a:solidFill>
                <a:latin typeface="+mn-lt"/>
                <a:ea typeface="+mn-ea"/>
                <a:cs typeface="+mn-cs"/>
              </a:rPr>
              <a:t>canvas</a:t>
            </a:r>
            <a:r>
              <a:rPr kumimoji="0" lang="zh-CN" altLang="en-US" sz="2400" b="0" i="0" u="none" strike="noStrike" kern="1200" cap="none" spc="0" normalizeH="0" baseline="0" noProof="1">
                <a:solidFill>
                  <a:schemeClr val="tx1"/>
                </a:solidFill>
                <a:latin typeface="+mn-lt"/>
                <a:ea typeface="+mn-ea"/>
                <a:cs typeface="+mn-cs"/>
              </a:rPr>
              <a:t>和</a:t>
            </a:r>
            <a:r>
              <a:rPr kumimoji="0" lang="en-US" altLang="zh-CN" sz="2400" b="0" i="0" u="none" strike="noStrike" kern="1200" cap="none" spc="0" normalizeH="0" baseline="0" noProof="1">
                <a:solidFill>
                  <a:schemeClr val="tx1"/>
                </a:solidFill>
                <a:latin typeface="+mn-lt"/>
                <a:ea typeface="+mn-ea"/>
                <a:cs typeface="+mn-cs"/>
              </a:rPr>
              <a:t>menu</a:t>
            </a:r>
            <a:r>
              <a:rPr kumimoji="0" lang="zh-CN" altLang="en-US" sz="2400" b="0" i="0" u="none" strike="noStrike" kern="1200" cap="none" spc="0" normalizeH="0" baseline="0" noProof="1">
                <a:solidFill>
                  <a:schemeClr val="tx1"/>
                </a:solidFill>
                <a:latin typeface="+mn-lt"/>
                <a:ea typeface="+mn-ea"/>
                <a:cs typeface="+mn-cs"/>
              </a:rPr>
              <a:t>组件，颜色选择对话框，以及鼠标事件处理函数的应用。</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Pct val="90000"/>
              <a:buFontTx/>
              <a:buNone/>
            </a:pPr>
            <a:endParaRPr kumimoji="0" lang="zh-CN" altLang="en-US"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Pct val="90000"/>
              <a:buFontTx/>
              <a:buNone/>
            </a:pPr>
            <a:r>
              <a:rPr kumimoji="0" lang="zh-CN" altLang="en-US" sz="1800" b="0" i="0" u="none" strike="noStrike" kern="1200" cap="none" spc="0" normalizeH="0" baseline="0" noProof="1">
                <a:solidFill>
                  <a:schemeClr val="tx1"/>
                </a:solidFill>
                <a:latin typeface="+mn-lt"/>
                <a:ea typeface="+mn-ea"/>
                <a:cs typeface="+mn-cs"/>
                <a:hlinkClick r:id="rId1" action="ppaction://hlinkfile"/>
              </a:rPr>
              <a:t>code\tkinter_paint.pyw</a:t>
            </a:r>
            <a:endParaRPr kumimoji="0" lang="zh-CN" altLang="en-US" sz="1800" b="0" i="0" u="none" strike="noStrike" kern="1200" cap="none" spc="0" normalizeH="0" baseline="0" noProof="1">
              <a:solidFill>
                <a:schemeClr val="tx1"/>
              </a:solidFill>
              <a:latin typeface="+mn-lt"/>
              <a:ea typeface="+mn-ea"/>
              <a:cs typeface="+mn-cs"/>
              <a:hlinkClick r:id="rId1" action="ppaction://hlinkfile"/>
            </a:endParaRPr>
          </a:p>
        </p:txBody>
      </p:sp>
      <p:pic>
        <p:nvPicPr>
          <p:cNvPr id="69635" name="图片 11"/>
          <p:cNvPicPr>
            <a:picLocks noChangeAspect="1"/>
          </p:cNvPicPr>
          <p:nvPr/>
        </p:nvPicPr>
        <p:blipFill>
          <a:blip r:embed="rId2"/>
          <a:stretch>
            <a:fillRect/>
          </a:stretch>
        </p:blipFill>
        <p:spPr>
          <a:xfrm>
            <a:off x="5630863" y="3248025"/>
            <a:ext cx="4160837" cy="2809875"/>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9.2.5  电子时钟</a:t>
            </a:r>
            <a:endParaRPr lang="zh-CN" altLang="en-US"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76802" name="内容占位符 2"/>
          <p:cNvSpPr>
            <a:spLocks noGrp="1"/>
          </p:cNvSpPr>
          <p:nvPr>
            <p:ph sz="half" idx="2"/>
          </p:nvPr>
        </p:nvSpPr>
        <p:spPr/>
        <p:txBody>
          <a:bodyPr anchor="t"/>
          <a:p>
            <a:pPr marL="342900" marR="0" indent="-342900" algn="l" defTabSz="914400" rtl="0" eaLnBrk="1" fontAlgn="base" latinLnBrk="0" hangingPunct="1">
              <a:lnSpc>
                <a:spcPct val="100000"/>
              </a:lnSpc>
              <a:spcBef>
                <a:spcPct val="20000"/>
              </a:spcBef>
              <a:spcAft>
                <a:spcPct val="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9-11  </a:t>
            </a:r>
            <a:r>
              <a:rPr kumimoji="0" lang="zh-CN" altLang="en-US" sz="2400" b="0" i="0" u="none" strike="noStrike" kern="1200" cap="none" spc="0" normalizeH="0" baseline="0" noProof="1">
                <a:solidFill>
                  <a:schemeClr val="tx1"/>
                </a:solidFill>
                <a:latin typeface="+mn-lt"/>
                <a:ea typeface="+mn-ea"/>
                <a:cs typeface="+mn-cs"/>
              </a:rPr>
              <a:t>使用</a:t>
            </a:r>
            <a:r>
              <a:rPr kumimoji="0" lang="en-US" altLang="zh-CN" sz="2400" b="0" i="0" u="none" strike="noStrike" kern="1200" cap="none" spc="0" normalizeH="0" baseline="0" noProof="1">
                <a:solidFill>
                  <a:schemeClr val="tx1"/>
                </a:solidFill>
                <a:latin typeface="+mn-lt"/>
                <a:ea typeface="+mn-ea"/>
                <a:cs typeface="+mn-cs"/>
              </a:rPr>
              <a:t>tkinter</a:t>
            </a:r>
            <a:r>
              <a:rPr kumimoji="0" lang="zh-CN" altLang="en-US" sz="2400" b="0" i="0" u="none" strike="noStrike" kern="1200" cap="none" spc="0" normalizeH="0" baseline="0" noProof="1">
                <a:solidFill>
                  <a:schemeClr val="tx1"/>
                </a:solidFill>
                <a:latin typeface="+mn-lt"/>
                <a:ea typeface="+mn-ea"/>
                <a:cs typeface="+mn-cs"/>
              </a:rPr>
              <a:t>实现电子时钟。使用</a:t>
            </a:r>
            <a:r>
              <a:rPr kumimoji="0" lang="en-US" altLang="zh-CN" sz="2400" b="0" i="0" u="none" strike="noStrike" kern="1200" cap="none" spc="0" normalizeH="0" baseline="0" noProof="1">
                <a:solidFill>
                  <a:schemeClr val="tx1"/>
                </a:solidFill>
                <a:latin typeface="+mn-lt"/>
                <a:ea typeface="+mn-ea"/>
                <a:cs typeface="+mn-cs"/>
              </a:rPr>
              <a:t>Label</a:t>
            </a:r>
            <a:r>
              <a:rPr kumimoji="0" lang="zh-CN" altLang="en-US" sz="2400" b="0" i="0" u="none" strike="noStrike" kern="1200" cap="none" spc="0" normalizeH="0" baseline="0" noProof="1">
                <a:solidFill>
                  <a:schemeClr val="tx1"/>
                </a:solidFill>
                <a:latin typeface="+mn-lt"/>
                <a:ea typeface="+mn-ea"/>
                <a:cs typeface="+mn-cs"/>
              </a:rPr>
              <a:t>组件实时显示当前日期和时间，主要涉及多线程编程和无标题栏、半透明、顶端显示、可拖动窗体的技术。</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endParaRPr kumimoji="0" lang="zh-CN" altLang="en-US"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1800" b="0" i="0" u="none" strike="noStrike" kern="1200" cap="none" spc="0" normalizeH="0" baseline="0" noProof="1">
                <a:solidFill>
                  <a:schemeClr val="tx1"/>
                </a:solidFill>
                <a:latin typeface="+mn-lt"/>
                <a:ea typeface="+mn-ea"/>
                <a:cs typeface="+mn-cs"/>
                <a:hlinkClick r:id="rId1" action="ppaction://hlinkfile"/>
              </a:rPr>
              <a:t>code\tkinter_DigitalWatch.pyw</a:t>
            </a:r>
            <a:endParaRPr kumimoji="0" lang="zh-CN" altLang="en-US" sz="1800" b="0" i="0" u="none" strike="noStrike" kern="1200" cap="none" spc="0" normalizeH="0" baseline="0" noProof="1">
              <a:solidFill>
                <a:schemeClr val="tx1"/>
              </a:solidFill>
              <a:latin typeface="+mn-lt"/>
              <a:ea typeface="+mn-ea"/>
              <a:cs typeface="+mn-cs"/>
            </a:endParaRPr>
          </a:p>
        </p:txBody>
      </p:sp>
      <p:pic>
        <p:nvPicPr>
          <p:cNvPr id="70659" name="图片 12" descr="7]8PI`M)_34O`63[0_2JLVR"/>
          <p:cNvPicPr>
            <a:picLocks noChangeAspect="1"/>
          </p:cNvPicPr>
          <p:nvPr/>
        </p:nvPicPr>
        <p:blipFill>
          <a:blip r:embed="rId2"/>
          <a:stretch>
            <a:fillRect/>
          </a:stretch>
        </p:blipFill>
        <p:spPr>
          <a:xfrm>
            <a:off x="5443538" y="3971925"/>
            <a:ext cx="4249737" cy="866775"/>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拓展：屏幕任意区域截图</a:t>
            </a:r>
            <a:endParaRPr lang="zh-CN" altLang="en-US"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9-12  </a:t>
            </a:r>
            <a:r>
              <a:rPr kumimoji="0" lang="zh-CN" altLang="en-US" sz="2400" b="0" i="0" u="none" strike="noStrike" kern="1200" cap="none" spc="0" normalizeH="0" baseline="0" noProof="1">
                <a:solidFill>
                  <a:schemeClr val="tx1"/>
                </a:solidFill>
                <a:latin typeface="+mn-lt"/>
                <a:ea typeface="+mn-ea"/>
                <a:cs typeface="+mn-cs"/>
              </a:rPr>
              <a:t>屏幕任意区域截图。</a:t>
            </a:r>
            <a:endParaRPr kumimoji="0" lang="zh-CN" altLang="en-US" sz="2400" b="0" i="0" u="none" strike="noStrike" kern="1200" cap="none" spc="0" normalizeH="0" baseline="0" noProof="1">
              <a:solidFill>
                <a:schemeClr val="tx1"/>
              </a:solidFill>
              <a:latin typeface="+mn-lt"/>
              <a:ea typeface="+mn-ea"/>
              <a:cs typeface="+mn-cs"/>
            </a:endParaRPr>
          </a:p>
          <a:p>
            <a:pPr marL="632460" marR="0" indent="-342265" algn="l" defTabSz="914400" rtl="0" eaLnBrk="1" fontAlgn="base" latinLnBrk="0" hangingPunct="1">
              <a:lnSpc>
                <a:spcPct val="100000"/>
              </a:lnSpc>
              <a:spcBef>
                <a:spcPct val="2000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mn-ea"/>
                <a:cs typeface="+mn-cs"/>
              </a:rPr>
              <a:t>主窗口最小化</a:t>
            </a:r>
            <a:endParaRPr kumimoji="0" lang="zh-CN" altLang="en-US" sz="1800" b="0" i="0" u="none" strike="noStrike" kern="1200" cap="none" spc="0" normalizeH="0" baseline="0" noProof="1">
              <a:solidFill>
                <a:schemeClr val="tx1"/>
              </a:solidFill>
              <a:latin typeface="+mn-lt"/>
              <a:ea typeface="+mn-ea"/>
              <a:cs typeface="+mn-cs"/>
            </a:endParaRPr>
          </a:p>
          <a:p>
            <a:pPr marL="632460" marR="0" indent="-342265" algn="l" defTabSz="914400" rtl="0" eaLnBrk="1" fontAlgn="base" latinLnBrk="0" hangingPunct="1">
              <a:lnSpc>
                <a:spcPct val="100000"/>
              </a:lnSpc>
              <a:spcBef>
                <a:spcPct val="2000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mn-ea"/>
                <a:cs typeface="+mn-cs"/>
              </a:rPr>
              <a:t>临时全屏幕截图，并把全屏幕截图作为背景</a:t>
            </a:r>
            <a:endParaRPr kumimoji="0" lang="zh-CN" altLang="en-US" sz="1800" b="0" i="0" u="none" strike="noStrike" kern="1200" cap="none" spc="0" normalizeH="0" baseline="0" noProof="1">
              <a:solidFill>
                <a:schemeClr val="tx1"/>
              </a:solidFill>
              <a:latin typeface="+mn-lt"/>
              <a:ea typeface="+mn-ea"/>
              <a:cs typeface="+mn-cs"/>
            </a:endParaRPr>
          </a:p>
          <a:p>
            <a:pPr marL="632460" marR="0" indent="-342265" algn="l" defTabSz="914400" rtl="0" eaLnBrk="1" fontAlgn="base" latinLnBrk="0" hangingPunct="1">
              <a:lnSpc>
                <a:spcPct val="100000"/>
              </a:lnSpc>
              <a:spcBef>
                <a:spcPct val="2000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mn-ea"/>
                <a:cs typeface="+mn-cs"/>
              </a:rPr>
              <a:t>在背景图上使用鼠标选取范围，二次截图</a:t>
            </a:r>
            <a:endParaRPr kumimoji="0" lang="zh-CN" altLang="en-US" sz="1800" b="0" i="0" u="none" strike="noStrike" kern="1200" cap="none" spc="0" normalizeH="0" baseline="0" noProof="1">
              <a:solidFill>
                <a:schemeClr val="tx1"/>
              </a:solidFill>
              <a:latin typeface="+mn-lt"/>
              <a:ea typeface="+mn-ea"/>
              <a:cs typeface="+mn-cs"/>
            </a:endParaRPr>
          </a:p>
          <a:p>
            <a:pPr marL="632460" marR="0" indent="-342265" algn="l" defTabSz="914400" rtl="0" eaLnBrk="1" fontAlgn="base" latinLnBrk="0" hangingPunct="1">
              <a:lnSpc>
                <a:spcPct val="100000"/>
              </a:lnSpc>
              <a:spcBef>
                <a:spcPct val="2000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mn-ea"/>
                <a:cs typeface="+mn-cs"/>
              </a:rPr>
              <a:t>主窗口还原，删除临时的全屏幕截图文件</a:t>
            </a: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hlinkClick r:id="rId1" action="ppaction://hlinkfile"/>
              </a:rPr>
              <a:t>code\tkinter_RegionCapture.py</a:t>
            </a:r>
            <a:endParaRPr kumimoji="0" lang="zh-CN" altLang="en-US" sz="18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9-13  </a:t>
            </a:r>
            <a:r>
              <a:rPr kumimoji="0" lang="zh-CN" sz="2400" b="0" i="0" u="none" strike="noStrike" kern="1200" cap="none" spc="0" normalizeH="0" baseline="0" noProof="1">
                <a:solidFill>
                  <a:schemeClr val="tx1"/>
                </a:solidFill>
                <a:latin typeface="+mn-lt"/>
                <a:ea typeface="+mn-ea"/>
                <a:cs typeface="+mn-cs"/>
              </a:rPr>
              <a:t>多窗口编程</a:t>
            </a:r>
            <a:r>
              <a:rPr kumimoji="0" lang="zh-CN" altLang="en-US" sz="2400" b="0" i="0" u="none" strike="noStrike" kern="1200" cap="none" spc="0" normalizeH="0" baseline="0" noProof="1">
                <a:solidFill>
                  <a:schemeClr val="tx1"/>
                </a:solidFill>
                <a:latin typeface="+mn-lt"/>
                <a:ea typeface="+mn-ea"/>
                <a:cs typeface="+mn-cs"/>
              </a:rPr>
              <a:t>。</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32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hlinkClick r:id="rId1" action="ppaction://hlinkfile"/>
              </a:rPr>
              <a:t>code\tkinter_MultipleWindowsDemo.pyw</a:t>
            </a:r>
            <a:endParaRPr kumimoji="0" lang="zh-CN" altLang="en-US" sz="18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32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71681"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拓展：多窗口编程</a:t>
            </a:r>
            <a:endParaRPr lang="zh-CN" altLang="en-US" strike="noStrike" kern="1200" baseline="0" noProof="1">
              <a:latin typeface="+mj-lt"/>
              <a:ea typeface="+mj-ea"/>
              <a:cs typeface="+mj-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9-14  </a:t>
            </a:r>
            <a:r>
              <a:rPr kumimoji="0" lang="zh-CN" altLang="en-US" sz="2400" b="0" i="0" u="none" strike="noStrike" kern="1200" cap="none" spc="0" normalizeH="0" baseline="0" noProof="1">
                <a:solidFill>
                  <a:schemeClr val="tx1"/>
                </a:solidFill>
                <a:latin typeface="+mn-lt"/>
                <a:ea typeface="+mn-ea"/>
                <a:cs typeface="+mn-cs"/>
              </a:rPr>
              <a:t>远程桌面监视器。</a:t>
            </a:r>
            <a:endParaRPr kumimoji="0" lang="zh-CN" altLang="en-US" sz="2400" b="0" i="0" u="none" strike="noStrike" kern="1200" cap="none" spc="0" normalizeH="0" baseline="0" noProof="1">
              <a:solidFill>
                <a:schemeClr val="tx1"/>
              </a:solidFill>
              <a:latin typeface="+mn-lt"/>
              <a:ea typeface="+mn-ea"/>
              <a:cs typeface="+mn-cs"/>
            </a:endParaRPr>
          </a:p>
          <a:p>
            <a:pPr marL="512445" marR="0" indent="-285115" algn="l" defTabSz="914400" rtl="0" eaLnBrk="1" fontAlgn="base" latinLnBrk="0" hangingPunct="1">
              <a:lnSpc>
                <a:spcPct val="100000"/>
              </a:lnSpc>
              <a:spcBef>
                <a:spcPct val="2000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mn-ea"/>
                <a:cs typeface="+mn-cs"/>
              </a:rPr>
              <a:t>需要用到</a:t>
            </a:r>
            <a:r>
              <a:rPr kumimoji="0" lang="en-US" altLang="zh-CN" sz="1800" b="0" i="0" u="none" strike="noStrike" kern="1200" cap="none" spc="0" normalizeH="0" baseline="0" noProof="1">
                <a:solidFill>
                  <a:schemeClr val="tx1"/>
                </a:solidFill>
                <a:latin typeface="+mn-lt"/>
                <a:ea typeface="+mn-ea"/>
                <a:cs typeface="+mn-cs"/>
              </a:rPr>
              <a:t>Socket</a:t>
            </a:r>
            <a:r>
              <a:rPr kumimoji="0" lang="zh-CN" altLang="en-US" sz="1800" b="0" i="0" u="none" strike="noStrike" kern="1200" cap="none" spc="0" normalizeH="0" baseline="0" noProof="1">
                <a:solidFill>
                  <a:schemeClr val="tx1"/>
                </a:solidFill>
                <a:latin typeface="+mn-lt"/>
                <a:ea typeface="+mn-ea"/>
                <a:cs typeface="+mn-cs"/>
              </a:rPr>
              <a:t>编程的知识</a:t>
            </a:r>
            <a:endParaRPr kumimoji="0" lang="zh-CN" alt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hlinkClick r:id="rId1" action="ppaction://hlinkfile"/>
              </a:rPr>
              <a:t>code\tkinter_RemoteDesktopMonitor_Server.pyw</a:t>
            </a:r>
            <a:endParaRPr kumimoji="0" lang="zh-CN" altLang="en-US" sz="18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hlinkClick r:id="rId2" action="ppaction://hlinkfile"/>
              </a:rPr>
              <a:t>code\tkinter_RemoteDesktopMonitor_Client.pyw</a:t>
            </a:r>
            <a:endParaRPr kumimoji="0" lang="zh-CN" altLang="en-US" sz="18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71681"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拓展：远程桌面监视器</a:t>
            </a:r>
            <a:endParaRPr lang="zh-CN" altLang="en-US" strike="noStrike" kern="1200" baseline="0" noProof="1">
              <a:latin typeface="+mj-lt"/>
              <a:ea typeface="+mj-ea"/>
              <a:cs typeface="+mj-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9-15  MP3</a:t>
            </a:r>
            <a:r>
              <a:rPr kumimoji="0" lang="zh-CN" altLang="en-US" sz="2400" b="0" i="0" u="none" strike="noStrike" kern="1200" cap="none" spc="0" normalizeH="0" baseline="0" noProof="1">
                <a:solidFill>
                  <a:schemeClr val="tx1"/>
                </a:solidFill>
                <a:latin typeface="+mn-lt"/>
                <a:ea typeface="+mn-ea"/>
                <a:cs typeface="+mn-cs"/>
              </a:rPr>
              <a:t>播放器。</a:t>
            </a:r>
            <a:endParaRPr kumimoji="0" lang="zh-CN" altLang="en-US" sz="2400" b="0" i="0" u="none" strike="noStrike" kern="1200" cap="none" spc="0" normalizeH="0" baseline="0" noProof="1">
              <a:solidFill>
                <a:schemeClr val="tx1"/>
              </a:solidFill>
              <a:latin typeface="+mn-lt"/>
              <a:ea typeface="+mn-ea"/>
              <a:cs typeface="+mn-cs"/>
            </a:endParaRPr>
          </a:p>
          <a:p>
            <a:pPr marL="572135" marR="0" indent="-285115" algn="l" defTabSz="914400" rtl="0" eaLnBrk="1" fontAlgn="base" latinLnBrk="0" hangingPunct="1">
              <a:lnSpc>
                <a:spcPct val="100000"/>
              </a:lnSpc>
              <a:spcBef>
                <a:spcPct val="2000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mn-ea"/>
                <a:cs typeface="+mn-cs"/>
              </a:rPr>
              <a:t>需要安装</a:t>
            </a:r>
            <a:r>
              <a:rPr kumimoji="0" lang="en-US" altLang="zh-CN" sz="1800" b="0" i="0" u="none" strike="noStrike" kern="1200" cap="none" spc="0" normalizeH="0" baseline="0" noProof="1">
                <a:solidFill>
                  <a:schemeClr val="tx1"/>
                </a:solidFill>
                <a:latin typeface="+mn-lt"/>
                <a:ea typeface="+mn-ea"/>
                <a:cs typeface="+mn-cs"/>
              </a:rPr>
              <a:t>pygame</a:t>
            </a:r>
            <a:endParaRPr kumimoji="0" lang="en-US" altLang="zh-CN"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mn-lt"/>
                <a:ea typeface="+mn-ea"/>
                <a:cs typeface="+mn-cs"/>
                <a:hlinkClick r:id="rId1" action="ppaction://hlinkfile"/>
              </a:rPr>
              <a:t>code\tkinter_MP3Player.py</a:t>
            </a:r>
            <a:endParaRPr kumimoji="0" lang="en-US" altLang="zh-CN" sz="18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71681"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拓展：音乐播放器</a:t>
            </a:r>
            <a:endParaRPr lang="zh-CN" altLang="en-US" strike="noStrike" kern="1200" baseline="0" noProof="1">
              <a:latin typeface="+mj-lt"/>
              <a:ea typeface="+mj-ea"/>
              <a:cs typeface="+mj-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9-16  </a:t>
            </a:r>
            <a:r>
              <a:rPr kumimoji="0" lang="zh-CN" altLang="en-US" sz="2400" b="0" i="0" u="none" strike="noStrike" kern="1200" cap="none" spc="0" normalizeH="0" baseline="0" noProof="1">
                <a:solidFill>
                  <a:schemeClr val="tx1"/>
                </a:solidFill>
                <a:latin typeface="+mn-lt"/>
                <a:ea typeface="+mn-ea"/>
                <a:cs typeface="+mn-cs"/>
              </a:rPr>
              <a:t>使用</a:t>
            </a:r>
            <a:r>
              <a:rPr kumimoji="0" lang="en-US" altLang="zh-CN" sz="2400" b="0" i="0" u="none" strike="noStrike" kern="1200" cap="none" spc="0" normalizeH="0" baseline="0" noProof="1">
                <a:solidFill>
                  <a:schemeClr val="tx1"/>
                </a:solidFill>
                <a:latin typeface="+mn-lt"/>
                <a:ea typeface="+mn-ea"/>
                <a:cs typeface="+mn-cs"/>
              </a:rPr>
              <a:t>Treeview</a:t>
            </a:r>
            <a:r>
              <a:rPr kumimoji="0" lang="zh-CN" altLang="en-US" sz="2400" b="0" i="0" u="none" strike="noStrike" kern="1200" cap="none" spc="0" normalizeH="0" baseline="0" noProof="1">
                <a:solidFill>
                  <a:schemeClr val="tx1"/>
                </a:solidFill>
                <a:latin typeface="+mn-lt"/>
                <a:ea typeface="+mn-ea"/>
                <a:cs typeface="+mn-cs"/>
              </a:rPr>
              <a:t>组件实现表格功能。</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code\tkinter_TreeviewGrid.pyw</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71681"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a:t>
            </a:r>
            <a:r>
              <a:rPr lang="en-US" altLang="zh-CN" strike="noStrike" kern="1200" baseline="0" noProof="1">
                <a:latin typeface="+mj-lt"/>
                <a:ea typeface="+mj-ea"/>
                <a:cs typeface="+mj-cs"/>
              </a:rPr>
              <a:t>Treeview</a:t>
            </a:r>
            <a:r>
              <a:rPr lang="zh-CN" altLang="en-US" strike="noStrike" kern="1200" baseline="0" noProof="1">
                <a:latin typeface="+mj-lt"/>
                <a:ea typeface="+mj-ea"/>
                <a:cs typeface="+mj-cs"/>
              </a:rPr>
              <a:t>组件</a:t>
            </a:r>
            <a:endParaRPr lang="zh-CN" altLang="en-US" strike="noStrike" kern="1200" baseline="0" noProof="1">
              <a:latin typeface="+mj-lt"/>
              <a:ea typeface="+mj-ea"/>
              <a:cs typeface="+mj-cs"/>
            </a:endParaRPr>
          </a:p>
        </p:txBody>
      </p:sp>
      <p:pic>
        <p:nvPicPr>
          <p:cNvPr id="75779" name="图片 3"/>
          <p:cNvPicPr>
            <a:picLocks noChangeAspect="1"/>
          </p:cNvPicPr>
          <p:nvPr/>
        </p:nvPicPr>
        <p:blipFill>
          <a:blip r:embed="rId2"/>
          <a:stretch>
            <a:fillRect/>
          </a:stretch>
        </p:blipFill>
        <p:spPr>
          <a:xfrm>
            <a:off x="4775200" y="2927350"/>
            <a:ext cx="4886325" cy="3198813"/>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内容占位符 2"/>
          <p:cNvSpPr>
            <a:spLocks noGrp="1"/>
          </p:cNvSpPr>
          <p:nvPr>
            <p:ph sz="half" idx="2"/>
          </p:nvPr>
        </p:nvSpPr>
        <p:spPr/>
        <p:txBody>
          <a:bodyPr anchor="t"/>
          <a:p>
            <a:pPr marL="0" indent="0">
              <a:buNone/>
            </a:pPr>
            <a:r>
              <a:rPr lang="en-US" altLang="zh-CN" sz="1800">
                <a:latin typeface="Consolas" panose="020B0609020204030204" charset="0"/>
              </a:rPr>
              <a:t>import tkinter</a:t>
            </a:r>
            <a:endParaRPr lang="en-US" altLang="zh-CN" sz="1800">
              <a:latin typeface="Consolas" panose="020B0609020204030204" charset="0"/>
            </a:endParaRPr>
          </a:p>
          <a:p>
            <a:pPr marL="0" indent="0">
              <a:buNone/>
            </a:pPr>
            <a:r>
              <a:rPr lang="en-US" altLang="zh-CN" sz="1800">
                <a:latin typeface="Consolas" panose="020B0609020204030204" charset="0"/>
              </a:rPr>
              <a:t>import tkinter.ttk</a:t>
            </a:r>
            <a:endParaRPr lang="en-US" altLang="zh-CN" sz="1800">
              <a:latin typeface="Consolas" panose="020B0609020204030204" charset="0"/>
            </a:endParaRPr>
          </a:p>
          <a:p>
            <a:pPr marL="0" indent="0">
              <a:buNone/>
            </a:pPr>
            <a:endParaRPr lang="en-US" altLang="zh-CN" sz="1800">
              <a:latin typeface="Consolas" panose="020B0609020204030204" charset="0"/>
            </a:endParaRPr>
          </a:p>
          <a:p>
            <a:pPr marL="0" indent="0">
              <a:buNone/>
            </a:pPr>
            <a:r>
              <a:rPr lang="en-US" altLang="zh-CN" sz="1800">
                <a:latin typeface="Consolas" panose="020B0609020204030204" charset="0"/>
              </a:rPr>
              <a:t>testData = {'01':'学校一', '02':'学校二',</a:t>
            </a:r>
            <a:endParaRPr lang="en-US" altLang="zh-CN" sz="1800">
              <a:latin typeface="Consolas" panose="020B0609020204030204" charset="0"/>
            </a:endParaRPr>
          </a:p>
          <a:p>
            <a:pPr marL="0" indent="0">
              <a:buNone/>
            </a:pPr>
            <a:r>
              <a:rPr lang="en-US" altLang="zh-CN" sz="1800">
                <a:latin typeface="Consolas" panose="020B0609020204030204" charset="0"/>
              </a:rPr>
              <a:t>            '03':'学校三', '0101':'学校一年级一',</a:t>
            </a:r>
            <a:endParaRPr lang="en-US" altLang="zh-CN" sz="1800">
              <a:latin typeface="Consolas" panose="020B0609020204030204" charset="0"/>
            </a:endParaRPr>
          </a:p>
          <a:p>
            <a:pPr marL="0" indent="0">
              <a:buNone/>
            </a:pPr>
            <a:r>
              <a:rPr lang="en-US" altLang="zh-CN" sz="1800">
                <a:latin typeface="Consolas" panose="020B0609020204030204" charset="0"/>
              </a:rPr>
              <a:t>            '010101':'学校一年级一班级一', '0102':'学校一年级二'}</a:t>
            </a:r>
            <a:endParaRPr lang="en-US" altLang="zh-CN" sz="1800">
              <a:latin typeface="Consolas" panose="020B0609020204030204" charset="0"/>
            </a:endParaRPr>
          </a:p>
          <a:p>
            <a:pPr marL="0" indent="0">
              <a:buNone/>
            </a:pPr>
            <a:endParaRPr lang="en-US" altLang="zh-CN" sz="1800">
              <a:latin typeface="Consolas" panose="020B0609020204030204" charset="0"/>
            </a:endParaRPr>
          </a:p>
          <a:p>
            <a:pPr marL="0" indent="0">
              <a:buNone/>
            </a:pPr>
            <a:r>
              <a:rPr lang="en-US" altLang="zh-CN" sz="1800">
                <a:latin typeface="Consolas" panose="020B0609020204030204" charset="0"/>
              </a:rPr>
              <a:t>#按单位编码进行排序</a:t>
            </a:r>
            <a:endParaRPr lang="en-US" altLang="zh-CN" sz="1800">
              <a:latin typeface="Consolas" panose="020B0609020204030204" charset="0"/>
            </a:endParaRPr>
          </a:p>
          <a:p>
            <a:pPr marL="0" indent="0">
              <a:buNone/>
            </a:pPr>
            <a:r>
              <a:rPr lang="en-US" altLang="zh-CN" sz="1800">
                <a:latin typeface="Consolas" panose="020B0609020204030204" charset="0"/>
              </a:rPr>
              <a:t>data = sorted(testData.items(), key=lambda x: x[0])</a:t>
            </a:r>
            <a:endParaRPr lang="en-US" altLang="zh-CN" sz="1800">
              <a:latin typeface="Consolas" panose="020B0609020204030204" charset="0"/>
            </a:endParaRPr>
          </a:p>
          <a:p>
            <a:pPr marL="0" indent="0">
              <a:buNone/>
            </a:pPr>
            <a:r>
              <a:rPr lang="en-US" altLang="zh-CN" sz="1800">
                <a:latin typeface="Consolas" panose="020B0609020204030204" charset="0"/>
              </a:rPr>
              <a:t>#编码越长，表示单位名称越小，嵌套关系越深</a:t>
            </a:r>
            <a:endParaRPr lang="en-US" altLang="zh-CN" sz="1800">
              <a:latin typeface="Consolas" panose="020B0609020204030204" charset="0"/>
            </a:endParaRPr>
          </a:p>
          <a:p>
            <a:pPr marL="0" indent="0">
              <a:buNone/>
            </a:pPr>
            <a:r>
              <a:rPr lang="en-US" altLang="zh-CN" sz="1800">
                <a:latin typeface="Consolas" panose="020B0609020204030204" charset="0"/>
              </a:rPr>
              <a:t>#编码长的单位名称前面加的空格也多</a:t>
            </a:r>
            <a:endParaRPr lang="en-US" altLang="zh-CN" sz="1800">
              <a:latin typeface="Consolas" panose="020B0609020204030204" charset="0"/>
            </a:endParaRPr>
          </a:p>
          <a:p>
            <a:pPr marL="0" indent="0">
              <a:buNone/>
            </a:pPr>
            <a:r>
              <a:rPr lang="en-US" altLang="zh-CN" sz="1800">
                <a:latin typeface="Consolas" panose="020B0609020204030204" charset="0"/>
              </a:rPr>
              <a:t>data = [(len(item[0])-2)*2*' '+item[1] for item in data]</a:t>
            </a:r>
            <a:endParaRPr lang="en-US" altLang="zh-CN"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71681"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拓展：使用组合框显示层级信息</a:t>
            </a:r>
            <a:endParaRPr lang="zh-CN" altLang="en-US" strike="noStrike" kern="1200" baseline="0" noProof="1">
              <a:latin typeface="+mj-lt"/>
              <a:ea typeface="+mj-ea"/>
              <a:cs typeface="+mj-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内容占位符 2"/>
          <p:cNvSpPr>
            <a:spLocks noGrp="1"/>
          </p:cNvSpPr>
          <p:nvPr>
            <p:ph sz="half" idx="2"/>
          </p:nvPr>
        </p:nvSpPr>
        <p:spPr/>
        <p:txBody>
          <a:bodyPr anchor="t"/>
          <a:p>
            <a:pPr marL="0" indent="0">
              <a:buNone/>
            </a:pPr>
            <a:r>
              <a:rPr lang="en-US" altLang="zh-CN" sz="1800">
                <a:latin typeface="Consolas" panose="020B0609020204030204" charset="0"/>
              </a:rPr>
              <a:t>root = tkinter.Tk()</a:t>
            </a:r>
            <a:endParaRPr lang="en-US" altLang="zh-CN" sz="1800">
              <a:latin typeface="Consolas" panose="020B0609020204030204" charset="0"/>
            </a:endParaRPr>
          </a:p>
          <a:p>
            <a:pPr marL="0" indent="0">
              <a:buNone/>
            </a:pPr>
            <a:r>
              <a:rPr lang="en-US" altLang="zh-CN" sz="1800">
                <a:latin typeface="Consolas" panose="020B0609020204030204" charset="0"/>
              </a:rPr>
              <a:t>root.title('NestedRelation_Combobox')</a:t>
            </a:r>
            <a:endParaRPr lang="en-US" altLang="zh-CN" sz="1800">
              <a:latin typeface="Consolas" panose="020B0609020204030204" charset="0"/>
            </a:endParaRPr>
          </a:p>
          <a:p>
            <a:pPr marL="0" indent="0">
              <a:buNone/>
            </a:pPr>
            <a:r>
              <a:rPr lang="en-US" altLang="zh-CN" sz="1800">
                <a:latin typeface="Consolas" panose="020B0609020204030204" charset="0"/>
              </a:rPr>
              <a:t>root['height'] = 200</a:t>
            </a:r>
            <a:endParaRPr lang="en-US" altLang="zh-CN" sz="1800">
              <a:latin typeface="Consolas" panose="020B0609020204030204" charset="0"/>
            </a:endParaRPr>
          </a:p>
          <a:p>
            <a:pPr marL="0" indent="0">
              <a:buNone/>
            </a:pPr>
            <a:r>
              <a:rPr lang="en-US" altLang="zh-CN" sz="1800">
                <a:latin typeface="Consolas" panose="020B0609020204030204" charset="0"/>
              </a:rPr>
              <a:t>root['width'] = 320</a:t>
            </a:r>
            <a:endParaRPr lang="en-US" altLang="zh-CN" sz="1800">
              <a:latin typeface="Consolas" panose="020B0609020204030204" charset="0"/>
            </a:endParaRPr>
          </a:p>
          <a:p>
            <a:pPr marL="0" indent="0">
              <a:buNone/>
            </a:pPr>
            <a:endParaRPr lang="en-US" altLang="zh-CN" sz="1800">
              <a:latin typeface="Consolas" panose="020B0609020204030204" charset="0"/>
            </a:endParaRPr>
          </a:p>
          <a:p>
            <a:pPr marL="0" indent="0">
              <a:buNone/>
            </a:pPr>
            <a:r>
              <a:rPr lang="en-US" altLang="zh-CN" sz="1800">
                <a:latin typeface="Consolas" panose="020B0609020204030204" charset="0"/>
              </a:rPr>
              <a:t>comboSchool = tkinter.ttk.Combobox(root, values = data, width=160)</a:t>
            </a:r>
            <a:endParaRPr lang="en-US" altLang="zh-CN" sz="1800">
              <a:latin typeface="Consolas" panose="020B0609020204030204" charset="0"/>
            </a:endParaRPr>
          </a:p>
          <a:p>
            <a:pPr marL="0" indent="0">
              <a:buNone/>
            </a:pPr>
            <a:r>
              <a:rPr lang="en-US" altLang="zh-CN" sz="1800">
                <a:latin typeface="Consolas" panose="020B0609020204030204" charset="0"/>
              </a:rPr>
              <a:t>comboSchool.place(x=10, y=10, width=160, height=20)</a:t>
            </a:r>
            <a:endParaRPr lang="en-US" altLang="zh-CN" sz="1800">
              <a:latin typeface="Consolas" panose="020B0609020204030204" charset="0"/>
            </a:endParaRPr>
          </a:p>
          <a:p>
            <a:pPr marL="0" indent="0">
              <a:buNone/>
            </a:pPr>
            <a:endParaRPr lang="en-US" altLang="zh-CN" sz="1800">
              <a:latin typeface="Consolas" panose="020B0609020204030204" charset="0"/>
            </a:endParaRPr>
          </a:p>
          <a:p>
            <a:pPr marL="0" indent="0">
              <a:buNone/>
            </a:pPr>
            <a:r>
              <a:rPr lang="en-US" altLang="zh-CN" sz="1800">
                <a:latin typeface="Consolas" panose="020B0609020204030204" charset="0"/>
              </a:rPr>
              <a:t>root.mainloop()</a:t>
            </a:r>
            <a:endParaRPr lang="en-US" altLang="zh-CN" sz="1800">
              <a:latin typeface="Consolas" panose="020B0609020204030204" charset="0"/>
            </a:endParaRPr>
          </a:p>
          <a:p>
            <a:pPr marL="0" indent="0">
              <a:buNone/>
            </a:pPr>
            <a:endParaRPr lang="zh-CN" altLang="en-US" sz="1800"/>
          </a:p>
        </p:txBody>
      </p:sp>
      <p:sp>
        <p:nvSpPr>
          <p:cNvPr id="2" name="文本占位符 1"/>
          <p:cNvSpPr>
            <a:spLocks noGrp="1"/>
          </p:cNvSpPr>
          <p:nvPr>
            <p:ph type="body" idx="1"/>
          </p:nvPr>
        </p:nvSpPr>
        <p:spPr/>
        <p:txBody>
          <a:bodyPr/>
          <a:p>
            <a:endParaRPr lang="zh-CN" altLang="en-US"/>
          </a:p>
        </p:txBody>
      </p:sp>
      <p:graphicFrame>
        <p:nvGraphicFramePr>
          <p:cNvPr id="77826" name="对象 3"/>
          <p:cNvGraphicFramePr/>
          <p:nvPr/>
        </p:nvGraphicFramePr>
        <p:xfrm>
          <a:off x="5453063" y="4057650"/>
          <a:ext cx="3203575" cy="2278063"/>
        </p:xfrm>
        <a:graphic>
          <a:graphicData uri="http://schemas.openxmlformats.org/presentationml/2006/ole">
            <mc:AlternateContent xmlns:mc="http://schemas.openxmlformats.org/markup-compatibility/2006">
              <mc:Choice xmlns:v="urn:schemas-microsoft-com:vml" Requires="v">
                <p:oleObj spid="_x0000_s3076" name="" r:id="rId1" imgW="3200400" imgH="2276475" progId="Paint.Picture">
                  <p:embed/>
                </p:oleObj>
              </mc:Choice>
              <mc:Fallback>
                <p:oleObj name="" r:id="rId1" imgW="3200400" imgH="2276475" progId="Paint.Picture">
                  <p:embed/>
                  <p:pic>
                    <p:nvPicPr>
                      <p:cNvPr id="0" name="图片 3075"/>
                      <p:cNvPicPr/>
                      <p:nvPr/>
                    </p:nvPicPr>
                    <p:blipFill>
                      <a:blip r:embed="rId2"/>
                      <a:stretch>
                        <a:fillRect/>
                      </a:stretch>
                    </p:blipFill>
                    <p:spPr>
                      <a:xfrm>
                        <a:off x="5453063" y="4057650"/>
                        <a:ext cx="3203575" cy="2278063"/>
                      </a:xfrm>
                      <a:prstGeom prst="rect">
                        <a:avLst/>
                      </a:prstGeom>
                      <a:noFill/>
                      <a:ln w="38100">
                        <a:noFill/>
                        <a:miter/>
                      </a:ln>
                    </p:spPr>
                  </p:pic>
                </p:oleObj>
              </mc:Fallback>
            </mc:AlternateContent>
          </a:graphicData>
        </a:graphic>
      </p:graphicFrame>
      <p:sp>
        <p:nvSpPr>
          <p:cNvPr id="71681"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拓展：使用组合框显示层级信息</a:t>
            </a:r>
            <a:endParaRPr lang="zh-CN" altLang="en-US" strike="noStrike" kern="1200" baseline="0" noProof="1">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0481"/>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rPr>
              <a:t>9.1.1 Frame</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0722" name="文本占位符 20482"/>
          <p:cNvSpPr>
            <a:spLocks noGrp="1"/>
          </p:cNvSpPr>
          <p:nvPr>
            <p:ph sz="half" idx="2"/>
          </p:nvPr>
        </p:nvSpPr>
        <p:spPr/>
        <p:txBody>
          <a:bodyPr anchor="t"/>
          <a:p>
            <a:pPr lvl="1">
              <a:spcBef>
                <a:spcPts val="600"/>
              </a:spcBef>
              <a:spcAft>
                <a:spcPts val="600"/>
              </a:spcAft>
              <a:buClr>
                <a:schemeClr val="tx1"/>
              </a:buClr>
              <a:buFont typeface="Times New Roman" panose="02020603050405020304" pitchFamily="2" charset="0"/>
              <a:buChar char="-"/>
            </a:pPr>
            <a:r>
              <a:rPr lang="en-US" altLang="zh-CN" sz="1800" dirty="0"/>
              <a:t>size</a:t>
            </a:r>
            <a:r>
              <a:rPr lang="zh-CN" altLang="en-US" sz="1800" dirty="0"/>
              <a:t>：一个</a:t>
            </a:r>
            <a:r>
              <a:rPr lang="en-US" altLang="zh-CN" sz="1800" dirty="0"/>
              <a:t>wx.Size</a:t>
            </a:r>
            <a:r>
              <a:rPr lang="zh-CN" altLang="en-US" sz="1800" dirty="0"/>
              <a:t>对象，它指定这个新窗体的初始尺寸。当将其设定为</a:t>
            </a:r>
            <a:r>
              <a:rPr lang="en-US" altLang="zh-CN" sz="1800" dirty="0"/>
              <a:t>wx.DefaultSize</a:t>
            </a:r>
            <a:r>
              <a:rPr lang="zh-CN" altLang="en-US" sz="1800" dirty="0"/>
              <a:t>时，其值为（</a:t>
            </a:r>
            <a:r>
              <a:rPr lang="en-US" altLang="zh-CN" sz="1800" dirty="0"/>
              <a:t>-1,-1</a:t>
            </a:r>
            <a:r>
              <a:rPr lang="zh-CN" altLang="en-US" sz="1800" dirty="0"/>
              <a:t>），表示由系统决定窗体的初始尺寸。</a:t>
            </a:r>
            <a:endParaRPr lang="zh-CN" altLang="en-US" sz="1800" dirty="0"/>
          </a:p>
          <a:p>
            <a:pPr lvl="1">
              <a:spcBef>
                <a:spcPts val="600"/>
              </a:spcBef>
              <a:spcAft>
                <a:spcPts val="600"/>
              </a:spcAft>
              <a:buClr>
                <a:schemeClr val="tx1"/>
              </a:buClr>
              <a:buFont typeface="Times New Roman" panose="02020603050405020304" pitchFamily="2" charset="0"/>
              <a:buChar char="-"/>
            </a:pPr>
            <a:r>
              <a:rPr lang="en-US" altLang="zh-CN" sz="1800" dirty="0"/>
              <a:t>style</a:t>
            </a:r>
            <a:r>
              <a:rPr lang="zh-CN" altLang="en-US" sz="1800" dirty="0"/>
              <a:t>：指定窗体的类型的常量。</a:t>
            </a:r>
            <a:endParaRPr lang="zh-CN" altLang="en-US" sz="1800" dirty="0"/>
          </a:p>
          <a:p>
            <a:pPr lvl="1">
              <a:spcBef>
                <a:spcPts val="600"/>
              </a:spcBef>
              <a:spcAft>
                <a:spcPts val="600"/>
              </a:spcAft>
              <a:buClr>
                <a:schemeClr val="tx1"/>
              </a:buClr>
              <a:buFont typeface="Times New Roman" panose="02020603050405020304" pitchFamily="2" charset="0"/>
              <a:buChar char="-"/>
            </a:pPr>
            <a:r>
              <a:rPr lang="en-US" altLang="zh-CN" sz="1800" dirty="0"/>
              <a:t>name</a:t>
            </a:r>
            <a:r>
              <a:rPr lang="zh-CN" altLang="en-US" sz="1800" dirty="0"/>
              <a:t>：框架的名字，指定后我们可以使用它来寻找这个窗体。</a:t>
            </a:r>
            <a:endParaRPr lang="zh-CN" altLang="en-US" sz="1800" dirty="0"/>
          </a:p>
          <a:p>
            <a:pPr lvl="1">
              <a:spcBef>
                <a:spcPts val="600"/>
              </a:spcBef>
              <a:spcAft>
                <a:spcPts val="600"/>
              </a:spcAft>
              <a:buClr>
                <a:schemeClr val="tx1"/>
              </a:buClr>
              <a:buFont typeface="Times New Roman" panose="02020603050405020304" pitchFamily="2" charset="0"/>
              <a:buChar char="-"/>
            </a:pPr>
            <a:r>
              <a:rPr lang="zh-CN" altLang="en-US" sz="1800" dirty="0"/>
              <a:t>当一个参数前面的所有参数都被设定的时候，该参数可以省略其名称直接填写其值，否则需要使用 “参数名</a:t>
            </a:r>
            <a:r>
              <a:rPr lang="en-US" altLang="zh-CN" sz="1800" dirty="0"/>
              <a:t>=</a:t>
            </a:r>
            <a:r>
              <a:rPr lang="zh-CN" altLang="en-US" sz="1800" dirty="0"/>
              <a:t>值”的格式。</a:t>
            </a:r>
            <a:endParaRPr lang="zh-CN" altLang="en-US" sz="1800" dirty="0"/>
          </a:p>
          <a:p>
            <a:pPr>
              <a:spcBef>
                <a:spcPts val="600"/>
              </a:spcBef>
              <a:spcAft>
                <a:spcPts val="600"/>
              </a:spcAft>
              <a:buSzPct val="90000"/>
              <a:buFont typeface="Wingdings" panose="05000000000000000000" charset="0"/>
              <a:buChar char="§"/>
            </a:pPr>
            <a:r>
              <a:rPr lang="en-US" altLang="zh-CN" sz="2400" dirty="0"/>
              <a:t>wx.Frame.__init__( )</a:t>
            </a:r>
            <a:r>
              <a:rPr lang="zh-CN" altLang="en-US" sz="2400" dirty="0"/>
              <a:t>方法只有一个参数</a:t>
            </a:r>
            <a:r>
              <a:rPr lang="en-US" altLang="zh-CN" sz="2400" dirty="0"/>
              <a:t>parent</a:t>
            </a:r>
            <a:r>
              <a:rPr lang="zh-CN" altLang="en-US" sz="2400" dirty="0"/>
              <a:t>没有默认值，因而最简单的调用方式是</a:t>
            </a:r>
            <a:endParaRPr lang="zh-CN" altLang="en-US" sz="2400" dirty="0"/>
          </a:p>
          <a:p>
            <a:pPr>
              <a:spcBef>
                <a:spcPts val="600"/>
              </a:spcBef>
              <a:spcAft>
                <a:spcPts val="600"/>
              </a:spcAft>
              <a:buSzPct val="90000"/>
              <a:buFont typeface="Wingdings" panose="05000000000000000000" pitchFamily="2" charset="2"/>
              <a:buNone/>
            </a:pPr>
            <a:r>
              <a:rPr lang="en-US" altLang="zh-CN" sz="1800" dirty="0">
                <a:latin typeface="Consolas" panose="020B0609020204030204" charset="0"/>
              </a:rPr>
              <a:t>wx.Frame.__init__(self, parent=None)</a:t>
            </a:r>
            <a:endParaRPr lang="en-US" altLang="zh-CN" sz="1800" dirty="0">
              <a:latin typeface="Consolas" panose="020B0609020204030204" charset="0"/>
            </a:endParaRPr>
          </a:p>
          <a:p>
            <a:pPr>
              <a:spcBef>
                <a:spcPts val="600"/>
              </a:spcBef>
              <a:spcAft>
                <a:spcPts val="600"/>
              </a:spcAft>
              <a:buSzPct val="90000"/>
              <a:buFont typeface="Wingdings" panose="05000000000000000000" pitchFamily="2" charset="2"/>
              <a:buNone/>
            </a:pPr>
            <a:r>
              <a:rPr lang="zh-CN" altLang="en-US" sz="2400" dirty="0"/>
              <a:t>这将生成一个默认位置、默认大小的窗体</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启动游戏：设置数值范围和猜测次数</a:t>
            </a: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退出游戏时显示战绩</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hlinkClick r:id="rId1" action="ppaction://hlinkfile"/>
              </a:rPr>
              <a:t>code\tkinter_guessNumber.pyw</a:t>
            </a:r>
            <a:endParaRPr kumimoji="0" lang="zh-CN" altLang="en-US" sz="18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a:t>
            </a:r>
            <a:r>
              <a:rPr lang="en-US" altLang="zh-CN" strike="noStrike" kern="1200" baseline="0" noProof="1">
                <a:latin typeface="+mj-lt"/>
                <a:ea typeface="+mj-ea"/>
                <a:cs typeface="+mj-cs"/>
              </a:rPr>
              <a:t>GUI</a:t>
            </a:r>
            <a:r>
              <a:rPr lang="zh-CN" altLang="en-US" strike="noStrike" kern="1200" baseline="0" noProof="1">
                <a:latin typeface="+mj-lt"/>
                <a:ea typeface="+mj-ea"/>
                <a:cs typeface="+mj-cs"/>
              </a:rPr>
              <a:t>版猜数游戏</a:t>
            </a:r>
            <a:endParaRPr lang="zh-CN" altLang="en-US" strike="noStrike" kern="1200" baseline="0" noProof="1">
              <a:latin typeface="+mj-lt"/>
              <a:ea typeface="+mj-ea"/>
              <a:cs typeface="+mj-cs"/>
            </a:endParaRPr>
          </a:p>
        </p:txBody>
      </p:sp>
      <p:pic>
        <p:nvPicPr>
          <p:cNvPr id="78851" name="Picture 4"/>
          <p:cNvPicPr>
            <a:picLocks noChangeAspect="1"/>
          </p:cNvPicPr>
          <p:nvPr/>
        </p:nvPicPr>
        <p:blipFill>
          <a:blip r:embed="rId2"/>
          <a:stretch>
            <a:fillRect/>
          </a:stretch>
        </p:blipFill>
        <p:spPr>
          <a:xfrm>
            <a:off x="5911850" y="3025775"/>
            <a:ext cx="3413125" cy="1303338"/>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Content Placeholder 2"/>
          <p:cNvSpPr>
            <a:spLocks noGrp="1"/>
          </p:cNvSpPr>
          <p:nvPr>
            <p:ph sz="half" idx="2"/>
          </p:nvPr>
        </p:nvSpPr>
        <p:spPr/>
        <p:txBody>
          <a:bodyPr anchor="t"/>
          <a:p>
            <a:pPr marL="0" indent="0">
              <a:buNone/>
            </a:pPr>
            <a:r>
              <a:rPr lang="en-US" altLang="en-US" sz="2000">
                <a:hlinkClick r:id="rId1" action="ppaction://hlinkfile"/>
              </a:rPr>
              <a:t>code\tkinter倒计时按钮.py</a:t>
            </a:r>
            <a:endParaRPr lang="en-US" altLang="en-US" sz="2000"/>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拓展：倒计时按钮</a:t>
            </a:r>
            <a:endParaRPr lang="zh-CN" altLang="en-US" strike="noStrike" kern="1200" baseline="0" noProof="1">
              <a:latin typeface="+mj-lt"/>
              <a:ea typeface="+mj-ea"/>
              <a:cs typeface="+mj-cs"/>
            </a:endParaRPr>
          </a:p>
        </p:txBody>
      </p:sp>
      <p:pic>
        <p:nvPicPr>
          <p:cNvPr id="79875" name="Picture 1"/>
          <p:cNvPicPr>
            <a:picLocks noChangeAspect="1"/>
          </p:cNvPicPr>
          <p:nvPr/>
        </p:nvPicPr>
        <p:blipFill>
          <a:blip r:embed="rId2"/>
          <a:stretch>
            <a:fillRect/>
          </a:stretch>
        </p:blipFill>
        <p:spPr>
          <a:xfrm>
            <a:off x="4090988" y="2301875"/>
            <a:ext cx="3838575" cy="3124200"/>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内容占位符 2"/>
          <p:cNvSpPr>
            <a:spLocks noGrp="1"/>
          </p:cNvSpPr>
          <p:nvPr>
            <p:ph sz="half" idx="2"/>
          </p:nvPr>
        </p:nvSpPr>
        <p:spPr/>
        <p:txBody>
          <a:bodyPr anchor="t"/>
          <a:p>
            <a:pPr marL="0" indent="0">
              <a:buNone/>
            </a:pPr>
            <a:r>
              <a:rPr lang="zh-CN" altLang="en-US" sz="1800">
                <a:hlinkClick r:id="rId1" action="ppaction://hlinkfile"/>
              </a:rPr>
              <a:t>code\tkinter_LabelPicture.pyw</a:t>
            </a:r>
            <a:endParaRPr lang="zh-CN" altLang="en-US" sz="1800"/>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拓展：图片浏览程序</a:t>
            </a:r>
            <a:endParaRPr lang="zh-CN" altLang="en-US" strike="noStrike" kern="1200" baseline="0" noProof="1">
              <a:latin typeface="+mj-lt"/>
              <a:ea typeface="+mj-ea"/>
              <a:cs typeface="+mj-cs"/>
            </a:endParaRPr>
          </a:p>
        </p:txBody>
      </p:sp>
      <p:pic>
        <p:nvPicPr>
          <p:cNvPr id="80899" name="图片 4"/>
          <p:cNvPicPr>
            <a:picLocks noChangeAspect="1"/>
          </p:cNvPicPr>
          <p:nvPr/>
        </p:nvPicPr>
        <p:blipFill>
          <a:blip r:embed="rId2"/>
          <a:stretch>
            <a:fillRect/>
          </a:stretch>
        </p:blipFill>
        <p:spPr>
          <a:xfrm>
            <a:off x="6251575" y="1798638"/>
            <a:ext cx="3092450" cy="4130675"/>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抽奖式随机提问功能，单击</a:t>
            </a:r>
            <a:r>
              <a:rPr kumimoji="0" lang="en-US" altLang="zh-CN"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chemeClr val="tx1"/>
                </a:solidFill>
                <a:latin typeface="+mn-lt"/>
                <a:ea typeface="+mn-ea"/>
                <a:cs typeface="+mn-cs"/>
              </a:rPr>
              <a:t>开始</a:t>
            </a:r>
            <a:r>
              <a:rPr kumimoji="0" lang="en-US" altLang="zh-CN"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chemeClr val="tx1"/>
                </a:solidFill>
                <a:latin typeface="+mn-lt"/>
                <a:ea typeface="+mn-ea"/>
                <a:cs typeface="+mn-cs"/>
              </a:rPr>
              <a:t>按钮之后学生名单滚动显示，单击</a:t>
            </a:r>
            <a:r>
              <a:rPr kumimoji="0" lang="en-US" altLang="zh-CN"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chemeClr val="tx1"/>
                </a:solidFill>
                <a:latin typeface="+mn-lt"/>
                <a:ea typeface="+mn-ea"/>
                <a:cs typeface="+mn-cs"/>
              </a:rPr>
              <a:t>停</a:t>
            </a:r>
            <a:r>
              <a:rPr kumimoji="0" lang="en-US" altLang="zh-CN"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chemeClr val="tx1"/>
                </a:solidFill>
                <a:latin typeface="+mn-lt"/>
                <a:ea typeface="+mn-ea"/>
                <a:cs typeface="+mn-cs"/>
              </a:rPr>
              <a:t>按钮提示中奖同学。</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code\tkinter_randomTiwen.pyw</a:t>
            </a:r>
            <a:endParaRPr kumimoji="0" lang="zh-CN" altLang="en-US" sz="24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拓展：抽奖式提问程序</a:t>
            </a:r>
            <a:endParaRPr lang="zh-CN" altLang="en-US" strike="noStrike" kern="1200" baseline="0" noProof="1">
              <a:latin typeface="+mj-lt"/>
              <a:ea typeface="+mj-ea"/>
              <a:cs typeface="+mj-cs"/>
            </a:endParaRPr>
          </a:p>
        </p:txBody>
      </p:sp>
      <p:pic>
        <p:nvPicPr>
          <p:cNvPr id="81923" name="图片 4"/>
          <p:cNvPicPr>
            <a:picLocks noChangeAspect="1"/>
          </p:cNvPicPr>
          <p:nvPr/>
        </p:nvPicPr>
        <p:blipFill>
          <a:blip r:embed="rId2"/>
          <a:stretch>
            <a:fillRect/>
          </a:stretch>
        </p:blipFill>
        <p:spPr>
          <a:xfrm>
            <a:off x="7113588" y="2439988"/>
            <a:ext cx="2590800" cy="3581400"/>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屏幕取色器原理：先使用</a:t>
            </a:r>
            <a:r>
              <a:rPr kumimoji="0" lang="en-US" altLang="zh-CN" sz="2400" b="0" i="0" u="none" strike="noStrike" kern="1200" cap="none" spc="0" normalizeH="0" baseline="0" noProof="1">
                <a:solidFill>
                  <a:schemeClr val="tx1"/>
                </a:solidFill>
                <a:latin typeface="+mn-lt"/>
                <a:ea typeface="+mn-ea"/>
                <a:cs typeface="+mn-cs"/>
              </a:rPr>
              <a:t>pillow</a:t>
            </a:r>
            <a:r>
              <a:rPr kumimoji="0" lang="zh-CN" altLang="en-US" sz="2400" b="0" i="0" u="none" strike="noStrike" kern="1200" cap="none" spc="0" normalizeH="0" baseline="0" noProof="1">
                <a:solidFill>
                  <a:schemeClr val="tx1"/>
                </a:solidFill>
                <a:latin typeface="+mn-lt"/>
                <a:ea typeface="+mn-ea"/>
                <a:cs typeface="+mn-cs"/>
              </a:rPr>
              <a:t>库的</a:t>
            </a:r>
            <a:r>
              <a:rPr kumimoji="0" lang="en-US" altLang="zh-CN" sz="2400" b="0" i="0" u="none" strike="noStrike" kern="1200" cap="none" spc="0" normalizeH="0" baseline="0" noProof="1">
                <a:solidFill>
                  <a:schemeClr val="tx1"/>
                </a:solidFill>
                <a:latin typeface="+mn-lt"/>
                <a:ea typeface="+mn-ea"/>
                <a:cs typeface="+mn-cs"/>
              </a:rPr>
              <a:t>ImageGrab</a:t>
            </a:r>
            <a:r>
              <a:rPr kumimoji="0" lang="zh-CN" altLang="en-US" sz="2400" b="0" i="0" u="none" strike="noStrike" kern="1200" cap="none" spc="0" normalizeH="0" baseline="0" noProof="1">
                <a:solidFill>
                  <a:schemeClr val="tx1"/>
                </a:solidFill>
                <a:latin typeface="+mn-lt"/>
                <a:ea typeface="+mn-ea"/>
                <a:cs typeface="+mn-cs"/>
              </a:rPr>
              <a:t>进行全屏幕截图，然后使用</a:t>
            </a:r>
            <a:r>
              <a:rPr kumimoji="0" lang="en-US" altLang="zh-CN" sz="2400" b="0" i="0" u="none" strike="noStrike" kern="1200" cap="none" spc="0" normalizeH="0" baseline="0" noProof="1">
                <a:solidFill>
                  <a:schemeClr val="tx1"/>
                </a:solidFill>
                <a:latin typeface="+mn-lt"/>
                <a:ea typeface="+mn-ea"/>
                <a:cs typeface="+mn-cs"/>
              </a:rPr>
              <a:t>pillow</a:t>
            </a:r>
            <a:r>
              <a:rPr kumimoji="0" lang="zh-CN" altLang="en-US" sz="2400" b="0" i="0" u="none" strike="noStrike" kern="1200" cap="none" spc="0" normalizeH="0" baseline="0" noProof="1">
                <a:solidFill>
                  <a:schemeClr val="tx1"/>
                </a:solidFill>
                <a:latin typeface="+mn-lt"/>
                <a:ea typeface="+mn-ea"/>
                <a:cs typeface="+mn-cs"/>
              </a:rPr>
              <a:t>库的</a:t>
            </a:r>
            <a:r>
              <a:rPr kumimoji="0" lang="en-US" altLang="zh-CN" sz="2400" b="0" i="0" u="none" strike="noStrike" kern="1200" cap="none" spc="0" normalizeH="0" baseline="0" noProof="1">
                <a:solidFill>
                  <a:schemeClr val="tx1"/>
                </a:solidFill>
                <a:latin typeface="+mn-lt"/>
                <a:ea typeface="+mn-ea"/>
                <a:cs typeface="+mn-cs"/>
              </a:rPr>
              <a:t>Image</a:t>
            </a:r>
            <a:r>
              <a:rPr kumimoji="0" lang="zh-CN" altLang="en-US" sz="2400" b="0" i="0" u="none" strike="noStrike" kern="1200" cap="none" spc="0" normalizeH="0" baseline="0" noProof="1">
                <a:solidFill>
                  <a:schemeClr val="tx1"/>
                </a:solidFill>
                <a:latin typeface="+mn-lt"/>
                <a:ea typeface="+mn-ea"/>
                <a:cs typeface="+mn-cs"/>
              </a:rPr>
              <a:t>获取截图中指定位置的像素颜色值。</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code\tkinter_getColor.pyw</a:t>
            </a:r>
            <a:endParaRPr kumimoji="0" lang="zh-CN" altLang="en-US" sz="24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拓展：屏幕取色器</a:t>
            </a:r>
            <a:endParaRPr lang="zh-CN" altLang="en-US" strike="noStrike" kern="1200" baseline="0" noProof="1">
              <a:latin typeface="+mj-lt"/>
              <a:ea typeface="+mj-ea"/>
              <a:cs typeface="+mj-cs"/>
            </a:endParaRPr>
          </a:p>
        </p:txBody>
      </p:sp>
      <p:pic>
        <p:nvPicPr>
          <p:cNvPr id="82947" name="图片 4"/>
          <p:cNvPicPr>
            <a:picLocks noChangeAspect="1"/>
          </p:cNvPicPr>
          <p:nvPr/>
        </p:nvPicPr>
        <p:blipFill>
          <a:blip r:embed="rId2"/>
          <a:stretch>
            <a:fillRect/>
          </a:stretch>
        </p:blipFill>
        <p:spPr>
          <a:xfrm>
            <a:off x="6172200" y="3382963"/>
            <a:ext cx="3657600" cy="1857375"/>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主要功能：添加选项、删除选项，投票，查看投票结果、清除投票结果。</a:t>
            </a: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亮点：自动建表，选项自动去重，每人只能投一次，自动调整组件位置和窗口尺寸。</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latin typeface="+mn-lt"/>
              <a:ea typeface="+mn-ea"/>
              <a:cs typeface="+mn-cs"/>
              <a:hlinkClick r:id="rId1" action="ppaction://hlinkfile"/>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latin typeface="+mn-lt"/>
                <a:ea typeface="+mn-ea"/>
                <a:cs typeface="+mn-cs"/>
                <a:hlinkClick r:id="rId1" action="ppaction://hlinkfile"/>
              </a:rPr>
              <a:t>code\tkinter_vote.pyw</a:t>
            </a:r>
            <a:endParaRPr kumimoji="0" lang="zh-CN" altLang="en-US" sz="24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拓展：投票小程序</a:t>
            </a:r>
            <a:endParaRPr lang="zh-CN" altLang="en-US" strike="noStrike" kern="1200" baseline="0" noProof="1">
              <a:latin typeface="+mj-lt"/>
              <a:ea typeface="+mj-ea"/>
              <a:cs typeface="+mj-cs"/>
            </a:endParaRPr>
          </a:p>
        </p:txBody>
      </p:sp>
      <p:pic>
        <p:nvPicPr>
          <p:cNvPr id="83971" name="图片 4"/>
          <p:cNvPicPr>
            <a:picLocks noChangeAspect="1"/>
          </p:cNvPicPr>
          <p:nvPr/>
        </p:nvPicPr>
        <p:blipFill>
          <a:blip r:embed="rId2"/>
          <a:stretch>
            <a:fillRect/>
          </a:stretch>
        </p:blipFill>
        <p:spPr>
          <a:xfrm>
            <a:off x="5334000" y="3286125"/>
            <a:ext cx="4518025" cy="2455863"/>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Content Placeholder 2"/>
          <p:cNvSpPr>
            <a:spLocks noGrp="1"/>
          </p:cNvSpPr>
          <p:nvPr>
            <p:ph sz="half" idx="2"/>
          </p:nvPr>
        </p:nvSpPr>
        <p:spPr/>
        <p:txBody>
          <a:bodyPr anchor="t"/>
          <a:p>
            <a:pPr marL="0" indent="0">
              <a:buNone/>
            </a:pPr>
            <a:r>
              <a:rPr lang="en-US" altLang="en-US" sz="2000">
                <a:hlinkClick r:id="rId1" action="ppaction://hlinkfile"/>
              </a:rPr>
              <a:t>code\tkinter_myPopup.pyw</a:t>
            </a:r>
            <a:endParaRPr lang="en-US" altLang="en-US" sz="2000"/>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50495"/>
            <a:ext cx="5398770" cy="414020"/>
          </a:xfrm>
        </p:spPr>
        <p:txBody>
          <a:bodyPr anchor="ctr"/>
          <a:p>
            <a:pPr defTabSz="914400" fontAlgn="base">
              <a:buNone/>
            </a:pPr>
            <a:r>
              <a:rPr lang="zh-CN" altLang="en-US" strike="noStrike" kern="1200" baseline="0" noProof="1">
                <a:latin typeface="+mj-lt"/>
                <a:ea typeface="+mj-ea"/>
                <a:cs typeface="+mj-cs"/>
              </a:rPr>
              <a:t>拓展：自定义弹出式对话框</a:t>
            </a:r>
            <a:endParaRPr lang="zh-CN" altLang="en-US" strike="noStrike" kern="1200" baseline="0" noProof="1">
              <a:latin typeface="+mj-lt"/>
              <a:ea typeface="+mj-ea"/>
              <a:cs typeface="+mj-cs"/>
            </a:endParaRPr>
          </a:p>
        </p:txBody>
      </p:sp>
      <p:pic>
        <p:nvPicPr>
          <p:cNvPr id="84995" name="Picture 4"/>
          <p:cNvPicPr>
            <a:picLocks noChangeAspect="1"/>
          </p:cNvPicPr>
          <p:nvPr/>
        </p:nvPicPr>
        <p:blipFill>
          <a:blip r:embed="rId2"/>
          <a:stretch>
            <a:fillRect/>
          </a:stretch>
        </p:blipFill>
        <p:spPr>
          <a:xfrm>
            <a:off x="4648200" y="2681288"/>
            <a:ext cx="4505325" cy="2693987"/>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150495"/>
            <a:ext cx="5398770" cy="414020"/>
          </a:xfrm>
        </p:spPr>
        <p:txBody>
          <a:bodyPr/>
          <a:p>
            <a:pPr fontAlgn="base"/>
            <a:r>
              <a:rPr lang="zh-CN" altLang="en-US" strike="noStrike" noProof="1"/>
              <a:t>拓展：自动关闭的窗口</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86018" name="Content Placeholder 2"/>
          <p:cNvSpPr>
            <a:spLocks noGrp="1"/>
          </p:cNvSpPr>
          <p:nvPr>
            <p:ph sz="half" idx="2"/>
          </p:nvPr>
        </p:nvSpPr>
        <p:spPr/>
        <p:txBody>
          <a:bodyPr anchor="t"/>
          <a:p>
            <a:pPr marL="0" indent="0">
              <a:spcBef>
                <a:spcPct val="0"/>
              </a:spcBef>
              <a:buNone/>
            </a:pPr>
            <a:r>
              <a:rPr lang="en-US" altLang="zh-CN" sz="1200"/>
              <a:t>import time</a:t>
            </a:r>
            <a:endParaRPr lang="en-US" altLang="zh-CN" sz="1200"/>
          </a:p>
          <a:p>
            <a:pPr marL="0" indent="0">
              <a:spcBef>
                <a:spcPct val="0"/>
              </a:spcBef>
              <a:buNone/>
            </a:pPr>
            <a:r>
              <a:rPr lang="en-US" altLang="zh-CN" sz="1200"/>
              <a:t>import tkinter</a:t>
            </a:r>
            <a:endParaRPr lang="en-US" altLang="zh-CN" sz="1200"/>
          </a:p>
          <a:p>
            <a:pPr marL="0" indent="0">
              <a:spcBef>
                <a:spcPct val="0"/>
              </a:spcBef>
              <a:buNone/>
            </a:pPr>
            <a:r>
              <a:rPr lang="en-US" altLang="zh-CN" sz="1200"/>
              <a:t>import threading</a:t>
            </a:r>
            <a:endParaRPr lang="en-US" altLang="zh-CN" sz="1200"/>
          </a:p>
          <a:p>
            <a:pPr marL="0" indent="0">
              <a:spcBef>
                <a:spcPct val="0"/>
              </a:spcBef>
              <a:buNone/>
            </a:pPr>
            <a:endParaRPr lang="en-US" altLang="zh-CN" sz="1200"/>
          </a:p>
          <a:p>
            <a:pPr marL="0" indent="0">
              <a:spcBef>
                <a:spcPct val="0"/>
              </a:spcBef>
              <a:buNone/>
            </a:pPr>
            <a:r>
              <a:rPr lang="en-US" altLang="zh-CN" sz="1200"/>
              <a:t>#创建应用程序窗口，设置标题和大小</a:t>
            </a:r>
            <a:endParaRPr lang="en-US" altLang="zh-CN" sz="1200"/>
          </a:p>
          <a:p>
            <a:pPr marL="0" indent="0">
              <a:spcBef>
                <a:spcPct val="0"/>
              </a:spcBef>
              <a:buNone/>
            </a:pPr>
            <a:r>
              <a:rPr lang="en-US" altLang="zh-CN" sz="1200"/>
              <a:t>root = tkinter.Tk()</a:t>
            </a:r>
            <a:endParaRPr lang="en-US" altLang="zh-CN" sz="1200"/>
          </a:p>
          <a:p>
            <a:pPr marL="0" indent="0">
              <a:spcBef>
                <a:spcPct val="0"/>
              </a:spcBef>
              <a:buNone/>
            </a:pPr>
            <a:r>
              <a:rPr lang="en-US" altLang="zh-CN" sz="1200"/>
              <a:t>root.title('倒计时自动关闭的窗口')</a:t>
            </a:r>
            <a:endParaRPr lang="en-US" altLang="zh-CN" sz="1200"/>
          </a:p>
          <a:p>
            <a:pPr marL="0" indent="0">
              <a:spcBef>
                <a:spcPct val="0"/>
              </a:spcBef>
              <a:buNone/>
            </a:pPr>
            <a:r>
              <a:rPr lang="en-US" altLang="zh-CN" sz="1200"/>
              <a:t>root['width'] = 400</a:t>
            </a:r>
            <a:endParaRPr lang="en-US" altLang="zh-CN" sz="1200"/>
          </a:p>
          <a:p>
            <a:pPr marL="0" indent="0">
              <a:spcBef>
                <a:spcPct val="0"/>
              </a:spcBef>
              <a:buNone/>
            </a:pPr>
            <a:r>
              <a:rPr lang="en-US" altLang="zh-CN" sz="1200"/>
              <a:t>root['height'] = 300</a:t>
            </a:r>
            <a:endParaRPr lang="en-US" altLang="zh-CN" sz="1200"/>
          </a:p>
          <a:p>
            <a:pPr marL="0" indent="0">
              <a:spcBef>
                <a:spcPct val="0"/>
              </a:spcBef>
              <a:buNone/>
            </a:pPr>
            <a:r>
              <a:rPr lang="en-US" altLang="zh-CN" sz="1200"/>
              <a:t>#不允许改变窗口大小</a:t>
            </a:r>
            <a:endParaRPr lang="en-US" altLang="zh-CN" sz="1200"/>
          </a:p>
          <a:p>
            <a:pPr marL="0" indent="0">
              <a:spcBef>
                <a:spcPct val="0"/>
              </a:spcBef>
              <a:buNone/>
            </a:pPr>
            <a:r>
              <a:rPr lang="en-US" altLang="zh-CN" sz="1200"/>
              <a:t>root.resizable(False, False)</a:t>
            </a:r>
            <a:endParaRPr lang="en-US" altLang="zh-CN" sz="1200"/>
          </a:p>
          <a:p>
            <a:pPr marL="0" indent="0">
              <a:spcBef>
                <a:spcPct val="0"/>
              </a:spcBef>
              <a:buNone/>
            </a:pPr>
            <a:endParaRPr lang="en-US" altLang="zh-CN" sz="1200"/>
          </a:p>
          <a:p>
            <a:pPr marL="0" indent="0">
              <a:spcBef>
                <a:spcPct val="0"/>
              </a:spcBef>
              <a:buNone/>
            </a:pPr>
            <a:r>
              <a:rPr lang="en-US" altLang="zh-CN" sz="1200"/>
              <a:t>#创建Text组件，放置一些文字</a:t>
            </a:r>
            <a:endParaRPr lang="en-US" altLang="zh-CN" sz="1200"/>
          </a:p>
          <a:p>
            <a:pPr marL="0" indent="0">
              <a:spcBef>
                <a:spcPct val="0"/>
              </a:spcBef>
              <a:buNone/>
            </a:pPr>
            <a:r>
              <a:rPr lang="en-US" altLang="zh-CN" sz="1200"/>
              <a:t>richText = tkinter.Text(root, width=380)</a:t>
            </a:r>
            <a:endParaRPr lang="en-US" altLang="zh-CN" sz="1200"/>
          </a:p>
          <a:p>
            <a:pPr marL="0" indent="0">
              <a:spcBef>
                <a:spcPct val="0"/>
              </a:spcBef>
              <a:buNone/>
            </a:pPr>
            <a:r>
              <a:rPr lang="en-US" altLang="zh-CN" sz="1200"/>
              <a:t>richText.place(x=10, y=10, width=380, height=230)</a:t>
            </a:r>
            <a:endParaRPr lang="en-US" altLang="zh-CN" sz="1200"/>
          </a:p>
          <a:p>
            <a:pPr marL="0" indent="0">
              <a:spcBef>
                <a:spcPct val="0"/>
              </a:spcBef>
              <a:buNone/>
            </a:pPr>
            <a:r>
              <a:rPr lang="en-US" altLang="zh-CN" sz="1200"/>
              <a:t>richText.insert('0.0', '假设阅读这些文字需要10秒钟时间')</a:t>
            </a:r>
            <a:endParaRPr lang="en-US" altLang="zh-CN" sz="1200"/>
          </a:p>
          <a:p>
            <a:pPr marL="0" indent="0">
              <a:spcBef>
                <a:spcPct val="0"/>
              </a:spcBef>
              <a:buNone/>
            </a:pPr>
            <a:r>
              <a:rPr lang="en-US" altLang="zh-CN" sz="1200"/>
              <a:t># 显示倒计时的Label</a:t>
            </a:r>
            <a:endParaRPr lang="en-US" altLang="zh-CN" sz="1200"/>
          </a:p>
          <a:p>
            <a:pPr marL="0" indent="0">
              <a:spcBef>
                <a:spcPct val="0"/>
              </a:spcBef>
              <a:buNone/>
            </a:pPr>
            <a:r>
              <a:rPr lang="en-US" altLang="zh-CN" sz="1200"/>
              <a:t>lbTime = tkinter.Label(root, fg='red', anchor='w')</a:t>
            </a:r>
            <a:endParaRPr lang="en-US" altLang="zh-CN" sz="1200"/>
          </a:p>
          <a:p>
            <a:pPr marL="0" indent="0">
              <a:spcBef>
                <a:spcPct val="0"/>
              </a:spcBef>
              <a:buNone/>
            </a:pPr>
            <a:r>
              <a:rPr lang="en-US" altLang="zh-CN" sz="1200"/>
              <a:t>lbTime.place(x=10, y=250, width=150)</a:t>
            </a:r>
            <a:endParaRPr lang="en-US" altLang="zh-CN" sz="1200"/>
          </a:p>
          <a:p>
            <a:pPr marL="0" indent="0">
              <a:spcBef>
                <a:spcPct val="0"/>
              </a:spcBef>
              <a:buNone/>
            </a:pPr>
            <a:endParaRPr lang="en-US" altLang="zh-CN" sz="1200"/>
          </a:p>
          <a:p>
            <a:pPr marL="0" indent="0">
              <a:spcBef>
                <a:spcPct val="0"/>
              </a:spcBef>
              <a:buNone/>
            </a:pPr>
            <a:r>
              <a:rPr lang="en-US" altLang="zh-CN" sz="1200"/>
              <a:t>def autoClose():</a:t>
            </a:r>
            <a:endParaRPr lang="en-US" altLang="zh-CN" sz="1200"/>
          </a:p>
          <a:p>
            <a:pPr marL="0" indent="0">
              <a:spcBef>
                <a:spcPct val="0"/>
              </a:spcBef>
              <a:buNone/>
            </a:pPr>
            <a:r>
              <a:rPr lang="en-US" altLang="zh-CN" sz="1200"/>
              <a:t>    for i in range(10):</a:t>
            </a:r>
            <a:endParaRPr lang="en-US" altLang="zh-CN" sz="1200"/>
          </a:p>
          <a:p>
            <a:pPr marL="0" indent="0">
              <a:spcBef>
                <a:spcPct val="0"/>
              </a:spcBef>
              <a:buNone/>
            </a:pPr>
            <a:r>
              <a:rPr lang="en-US" altLang="zh-CN" sz="1200"/>
              <a:t>        lbTime['text'] = '距离窗口关闭还有{}秒'.format(10-i)</a:t>
            </a:r>
            <a:endParaRPr lang="en-US" altLang="zh-CN" sz="1200"/>
          </a:p>
          <a:p>
            <a:pPr marL="0" indent="0">
              <a:spcBef>
                <a:spcPct val="0"/>
              </a:spcBef>
              <a:buNone/>
            </a:pPr>
            <a:r>
              <a:rPr lang="en-US" altLang="zh-CN" sz="1200"/>
              <a:t>        time.sleep(1)        </a:t>
            </a:r>
            <a:endParaRPr lang="en-US" altLang="zh-CN" sz="1200"/>
          </a:p>
          <a:p>
            <a:pPr marL="0" indent="0">
              <a:spcBef>
                <a:spcPct val="0"/>
              </a:spcBef>
              <a:buNone/>
            </a:pPr>
            <a:r>
              <a:rPr lang="en-US" altLang="zh-CN" sz="1200"/>
              <a:t>    root.destroy()</a:t>
            </a:r>
            <a:endParaRPr lang="en-US" altLang="zh-CN" sz="1200"/>
          </a:p>
          <a:p>
            <a:pPr marL="0" indent="0">
              <a:spcBef>
                <a:spcPct val="0"/>
              </a:spcBef>
              <a:buNone/>
            </a:pPr>
            <a:r>
              <a:rPr lang="en-US" altLang="zh-CN" sz="1200"/>
              <a:t># 创建并启动线程</a:t>
            </a:r>
            <a:endParaRPr lang="en-US" altLang="zh-CN" sz="1200"/>
          </a:p>
          <a:p>
            <a:pPr marL="0" indent="0">
              <a:spcBef>
                <a:spcPct val="0"/>
              </a:spcBef>
              <a:buNone/>
            </a:pPr>
            <a:r>
              <a:rPr lang="en-US" altLang="zh-CN" sz="1200"/>
              <a:t>t = threading.Thread(target=autoClose)</a:t>
            </a:r>
            <a:endParaRPr lang="en-US" altLang="zh-CN" sz="1200"/>
          </a:p>
          <a:p>
            <a:pPr marL="0" indent="0">
              <a:spcBef>
                <a:spcPct val="0"/>
              </a:spcBef>
              <a:buNone/>
            </a:pPr>
            <a:r>
              <a:rPr lang="en-US" altLang="zh-CN" sz="1200"/>
              <a:t>t.start()</a:t>
            </a:r>
            <a:endParaRPr lang="en-US" altLang="zh-CN" sz="1200"/>
          </a:p>
          <a:p>
            <a:pPr marL="0" indent="0">
              <a:spcBef>
                <a:spcPct val="0"/>
              </a:spcBef>
              <a:buNone/>
            </a:pPr>
            <a:r>
              <a:rPr lang="en-US" altLang="zh-CN" sz="1200"/>
              <a:t>root.mainloop()</a:t>
            </a:r>
            <a:endParaRPr lang="en-US" altLang="zh-CN" sz="1200"/>
          </a:p>
        </p:txBody>
      </p:sp>
      <p:pic>
        <p:nvPicPr>
          <p:cNvPr id="86019" name="Picture 3"/>
          <p:cNvPicPr>
            <a:picLocks noChangeAspect="1"/>
          </p:cNvPicPr>
          <p:nvPr/>
        </p:nvPicPr>
        <p:blipFill>
          <a:blip r:embed="rId1"/>
          <a:stretch>
            <a:fillRect/>
          </a:stretch>
        </p:blipFill>
        <p:spPr>
          <a:xfrm>
            <a:off x="6381750" y="1952625"/>
            <a:ext cx="3829050" cy="3105150"/>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a:noFill/>
        </p:spPr>
        <p:txBody>
          <a:bodyPr vert="horz" wrap="square" lIns="91440" tIns="45720" rIns="91440" bIns="45720" rtlCol="0" anchor="ctr" anchorCtr="0">
            <a:spAutoFit/>
          </a:bodyPr>
          <a:p>
            <a:pPr lvl="0" algn="l" fontAlgn="base"/>
            <a:r>
              <a:rPr>
                <a:latin typeface="+mj-lt"/>
                <a:ea typeface="+mj-ea"/>
                <a:cs typeface="+mj-cs"/>
                <a:sym typeface="+mn-ea"/>
              </a:rPr>
              <a:t>拓展：简易计算器</a:t>
            </a:r>
            <a:endParaRPr>
              <a:latin typeface="+mj-lt"/>
              <a:ea typeface="+mj-ea"/>
              <a:cs typeface="+mj-cs"/>
              <a:sym typeface="+mn-ea"/>
            </a:endParaRPr>
          </a:p>
        </p:txBody>
      </p:sp>
      <p:sp>
        <p:nvSpPr>
          <p:cNvPr id="3" name="文本占位符 2"/>
          <p:cNvSpPr>
            <a:spLocks noGrp="1"/>
          </p:cNvSpPr>
          <p:nvPr>
            <p:ph type="body" idx="1"/>
          </p:nvPr>
        </p:nvSpPr>
        <p:spPr/>
        <p:txBody>
          <a:bodyPr/>
          <a:p>
            <a:endParaRPr lang="zh-CN" altLang="en-US"/>
          </a:p>
        </p:txBody>
      </p:sp>
      <p:sp>
        <p:nvSpPr>
          <p:cNvPr id="87042" name="内容占位符 2"/>
          <p:cNvSpPr>
            <a:spLocks noGrp="1"/>
          </p:cNvSpPr>
          <p:nvPr>
            <p:ph sz="half" idx="2"/>
          </p:nvPr>
        </p:nvSpPr>
        <p:spPr/>
        <p:txBody>
          <a:bodyPr anchor="t"/>
          <a:p>
            <a:r>
              <a:rPr lang="zh-CN" altLang="en-US" sz="2400"/>
              <a:t>源码：</a:t>
            </a:r>
            <a:r>
              <a:rPr lang="zh-CN" altLang="en-US" sz="2400">
                <a:hlinkClick r:id="rId1" action="ppaction://hlinkfile"/>
              </a:rPr>
              <a:t>code\tkinter_calculater.pyw</a:t>
            </a:r>
            <a:endParaRPr lang="zh-CN" altLang="en-US" sz="2400"/>
          </a:p>
        </p:txBody>
      </p:sp>
      <p:pic>
        <p:nvPicPr>
          <p:cNvPr id="87043" name="图片 3"/>
          <p:cNvPicPr>
            <a:picLocks noChangeAspect="1"/>
          </p:cNvPicPr>
          <p:nvPr/>
        </p:nvPicPr>
        <p:blipFill>
          <a:blip r:embed="rId2"/>
          <a:stretch>
            <a:fillRect/>
          </a:stretch>
        </p:blipFill>
        <p:spPr>
          <a:xfrm>
            <a:off x="3263900" y="2190750"/>
            <a:ext cx="4025900" cy="3935413"/>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21505"/>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rPr>
              <a:t>9.1.1 Frame</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29698" name="文本占位符 21506"/>
          <p:cNvSpPr>
            <a:spLocks noGrp="1"/>
          </p:cNvSpPr>
          <p:nvPr>
            <p:ph sz="half" idx="2"/>
          </p:nvPr>
        </p:nvSpPr>
        <p:spPr/>
        <p:txBody>
          <a:bodyPr anchor="t"/>
          <a:p>
            <a:pPr marL="342900" marR="0" indent="-342900" algn="l" defTabSz="914400" rtl="0" eaLnBrk="1" fontAlgn="base" latinLnBrk="0" hangingPunct="1">
              <a:lnSpc>
                <a:spcPct val="100000"/>
              </a:lnSpc>
              <a:spcBef>
                <a:spcPts val="600"/>
              </a:spcBef>
              <a:spcAft>
                <a:spcPts val="600"/>
              </a:spcAft>
              <a:buClrTx/>
              <a:buSzPct val="90000"/>
              <a:buFont typeface="Wingdings" panose="05000000000000000000" charset="0"/>
              <a:buChar char="§"/>
            </a:pPr>
            <a:r>
              <a:rPr kumimoji="0" lang="en-US" altLang="x-none" sz="2400" b="0" i="0" u="none" strike="noStrike" kern="1200" cap="none" spc="0" normalizeH="0" baseline="0" noProof="1" dirty="0">
                <a:solidFill>
                  <a:schemeClr val="tx1"/>
                </a:solidFill>
                <a:latin typeface="+mn-lt"/>
                <a:ea typeface="+mn-ea"/>
                <a:cs typeface="+mn-cs"/>
              </a:rPr>
              <a:t>wxPython</a:t>
            </a:r>
            <a:r>
              <a:rPr kumimoji="0" lang="zh-CN" altLang="en-US" sz="2400" b="0" i="0" u="none" strike="noStrike" kern="1200" cap="none" spc="0" normalizeH="0" baseline="0" noProof="1" dirty="0">
                <a:solidFill>
                  <a:schemeClr val="tx1"/>
                </a:solidFill>
                <a:latin typeface="+mn-lt"/>
                <a:ea typeface="+mn-ea"/>
                <a:cs typeface="+mn-cs"/>
              </a:rPr>
              <a:t>的</a:t>
            </a:r>
            <a:r>
              <a:rPr kumimoji="0" lang="en-US" altLang="x-none" sz="2400" b="0" i="0" u="none" strike="noStrike" kern="1200" cap="none" spc="0" normalizeH="0" baseline="0" noProof="1" dirty="0">
                <a:solidFill>
                  <a:schemeClr val="tx1"/>
                </a:solidFill>
                <a:latin typeface="+mn-lt"/>
                <a:ea typeface="+mn-ea"/>
                <a:cs typeface="+mn-cs"/>
              </a:rPr>
              <a:t>ID</a:t>
            </a:r>
            <a:r>
              <a:rPr kumimoji="0" lang="zh-CN" altLang="en-US" sz="2400" b="0" i="0" u="none" strike="noStrike" kern="1200" cap="none" spc="0" normalizeH="0" baseline="0" noProof="1" dirty="0">
                <a:solidFill>
                  <a:schemeClr val="tx1"/>
                </a:solidFill>
                <a:latin typeface="+mn-lt"/>
                <a:ea typeface="+mn-ea"/>
                <a:cs typeface="+mn-cs"/>
              </a:rPr>
              <a:t>参数：</a:t>
            </a:r>
            <a:endParaRPr kumimoji="0" lang="zh-CN" altLang="en-US" sz="2400" b="0" i="0" u="none" strike="noStrike" kern="1200" cap="none" spc="0" normalizeH="0" baseline="0" noProof="1" dirty="0">
              <a:solidFill>
                <a:schemeClr val="tx1"/>
              </a:solidFill>
              <a:latin typeface="+mn-lt"/>
              <a:ea typeface="+mn-ea"/>
              <a:cs typeface="+mn-cs"/>
            </a:endParaRPr>
          </a:p>
          <a:p>
            <a:pPr marL="649605" marR="0" indent="-342265" algn="l" defTabSz="914400" rtl="0" eaLnBrk="1" fontAlgn="base" latinLnBrk="0" hangingPunct="1">
              <a:lnSpc>
                <a:spcPct val="100000"/>
              </a:lnSpc>
              <a:spcBef>
                <a:spcPts val="600"/>
              </a:spcBef>
              <a:spcAft>
                <a:spcPts val="600"/>
              </a:spcAft>
              <a:buClrTx/>
              <a:buSzPct val="90000"/>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mn-ea"/>
                <a:cs typeface="+mn-cs"/>
              </a:rPr>
              <a:t>可以明确给构造函数传递一个正整数，由程序员自行保证</a:t>
            </a:r>
            <a:r>
              <a:rPr kumimoji="0" lang="en-US" altLang="x-none" sz="1800" b="0" i="0" u="none" strike="noStrike" kern="1200" cap="none" spc="0" normalizeH="0" baseline="0" noProof="1" dirty="0">
                <a:solidFill>
                  <a:schemeClr val="tx1"/>
                </a:solidFill>
                <a:latin typeface="+mn-lt"/>
                <a:ea typeface="+mn-ea"/>
                <a:cs typeface="+mn-cs"/>
              </a:rPr>
              <a:t>ID</a:t>
            </a:r>
            <a:r>
              <a:rPr kumimoji="0" lang="zh-CN" altLang="en-US" sz="1800" b="0" i="0" u="none" strike="noStrike" kern="1200" cap="none" spc="0" normalizeH="0" baseline="0" noProof="1" dirty="0">
                <a:solidFill>
                  <a:schemeClr val="tx1"/>
                </a:solidFill>
                <a:latin typeface="+mn-lt"/>
                <a:ea typeface="+mn-ea"/>
                <a:cs typeface="+mn-cs"/>
              </a:rPr>
              <a:t>不重复并且没有重用预定义的</a:t>
            </a:r>
            <a:r>
              <a:rPr kumimoji="0" lang="en-US" altLang="x-none" sz="1800" b="0" i="0" u="none" strike="noStrike" kern="1200" cap="none" spc="0" normalizeH="0" baseline="0" noProof="1" dirty="0">
                <a:solidFill>
                  <a:schemeClr val="tx1"/>
                </a:solidFill>
                <a:latin typeface="+mn-lt"/>
                <a:ea typeface="+mn-ea"/>
                <a:cs typeface="+mn-cs"/>
              </a:rPr>
              <a:t>ID</a:t>
            </a:r>
            <a:r>
              <a:rPr kumimoji="0" lang="zh-CN" altLang="en-US" sz="1800" b="0" i="0" u="none" strike="noStrike" kern="1200" cap="none" spc="0" normalizeH="0" baseline="0" noProof="1" dirty="0">
                <a:solidFill>
                  <a:schemeClr val="tx1"/>
                </a:solidFill>
                <a:latin typeface="+mn-lt"/>
                <a:ea typeface="+mn-ea"/>
                <a:cs typeface="+mn-cs"/>
              </a:rPr>
              <a:t>号，如</a:t>
            </a:r>
            <a:r>
              <a:rPr kumimoji="0" lang="en-US" altLang="x-none" sz="1800" b="0" i="0" u="none" strike="noStrike" kern="1200" cap="none" spc="0" normalizeH="0" baseline="0" noProof="1" dirty="0">
                <a:solidFill>
                  <a:schemeClr val="tx1"/>
                </a:solidFill>
                <a:latin typeface="+mn-lt"/>
                <a:ea typeface="+mn-ea"/>
                <a:cs typeface="+mn-cs"/>
              </a:rPr>
              <a:t>wx.ID_OK</a:t>
            </a:r>
            <a:r>
              <a:rPr kumimoji="0" lang="zh-CN" altLang="en-US" sz="1800" b="0" i="0" u="none" strike="noStrike" kern="1200" cap="none" spc="0" normalizeH="0" baseline="0" noProof="1" dirty="0">
                <a:solidFill>
                  <a:schemeClr val="tx1"/>
                </a:solidFill>
                <a:latin typeface="+mn-lt"/>
                <a:ea typeface="+mn-ea"/>
                <a:cs typeface="+mn-cs"/>
              </a:rPr>
              <a:t>、</a:t>
            </a:r>
            <a:r>
              <a:rPr kumimoji="0" lang="en-US" altLang="x-none" sz="1800" b="0" i="0" u="none" strike="noStrike" kern="1200" cap="none" spc="0" normalizeH="0" baseline="0" noProof="1" dirty="0">
                <a:solidFill>
                  <a:schemeClr val="tx1"/>
                </a:solidFill>
                <a:latin typeface="+mn-lt"/>
                <a:ea typeface="+mn-ea"/>
                <a:cs typeface="+mn-cs"/>
              </a:rPr>
              <a:t>wx.ID_CANCEL</a:t>
            </a:r>
            <a:r>
              <a:rPr kumimoji="0" lang="zh-CN" altLang="en-US" sz="1800" b="0" i="0" u="none" strike="noStrike" kern="1200" cap="none" spc="0" normalizeH="0" baseline="0" noProof="1" dirty="0">
                <a:solidFill>
                  <a:schemeClr val="tx1"/>
                </a:solidFill>
                <a:latin typeface="+mn-lt"/>
                <a:ea typeface="+mn-ea"/>
                <a:cs typeface="+mn-cs"/>
              </a:rPr>
              <a:t>等</a:t>
            </a:r>
            <a:r>
              <a:rPr kumimoji="0" lang="en-US" altLang="x-none" sz="1800" b="0" i="0" u="none" strike="noStrike" kern="1200" cap="none" spc="0" normalizeH="0" baseline="0" noProof="1" dirty="0">
                <a:solidFill>
                  <a:schemeClr val="tx1"/>
                </a:solidFill>
                <a:latin typeface="+mn-lt"/>
                <a:ea typeface="+mn-ea"/>
                <a:cs typeface="+mn-cs"/>
              </a:rPr>
              <a:t>ID</a:t>
            </a:r>
            <a:r>
              <a:rPr kumimoji="0" lang="zh-CN" altLang="en-US" sz="1800" b="0" i="0" u="none" strike="noStrike" kern="1200" cap="none" spc="0" normalizeH="0" baseline="0" noProof="1" dirty="0">
                <a:solidFill>
                  <a:schemeClr val="tx1"/>
                </a:solidFill>
                <a:latin typeface="+mn-lt"/>
                <a:ea typeface="+mn-ea"/>
                <a:cs typeface="+mn-cs"/>
              </a:rPr>
              <a:t>号对应的数值；</a:t>
            </a:r>
            <a:endParaRPr kumimoji="0" lang="zh-CN" altLang="en-US" sz="1800" b="0" i="0" u="none" strike="noStrike" kern="1200" cap="none" spc="0" normalizeH="0" baseline="0" noProof="1" dirty="0">
              <a:solidFill>
                <a:schemeClr val="tx1"/>
              </a:solidFill>
              <a:latin typeface="+mn-lt"/>
              <a:ea typeface="+mn-ea"/>
              <a:cs typeface="+mn-cs"/>
            </a:endParaRPr>
          </a:p>
          <a:p>
            <a:pPr marL="615315" marR="0" indent="-342265" algn="l" defTabSz="914400" rtl="0" eaLnBrk="1" fontAlgn="base" latinLnBrk="0" hangingPunct="1">
              <a:lnSpc>
                <a:spcPct val="100000"/>
              </a:lnSpc>
              <a:spcBef>
                <a:spcPts val="600"/>
              </a:spcBef>
              <a:spcAft>
                <a:spcPts val="600"/>
              </a:spcAft>
              <a:buClrTx/>
              <a:buSzPct val="90000"/>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mn-ea"/>
                <a:cs typeface="+mn-cs"/>
              </a:rPr>
              <a:t>使用</a:t>
            </a:r>
            <a:r>
              <a:rPr kumimoji="0" lang="en-US" altLang="x-none" sz="1800" b="0" i="0" u="none" strike="noStrike" kern="1200" cap="none" spc="0" normalizeH="0" baseline="0" noProof="1" dirty="0">
                <a:solidFill>
                  <a:schemeClr val="tx1"/>
                </a:solidFill>
                <a:latin typeface="+mn-lt"/>
                <a:ea typeface="+mn-ea"/>
                <a:cs typeface="+mn-cs"/>
              </a:rPr>
              <a:t>wx.NewId()</a:t>
            </a:r>
            <a:r>
              <a:rPr kumimoji="0" lang="zh-CN" altLang="en-US" sz="1800" b="0" i="0" u="none" strike="noStrike" kern="1200" cap="none" spc="0" normalizeH="0" baseline="0" noProof="1" dirty="0">
                <a:solidFill>
                  <a:schemeClr val="tx1"/>
                </a:solidFill>
                <a:latin typeface="+mn-lt"/>
                <a:ea typeface="+mn-ea"/>
                <a:cs typeface="+mn-cs"/>
              </a:rPr>
              <a:t>函数，可以避免确保</a:t>
            </a:r>
            <a:r>
              <a:rPr kumimoji="0" lang="en-US" altLang="x-none" sz="1800" b="0" i="0" u="none" strike="noStrike" kern="1200" cap="none" spc="0" normalizeH="0" baseline="0" noProof="1" dirty="0">
                <a:solidFill>
                  <a:schemeClr val="tx1"/>
                </a:solidFill>
                <a:latin typeface="+mn-lt"/>
                <a:ea typeface="+mn-ea"/>
                <a:cs typeface="+mn-cs"/>
              </a:rPr>
              <a:t>ID</a:t>
            </a:r>
            <a:r>
              <a:rPr kumimoji="0" lang="zh-CN" altLang="en-US" sz="1800" b="0" i="0" u="none" strike="noStrike" kern="1200" cap="none" spc="0" normalizeH="0" baseline="0" noProof="1" dirty="0">
                <a:solidFill>
                  <a:schemeClr val="tx1"/>
                </a:solidFill>
                <a:latin typeface="+mn-lt"/>
                <a:ea typeface="+mn-ea"/>
                <a:cs typeface="+mn-cs"/>
              </a:rPr>
              <a:t>号唯一性的麻烦，如</a:t>
            </a:r>
            <a:endParaRPr kumimoji="0" lang="zh-CN" altLang="en-US" sz="180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ts val="600"/>
              </a:spcBef>
              <a:spcAft>
                <a:spcPts val="0"/>
              </a:spcAft>
              <a:buClrTx/>
              <a:buSzPct val="90000"/>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id = wx.NewId()</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ts val="0"/>
              </a:spcAft>
              <a:buClrTx/>
              <a:buSzPct val="90000"/>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frame = wx.Frame.__init__(None, id)</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615315" marR="0" indent="-342265" algn="l" defTabSz="914400" rtl="0" eaLnBrk="1" fontAlgn="base" latinLnBrk="0" hangingPunct="1">
              <a:lnSpc>
                <a:spcPct val="100000"/>
              </a:lnSpc>
              <a:spcBef>
                <a:spcPts val="600"/>
              </a:spcBef>
              <a:spcAft>
                <a:spcPts val="600"/>
              </a:spcAft>
              <a:buClrTx/>
              <a:buSzPct val="90000"/>
              <a:buFont typeface="Wingdings" panose="05000000000000000000" charset="0"/>
              <a:buChar char="ü"/>
            </a:pPr>
            <a:r>
              <a:rPr kumimoji="0" lang="zh-CN" altLang="en-US" sz="1800" b="0" i="0" u="none" strike="noStrike" kern="1200" cap="none" spc="0" normalizeH="0" baseline="0" noProof="1" dirty="0">
                <a:solidFill>
                  <a:schemeClr val="tx1"/>
                </a:solidFill>
                <a:latin typeface="+mn-lt"/>
                <a:ea typeface="+mn-ea"/>
                <a:cs typeface="+mn-cs"/>
              </a:rPr>
              <a:t>使用全局常量</a:t>
            </a:r>
            <a:r>
              <a:rPr kumimoji="0" lang="en-US" altLang="x-none" sz="1800" b="0" i="0" u="none" strike="noStrike" kern="1200" cap="none" spc="0" normalizeH="0" baseline="0" noProof="1" dirty="0">
                <a:solidFill>
                  <a:schemeClr val="tx1"/>
                </a:solidFill>
                <a:latin typeface="+mn-lt"/>
                <a:ea typeface="+mn-ea"/>
                <a:cs typeface="+mn-cs"/>
              </a:rPr>
              <a:t>wx.ID_ANY</a:t>
            </a:r>
            <a:r>
              <a:rPr kumimoji="0" lang="zh-CN" altLang="en-US" sz="1800" b="0" i="0" u="none" strike="noStrike" kern="1200" cap="none" spc="0" normalizeH="0" baseline="0" noProof="1" dirty="0">
                <a:solidFill>
                  <a:schemeClr val="tx1"/>
                </a:solidFill>
                <a:latin typeface="+mn-lt"/>
                <a:ea typeface="+mn-ea"/>
                <a:cs typeface="+mn-cs"/>
              </a:rPr>
              <a:t>（值为</a:t>
            </a:r>
            <a:r>
              <a:rPr kumimoji="0" lang="en-US" altLang="x-none" sz="1800" b="0" i="0" u="none" strike="noStrike" kern="1200" cap="none" spc="0" normalizeH="0" baseline="0" noProof="1" dirty="0">
                <a:solidFill>
                  <a:schemeClr val="tx1"/>
                </a:solidFill>
                <a:latin typeface="+mn-lt"/>
                <a:ea typeface="+mn-ea"/>
                <a:cs typeface="+mn-cs"/>
              </a:rPr>
              <a:t>-1</a:t>
            </a:r>
            <a:r>
              <a:rPr kumimoji="0" lang="zh-CN" altLang="en-US" sz="1800" b="0" i="0" u="none" strike="noStrike" kern="1200" cap="none" spc="0" normalizeH="0" baseline="0" noProof="1" dirty="0">
                <a:solidFill>
                  <a:schemeClr val="tx1"/>
                </a:solidFill>
                <a:latin typeface="+mn-lt"/>
                <a:ea typeface="+mn-ea"/>
                <a:cs typeface="+mn-cs"/>
              </a:rPr>
              <a:t>）来让</a:t>
            </a:r>
            <a:r>
              <a:rPr kumimoji="0" lang="en-US" altLang="x-none" sz="1800" b="0" i="0" u="none" strike="noStrike" kern="1200" cap="none" spc="0" normalizeH="0" baseline="0" noProof="1" dirty="0">
                <a:solidFill>
                  <a:schemeClr val="tx1"/>
                </a:solidFill>
                <a:latin typeface="+mn-lt"/>
                <a:ea typeface="+mn-ea"/>
                <a:cs typeface="+mn-cs"/>
              </a:rPr>
              <a:t>wxPython</a:t>
            </a:r>
            <a:r>
              <a:rPr kumimoji="0" lang="zh-CN" altLang="en-US" sz="1800" b="0" i="0" u="none" strike="noStrike" kern="1200" cap="none" spc="0" normalizeH="0" baseline="0" noProof="1" dirty="0">
                <a:solidFill>
                  <a:schemeClr val="tx1"/>
                </a:solidFill>
                <a:latin typeface="+mn-lt"/>
                <a:ea typeface="+mn-ea"/>
                <a:cs typeface="+mn-cs"/>
              </a:rPr>
              <a:t>生成新的</a:t>
            </a:r>
            <a:r>
              <a:rPr kumimoji="0" lang="en-US" altLang="x-none" sz="1800" b="0" i="0" u="none" strike="noStrike" kern="1200" cap="none" spc="0" normalizeH="0" baseline="0" noProof="1" dirty="0">
                <a:solidFill>
                  <a:schemeClr val="tx1"/>
                </a:solidFill>
                <a:latin typeface="+mn-lt"/>
                <a:ea typeface="+mn-ea"/>
                <a:cs typeface="+mn-cs"/>
              </a:rPr>
              <a:t>ID</a:t>
            </a:r>
            <a:r>
              <a:rPr kumimoji="0" lang="zh-CN" altLang="en-US" sz="1800" b="0" i="0" u="none" strike="noStrike" kern="1200" cap="none" spc="0" normalizeH="0" baseline="0" noProof="1" dirty="0">
                <a:solidFill>
                  <a:schemeClr val="tx1"/>
                </a:solidFill>
                <a:latin typeface="+mn-lt"/>
                <a:ea typeface="+mn-ea"/>
                <a:cs typeface="+mn-cs"/>
              </a:rPr>
              <a:t>，需要时可以使用</a:t>
            </a:r>
            <a:r>
              <a:rPr kumimoji="0" lang="en-US" altLang="x-none" sz="1800" b="0" i="0" u="none" strike="noStrike" kern="1200" cap="none" spc="0" normalizeH="0" baseline="0" noProof="1" dirty="0">
                <a:solidFill>
                  <a:schemeClr val="tx1"/>
                </a:solidFill>
                <a:latin typeface="+mn-lt"/>
                <a:ea typeface="+mn-ea"/>
                <a:cs typeface="+mn-cs"/>
              </a:rPr>
              <a:t>GetId()</a:t>
            </a:r>
            <a:r>
              <a:rPr kumimoji="0" lang="zh-CN" altLang="en-US" sz="1800" b="0" i="0" u="none" strike="noStrike" kern="1200" cap="none" spc="0" normalizeH="0" baseline="0" noProof="1" dirty="0">
                <a:solidFill>
                  <a:schemeClr val="tx1"/>
                </a:solidFill>
                <a:latin typeface="+mn-lt"/>
                <a:ea typeface="+mn-ea"/>
                <a:cs typeface="+mn-cs"/>
              </a:rPr>
              <a:t>方法来得到它，如</a:t>
            </a:r>
            <a:endParaRPr kumimoji="0" lang="zh-CN" altLang="en-US" sz="1800" b="0" i="0" u="none" strike="noStrike" kern="1200" cap="none" spc="0" normalizeH="0" baseline="0" noProof="1" dirty="0">
              <a:solidFill>
                <a:schemeClr val="tx1"/>
              </a:solidFill>
              <a:latin typeface="+mn-lt"/>
              <a:ea typeface="+mn-ea"/>
              <a:cs typeface="+mn-cs"/>
            </a:endParaRPr>
          </a:p>
          <a:p>
            <a:pPr marL="0" marR="0" indent="0" algn="l" defTabSz="914400" rtl="0" eaLnBrk="1" fontAlgn="base" latinLnBrk="0" hangingPunct="1">
              <a:lnSpc>
                <a:spcPct val="100000"/>
              </a:lnSpc>
              <a:spcBef>
                <a:spcPts val="600"/>
              </a:spcBef>
              <a:spcAft>
                <a:spcPts val="0"/>
              </a:spcAft>
              <a:buClrTx/>
              <a:buSzPct val="90000"/>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frame = wx.Frame.__init__(None, -1)</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ts val="0"/>
              </a:spcAft>
              <a:buClrTx/>
              <a:buSzPct val="90000"/>
              <a:buFontTx/>
              <a:buNone/>
            </a:pPr>
            <a:r>
              <a:rPr kumimoji="0" lang="en-US" altLang="x-none" sz="1800" b="0" i="0" u="none" strike="noStrike" kern="1200" cap="none" spc="0" normalizeH="0" baseline="0" noProof="1" dirty="0">
                <a:solidFill>
                  <a:schemeClr val="tx1"/>
                </a:solidFill>
                <a:latin typeface="Consolas" panose="020B0609020204030204" charset="0"/>
                <a:ea typeface="+mn-ea"/>
                <a:cs typeface="+mn-cs"/>
              </a:rPr>
              <a:t>id = frame.GetId()</a:t>
            </a:r>
            <a:endParaRPr kumimoji="0" lang="en-US" altLang="x-none" sz="1800" b="0" i="0" u="none" strike="noStrike" kern="1200" cap="none" spc="0" normalizeH="0" baseline="0" noProof="1" dirty="0">
              <a:solidFill>
                <a:schemeClr val="tx1"/>
              </a:solidFill>
              <a:latin typeface="Consolas" panose="020B0609020204030204"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2529"/>
          <p:cNvSpPr>
            <a:spLocks noGrp="1"/>
          </p:cNvSpPr>
          <p:nvPr>
            <p:ph type="title"/>
          </p:nvPr>
        </p:nvSpPr>
        <p:spPr>
          <a:xfrm>
            <a:off x="554355" y="150495"/>
            <a:ext cx="5398770" cy="414020"/>
          </a:xfrm>
        </p:spPr>
        <p:txBody>
          <a:bodyPr anchor="ctr"/>
          <a:p>
            <a:pPr defTabSz="914400" fontAlgn="base">
              <a:buNone/>
            </a:pPr>
            <a:r>
              <a:rPr lang="en-US" altLang="zh-CN" strike="noStrike" kern="1200" baseline="0" noProof="1">
                <a:latin typeface="+mj-lt"/>
                <a:ea typeface="+mj-ea"/>
                <a:cs typeface="+mj-cs"/>
              </a:rPr>
              <a:t>9.1.1 Frame</a:t>
            </a:r>
            <a:endParaRPr lang="en-US" altLang="zh-CN" strike="noStrike" kern="1200" baseline="0" noProof="1">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30722" name="文本占位符 22530"/>
          <p:cNvSpPr>
            <a:spLocks noGrp="1"/>
          </p:cNvSpPr>
          <p:nvPr>
            <p:ph sz="half" idx="2"/>
          </p:nvPr>
        </p:nvSpPr>
        <p:spPr/>
        <p:txBody>
          <a:bodyPr anchor="t"/>
          <a:p>
            <a:pPr marL="342900" marR="0" indent="-342900" algn="l" defTabSz="914400" rtl="0" eaLnBrk="1" fontAlgn="base" latinLnBrk="0" hangingPunct="1">
              <a:lnSpc>
                <a:spcPct val="80000"/>
              </a:lnSpc>
              <a:spcBef>
                <a:spcPct val="20000"/>
              </a:spcBef>
              <a:spcAft>
                <a:spcPct val="0"/>
              </a:spcAft>
              <a:buClrTx/>
              <a:buSzPct val="90000"/>
              <a:buFont typeface="Wingdings" panose="05000000000000000000" charset="0"/>
              <a:buChar char="§"/>
            </a:pPr>
            <a:r>
              <a:rPr kumimoji="0" lang="en-US" altLang="x-none" sz="2400" b="0" i="0" u="none" strike="noStrike" kern="1200" cap="none" spc="0" normalizeH="0" baseline="0" noProof="1" dirty="0">
                <a:solidFill>
                  <a:schemeClr val="tx1"/>
                </a:solidFill>
                <a:latin typeface="+mn-lt"/>
                <a:ea typeface="+mn-ea"/>
                <a:cs typeface="+mn-cs"/>
              </a:rPr>
              <a:t>wx.Frame</a:t>
            </a:r>
            <a:r>
              <a:rPr kumimoji="0" lang="zh-CN" altLang="en-US" sz="2400" b="0" i="0" u="none" strike="noStrike" kern="1200" cap="none" spc="0" normalizeH="0" baseline="0" noProof="1" dirty="0">
                <a:solidFill>
                  <a:schemeClr val="tx1"/>
                </a:solidFill>
                <a:latin typeface="+mn-lt"/>
                <a:ea typeface="+mn-ea"/>
                <a:cs typeface="+mn-cs"/>
              </a:rPr>
              <a:t>的常用样式：</a:t>
            </a:r>
            <a:endParaRPr kumimoji="0" lang="zh-CN" altLang="en-US" sz="2400" b="0" i="0" u="none" strike="noStrike" kern="1200" cap="none" spc="0" normalizeH="0" baseline="0" noProof="1" dirty="0">
              <a:solidFill>
                <a:schemeClr val="tx1"/>
              </a:solidFill>
              <a:latin typeface="+mn-lt"/>
              <a:ea typeface="+mn-ea"/>
              <a:cs typeface="+mn-cs"/>
            </a:endParaRPr>
          </a:p>
          <a:p>
            <a:pPr marL="657860" marR="0" indent="-342265" algn="l" defTabSz="914400" rtl="0" eaLnBrk="1" fontAlgn="base" latinLnBrk="0" hangingPunct="1">
              <a:lnSpc>
                <a:spcPct val="100000"/>
              </a:lnSpc>
              <a:spcBef>
                <a:spcPts val="600"/>
              </a:spcBef>
              <a:spcAft>
                <a:spcPts val="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wx.CAPTION</a:t>
            </a:r>
            <a:r>
              <a:rPr kumimoji="0" lang="zh-CN" altLang="en-US" sz="1800" b="0" i="0" u="none" strike="noStrike" kern="1200" cap="none" spc="0" normalizeH="0" baseline="0" noProof="1" dirty="0">
                <a:solidFill>
                  <a:schemeClr val="tx1"/>
                </a:solidFill>
                <a:latin typeface="+mn-lt"/>
                <a:ea typeface="+mn-ea"/>
                <a:cs typeface="+mn-cs"/>
              </a:rPr>
              <a:t>：增加标题栏</a:t>
            </a:r>
            <a:endParaRPr kumimoji="0" lang="zh-CN" altLang="en-US" sz="1800" b="0" i="0" u="none" strike="noStrike" kern="1200" cap="none" spc="0" normalizeH="0" baseline="0" noProof="1" dirty="0">
              <a:solidFill>
                <a:schemeClr val="tx1"/>
              </a:solidFill>
              <a:latin typeface="+mn-lt"/>
              <a:ea typeface="+mn-ea"/>
              <a:cs typeface="+mn-cs"/>
            </a:endParaRPr>
          </a:p>
          <a:p>
            <a:pPr marL="657860" marR="0" indent="-342265" algn="l" defTabSz="914400" rtl="0" eaLnBrk="1" fontAlgn="base" latinLnBrk="0" hangingPunct="1">
              <a:lnSpc>
                <a:spcPct val="100000"/>
              </a:lnSpc>
              <a:spcBef>
                <a:spcPts val="600"/>
              </a:spcBef>
              <a:spcAft>
                <a:spcPts val="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wx.DEFAULT_FRAME_STYLE</a:t>
            </a:r>
            <a:r>
              <a:rPr kumimoji="0" lang="zh-CN" altLang="en-US" sz="1800" b="0" i="0" u="none" strike="noStrike" kern="1200" cap="none" spc="0" normalizeH="0" baseline="0" noProof="1" dirty="0">
                <a:solidFill>
                  <a:schemeClr val="tx1"/>
                </a:solidFill>
                <a:latin typeface="+mn-lt"/>
                <a:ea typeface="+mn-ea"/>
                <a:cs typeface="+mn-cs"/>
              </a:rPr>
              <a:t>：默认样式</a:t>
            </a:r>
            <a:endParaRPr kumimoji="0" lang="zh-CN" altLang="en-US" sz="1800" b="0" i="0" u="none" strike="noStrike" kern="1200" cap="none" spc="0" normalizeH="0" baseline="0" noProof="1" dirty="0">
              <a:solidFill>
                <a:schemeClr val="tx1"/>
              </a:solidFill>
              <a:latin typeface="+mn-lt"/>
              <a:ea typeface="+mn-ea"/>
              <a:cs typeface="+mn-cs"/>
            </a:endParaRPr>
          </a:p>
          <a:p>
            <a:pPr marL="657860" marR="0" indent="-342265" algn="l" defTabSz="914400" rtl="0" eaLnBrk="1" fontAlgn="base" latinLnBrk="0" hangingPunct="1">
              <a:lnSpc>
                <a:spcPct val="100000"/>
              </a:lnSpc>
              <a:spcBef>
                <a:spcPts val="600"/>
              </a:spcBef>
              <a:spcAft>
                <a:spcPts val="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wx.CLOSE_BOX</a:t>
            </a:r>
            <a:r>
              <a:rPr kumimoji="0" lang="zh-CN" altLang="en-US" sz="1800" b="0" i="0" u="none" strike="noStrike" kern="1200" cap="none" spc="0" normalizeH="0" baseline="0" noProof="1" dirty="0">
                <a:solidFill>
                  <a:schemeClr val="tx1"/>
                </a:solidFill>
                <a:latin typeface="+mn-lt"/>
                <a:ea typeface="+mn-ea"/>
                <a:cs typeface="+mn-cs"/>
              </a:rPr>
              <a:t>：标题栏上显示“关闭”按钮</a:t>
            </a:r>
            <a:endParaRPr kumimoji="0" lang="zh-CN" altLang="en-US" sz="1800" b="0" i="0" u="none" strike="noStrike" kern="1200" cap="none" spc="0" normalizeH="0" baseline="0" noProof="1" dirty="0">
              <a:solidFill>
                <a:schemeClr val="tx1"/>
              </a:solidFill>
              <a:latin typeface="+mn-lt"/>
              <a:ea typeface="+mn-ea"/>
              <a:cs typeface="+mn-cs"/>
            </a:endParaRPr>
          </a:p>
          <a:p>
            <a:pPr marL="657860" marR="0" indent="-342265" algn="l" defTabSz="914400" rtl="0" eaLnBrk="1" fontAlgn="base" latinLnBrk="0" hangingPunct="1">
              <a:lnSpc>
                <a:spcPct val="100000"/>
              </a:lnSpc>
              <a:spcBef>
                <a:spcPts val="600"/>
              </a:spcBef>
              <a:spcAft>
                <a:spcPts val="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wx.MAXIMIZE_BOX</a:t>
            </a:r>
            <a:r>
              <a:rPr kumimoji="0" lang="zh-CN" altLang="en-US" sz="1800" b="0" i="0" u="none" strike="noStrike" kern="1200" cap="none" spc="0" normalizeH="0" baseline="0" noProof="1" dirty="0">
                <a:solidFill>
                  <a:schemeClr val="tx1"/>
                </a:solidFill>
                <a:latin typeface="+mn-lt"/>
                <a:ea typeface="+mn-ea"/>
                <a:cs typeface="+mn-cs"/>
              </a:rPr>
              <a:t>：标题栏上显示“最大化”按钮</a:t>
            </a:r>
            <a:endParaRPr kumimoji="0" lang="zh-CN" altLang="en-US" sz="1800" b="0" i="0" u="none" strike="noStrike" kern="1200" cap="none" spc="0" normalizeH="0" baseline="0" noProof="1" dirty="0">
              <a:solidFill>
                <a:schemeClr val="tx1"/>
              </a:solidFill>
              <a:latin typeface="+mn-lt"/>
              <a:ea typeface="+mn-ea"/>
              <a:cs typeface="+mn-cs"/>
            </a:endParaRPr>
          </a:p>
          <a:p>
            <a:pPr marL="657860" marR="0" indent="-342265" algn="l" defTabSz="914400" rtl="0" eaLnBrk="1" fontAlgn="base" latinLnBrk="0" hangingPunct="1">
              <a:lnSpc>
                <a:spcPct val="100000"/>
              </a:lnSpc>
              <a:spcBef>
                <a:spcPts val="600"/>
              </a:spcBef>
              <a:spcAft>
                <a:spcPts val="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wx.MINIMIZE_BOX</a:t>
            </a:r>
            <a:r>
              <a:rPr kumimoji="0" lang="zh-CN" altLang="en-US" sz="1800" b="0" i="0" u="none" strike="noStrike" kern="1200" cap="none" spc="0" normalizeH="0" baseline="0" noProof="1" dirty="0">
                <a:solidFill>
                  <a:schemeClr val="tx1"/>
                </a:solidFill>
                <a:latin typeface="+mn-lt"/>
                <a:ea typeface="+mn-ea"/>
                <a:cs typeface="+mn-cs"/>
              </a:rPr>
              <a:t>：标题栏上显示“最小化”按钮</a:t>
            </a:r>
            <a:endParaRPr kumimoji="0" lang="zh-CN" altLang="en-US" sz="1800" b="0" i="0" u="none" strike="noStrike" kern="1200" cap="none" spc="0" normalizeH="0" baseline="0" noProof="1" dirty="0">
              <a:solidFill>
                <a:schemeClr val="tx1"/>
              </a:solidFill>
              <a:latin typeface="+mn-lt"/>
              <a:ea typeface="+mn-ea"/>
              <a:cs typeface="+mn-cs"/>
            </a:endParaRPr>
          </a:p>
          <a:p>
            <a:pPr marL="657860" marR="0" indent="-342265" algn="l" defTabSz="914400" rtl="0" eaLnBrk="1" fontAlgn="base" latinLnBrk="0" hangingPunct="1">
              <a:lnSpc>
                <a:spcPct val="100000"/>
              </a:lnSpc>
              <a:spcBef>
                <a:spcPts val="600"/>
              </a:spcBef>
              <a:spcAft>
                <a:spcPts val="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wx.RESIZE_BORDER</a:t>
            </a:r>
            <a:r>
              <a:rPr kumimoji="0" lang="zh-CN" altLang="en-US" sz="1800" b="0" i="0" u="none" strike="noStrike" kern="1200" cap="none" spc="0" normalizeH="0" baseline="0" noProof="1" dirty="0">
                <a:solidFill>
                  <a:schemeClr val="tx1"/>
                </a:solidFill>
                <a:latin typeface="+mn-lt"/>
                <a:ea typeface="+mn-ea"/>
                <a:cs typeface="+mn-cs"/>
              </a:rPr>
              <a:t>：边框可改变尺寸</a:t>
            </a:r>
            <a:endParaRPr kumimoji="0" lang="zh-CN" altLang="en-US" sz="1800" b="0" i="0" u="none" strike="noStrike" kern="1200" cap="none" spc="0" normalizeH="0" baseline="0" noProof="1" dirty="0">
              <a:solidFill>
                <a:schemeClr val="tx1"/>
              </a:solidFill>
              <a:latin typeface="+mn-lt"/>
              <a:ea typeface="+mn-ea"/>
              <a:cs typeface="+mn-cs"/>
            </a:endParaRPr>
          </a:p>
          <a:p>
            <a:pPr marL="657860" marR="0" indent="-342265" algn="l" defTabSz="914400" rtl="0" eaLnBrk="1" fontAlgn="base" latinLnBrk="0" hangingPunct="1">
              <a:lnSpc>
                <a:spcPct val="100000"/>
              </a:lnSpc>
              <a:spcBef>
                <a:spcPts val="600"/>
              </a:spcBef>
              <a:spcAft>
                <a:spcPts val="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wx.SIMPLE_BORDER</a:t>
            </a:r>
            <a:r>
              <a:rPr kumimoji="0" lang="zh-CN" altLang="en-US" sz="1800" b="0" i="0" u="none" strike="noStrike" kern="1200" cap="none" spc="0" normalizeH="0" baseline="0" noProof="1" dirty="0">
                <a:solidFill>
                  <a:schemeClr val="tx1"/>
                </a:solidFill>
                <a:latin typeface="+mn-lt"/>
                <a:ea typeface="+mn-ea"/>
                <a:cs typeface="+mn-cs"/>
              </a:rPr>
              <a:t>：边框没有装饰</a:t>
            </a:r>
            <a:endParaRPr kumimoji="0" lang="zh-CN" altLang="en-US" sz="1800" b="0" i="0" u="none" strike="noStrike" kern="1200" cap="none" spc="0" normalizeH="0" baseline="0" noProof="1" dirty="0">
              <a:solidFill>
                <a:schemeClr val="tx1"/>
              </a:solidFill>
              <a:latin typeface="+mn-lt"/>
              <a:ea typeface="+mn-ea"/>
              <a:cs typeface="+mn-cs"/>
            </a:endParaRPr>
          </a:p>
          <a:p>
            <a:pPr marL="657860" marR="0" indent="-342265" algn="l" defTabSz="914400" rtl="0" eaLnBrk="1" fontAlgn="base" latinLnBrk="0" hangingPunct="1">
              <a:lnSpc>
                <a:spcPct val="100000"/>
              </a:lnSpc>
              <a:spcBef>
                <a:spcPts val="600"/>
              </a:spcBef>
              <a:spcAft>
                <a:spcPts val="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wx.SYSTEM_MENU</a:t>
            </a:r>
            <a:r>
              <a:rPr kumimoji="0" lang="zh-CN" altLang="en-US" sz="1800" b="0" i="0" u="none" strike="noStrike" kern="1200" cap="none" spc="0" normalizeH="0" baseline="0" noProof="1" dirty="0">
                <a:solidFill>
                  <a:schemeClr val="tx1"/>
                </a:solidFill>
                <a:latin typeface="+mn-lt"/>
                <a:ea typeface="+mn-ea"/>
                <a:cs typeface="+mn-cs"/>
              </a:rPr>
              <a:t>：增加系统菜单（有“关闭”、“移动”、“改变尺寸”等功能）</a:t>
            </a:r>
            <a:endParaRPr kumimoji="0" lang="zh-CN" altLang="en-US" sz="1800" b="0" i="0" u="none" strike="noStrike" kern="1200" cap="none" spc="0" normalizeH="0" baseline="0" noProof="1" dirty="0">
              <a:solidFill>
                <a:schemeClr val="tx1"/>
              </a:solidFill>
              <a:latin typeface="+mn-lt"/>
              <a:ea typeface="+mn-ea"/>
              <a:cs typeface="+mn-cs"/>
            </a:endParaRPr>
          </a:p>
          <a:p>
            <a:pPr marL="657860" marR="0" indent="-342265" algn="l" defTabSz="914400" rtl="0" eaLnBrk="1" fontAlgn="base" latinLnBrk="0" hangingPunct="1">
              <a:lnSpc>
                <a:spcPct val="100000"/>
              </a:lnSpc>
              <a:spcBef>
                <a:spcPts val="600"/>
              </a:spcBef>
              <a:spcAft>
                <a:spcPts val="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wx.FRAME_SHAPED:</a:t>
            </a:r>
            <a:r>
              <a:rPr kumimoji="0" lang="zh-CN" altLang="en-US" sz="1800" b="0" i="0" u="none" strike="noStrike" kern="1200" cap="none" spc="0" normalizeH="0" baseline="0" noProof="1" dirty="0">
                <a:solidFill>
                  <a:schemeClr val="tx1"/>
                </a:solidFill>
                <a:latin typeface="+mn-lt"/>
                <a:ea typeface="+mn-ea"/>
                <a:cs typeface="+mn-cs"/>
              </a:rPr>
              <a:t>用该样式创建的框架可以使用</a:t>
            </a:r>
            <a:r>
              <a:rPr kumimoji="0" lang="en-US" altLang="x-none" sz="1800" b="0" i="0" u="none" strike="noStrike" kern="1200" cap="none" spc="0" normalizeH="0" baseline="0" noProof="1" dirty="0">
                <a:solidFill>
                  <a:schemeClr val="tx1"/>
                </a:solidFill>
                <a:latin typeface="+mn-lt"/>
                <a:ea typeface="+mn-ea"/>
                <a:cs typeface="+mn-cs"/>
              </a:rPr>
              <a:t>SetShape()</a:t>
            </a:r>
            <a:r>
              <a:rPr kumimoji="0" lang="zh-CN" altLang="en-US" sz="1800" b="0" i="0" u="none" strike="noStrike" kern="1200" cap="none" spc="0" normalizeH="0" baseline="0" noProof="1" dirty="0">
                <a:solidFill>
                  <a:schemeClr val="tx1"/>
                </a:solidFill>
                <a:latin typeface="+mn-lt"/>
                <a:ea typeface="+mn-ea"/>
                <a:cs typeface="+mn-cs"/>
              </a:rPr>
              <a:t>方法来创建一个非矩形的窗体</a:t>
            </a:r>
            <a:endParaRPr kumimoji="0" lang="zh-CN" altLang="en-US" sz="1800" b="0" i="0" u="none" strike="noStrike" kern="1200" cap="none" spc="0" normalizeH="0" baseline="0" noProof="1" dirty="0">
              <a:solidFill>
                <a:schemeClr val="tx1"/>
              </a:solidFill>
              <a:latin typeface="+mn-lt"/>
              <a:ea typeface="+mn-ea"/>
              <a:cs typeface="+mn-cs"/>
            </a:endParaRPr>
          </a:p>
          <a:p>
            <a:pPr marL="657860" marR="0" indent="-342265" algn="l" defTabSz="914400" rtl="0" eaLnBrk="1" fontAlgn="base" latinLnBrk="0" hangingPunct="1">
              <a:lnSpc>
                <a:spcPct val="100000"/>
              </a:lnSpc>
              <a:spcBef>
                <a:spcPts val="600"/>
              </a:spcBef>
              <a:spcAft>
                <a:spcPts val="0"/>
              </a:spcAft>
              <a:buClrTx/>
              <a:buSzPct val="90000"/>
              <a:buFont typeface="Wingdings" panose="05000000000000000000" charset="0"/>
              <a:buChar char="ü"/>
            </a:pPr>
            <a:r>
              <a:rPr kumimoji="0" lang="en-US" altLang="x-none" sz="1800" b="0" i="0" u="none" strike="noStrike" kern="1200" cap="none" spc="0" normalizeH="0" baseline="0" noProof="1" dirty="0">
                <a:solidFill>
                  <a:schemeClr val="tx1"/>
                </a:solidFill>
                <a:latin typeface="+mn-lt"/>
                <a:ea typeface="+mn-ea"/>
                <a:cs typeface="+mn-cs"/>
              </a:rPr>
              <a:t>wx.FRAME_TOOL_WINDOW</a:t>
            </a:r>
            <a:r>
              <a:rPr kumimoji="0" lang="zh-CN" altLang="en-US" sz="1800" b="0" i="0" u="none" strike="noStrike" kern="1200" cap="none" spc="0" normalizeH="0" baseline="0" noProof="1" dirty="0">
                <a:solidFill>
                  <a:schemeClr val="tx1"/>
                </a:solidFill>
                <a:latin typeface="+mn-lt"/>
                <a:ea typeface="+mn-ea"/>
                <a:cs typeface="+mn-cs"/>
              </a:rPr>
              <a:t>：给框架一个比正常小的标题栏，使框架看起来像一个工具框窗体</a:t>
            </a: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3.xml><?xml version="1.0" encoding="utf-8"?>
<p:tagLst xmlns:p="http://schemas.openxmlformats.org/presentationml/2006/main">
  <p:tag name="KSO_WM_BEAUTIFY_FLAG" val="#wm#"/>
  <p:tag name="KSO_WM_TEMPLATE_CATEGORY" val="custom"/>
  <p:tag name="KSO_WM_TEMPLATE_INDEX" val="20187308"/>
</p:tagLst>
</file>

<file path=ppt/tags/tag54.xml><?xml version="1.0" encoding="utf-8"?>
<p:tagLst xmlns:p="http://schemas.openxmlformats.org/presentationml/2006/main">
  <p:tag name="KSO_WM_UNIT_TABLE_BEAUTIFY" val="smartTable{8bbd1b15-a1c3-4eb0-ae3a-3595d274a563}"/>
</p:tagLst>
</file>

<file path=ppt/tags/tag55.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15380</Words>
  <Application>WPS 演示</Application>
  <PresentationFormat>在屏幕上显示</PresentationFormat>
  <Paragraphs>852</Paragraphs>
  <Slides>78</Slides>
  <Notes>0</Notes>
  <HiddenSlides>0</HiddenSlides>
  <MMClips>0</MMClips>
  <ScaleCrop>false</ScaleCrop>
  <HeadingPairs>
    <vt:vector size="8" baseType="variant">
      <vt:variant>
        <vt:lpstr>已用的字体</vt:lpstr>
      </vt:variant>
      <vt:variant>
        <vt:i4>10</vt:i4>
      </vt:variant>
      <vt:variant>
        <vt:lpstr>主题</vt:lpstr>
      </vt:variant>
      <vt:variant>
        <vt:i4>11</vt:i4>
      </vt:variant>
      <vt:variant>
        <vt:lpstr>嵌入 OLE 服务器</vt:lpstr>
      </vt:variant>
      <vt:variant>
        <vt:i4>1</vt:i4>
      </vt:variant>
      <vt:variant>
        <vt:lpstr>幻灯片标题</vt:lpstr>
      </vt:variant>
      <vt:variant>
        <vt:i4>78</vt:i4>
      </vt:variant>
    </vt:vector>
  </HeadingPairs>
  <TitlesOfParts>
    <vt:vector size="100" baseType="lpstr">
      <vt:lpstr>Arial</vt:lpstr>
      <vt:lpstr>宋体</vt:lpstr>
      <vt:lpstr>Wingdings</vt:lpstr>
      <vt:lpstr>Wingdings</vt:lpstr>
      <vt:lpstr>微软雅黑</vt:lpstr>
      <vt:lpstr>Times New Roman</vt:lpstr>
      <vt:lpstr>Consolas</vt:lpstr>
      <vt:lpstr>Arial Unicode MS</vt:lpstr>
      <vt:lpstr>Calibri</vt:lpstr>
      <vt:lpstr>楷体</vt:lpstr>
      <vt:lpstr>默认设计模板</vt:lpstr>
      <vt:lpstr>默认设计模板_2</vt:lpstr>
      <vt:lpstr>默认设计模板_3</vt:lpstr>
      <vt:lpstr>Beam</vt:lpstr>
      <vt:lpstr>默认设计模板_4</vt:lpstr>
      <vt:lpstr>默认设计模板_5</vt:lpstr>
      <vt:lpstr>Beam_2</vt:lpstr>
      <vt:lpstr>默认设计模板_6</vt:lpstr>
      <vt:lpstr>Beam_3</vt:lpstr>
      <vt:lpstr>Stream</vt:lpstr>
      <vt:lpstr>Office 主题​​</vt:lpstr>
      <vt:lpstr>Paint.Picture</vt:lpstr>
      <vt:lpstr>Python程序设计 </vt:lpstr>
      <vt:lpstr>第9章 GUI编程</vt:lpstr>
      <vt:lpstr>9.1 wxPython</vt:lpstr>
      <vt:lpstr>9.1 wxPython</vt:lpstr>
      <vt:lpstr>9.1 wxPython</vt:lpstr>
      <vt:lpstr>9.1.1 Frame</vt:lpstr>
      <vt:lpstr>9.1.1 Frame</vt:lpstr>
      <vt:lpstr>9.1.1 Frame</vt:lpstr>
      <vt:lpstr>9.1.1 Frame</vt:lpstr>
      <vt:lpstr>9.1.1 Frame</vt:lpstr>
      <vt:lpstr>9.1.1 Frame</vt:lpstr>
      <vt:lpstr>9.1.2 Button、StaticText、TextCtrl</vt:lpstr>
      <vt:lpstr>9.1.2 Button、StaticText、TextCtrl</vt:lpstr>
      <vt:lpstr>9.1.2 Button、StaticText、TextCtrl</vt:lpstr>
      <vt:lpstr>9.1.2 Button、StaticText、TextCtrl</vt:lpstr>
      <vt:lpstr>9.1.3 Menu</vt:lpstr>
      <vt:lpstr>9.1.3 Menu</vt:lpstr>
      <vt:lpstr>9.1.3 Menu</vt:lpstr>
      <vt:lpstr>9.1.3 Menu</vt:lpstr>
      <vt:lpstr>9.1.3 Menu</vt:lpstr>
      <vt:lpstr>9.1.4 ToolBar、StatusBar</vt:lpstr>
      <vt:lpstr>9.1.4 ToolBar、StatusBar</vt:lpstr>
      <vt:lpstr>9.1.5 对话框</vt:lpstr>
      <vt:lpstr>9.1.5 对话框</vt:lpstr>
      <vt:lpstr>9.1.5 对话框</vt:lpstr>
      <vt:lpstr>9.1.6 RadioButton、CheckBox</vt:lpstr>
      <vt:lpstr>9.1.6 RadioButton、CheckBox</vt:lpstr>
      <vt:lpstr>9.1.6 RadioButton、CheckBox</vt:lpstr>
      <vt:lpstr>9.1.6 RadioButton、CheckBox</vt:lpstr>
      <vt:lpstr>9.1.7 ComboBox</vt:lpstr>
      <vt:lpstr>9.1.7 ComboBox</vt:lpstr>
      <vt:lpstr>9.1.8 ListBox</vt:lpstr>
      <vt:lpstr>9.1.8 ListBox</vt:lpstr>
      <vt:lpstr>9.1.8 ListBox</vt:lpstr>
      <vt:lpstr>9.1.9 TreeCtrl</vt:lpstr>
      <vt:lpstr>9.1.9 TreeCtrl</vt:lpstr>
      <vt:lpstr>9.1.9 TreeCtrl</vt:lpstr>
      <vt:lpstr>9.1.10 wxFormBuilder</vt:lpstr>
      <vt:lpstr>9.1.10 wxFormBuilder</vt:lpstr>
      <vt:lpstr>9.1.10 wxFormBuilder</vt:lpstr>
      <vt:lpstr>9.1.10 wxFormBuilder</vt:lpstr>
      <vt:lpstr>9.1.10 wxFormBuilder</vt:lpstr>
      <vt:lpstr>9.1.10 wxFormBuilder</vt:lpstr>
      <vt:lpstr>9.1.10 wxFormBuilder</vt:lpstr>
      <vt:lpstr>9.1.10 wxFormBuilder</vt:lpstr>
      <vt:lpstr>9.1.10 wxFormBuilder</vt:lpstr>
      <vt:lpstr>9.1.10 wxFormBuilder</vt:lpstr>
      <vt:lpstr>9.1.10 wxFormBuilder</vt:lpstr>
      <vt:lpstr>9.1.10 wxFormBuilder</vt:lpstr>
      <vt:lpstr>9.1.10 wxFormBuilder</vt:lpstr>
      <vt:lpstr>9.1.10 wxFormBuilder</vt:lpstr>
      <vt:lpstr>第9章 GUI编程</vt:lpstr>
      <vt:lpstr>9.2  tkinter应用案例精选</vt:lpstr>
      <vt:lpstr>9.2  tkinter应用案例精选</vt:lpstr>
      <vt:lpstr>9.2  tkinter应用案例精选</vt:lpstr>
      <vt:lpstr>9.2  tkinter应用案例精选</vt:lpstr>
      <vt:lpstr>9.2  tkinter应用案例精选</vt:lpstr>
      <vt:lpstr>9.2.1  用户登录界面</vt:lpstr>
      <vt:lpstr>9.2.2  选择类组件应用</vt:lpstr>
      <vt:lpstr>9.2.3  简单文本编辑器</vt:lpstr>
      <vt:lpstr>9.2.4  简单画图程序</vt:lpstr>
      <vt:lpstr>9.2.5  电子时钟</vt:lpstr>
      <vt:lpstr>拓展：屏幕任意区域截图</vt:lpstr>
      <vt:lpstr>拓展：多窗口编程</vt:lpstr>
      <vt:lpstr>拓展：远程桌面监视器</vt:lpstr>
      <vt:lpstr>拓展：音乐播放器</vt:lpstr>
      <vt:lpstr>拓展：Treeview组件</vt:lpstr>
      <vt:lpstr>拓展：使用组合框显示层级信息</vt:lpstr>
      <vt:lpstr>拓展：使用组合框显示层级信息</vt:lpstr>
      <vt:lpstr>拓展：GUI版猜数游戏</vt:lpstr>
      <vt:lpstr>拓展：倒计时按钮</vt:lpstr>
      <vt:lpstr>拓展：图片浏览程序</vt:lpstr>
      <vt:lpstr>拓展：抽奖式提问程序</vt:lpstr>
      <vt:lpstr>拓展：屏幕取色器</vt:lpstr>
      <vt:lpstr>拓展：投票小程序</vt:lpstr>
      <vt:lpstr>拓展：自定义弹出式对话框</vt:lpstr>
      <vt:lpstr>拓展：自动关闭的窗口</vt:lpstr>
      <vt:lpstr>拓展：简易计算器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wesley</cp:lastModifiedBy>
  <cp:revision>125</cp:revision>
  <dcterms:created xsi:type="dcterms:W3CDTF">2013-01-25T01:44:00Z</dcterms:created>
  <dcterms:modified xsi:type="dcterms:W3CDTF">2020-04-22T22:20:54Z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