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7" r:id="rId2"/>
    <p:sldMasterId id="2147483661" r:id="rId3"/>
    <p:sldMasterId id="2147483665" r:id="rId4"/>
  </p:sldMasterIdLst>
  <p:notesMasterIdLst>
    <p:notesMasterId r:id="rId42"/>
  </p:notesMasterIdLst>
  <p:handoutMasterIdLst>
    <p:handoutMasterId r:id="rId43"/>
  </p:handoutMasterIdLst>
  <p:sldIdLst>
    <p:sldId id="265" r:id="rId5"/>
    <p:sldId id="710" r:id="rId6"/>
    <p:sldId id="711" r:id="rId7"/>
    <p:sldId id="712" r:id="rId8"/>
    <p:sldId id="714" r:id="rId9"/>
    <p:sldId id="715" r:id="rId10"/>
    <p:sldId id="716" r:id="rId11"/>
    <p:sldId id="717" r:id="rId12"/>
    <p:sldId id="719" r:id="rId13"/>
    <p:sldId id="718" r:id="rId14"/>
    <p:sldId id="720" r:id="rId15"/>
    <p:sldId id="721" r:id="rId16"/>
    <p:sldId id="722" r:id="rId17"/>
    <p:sldId id="723" r:id="rId18"/>
    <p:sldId id="725" r:id="rId19"/>
    <p:sldId id="726" r:id="rId20"/>
    <p:sldId id="727" r:id="rId21"/>
    <p:sldId id="738" r:id="rId22"/>
    <p:sldId id="730" r:id="rId23"/>
    <p:sldId id="746" r:id="rId24"/>
    <p:sldId id="747" r:id="rId25"/>
    <p:sldId id="728" r:id="rId26"/>
    <p:sldId id="732" r:id="rId27"/>
    <p:sldId id="740" r:id="rId28"/>
    <p:sldId id="741" r:id="rId29"/>
    <p:sldId id="742" r:id="rId30"/>
    <p:sldId id="743" r:id="rId31"/>
    <p:sldId id="744" r:id="rId32"/>
    <p:sldId id="745" r:id="rId33"/>
    <p:sldId id="749" r:id="rId34"/>
    <p:sldId id="750" r:id="rId35"/>
    <p:sldId id="733" r:id="rId36"/>
    <p:sldId id="734" r:id="rId37"/>
    <p:sldId id="736" r:id="rId38"/>
    <p:sldId id="748" r:id="rId39"/>
    <p:sldId id="751" r:id="rId40"/>
    <p:sldId id="616"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06B"/>
    <a:srgbClr val="262626"/>
    <a:srgbClr val="FFCC00"/>
    <a:srgbClr val="F8F8F8"/>
    <a:srgbClr val="EEECE1"/>
    <a:srgbClr val="C0504D"/>
    <a:srgbClr val="D11034"/>
    <a:srgbClr val="5F6A72"/>
    <a:srgbClr val="782C2C"/>
    <a:srgbClr val="9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0" autoAdjust="0"/>
    <p:restoredTop sz="84255" autoAdjust="0"/>
  </p:normalViewPr>
  <p:slideViewPr>
    <p:cSldViewPr>
      <p:cViewPr>
        <p:scale>
          <a:sx n="100" d="100"/>
          <a:sy n="100" d="100"/>
        </p:scale>
        <p:origin x="2346" y="24"/>
      </p:cViewPr>
      <p:guideLst>
        <p:guide orient="horz" pos="2160"/>
        <p:guide pos="2880"/>
      </p:guideLst>
    </p:cSldViewPr>
  </p:slideViewPr>
  <p:notesTextViewPr>
    <p:cViewPr>
      <p:scale>
        <a:sx n="33" d="100"/>
        <a:sy n="33" d="100"/>
      </p:scale>
      <p:origin x="0" y="0"/>
    </p:cViewPr>
  </p:notesTextViewPr>
  <p:sorterViewPr>
    <p:cViewPr>
      <p:scale>
        <a:sx n="100" d="100"/>
        <a:sy n="100" d="100"/>
      </p:scale>
      <p:origin x="0" y="0"/>
    </p:cViewPr>
  </p:sorterViewPr>
  <p:notesViewPr>
    <p:cSldViewPr>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5747" tIns="47873" rIns="95747" bIns="47873" rtlCol="0"/>
          <a:lstStyle>
            <a:lvl1pPr algn="r">
              <a:defRPr sz="1300"/>
            </a:lvl1pPr>
          </a:lstStyle>
          <a:p>
            <a:fld id="{51A969EA-8566-418D-AC96-BC5F6E9FAB6C}" type="datetimeFigureOut">
              <a:rPr lang="en-US" smtClean="0"/>
              <a:t>10/31/2016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5747" tIns="47873" rIns="95747" bIns="47873" rtlCol="0" anchor="b"/>
          <a:lstStyle>
            <a:lvl1pPr algn="r">
              <a:defRPr sz="1300"/>
            </a:lvl1pPr>
          </a:lstStyle>
          <a:p>
            <a:fld id="{EE82846E-1614-4B37-A9C4-3E0C2AE353DD}" type="slidenum">
              <a:rPr lang="en-US" smtClean="0"/>
              <a:t>‹#›</a:t>
            </a:fld>
            <a:endParaRPr lang="en-US"/>
          </a:p>
        </p:txBody>
      </p:sp>
    </p:spTree>
    <p:extLst>
      <p:ext uri="{BB962C8B-B14F-4D97-AF65-F5344CB8AC3E}">
        <p14:creationId xmlns:p14="http://schemas.microsoft.com/office/powerpoint/2010/main" val="3370173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5747" tIns="47873" rIns="95747" bIns="47873"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5747" tIns="47873" rIns="95747" bIns="47873" rtlCol="0"/>
          <a:lstStyle>
            <a:lvl1pPr algn="r">
              <a:defRPr sz="1300"/>
            </a:lvl1pPr>
          </a:lstStyle>
          <a:p>
            <a:fld id="{33B07B4B-74D8-4C42-A719-1F93879497F8}" type="datetimeFigureOut">
              <a:rPr lang="en-US" smtClean="0"/>
              <a:t>10/31/2016</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5747" tIns="47873" rIns="95747" bIns="47873"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5747" tIns="47873" rIns="95747" bIns="478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5747" tIns="47873" rIns="95747" bIns="47873"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5747" tIns="47873" rIns="95747" bIns="47873" rtlCol="0" anchor="b"/>
          <a:lstStyle>
            <a:lvl1pPr algn="r">
              <a:defRPr sz="1300"/>
            </a:lvl1pPr>
          </a:lstStyle>
          <a:p>
            <a:fld id="{F4EE911A-504C-45E1-9DD1-A7318D673F80}" type="slidenum">
              <a:rPr lang="en-US" smtClean="0"/>
              <a:t>‹#›</a:t>
            </a:fld>
            <a:endParaRPr lang="en-US"/>
          </a:p>
        </p:txBody>
      </p:sp>
    </p:spTree>
    <p:extLst>
      <p:ext uri="{BB962C8B-B14F-4D97-AF65-F5344CB8AC3E}">
        <p14:creationId xmlns:p14="http://schemas.microsoft.com/office/powerpoint/2010/main" val="211394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8.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20.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2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22.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2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26.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ags" Target="../tags/tag27.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28.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2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30.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3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32.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34.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ags" Target="../tags/tag36.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a:t>
            </a:fld>
            <a:endParaRPr lang="en-US"/>
          </a:p>
        </p:txBody>
      </p:sp>
    </p:spTree>
    <p:extLst>
      <p:ext uri="{BB962C8B-B14F-4D97-AF65-F5344CB8AC3E}">
        <p14:creationId xmlns:p14="http://schemas.microsoft.com/office/powerpoint/2010/main" val="26491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10</a:t>
            </a:fld>
            <a:endParaRPr lang="en-US"/>
          </a:p>
        </p:txBody>
      </p:sp>
    </p:spTree>
    <p:extLst>
      <p:ext uri="{BB962C8B-B14F-4D97-AF65-F5344CB8AC3E}">
        <p14:creationId xmlns:p14="http://schemas.microsoft.com/office/powerpoint/2010/main" val="3721214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11</a:t>
            </a:fld>
            <a:endParaRPr lang="en-US"/>
          </a:p>
        </p:txBody>
      </p:sp>
    </p:spTree>
    <p:extLst>
      <p:ext uri="{BB962C8B-B14F-4D97-AF65-F5344CB8AC3E}">
        <p14:creationId xmlns:p14="http://schemas.microsoft.com/office/powerpoint/2010/main" val="102972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12</a:t>
            </a:fld>
            <a:endParaRPr lang="en-US"/>
          </a:p>
        </p:txBody>
      </p:sp>
    </p:spTree>
    <p:extLst>
      <p:ext uri="{BB962C8B-B14F-4D97-AF65-F5344CB8AC3E}">
        <p14:creationId xmlns:p14="http://schemas.microsoft.com/office/powerpoint/2010/main" val="349696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13</a:t>
            </a:fld>
            <a:endParaRPr lang="en-US"/>
          </a:p>
        </p:txBody>
      </p:sp>
    </p:spTree>
    <p:extLst>
      <p:ext uri="{BB962C8B-B14F-4D97-AF65-F5344CB8AC3E}">
        <p14:creationId xmlns:p14="http://schemas.microsoft.com/office/powerpoint/2010/main" val="820039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14</a:t>
            </a:fld>
            <a:endParaRPr lang="en-US"/>
          </a:p>
        </p:txBody>
      </p:sp>
    </p:spTree>
    <p:extLst>
      <p:ext uri="{BB962C8B-B14F-4D97-AF65-F5344CB8AC3E}">
        <p14:creationId xmlns:p14="http://schemas.microsoft.com/office/powerpoint/2010/main" val="143239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15</a:t>
            </a:fld>
            <a:endParaRPr lang="en-US"/>
          </a:p>
        </p:txBody>
      </p:sp>
    </p:spTree>
    <p:extLst>
      <p:ext uri="{BB962C8B-B14F-4D97-AF65-F5344CB8AC3E}">
        <p14:creationId xmlns:p14="http://schemas.microsoft.com/office/powerpoint/2010/main" val="149346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16</a:t>
            </a:fld>
            <a:endParaRPr lang="en-US"/>
          </a:p>
        </p:txBody>
      </p:sp>
    </p:spTree>
    <p:extLst>
      <p:ext uri="{BB962C8B-B14F-4D97-AF65-F5344CB8AC3E}">
        <p14:creationId xmlns:p14="http://schemas.microsoft.com/office/powerpoint/2010/main" val="1624400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17</a:t>
            </a:fld>
            <a:endParaRPr lang="en-US"/>
          </a:p>
        </p:txBody>
      </p:sp>
    </p:spTree>
    <p:extLst>
      <p:ext uri="{BB962C8B-B14F-4D97-AF65-F5344CB8AC3E}">
        <p14:creationId xmlns:p14="http://schemas.microsoft.com/office/powerpoint/2010/main" val="415285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18</a:t>
            </a:fld>
            <a:endParaRPr lang="en-US"/>
          </a:p>
        </p:txBody>
      </p:sp>
    </p:spTree>
    <p:extLst>
      <p:ext uri="{BB962C8B-B14F-4D97-AF65-F5344CB8AC3E}">
        <p14:creationId xmlns:p14="http://schemas.microsoft.com/office/powerpoint/2010/main" val="369995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19</a:t>
            </a:fld>
            <a:endParaRPr lang="en-US"/>
          </a:p>
        </p:txBody>
      </p:sp>
    </p:spTree>
    <p:extLst>
      <p:ext uri="{BB962C8B-B14F-4D97-AF65-F5344CB8AC3E}">
        <p14:creationId xmlns:p14="http://schemas.microsoft.com/office/powerpoint/2010/main" val="410576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a:t>
            </a:fld>
            <a:endParaRPr lang="en-US"/>
          </a:p>
        </p:txBody>
      </p:sp>
    </p:spTree>
    <p:extLst>
      <p:ext uri="{BB962C8B-B14F-4D97-AF65-F5344CB8AC3E}">
        <p14:creationId xmlns:p14="http://schemas.microsoft.com/office/powerpoint/2010/main" val="401546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20</a:t>
            </a:fld>
            <a:endParaRPr lang="en-US"/>
          </a:p>
        </p:txBody>
      </p:sp>
    </p:spTree>
    <p:extLst>
      <p:ext uri="{BB962C8B-B14F-4D97-AF65-F5344CB8AC3E}">
        <p14:creationId xmlns:p14="http://schemas.microsoft.com/office/powerpoint/2010/main" val="115606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21</a:t>
            </a:fld>
            <a:endParaRPr lang="en-US"/>
          </a:p>
        </p:txBody>
      </p:sp>
    </p:spTree>
    <p:extLst>
      <p:ext uri="{BB962C8B-B14F-4D97-AF65-F5344CB8AC3E}">
        <p14:creationId xmlns:p14="http://schemas.microsoft.com/office/powerpoint/2010/main" val="3756429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22</a:t>
            </a:fld>
            <a:endParaRPr lang="en-US"/>
          </a:p>
        </p:txBody>
      </p:sp>
    </p:spTree>
    <p:extLst>
      <p:ext uri="{BB962C8B-B14F-4D97-AF65-F5344CB8AC3E}">
        <p14:creationId xmlns:p14="http://schemas.microsoft.com/office/powerpoint/2010/main" val="2773703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23</a:t>
            </a:fld>
            <a:endParaRPr lang="en-US"/>
          </a:p>
        </p:txBody>
      </p:sp>
    </p:spTree>
    <p:extLst>
      <p:ext uri="{BB962C8B-B14F-4D97-AF65-F5344CB8AC3E}">
        <p14:creationId xmlns:p14="http://schemas.microsoft.com/office/powerpoint/2010/main" val="4026902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24</a:t>
            </a:fld>
            <a:endParaRPr lang="en-US"/>
          </a:p>
        </p:txBody>
      </p:sp>
    </p:spTree>
    <p:extLst>
      <p:ext uri="{BB962C8B-B14F-4D97-AF65-F5344CB8AC3E}">
        <p14:creationId xmlns:p14="http://schemas.microsoft.com/office/powerpoint/2010/main" val="369468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25</a:t>
            </a:fld>
            <a:endParaRPr lang="en-US"/>
          </a:p>
        </p:txBody>
      </p:sp>
    </p:spTree>
    <p:extLst>
      <p:ext uri="{BB962C8B-B14F-4D97-AF65-F5344CB8AC3E}">
        <p14:creationId xmlns:p14="http://schemas.microsoft.com/office/powerpoint/2010/main" val="37491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26</a:t>
            </a:fld>
            <a:endParaRPr lang="en-US"/>
          </a:p>
        </p:txBody>
      </p:sp>
    </p:spTree>
    <p:extLst>
      <p:ext uri="{BB962C8B-B14F-4D97-AF65-F5344CB8AC3E}">
        <p14:creationId xmlns:p14="http://schemas.microsoft.com/office/powerpoint/2010/main" val="12324254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27</a:t>
            </a:fld>
            <a:endParaRPr lang="en-US"/>
          </a:p>
        </p:txBody>
      </p:sp>
    </p:spTree>
    <p:extLst>
      <p:ext uri="{BB962C8B-B14F-4D97-AF65-F5344CB8AC3E}">
        <p14:creationId xmlns:p14="http://schemas.microsoft.com/office/powerpoint/2010/main" val="29978413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28</a:t>
            </a:fld>
            <a:endParaRPr lang="en-US"/>
          </a:p>
        </p:txBody>
      </p:sp>
    </p:spTree>
    <p:extLst>
      <p:ext uri="{BB962C8B-B14F-4D97-AF65-F5344CB8AC3E}">
        <p14:creationId xmlns:p14="http://schemas.microsoft.com/office/powerpoint/2010/main" val="104775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29</a:t>
            </a:fld>
            <a:endParaRPr lang="en-US"/>
          </a:p>
        </p:txBody>
      </p:sp>
    </p:spTree>
    <p:extLst>
      <p:ext uri="{BB962C8B-B14F-4D97-AF65-F5344CB8AC3E}">
        <p14:creationId xmlns:p14="http://schemas.microsoft.com/office/powerpoint/2010/main" val="1387403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a:t>
            </a:fld>
            <a:endParaRPr lang="en-US"/>
          </a:p>
        </p:txBody>
      </p:sp>
    </p:spTree>
    <p:extLst>
      <p:ext uri="{BB962C8B-B14F-4D97-AF65-F5344CB8AC3E}">
        <p14:creationId xmlns:p14="http://schemas.microsoft.com/office/powerpoint/2010/main" val="285777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30</a:t>
            </a:fld>
            <a:endParaRPr lang="en-US"/>
          </a:p>
        </p:txBody>
      </p:sp>
    </p:spTree>
    <p:extLst>
      <p:ext uri="{BB962C8B-B14F-4D97-AF65-F5344CB8AC3E}">
        <p14:creationId xmlns:p14="http://schemas.microsoft.com/office/powerpoint/2010/main" val="7217822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31</a:t>
            </a:fld>
            <a:endParaRPr lang="en-US"/>
          </a:p>
        </p:txBody>
      </p:sp>
    </p:spTree>
    <p:extLst>
      <p:ext uri="{BB962C8B-B14F-4D97-AF65-F5344CB8AC3E}">
        <p14:creationId xmlns:p14="http://schemas.microsoft.com/office/powerpoint/2010/main" val="1403809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32</a:t>
            </a:fld>
            <a:endParaRPr lang="en-US"/>
          </a:p>
        </p:txBody>
      </p:sp>
    </p:spTree>
    <p:extLst>
      <p:ext uri="{BB962C8B-B14F-4D97-AF65-F5344CB8AC3E}">
        <p14:creationId xmlns:p14="http://schemas.microsoft.com/office/powerpoint/2010/main" val="972452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33</a:t>
            </a:fld>
            <a:endParaRPr lang="en-US"/>
          </a:p>
        </p:txBody>
      </p:sp>
    </p:spTree>
    <p:extLst>
      <p:ext uri="{BB962C8B-B14F-4D97-AF65-F5344CB8AC3E}">
        <p14:creationId xmlns:p14="http://schemas.microsoft.com/office/powerpoint/2010/main" val="9187421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34</a:t>
            </a:fld>
            <a:endParaRPr lang="en-US"/>
          </a:p>
        </p:txBody>
      </p:sp>
    </p:spTree>
    <p:extLst>
      <p:ext uri="{BB962C8B-B14F-4D97-AF65-F5344CB8AC3E}">
        <p14:creationId xmlns:p14="http://schemas.microsoft.com/office/powerpoint/2010/main" val="36081345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35</a:t>
            </a:fld>
            <a:endParaRPr lang="en-US"/>
          </a:p>
        </p:txBody>
      </p:sp>
    </p:spTree>
    <p:extLst>
      <p:ext uri="{BB962C8B-B14F-4D97-AF65-F5344CB8AC3E}">
        <p14:creationId xmlns:p14="http://schemas.microsoft.com/office/powerpoint/2010/main" val="12196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dirty="0"/>
          </a:p>
        </p:txBody>
      </p:sp>
      <p:sp>
        <p:nvSpPr>
          <p:cNvPr id="4" name="Slide Number Placeholder 3"/>
          <p:cNvSpPr>
            <a:spLocks noGrp="1"/>
          </p:cNvSpPr>
          <p:nvPr>
            <p:ph type="sldNum" sz="quarter" idx="10"/>
          </p:nvPr>
        </p:nvSpPr>
        <p:spPr/>
        <p:txBody>
          <a:bodyPr/>
          <a:lstStyle/>
          <a:p>
            <a:fld id="{F4EE911A-504C-45E1-9DD1-A7318D673F80}" type="slidenum">
              <a:rPr lang="en-US" smtClean="0"/>
              <a:t>36</a:t>
            </a:fld>
            <a:endParaRPr lang="en-US"/>
          </a:p>
        </p:txBody>
      </p:sp>
    </p:spTree>
    <p:extLst>
      <p:ext uri="{BB962C8B-B14F-4D97-AF65-F5344CB8AC3E}">
        <p14:creationId xmlns:p14="http://schemas.microsoft.com/office/powerpoint/2010/main" val="35567242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37</a:t>
            </a:fld>
            <a:endParaRPr lang="en-US"/>
          </a:p>
        </p:txBody>
      </p:sp>
    </p:spTree>
    <p:extLst>
      <p:ext uri="{BB962C8B-B14F-4D97-AF65-F5344CB8AC3E}">
        <p14:creationId xmlns:p14="http://schemas.microsoft.com/office/powerpoint/2010/main" val="419177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4</a:t>
            </a:fld>
            <a:endParaRPr lang="en-US"/>
          </a:p>
        </p:txBody>
      </p:sp>
    </p:spTree>
    <p:extLst>
      <p:ext uri="{BB962C8B-B14F-4D97-AF65-F5344CB8AC3E}">
        <p14:creationId xmlns:p14="http://schemas.microsoft.com/office/powerpoint/2010/main" val="1512151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5</a:t>
            </a:fld>
            <a:endParaRPr lang="en-US"/>
          </a:p>
        </p:txBody>
      </p:sp>
    </p:spTree>
    <p:extLst>
      <p:ext uri="{BB962C8B-B14F-4D97-AF65-F5344CB8AC3E}">
        <p14:creationId xmlns:p14="http://schemas.microsoft.com/office/powerpoint/2010/main" val="3597582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6</a:t>
            </a:fld>
            <a:endParaRPr lang="en-US"/>
          </a:p>
        </p:txBody>
      </p:sp>
    </p:spTree>
    <p:extLst>
      <p:ext uri="{BB962C8B-B14F-4D97-AF65-F5344CB8AC3E}">
        <p14:creationId xmlns:p14="http://schemas.microsoft.com/office/powerpoint/2010/main" val="372823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7</a:t>
            </a:fld>
            <a:endParaRPr lang="en-US"/>
          </a:p>
        </p:txBody>
      </p:sp>
    </p:spTree>
    <p:extLst>
      <p:ext uri="{BB962C8B-B14F-4D97-AF65-F5344CB8AC3E}">
        <p14:creationId xmlns:p14="http://schemas.microsoft.com/office/powerpoint/2010/main" val="880844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8</a:t>
            </a:fld>
            <a:endParaRPr lang="en-US"/>
          </a:p>
        </p:txBody>
      </p:sp>
    </p:spTree>
    <p:extLst>
      <p:ext uri="{BB962C8B-B14F-4D97-AF65-F5344CB8AC3E}">
        <p14:creationId xmlns:p14="http://schemas.microsoft.com/office/powerpoint/2010/main" val="423124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fld id="{F4EE911A-504C-45E1-9DD1-A7318D673F80}" type="slidenum">
              <a:rPr lang="en-US" smtClean="0"/>
              <a:t>9</a:t>
            </a:fld>
            <a:endParaRPr lang="en-US"/>
          </a:p>
        </p:txBody>
      </p:sp>
    </p:spTree>
    <p:extLst>
      <p:ext uri="{BB962C8B-B14F-4D97-AF65-F5344CB8AC3E}">
        <p14:creationId xmlns:p14="http://schemas.microsoft.com/office/powerpoint/2010/main" val="3593454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grpSp>
        <p:nvGrpSpPr>
          <p:cNvPr id="12" name="Group 11"/>
          <p:cNvGrpSpPr/>
          <p:nvPr userDrawn="1"/>
        </p:nvGrpSpPr>
        <p:grpSpPr>
          <a:xfrm>
            <a:off x="2831735" y="3945634"/>
            <a:ext cx="3917511" cy="486919"/>
            <a:chOff x="0" y="0"/>
            <a:chExt cx="4827909" cy="600075"/>
          </a:xfrm>
        </p:grpSpPr>
        <p:pic>
          <p:nvPicPr>
            <p:cNvPr id="13"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4"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6"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
        <p:nvSpPr>
          <p:cNvPr id="21" name="Text Placeholder 19"/>
          <p:cNvSpPr>
            <a:spLocks noGrp="1"/>
          </p:cNvSpPr>
          <p:nvPr>
            <p:ph type="body" sz="quarter" idx="11" hasCustomPrompt="1"/>
          </p:nvPr>
        </p:nvSpPr>
        <p:spPr>
          <a:xfrm>
            <a:off x="396992" y="399859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2" name="TextBox 21"/>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Camp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spTree>
    <p:extLst>
      <p:ext uri="{BB962C8B-B14F-4D97-AF65-F5344CB8AC3E}">
        <p14:creationId xmlns:p14="http://schemas.microsoft.com/office/powerpoint/2010/main" val="21688852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477776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Flowchart: Process 5"/>
          <p:cNvSpPr/>
          <p:nvPr userDrawn="1"/>
        </p:nvSpPr>
        <p:spPr>
          <a:xfrm>
            <a:off x="0" y="6418964"/>
            <a:ext cx="9155741" cy="457748"/>
          </a:xfrm>
          <a:prstGeom prst="flowChartProcess">
            <a:avLst/>
          </a:prstGeom>
          <a:solidFill>
            <a:srgbClr val="1D1A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cxnSp>
        <p:nvCxnSpPr>
          <p:cNvPr id="7" name="Straight Connector 6"/>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3058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24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BF5700"/>
        </a:solidFill>
        <a:effectLst/>
      </p:bgPr>
    </p:bg>
    <p:spTree>
      <p:nvGrpSpPr>
        <p:cNvPr id="1" name=""/>
        <p:cNvGrpSpPr/>
        <p:nvPr/>
      </p:nvGrpSpPr>
      <p:grpSpPr>
        <a:xfrm>
          <a:off x="0" y="0"/>
          <a:ext cx="0" cy="0"/>
          <a:chOff x="0" y="0"/>
          <a:chExt cx="0" cy="0"/>
        </a:xfrm>
      </p:grpSpPr>
      <p:sp>
        <p:nvSpPr>
          <p:cNvPr id="8" name="Flowchart: Process 7"/>
          <p:cNvSpPr/>
          <p:nvPr userDrawn="1"/>
        </p:nvSpPr>
        <p:spPr>
          <a:xfrm flipV="1">
            <a:off x="426892" y="3691893"/>
            <a:ext cx="6888308" cy="4571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3847"/>
            <a:ext cx="4678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UT Austin |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4953000" y="4036236"/>
            <a:ext cx="2270008" cy="381000"/>
          </a:xfrm>
        </p:spPr>
        <p:txBody>
          <a:bodyPr>
            <a:noAutofit/>
          </a:bodyPr>
          <a:lstStyle>
            <a:lvl1pPr marL="0" indent="0">
              <a:buNone/>
              <a:defRPr sz="18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pic>
        <p:nvPicPr>
          <p:cNvPr id="9"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t="10220"/>
          <a:stretch/>
        </p:blipFill>
        <p:spPr>
          <a:xfrm>
            <a:off x="0" y="0"/>
            <a:ext cx="9144000" cy="560977"/>
          </a:xfrm>
          <a:prstGeom prst="rect">
            <a:avLst/>
          </a:prstGeom>
        </p:spPr>
      </p:pic>
    </p:spTree>
    <p:extLst>
      <p:ext uri="{BB962C8B-B14F-4D97-AF65-F5344CB8AC3E}">
        <p14:creationId xmlns:p14="http://schemas.microsoft.com/office/powerpoint/2010/main" val="7159154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BF5700"/>
        </a:solidFill>
        <a:effectLst/>
      </p:bgPr>
    </p:bg>
    <p:spTree>
      <p:nvGrpSpPr>
        <p:cNvPr id="1" name=""/>
        <p:cNvGrpSpPr/>
        <p:nvPr/>
      </p:nvGrpSpPr>
      <p:grpSpPr>
        <a:xfrm>
          <a:off x="0" y="0"/>
          <a:ext cx="0" cy="0"/>
          <a:chOff x="0" y="0"/>
          <a:chExt cx="0" cy="0"/>
        </a:xfrm>
      </p:grpSpPr>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95686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BF57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BF57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pic>
        <p:nvPicPr>
          <p:cNvPr id="6" name="Content Placeholder 8"/>
          <p:cNvPicPr>
            <a:picLocks noChangeAspect="1"/>
          </p:cNvPicPr>
          <p:nvPr userDrawn="1"/>
        </p:nvPicPr>
        <p:blipFill rotWithShape="1">
          <a:blip r:embed="rId2">
            <a:extLst>
              <a:ext uri="{28A0092B-C50C-407E-A947-70E740481C1C}">
                <a14:useLocalDpi xmlns:a14="http://schemas.microsoft.com/office/drawing/2010/main" val="0"/>
              </a:ext>
            </a:extLst>
          </a:blip>
          <a:srcRect l="73429" t="14129"/>
          <a:stretch/>
        </p:blipFill>
        <p:spPr>
          <a:xfrm>
            <a:off x="-5871" y="6400800"/>
            <a:ext cx="2179730" cy="481354"/>
          </a:xfrm>
          <a:prstGeom prst="rect">
            <a:avLst/>
          </a:prstGeom>
        </p:spPr>
      </p:pic>
    </p:spTree>
    <p:extLst>
      <p:ext uri="{BB962C8B-B14F-4D97-AF65-F5344CB8AC3E}">
        <p14:creationId xmlns:p14="http://schemas.microsoft.com/office/powerpoint/2010/main" val="14113063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83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5" name="Rectangle 14"/>
          <p:cNvSpPr/>
          <p:nvPr userDrawn="1"/>
        </p:nvSpPr>
        <p:spPr>
          <a:xfrm>
            <a:off x="0" y="0"/>
            <a:ext cx="9144000" cy="6858000"/>
          </a:xfrm>
          <a:prstGeom prst="rect">
            <a:avLst/>
          </a:prstGeom>
          <a:solidFill>
            <a:srgbClr val="26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21"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061862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0" y="653854"/>
            <a:ext cx="9144000" cy="0"/>
          </a:xfrm>
          <a:prstGeom prst="line">
            <a:avLst/>
          </a:prstGeom>
          <a:ln w="41275">
            <a:solidFill>
              <a:srgbClr val="262626"/>
            </a:solidFill>
          </a:ln>
        </p:spPr>
        <p:style>
          <a:lnRef idx="1">
            <a:schemeClr val="accent1"/>
          </a:lnRef>
          <a:fillRef idx="0">
            <a:schemeClr val="accent1"/>
          </a:fillRef>
          <a:effectRef idx="0">
            <a:schemeClr val="accent1"/>
          </a:effectRef>
          <a:fontRef idx="minor">
            <a:schemeClr val="tx1"/>
          </a:fontRef>
        </p:style>
      </p:cxnSp>
      <p:sp>
        <p:nvSpPr>
          <p:cNvPr id="13" name="Flowchart: Process 12"/>
          <p:cNvSpPr/>
          <p:nvPr userDrawn="1"/>
        </p:nvSpPr>
        <p:spPr>
          <a:xfrm>
            <a:off x="-5871" y="6410337"/>
            <a:ext cx="9155741" cy="457748"/>
          </a:xfrm>
          <a:prstGeom prst="flowChartProcess">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a:t>
            </a:r>
            <a:r>
              <a:rPr lang="en-US" sz="800" baseline="0" dirty="0">
                <a:solidFill>
                  <a:schemeClr val="bg1"/>
                </a:solidFill>
                <a:latin typeface="Arial" panose="020B0604020202020204" pitchFamily="34" charset="0"/>
                <a:ea typeface="Roboto" panose="02000000000000000000" pitchFamily="2"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 All Rights Reserved</a:t>
            </a:r>
          </a:p>
        </p:txBody>
      </p:sp>
      <p:grpSp>
        <p:nvGrpSpPr>
          <p:cNvPr id="15" name="Group 14"/>
          <p:cNvGrpSpPr/>
          <p:nvPr userDrawn="1"/>
        </p:nvGrpSpPr>
        <p:grpSpPr>
          <a:xfrm>
            <a:off x="5232359" y="6411723"/>
            <a:ext cx="3917511" cy="486919"/>
            <a:chOff x="0" y="0"/>
            <a:chExt cx="4827909" cy="600075"/>
          </a:xfrm>
        </p:grpSpPr>
        <p:pic>
          <p:nvPicPr>
            <p:cNvPr id="16" name="Content Placeholder 8"/>
            <p:cNvPicPr>
              <a:picLocks noChangeAspect="1"/>
            </p:cNvPicPr>
            <p:nvPr/>
          </p:nvPicPr>
          <p:blipFill rotWithShape="1">
            <a:blip r:embed="rId2">
              <a:extLst>
                <a:ext uri="{28A0092B-C50C-407E-A947-70E740481C1C}">
                  <a14:useLocalDpi xmlns:a14="http://schemas.microsoft.com/office/drawing/2010/main"/>
                </a:ext>
              </a:extLst>
            </a:blip>
            <a:srcRect l="39450"/>
            <a:stretch/>
          </p:blipFill>
          <p:spPr>
            <a:xfrm>
              <a:off x="496184" y="0"/>
              <a:ext cx="4331725" cy="600075"/>
            </a:xfrm>
            <a:prstGeom prst="rect">
              <a:avLst/>
            </a:prstGeom>
          </p:spPr>
        </p:pic>
        <p:pic>
          <p:nvPicPr>
            <p:cNvPr id="17" name="Content Placeholder 8"/>
            <p:cNvPicPr>
              <a:picLocks noChangeAspect="1"/>
            </p:cNvPicPr>
            <p:nvPr/>
          </p:nvPicPr>
          <p:blipFill rotWithShape="1">
            <a:blip r:embed="rId2">
              <a:extLst>
                <a:ext uri="{28A0092B-C50C-407E-A947-70E740481C1C}">
                  <a14:useLocalDpi xmlns:a14="http://schemas.microsoft.com/office/drawing/2010/main"/>
                </a:ext>
              </a:extLst>
            </a:blip>
            <a:srcRect r="92757"/>
            <a:stretch/>
          </p:blipFill>
          <p:spPr>
            <a:xfrm>
              <a:off x="0" y="0"/>
              <a:ext cx="518160" cy="600075"/>
            </a:xfrm>
            <a:prstGeom prst="rect">
              <a:avLst/>
            </a:prstGeom>
          </p:spPr>
        </p:pic>
      </p:gr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spTree>
    <p:extLst>
      <p:ext uri="{BB962C8B-B14F-4D97-AF65-F5344CB8AC3E}">
        <p14:creationId xmlns:p14="http://schemas.microsoft.com/office/powerpoint/2010/main" val="4223117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758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Rutgers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962400" y="4037683"/>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2142028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64080"/>
          </a:xfrm>
          <a:prstGeom prst="rect">
            <a:avLst/>
          </a:prstGeom>
        </p:spPr>
      </p:pic>
      <p:sp>
        <p:nvSpPr>
          <p:cNvPr id="17" name="Flowchart: Process 16"/>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itle 1"/>
          <p:cNvSpPr txBox="1">
            <a:spLocks/>
          </p:cNvSpPr>
          <p:nvPr userDrawn="1"/>
        </p:nvSpPr>
        <p:spPr>
          <a:xfrm>
            <a:off x="1425286" y="3851911"/>
            <a:ext cx="6457950" cy="549087"/>
          </a:xfrm>
          <a:prstGeom prst="rect">
            <a:avLst/>
          </a:prstGeom>
        </p:spPr>
        <p:txBody>
          <a:bodyPr vert="horz" lIns="68580" tIns="34290" rIns="68580" bIns="3429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1800" b="1" i="1"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7" name="TextBox 6"/>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9" name="Title 15"/>
          <p:cNvSpPr>
            <a:spLocks noGrp="1"/>
          </p:cNvSpPr>
          <p:nvPr>
            <p:ph type="title" hasCustomPrompt="1"/>
          </p:nvPr>
        </p:nvSpPr>
        <p:spPr>
          <a:xfrm>
            <a:off x="390606" y="2953542"/>
            <a:ext cx="8229600" cy="871860"/>
          </a:xfrm>
        </p:spPr>
        <p:txBody>
          <a:bodyPr>
            <a:normAutofit/>
          </a:bodyPr>
          <a:lstStyle>
            <a:lvl1pPr algn="l">
              <a:defRPr sz="4100" b="1" i="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059297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Flowchart: Process 9"/>
          <p:cNvSpPr/>
          <p:nvPr userDrawn="1"/>
        </p:nvSpPr>
        <p:spPr>
          <a:xfrm>
            <a:off x="-5871" y="6410337"/>
            <a:ext cx="9155741" cy="457748"/>
          </a:xfrm>
          <a:prstGeom prst="flowChartProcess">
            <a:avLst/>
          </a:prstGeom>
          <a:solidFill>
            <a:srgbClr val="D11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4" name="TextBox 13"/>
          <p:cNvSpPr txBox="1"/>
          <p:nvPr userDrawn="1"/>
        </p:nvSpPr>
        <p:spPr>
          <a:xfrm>
            <a:off x="533400" y="6531609"/>
            <a:ext cx="2787650" cy="21520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UCFB - All Rights Reserved</a:t>
            </a:r>
          </a:p>
        </p:txBody>
      </p:sp>
      <p:sp>
        <p:nvSpPr>
          <p:cNvPr id="18" name="Title 13"/>
          <p:cNvSpPr>
            <a:spLocks noGrp="1"/>
          </p:cNvSpPr>
          <p:nvPr>
            <p:ph type="title" hasCustomPrompt="1"/>
          </p:nvPr>
        </p:nvSpPr>
        <p:spPr>
          <a:xfrm>
            <a:off x="304800" y="0"/>
            <a:ext cx="5470526" cy="653854"/>
          </a:xfrm>
        </p:spPr>
        <p:txBody>
          <a:bodyPr>
            <a:normAutofit/>
          </a:bodyPr>
          <a:lstStyle>
            <a:lvl1pPr algn="l">
              <a:defRPr sz="2400" b="1">
                <a:latin typeface="Arial" panose="020B0604020202020204" pitchFamily="34" charset="0"/>
                <a:cs typeface="Arial" panose="020B0604020202020204" pitchFamily="34" charset="0"/>
              </a:defRPr>
            </a:lvl1pPr>
          </a:lstStyle>
          <a:p>
            <a:pPr lvl="0"/>
            <a:r>
              <a:rPr lang="en-US" dirty="0"/>
              <a:t>Click to edit Master text styles</a:t>
            </a:r>
          </a:p>
        </p:txBody>
      </p:sp>
      <p:cxnSp>
        <p:nvCxnSpPr>
          <p:cNvPr id="9" name="Straight Connector 8"/>
          <p:cNvCxnSpPr/>
          <p:nvPr userDrawn="1"/>
        </p:nvCxnSpPr>
        <p:spPr>
          <a:xfrm>
            <a:off x="0" y="653854"/>
            <a:ext cx="9144000" cy="0"/>
          </a:xfrm>
          <a:prstGeom prst="line">
            <a:avLst/>
          </a:prstGeom>
          <a:ln w="41275">
            <a:solidFill>
              <a:srgbClr val="C8323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 y="6410337"/>
            <a:ext cx="3968271" cy="447663"/>
          </a:xfrm>
          <a:prstGeom prst="rect">
            <a:avLst/>
          </a:prstGeom>
        </p:spPr>
      </p:pic>
      <p:sp>
        <p:nvSpPr>
          <p:cNvPr id="19" name="TextBox 18"/>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Tree>
    <p:extLst>
      <p:ext uri="{BB962C8B-B14F-4D97-AF65-F5344CB8AC3E}">
        <p14:creationId xmlns:p14="http://schemas.microsoft.com/office/powerpoint/2010/main" val="3782076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30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solidFill>
            <a:srgbClr val="1D1A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Process 7"/>
          <p:cNvSpPr/>
          <p:nvPr userDrawn="1"/>
        </p:nvSpPr>
        <p:spPr>
          <a:xfrm>
            <a:off x="426892" y="3737612"/>
            <a:ext cx="6335858" cy="34289"/>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cs typeface="Arial" panose="020B0604020202020204" pitchFamily="34" charset="0"/>
            </a:endParaRPr>
          </a:p>
        </p:txBody>
      </p:sp>
      <p:sp>
        <p:nvSpPr>
          <p:cNvPr id="17" name="Title 1"/>
          <p:cNvSpPr txBox="1">
            <a:spLocks/>
          </p:cNvSpPr>
          <p:nvPr userDrawn="1"/>
        </p:nvSpPr>
        <p:spPr>
          <a:xfrm>
            <a:off x="426892" y="3962400"/>
            <a:ext cx="3535508" cy="453389"/>
          </a:xfrm>
          <a:prstGeom prst="rect">
            <a:avLst/>
          </a:prstGeom>
        </p:spPr>
        <p:txBody>
          <a:bodyPr vert="horz" lIns="68580" tIns="34290" rIns="68580" bIns="3429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solidFill>
                  <a:schemeClr val="bg1"/>
                </a:solidFill>
                <a:latin typeface="Arial" panose="020B0604020202020204" pitchFamily="34" charset="0"/>
                <a:ea typeface="Roboto" panose="02000000000000000000" pitchFamily="2" charset="0"/>
                <a:cs typeface="Arial" panose="020B0604020202020204" pitchFamily="34" charset="0"/>
              </a:rPr>
              <a:t>The Coding Bootcamp |</a:t>
            </a:r>
            <a:endParaRPr lang="en-US" sz="2000" dirty="0">
              <a:solidFill>
                <a:schemeClr val="bg1"/>
              </a:solidFill>
              <a:latin typeface="Arial" panose="020B0604020202020204" pitchFamily="34" charset="0"/>
              <a:ea typeface="Roboto" panose="02000000000000000000" pitchFamily="2" charset="0"/>
              <a:cs typeface="Arial" panose="020B0604020202020204" pitchFamily="34" charset="0"/>
            </a:endParaRPr>
          </a:p>
        </p:txBody>
      </p:sp>
      <p:sp>
        <p:nvSpPr>
          <p:cNvPr id="18" name="TextBox 17"/>
          <p:cNvSpPr txBox="1"/>
          <p:nvPr userDrawn="1"/>
        </p:nvSpPr>
        <p:spPr>
          <a:xfrm>
            <a:off x="6247493" y="6540236"/>
            <a:ext cx="2787650" cy="215204"/>
          </a:xfrm>
          <a:prstGeom prst="rect">
            <a:avLst/>
          </a:prstGeom>
          <a:noFill/>
        </p:spPr>
        <p:txBody>
          <a:bodyPr wrap="square" rtlCol="0">
            <a:spAutoFit/>
          </a:bodyPr>
          <a:lstStyle/>
          <a:p>
            <a:pPr algn="r"/>
            <a:r>
              <a:rPr lang="en-US" sz="800" dirty="0">
                <a:solidFill>
                  <a:schemeClr val="bg1"/>
                </a:solidFill>
                <a:latin typeface="Arial" panose="020B0604020202020204" pitchFamily="34" charset="0"/>
                <a:cs typeface="Arial" panose="020B0604020202020204" pitchFamily="34" charset="0"/>
              </a:rPr>
              <a:t>© </a:t>
            </a:r>
            <a:r>
              <a:rPr lang="en-US" sz="800" dirty="0">
                <a:solidFill>
                  <a:schemeClr val="bg1"/>
                </a:solidFill>
                <a:latin typeface="Arial" panose="020B0604020202020204" pitchFamily="34" charset="0"/>
                <a:ea typeface="Roboto" panose="02000000000000000000" pitchFamily="2" charset="0"/>
                <a:cs typeface="Arial" panose="020B0604020202020204" pitchFamily="34" charset="0"/>
              </a:rPr>
              <a:t>2016 | Coding Boot Camp - All Rights Reserved</a:t>
            </a:r>
          </a:p>
        </p:txBody>
      </p:sp>
      <p:sp>
        <p:nvSpPr>
          <p:cNvPr id="19" name="Title 15"/>
          <p:cNvSpPr>
            <a:spLocks noGrp="1"/>
          </p:cNvSpPr>
          <p:nvPr>
            <p:ph type="title" hasCustomPrompt="1"/>
          </p:nvPr>
        </p:nvSpPr>
        <p:spPr>
          <a:xfrm>
            <a:off x="390606" y="2953542"/>
            <a:ext cx="8229600" cy="871860"/>
          </a:xfrm>
        </p:spPr>
        <p:txBody>
          <a:bodyPr>
            <a:normAutofit/>
          </a:bodyPr>
          <a:lstStyle>
            <a:lvl1pPr algn="l">
              <a:defRPr sz="4100" b="1" i="0" baseline="0">
                <a:solidFill>
                  <a:schemeClr val="bg1"/>
                </a:solidFill>
                <a:latin typeface="Arial" panose="020B0604020202020204" pitchFamily="34" charset="0"/>
                <a:cs typeface="Arial" panose="020B0604020202020204" pitchFamily="34" charset="0"/>
              </a:defRPr>
            </a:lvl1pPr>
          </a:lstStyle>
          <a:p>
            <a:r>
              <a:rPr lang="en-US" dirty="0"/>
              <a:t>Lesson Title</a:t>
            </a:r>
          </a:p>
        </p:txBody>
      </p:sp>
      <p:sp>
        <p:nvSpPr>
          <p:cNvPr id="20" name="Text Placeholder 19"/>
          <p:cNvSpPr>
            <a:spLocks noGrp="1"/>
          </p:cNvSpPr>
          <p:nvPr>
            <p:ph type="body" sz="quarter" idx="11" hasCustomPrompt="1"/>
          </p:nvPr>
        </p:nvSpPr>
        <p:spPr>
          <a:xfrm>
            <a:off x="3370402" y="4034789"/>
            <a:ext cx="2270008" cy="381000"/>
          </a:xfrm>
        </p:spPr>
        <p:txBody>
          <a:bodyPr>
            <a:noAutofit/>
          </a:bodyPr>
          <a:lstStyle>
            <a:lvl1pPr marL="0" indent="0">
              <a:buNone/>
              <a:defRPr sz="2000" b="1" baseline="0">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Month, Day, Year</a:t>
            </a:r>
          </a:p>
        </p:txBody>
      </p:sp>
      <p:sp>
        <p:nvSpPr>
          <p:cNvPr id="21" name="Text Placeholder 19"/>
          <p:cNvSpPr>
            <a:spLocks noGrp="1"/>
          </p:cNvSpPr>
          <p:nvPr>
            <p:ph type="body" sz="quarter" idx="10" hasCustomPrompt="1"/>
          </p:nvPr>
        </p:nvSpPr>
        <p:spPr>
          <a:xfrm>
            <a:off x="396991" y="2504043"/>
            <a:ext cx="2700337" cy="381000"/>
          </a:xfrm>
        </p:spPr>
        <p:txBody>
          <a:bodyPr>
            <a:noAutofit/>
          </a:bodyPr>
          <a:lstStyle>
            <a:lvl1pPr marL="0" indent="0">
              <a:buNone/>
              <a:defRPr sz="2000" b="1">
                <a:solidFill>
                  <a:schemeClr val="bg1"/>
                </a:solidFill>
                <a:latin typeface="Arial" panose="020B0604020202020204" pitchFamily="34" charset="0"/>
                <a:cs typeface="Arial" panose="020B0604020202020204" pitchFamily="34" charset="0"/>
              </a:defRPr>
            </a:lvl1pPr>
            <a:lvl2pPr>
              <a:defRPr sz="2000" b="1">
                <a:latin typeface="Arial" panose="020B0604020202020204" pitchFamily="34" charset="0"/>
                <a:cs typeface="Arial" panose="020B0604020202020204" pitchFamily="34" charset="0"/>
              </a:defRPr>
            </a:lvl2pPr>
            <a:lvl3pPr>
              <a:defRPr sz="2000" b="1">
                <a:latin typeface="Arial" panose="020B0604020202020204" pitchFamily="34" charset="0"/>
                <a:cs typeface="Arial" panose="020B0604020202020204" pitchFamily="34" charset="0"/>
              </a:defRPr>
            </a:lvl3pPr>
            <a:lvl4pPr>
              <a:defRPr sz="2000" b="1">
                <a:latin typeface="Arial" panose="020B0604020202020204" pitchFamily="34" charset="0"/>
                <a:cs typeface="Arial" panose="020B0604020202020204" pitchFamily="34" charset="0"/>
              </a:defRPr>
            </a:lvl4pPr>
            <a:lvl5pPr>
              <a:defRPr sz="2000" b="1">
                <a:latin typeface="Arial" panose="020B0604020202020204" pitchFamily="34" charset="0"/>
                <a:cs typeface="Arial" panose="020B0604020202020204" pitchFamily="34" charset="0"/>
              </a:defRPr>
            </a:lvl5pPr>
          </a:lstStyle>
          <a:p>
            <a:pPr lvl="0"/>
            <a:r>
              <a:rPr lang="en-US" dirty="0"/>
              <a:t>Day X</a:t>
            </a:r>
          </a:p>
        </p:txBody>
      </p:sp>
    </p:spTree>
    <p:extLst>
      <p:ext uri="{BB962C8B-B14F-4D97-AF65-F5344CB8AC3E}">
        <p14:creationId xmlns:p14="http://schemas.microsoft.com/office/powerpoint/2010/main" val="38565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6F2DAE4-C87D-464C-8529-C68309DD1CFC}" type="datetimeFigureOut">
              <a:rPr lang="en-US" smtClean="0"/>
              <a:t>10/31/2016</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293EFAE-FD48-41B9-84A3-494A8D6694C5}" type="slidenum">
              <a:rPr lang="en-US" smtClean="0"/>
              <a:t>‹#›</a:t>
            </a:fld>
            <a:endParaRPr lang="en-US"/>
          </a:p>
        </p:txBody>
      </p:sp>
    </p:spTree>
    <p:extLst>
      <p:ext uri="{BB962C8B-B14F-4D97-AF65-F5344CB8AC3E}">
        <p14:creationId xmlns:p14="http://schemas.microsoft.com/office/powerpoint/2010/main" val="345567811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69"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10/31/2016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587565515"/>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7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10/31/2016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4205669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7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C9255-9F07-4181-9AD2-897FFC0A3B7E}" type="datetimeFigureOut">
              <a:rPr lang="en-US" smtClean="0"/>
              <a:t>10/31/2016</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38348-225F-4A43-A9B7-C9ABE3CA2066}" type="slidenum">
              <a:rPr lang="en-US" smtClean="0"/>
              <a:t>‹#›</a:t>
            </a:fld>
            <a:endParaRPr lang="en-US"/>
          </a:p>
        </p:txBody>
      </p:sp>
    </p:spTree>
    <p:extLst>
      <p:ext uri="{BB962C8B-B14F-4D97-AF65-F5344CB8AC3E}">
        <p14:creationId xmlns:p14="http://schemas.microsoft.com/office/powerpoint/2010/main" val="242453275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7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 and jQuery Jubilee</a:t>
            </a:r>
            <a:endParaRPr lang="en-US" i="1" dirty="0"/>
          </a:p>
        </p:txBody>
      </p:sp>
      <p:sp>
        <p:nvSpPr>
          <p:cNvPr id="3" name="Text Placeholder 2"/>
          <p:cNvSpPr>
            <a:spLocks noGrp="1"/>
          </p:cNvSpPr>
          <p:nvPr>
            <p:ph type="body" sz="quarter" idx="11"/>
          </p:nvPr>
        </p:nvSpPr>
        <p:spPr/>
        <p:txBody>
          <a:bodyPr/>
          <a:lstStyle/>
          <a:p>
            <a:r>
              <a:rPr lang="en-US" dirty="0"/>
              <a:t>April 21, 2016</a:t>
            </a:r>
          </a:p>
        </p:txBody>
      </p:sp>
      <p:sp>
        <p:nvSpPr>
          <p:cNvPr id="4" name="Text Placeholder 3"/>
          <p:cNvSpPr>
            <a:spLocks noGrp="1"/>
          </p:cNvSpPr>
          <p:nvPr>
            <p:ph type="body" sz="quarter" idx="10"/>
          </p:nvPr>
        </p:nvSpPr>
        <p:spPr/>
        <p:txBody>
          <a:bodyPr/>
          <a:lstStyle/>
          <a:p>
            <a:r>
              <a:rPr lang="en-US" dirty="0"/>
              <a:t>Day 11</a:t>
            </a:r>
          </a:p>
        </p:txBody>
      </p:sp>
    </p:spTree>
    <p:extLst>
      <p:ext uri="{BB962C8B-B14F-4D97-AF65-F5344CB8AC3E}">
        <p14:creationId xmlns:p14="http://schemas.microsoft.com/office/powerpoint/2010/main" val="42554941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5262979"/>
          </a:xfrm>
          <a:prstGeom prst="rect">
            <a:avLst/>
          </a:prstGeom>
          <a:noFill/>
        </p:spPr>
        <p:txBody>
          <a:bodyPr wrap="square" rtlCol="0">
            <a:spAutoFit/>
          </a:bodyPr>
          <a:lstStyle/>
          <a:p>
            <a:r>
              <a:rPr lang="en-US" sz="2400" b="1" dirty="0">
                <a:latin typeface="Arial" panose="020B0604020202020204" pitchFamily="34" charset="0"/>
                <a:ea typeface="Roboto" pitchFamily="2" charset="0"/>
                <a:cs typeface="Arial" panose="020B0604020202020204" pitchFamily="34" charset="0"/>
              </a:rPr>
              <a:t>Code Dissection:</a:t>
            </a:r>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Examine the code for the Captain Planet Game</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Then, in groups, describe how this code works in </a:t>
            </a:r>
            <a:r>
              <a:rPr lang="en-US" sz="2400" b="1" dirty="0">
                <a:latin typeface="Arial" panose="020B0604020202020204" pitchFamily="34" charset="0"/>
                <a:ea typeface="Roboto" pitchFamily="2" charset="0"/>
                <a:cs typeface="Arial" panose="020B0604020202020204" pitchFamily="34" charset="0"/>
              </a:rPr>
              <a:t>5 Steps.</a:t>
            </a:r>
          </a:p>
          <a:p>
            <a:endParaRPr lang="en-US" sz="2400" b="1"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1.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2.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3. </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4.</a:t>
            </a:r>
          </a:p>
          <a:p>
            <a:endParaRPr lang="en-US" sz="2400" dirty="0">
              <a:latin typeface="Arial" panose="020B0604020202020204" pitchFamily="34" charset="0"/>
              <a:ea typeface="Roboto" pitchFamily="2" charset="0"/>
              <a:cs typeface="Arial" panose="020B0604020202020204" pitchFamily="34" charset="0"/>
            </a:endParaRPr>
          </a:p>
          <a:p>
            <a:r>
              <a:rPr lang="en-US" sz="2400" dirty="0">
                <a:latin typeface="Arial" panose="020B0604020202020204" pitchFamily="34" charset="0"/>
                <a:ea typeface="Roboto" pitchFamily="2" charset="0"/>
                <a:cs typeface="Arial" panose="020B0604020202020204" pitchFamily="34" charset="0"/>
              </a:rPr>
              <a:t>5. </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723082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Pseudocoding</a:t>
            </a:r>
            <a:r>
              <a:rPr lang="en-US" dirty="0"/>
              <a:t> – Captain Planet</a:t>
            </a:r>
          </a:p>
        </p:txBody>
      </p:sp>
      <p:sp>
        <p:nvSpPr>
          <p:cNvPr id="3" name="Rectangle 2"/>
          <p:cNvSpPr/>
          <p:nvPr/>
        </p:nvSpPr>
        <p:spPr>
          <a:xfrm>
            <a:off x="304800" y="889844"/>
            <a:ext cx="8686800" cy="3693319"/>
          </a:xfrm>
          <a:prstGeom prst="rect">
            <a:avLst/>
          </a:prstGeom>
        </p:spPr>
        <p:txBody>
          <a:bodyPr wrap="square">
            <a:spAutoFit/>
          </a:bodyPr>
          <a:lstStyle/>
          <a:p>
            <a:r>
              <a:rPr lang="en-US" b="1" u="sng" dirty="0">
                <a:latin typeface="Arial" panose="020B0604020202020204" pitchFamily="34" charset="0"/>
                <a:ea typeface="Roboto" pitchFamily="2" charset="0"/>
                <a:cs typeface="Arial" panose="020B0604020202020204" pitchFamily="34" charset="0"/>
              </a:rPr>
              <a:t>Solution:</a:t>
            </a:r>
          </a:p>
          <a:p>
            <a:endParaRPr lang="en-US"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An initial HTML Layout was created using Bootstrap.</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A reference to jQuery was added.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Key buttons and images were assigned unique class names</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jQuery was used to capture when the corresponding buttons were clicked. This was done through the $( ) identifier with the class-name inside. </a:t>
            </a:r>
          </a:p>
          <a:p>
            <a:pPr marL="457200" indent="-457200">
              <a:buFont typeface="+mj-lt"/>
              <a:buAutoNum type="arabicPeriod"/>
            </a:pPr>
            <a:endParaRPr lang="en-US"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dirty="0">
                <a:latin typeface="Arial" panose="020B0604020202020204" pitchFamily="34" charset="0"/>
                <a:ea typeface="Roboto" pitchFamily="2" charset="0"/>
                <a:cs typeface="Arial" panose="020B0604020202020204" pitchFamily="34" charset="0"/>
              </a:rPr>
              <a:t>Code was created that changed the </a:t>
            </a:r>
            <a:r>
              <a:rPr lang="en-US" dirty="0" err="1">
                <a:latin typeface="Arial" panose="020B0604020202020204" pitchFamily="34" charset="0"/>
                <a:ea typeface="Roboto" pitchFamily="2" charset="0"/>
                <a:cs typeface="Arial" panose="020B0604020202020204" pitchFamily="34" charset="0"/>
              </a:rPr>
              <a:t>css</a:t>
            </a:r>
            <a:r>
              <a:rPr lang="en-US" dirty="0">
                <a:latin typeface="Arial" panose="020B0604020202020204" pitchFamily="34" charset="0"/>
                <a:ea typeface="Roboto" pitchFamily="2" charset="0"/>
                <a:cs typeface="Arial" panose="020B0604020202020204" pitchFamily="34" charset="0"/>
              </a:rPr>
              <a:t> of target classes in response to the click events. </a:t>
            </a:r>
          </a:p>
        </p:txBody>
      </p:sp>
    </p:spTree>
    <p:extLst>
      <p:ext uri="{BB962C8B-B14F-4D97-AF65-F5344CB8AC3E}">
        <p14:creationId xmlns:p14="http://schemas.microsoft.com/office/powerpoint/2010/main" val="2053958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jQuery API Docs and add a button of your own that gives Captain Planet a new power.</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Examples:</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stretch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trigger a maniacal laugh</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clones of Captain Planet</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a shield (hint: border) </a:t>
            </a:r>
          </a:p>
          <a:p>
            <a:pPr marL="1257300" lvl="2" indent="-342900">
              <a:buFont typeface="Courier New" panose="02070309020205020404" pitchFamily="49" charset="0"/>
              <a:buChar char="o"/>
            </a:pPr>
            <a:r>
              <a:rPr lang="en-US" sz="2400" dirty="0">
                <a:latin typeface="Arial" panose="020B0604020202020204" pitchFamily="34" charset="0"/>
                <a:ea typeface="Roboto" pitchFamily="2" charset="0"/>
                <a:cs typeface="Arial" panose="020B0604020202020204" pitchFamily="34" charset="0"/>
              </a:rPr>
              <a:t>Click to… create fire or water (hint: images)</a:t>
            </a:r>
          </a:p>
          <a:p>
            <a:pPr marL="800100" lvl="1" indent="-342900">
              <a:buFont typeface="Arial" panose="020B0604020202020204" pitchFamily="34" charset="0"/>
              <a:buChar char="•"/>
            </a:pPr>
            <a:endParaRPr lang="en-US" sz="2400" i="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Slack out a screenshot of the working example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1-CaptainPlanet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12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24456488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Recap</a:t>
            </a:r>
          </a:p>
        </p:txBody>
      </p:sp>
    </p:spTree>
    <p:extLst>
      <p:ext uri="{BB962C8B-B14F-4D97-AF65-F5344CB8AC3E}">
        <p14:creationId xmlns:p14="http://schemas.microsoft.com/office/powerpoint/2010/main" val="25729338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4" name="TextBox 3"/>
          <p:cNvSpPr txBox="1"/>
          <p:nvPr/>
        </p:nvSpPr>
        <p:spPr>
          <a:xfrm>
            <a:off x="304800" y="914400"/>
            <a:ext cx="8686800" cy="3170099"/>
          </a:xfrm>
          <a:prstGeom prst="rect">
            <a:avLst/>
          </a:prstGeom>
          <a:noFill/>
        </p:spPr>
        <p:txBody>
          <a:bodyPr wrap="square" rtlCol="0">
            <a:spAutoFit/>
          </a:bodyPr>
          <a:lstStyle/>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Find some HTML.</a:t>
            </a:r>
          </a:p>
          <a:p>
            <a:pPr marL="457200" indent="-457200">
              <a:buFont typeface="+mj-lt"/>
              <a:buAutoNum type="arabicPeriod"/>
            </a:pPr>
            <a:endParaRPr lang="en-US" sz="4000" b="1" u="sng"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Attach to an event.</a:t>
            </a:r>
          </a:p>
          <a:p>
            <a:pPr marL="457200" indent="-457200">
              <a:buFont typeface="+mj-lt"/>
              <a:buAutoNum type="arabicPeriod"/>
            </a:pPr>
            <a:endParaRPr lang="en-US" sz="4000" b="1" dirty="0">
              <a:latin typeface="Arial" panose="020B0604020202020204" pitchFamily="34" charset="0"/>
              <a:ea typeface="Roboto" pitchFamily="2" charset="0"/>
              <a:cs typeface="Arial" panose="020B0604020202020204" pitchFamily="34" charset="0"/>
            </a:endParaRPr>
          </a:p>
          <a:p>
            <a:pPr marL="457200" indent="-457200">
              <a:buFont typeface="+mj-lt"/>
              <a:buAutoNum type="arabicPeriod"/>
            </a:pPr>
            <a:r>
              <a:rPr lang="en-US" sz="4000" b="1" dirty="0">
                <a:latin typeface="Arial" panose="020B0604020202020204" pitchFamily="34" charset="0"/>
                <a:ea typeface="Roboto" pitchFamily="2" charset="0"/>
                <a:cs typeface="Arial" panose="020B0604020202020204" pitchFamily="34" charset="0"/>
              </a:rPr>
              <a:t> Do something in response.</a:t>
            </a:r>
            <a:endParaRPr lang="en-US" sz="4000" dirty="0">
              <a:latin typeface="Arial" panose="020B0604020202020204" pitchFamily="34" charset="0"/>
              <a:ea typeface="Roboto" pitchFamily="2"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5943600" y="4953000"/>
            <a:ext cx="2638425" cy="857250"/>
          </a:xfrm>
          <a:prstGeom prst="rect">
            <a:avLst/>
          </a:prstGeom>
        </p:spPr>
      </p:pic>
    </p:spTree>
    <p:extLst>
      <p:ext uri="{BB962C8B-B14F-4D97-AF65-F5344CB8AC3E}">
        <p14:creationId xmlns:p14="http://schemas.microsoft.com/office/powerpoint/2010/main" val="506914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In a Nutshell </a:t>
            </a:r>
          </a:p>
        </p:txBody>
      </p:sp>
      <p:sp>
        <p:nvSpPr>
          <p:cNvPr id="6" name="TextBox 5"/>
          <p:cNvSpPr txBox="1"/>
          <p:nvPr/>
        </p:nvSpPr>
        <p:spPr>
          <a:xfrm>
            <a:off x="1" y="792453"/>
            <a:ext cx="9144000" cy="461665"/>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We use the jQuery $( ) identifier to capture HTML elements.</a:t>
            </a:r>
          </a:p>
        </p:txBody>
      </p:sp>
      <p:sp>
        <p:nvSpPr>
          <p:cNvPr id="7" name="TextBox 6"/>
          <p:cNvSpPr txBox="1"/>
          <p:nvPr/>
        </p:nvSpPr>
        <p:spPr>
          <a:xfrm>
            <a:off x="31820" y="4726249"/>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Finally, we tie the element to a jQuery method of our choosing to capture events and change that element (or a different element) </a:t>
            </a:r>
          </a:p>
        </p:txBody>
      </p:sp>
      <p:sp>
        <p:nvSpPr>
          <p:cNvPr id="8" name="TextBox 7"/>
          <p:cNvSpPr txBox="1"/>
          <p:nvPr/>
        </p:nvSpPr>
        <p:spPr>
          <a:xfrm>
            <a:off x="914400" y="1370734"/>
            <a:ext cx="3220753" cy="646331"/>
          </a:xfrm>
          <a:prstGeom prst="rect">
            <a:avLst/>
          </a:prstGeom>
          <a:solidFill>
            <a:schemeClr val="accent2">
              <a:lumMod val="20000"/>
              <a:lumOff val="80000"/>
            </a:schemeClr>
          </a:solidFill>
        </p:spPr>
        <p:txBody>
          <a:bodyPr wrap="none" rtlCol="0">
            <a:spAutoFit/>
          </a:bodyPr>
          <a:lstStyle/>
          <a:p>
            <a:r>
              <a:rPr lang="en-US" sz="3600" b="1" dirty="0"/>
              <a:t>$(“.classname”)</a:t>
            </a:r>
          </a:p>
        </p:txBody>
      </p:sp>
      <p:sp>
        <p:nvSpPr>
          <p:cNvPr id="9" name="TextBox 8"/>
          <p:cNvSpPr txBox="1"/>
          <p:nvPr/>
        </p:nvSpPr>
        <p:spPr>
          <a:xfrm>
            <a:off x="2052922" y="2170459"/>
            <a:ext cx="2783134" cy="646331"/>
          </a:xfrm>
          <a:prstGeom prst="rect">
            <a:avLst/>
          </a:prstGeom>
          <a:solidFill>
            <a:schemeClr val="accent3">
              <a:lumMod val="20000"/>
              <a:lumOff val="80000"/>
            </a:schemeClr>
          </a:solidFill>
        </p:spPr>
        <p:txBody>
          <a:bodyPr wrap="none" rtlCol="0">
            <a:spAutoFit/>
          </a:bodyPr>
          <a:lstStyle/>
          <a:p>
            <a:r>
              <a:rPr lang="en-US" sz="3600" b="1" dirty="0"/>
              <a:t>$(“#</a:t>
            </a:r>
            <a:r>
              <a:rPr lang="en-US" sz="3600" b="1" dirty="0" err="1"/>
              <a:t>idname</a:t>
            </a:r>
            <a:r>
              <a:rPr lang="en-US" sz="3600" b="1" dirty="0"/>
              <a:t>”)</a:t>
            </a:r>
          </a:p>
        </p:txBody>
      </p:sp>
      <p:sp>
        <p:nvSpPr>
          <p:cNvPr id="10" name="TextBox 9"/>
          <p:cNvSpPr txBox="1"/>
          <p:nvPr/>
        </p:nvSpPr>
        <p:spPr>
          <a:xfrm>
            <a:off x="4343400" y="1381890"/>
            <a:ext cx="3764300" cy="646331"/>
          </a:xfrm>
          <a:prstGeom prst="rect">
            <a:avLst/>
          </a:prstGeom>
          <a:solidFill>
            <a:schemeClr val="tx2">
              <a:lumMod val="20000"/>
              <a:lumOff val="80000"/>
            </a:schemeClr>
          </a:solidFill>
        </p:spPr>
        <p:txBody>
          <a:bodyPr wrap="none" rtlCol="0">
            <a:spAutoFit/>
          </a:bodyPr>
          <a:lstStyle/>
          <a:p>
            <a:r>
              <a:rPr lang="en-US" sz="3600" b="1" dirty="0"/>
              <a:t>$(“</a:t>
            </a:r>
            <a:r>
              <a:rPr lang="en-US" sz="3600" b="1" dirty="0" err="1"/>
              <a:t>elementname</a:t>
            </a:r>
            <a:r>
              <a:rPr lang="en-US" sz="3600" b="1" dirty="0"/>
              <a:t>”)</a:t>
            </a:r>
          </a:p>
        </p:txBody>
      </p:sp>
      <p:sp>
        <p:nvSpPr>
          <p:cNvPr id="11" name="TextBox 10"/>
          <p:cNvSpPr txBox="1"/>
          <p:nvPr/>
        </p:nvSpPr>
        <p:spPr>
          <a:xfrm>
            <a:off x="5105400" y="2160931"/>
            <a:ext cx="1667444" cy="646331"/>
          </a:xfrm>
          <a:prstGeom prst="rect">
            <a:avLst/>
          </a:prstGeom>
          <a:solidFill>
            <a:schemeClr val="accent6">
              <a:lumMod val="40000"/>
              <a:lumOff val="60000"/>
            </a:schemeClr>
          </a:solidFill>
        </p:spPr>
        <p:txBody>
          <a:bodyPr wrap="none" rtlCol="0">
            <a:spAutoFit/>
          </a:bodyPr>
          <a:lstStyle/>
          <a:p>
            <a:r>
              <a:rPr lang="en-US" sz="3600" b="1" dirty="0"/>
              <a:t>$(“</a:t>
            </a:r>
            <a:r>
              <a:rPr lang="en-US" sz="3600" b="1" dirty="0" err="1"/>
              <a:t>etc</a:t>
            </a:r>
            <a:r>
              <a:rPr lang="en-US" sz="3600" b="1" dirty="0"/>
              <a:t>”)</a:t>
            </a:r>
          </a:p>
        </p:txBody>
      </p:sp>
      <p:sp>
        <p:nvSpPr>
          <p:cNvPr id="12" name="TextBox 11"/>
          <p:cNvSpPr txBox="1"/>
          <p:nvPr/>
        </p:nvSpPr>
        <p:spPr>
          <a:xfrm>
            <a:off x="1676400" y="5645286"/>
            <a:ext cx="2154757" cy="646331"/>
          </a:xfrm>
          <a:prstGeom prst="rect">
            <a:avLst/>
          </a:prstGeom>
          <a:solidFill>
            <a:schemeClr val="tx2">
              <a:lumMod val="60000"/>
              <a:lumOff val="40000"/>
            </a:schemeClr>
          </a:solidFill>
        </p:spPr>
        <p:txBody>
          <a:bodyPr wrap="none" rtlCol="0">
            <a:spAutoFit/>
          </a:bodyPr>
          <a:lstStyle/>
          <a:p>
            <a:r>
              <a:rPr lang="en-US" sz="3600" b="1" dirty="0"/>
              <a:t>.append( )</a:t>
            </a:r>
          </a:p>
        </p:txBody>
      </p:sp>
      <p:sp>
        <p:nvSpPr>
          <p:cNvPr id="13" name="TextBox 12"/>
          <p:cNvSpPr txBox="1"/>
          <p:nvPr/>
        </p:nvSpPr>
        <p:spPr>
          <a:xfrm>
            <a:off x="2133600" y="3908841"/>
            <a:ext cx="2311915" cy="646331"/>
          </a:xfrm>
          <a:prstGeom prst="rect">
            <a:avLst/>
          </a:prstGeom>
          <a:solidFill>
            <a:schemeClr val="bg2">
              <a:lumMod val="50000"/>
            </a:schemeClr>
          </a:solidFill>
        </p:spPr>
        <p:txBody>
          <a:bodyPr wrap="none" rtlCol="0">
            <a:spAutoFit/>
          </a:bodyPr>
          <a:lstStyle/>
          <a:p>
            <a:r>
              <a:rPr lang="en-US" sz="3600" b="1" dirty="0"/>
              <a:t>.on(“click”)</a:t>
            </a:r>
          </a:p>
        </p:txBody>
      </p:sp>
      <p:sp>
        <p:nvSpPr>
          <p:cNvPr id="14" name="TextBox 13"/>
          <p:cNvSpPr txBox="1"/>
          <p:nvPr/>
        </p:nvSpPr>
        <p:spPr>
          <a:xfrm>
            <a:off x="3974867" y="5645286"/>
            <a:ext cx="2276264" cy="646331"/>
          </a:xfrm>
          <a:prstGeom prst="rect">
            <a:avLst/>
          </a:prstGeom>
          <a:solidFill>
            <a:schemeClr val="accent6">
              <a:lumMod val="75000"/>
            </a:schemeClr>
          </a:solidFill>
        </p:spPr>
        <p:txBody>
          <a:bodyPr wrap="none" rtlCol="0">
            <a:spAutoFit/>
          </a:bodyPr>
          <a:lstStyle/>
          <a:p>
            <a:r>
              <a:rPr lang="en-US" sz="3600" b="1" dirty="0"/>
              <a:t>.animate( )</a:t>
            </a:r>
          </a:p>
        </p:txBody>
      </p:sp>
      <p:sp>
        <p:nvSpPr>
          <p:cNvPr id="15" name="TextBox 14"/>
          <p:cNvSpPr txBox="1"/>
          <p:nvPr/>
        </p:nvSpPr>
        <p:spPr>
          <a:xfrm>
            <a:off x="6426661" y="5659607"/>
            <a:ext cx="1174104" cy="646331"/>
          </a:xfrm>
          <a:prstGeom prst="rect">
            <a:avLst/>
          </a:prstGeom>
          <a:solidFill>
            <a:schemeClr val="accent4">
              <a:lumMod val="60000"/>
              <a:lumOff val="40000"/>
            </a:schemeClr>
          </a:solidFill>
        </p:spPr>
        <p:txBody>
          <a:bodyPr wrap="none" rtlCol="0">
            <a:spAutoFit/>
          </a:bodyPr>
          <a:lstStyle/>
          <a:p>
            <a:r>
              <a:rPr lang="en-US" sz="3600" b="1" dirty="0"/>
              <a:t>.</a:t>
            </a:r>
            <a:r>
              <a:rPr lang="en-US" sz="3600" b="1" dirty="0" err="1"/>
              <a:t>etc</a:t>
            </a:r>
            <a:r>
              <a:rPr lang="en-US" sz="3600" b="1" dirty="0"/>
              <a:t>()</a:t>
            </a:r>
          </a:p>
        </p:txBody>
      </p:sp>
      <p:sp>
        <p:nvSpPr>
          <p:cNvPr id="16" name="TextBox 15"/>
          <p:cNvSpPr txBox="1"/>
          <p:nvPr/>
        </p:nvSpPr>
        <p:spPr>
          <a:xfrm>
            <a:off x="31820" y="2856646"/>
            <a:ext cx="9144000" cy="830997"/>
          </a:xfrm>
          <a:prstGeom prst="rect">
            <a:avLst/>
          </a:prstGeom>
          <a:noFill/>
        </p:spPr>
        <p:txBody>
          <a:bodyPr wrap="square" rtlCol="0">
            <a:spAutoFit/>
          </a:bodyPr>
          <a:lstStyle/>
          <a:p>
            <a:pPr algn="ctr"/>
            <a:r>
              <a:rPr lang="en-US" sz="2400" dirty="0">
                <a:latin typeface="Arial" panose="020B0604020202020204" pitchFamily="34" charset="0"/>
                <a:ea typeface="Roboto" pitchFamily="2" charset="0"/>
                <a:cs typeface="Arial" panose="020B0604020202020204" pitchFamily="34" charset="0"/>
              </a:rPr>
              <a:t>Then we tie the element to a jQuery method of our choosing to capture events and change that element (or a different element) </a:t>
            </a:r>
          </a:p>
        </p:txBody>
      </p:sp>
      <p:sp>
        <p:nvSpPr>
          <p:cNvPr id="17" name="TextBox 16"/>
          <p:cNvSpPr txBox="1"/>
          <p:nvPr/>
        </p:nvSpPr>
        <p:spPr>
          <a:xfrm>
            <a:off x="4630819" y="3893643"/>
            <a:ext cx="1785682" cy="646331"/>
          </a:xfrm>
          <a:prstGeom prst="rect">
            <a:avLst/>
          </a:prstGeom>
          <a:solidFill>
            <a:schemeClr val="tx1">
              <a:lumMod val="75000"/>
              <a:lumOff val="25000"/>
            </a:schemeClr>
          </a:solidFill>
        </p:spPr>
        <p:txBody>
          <a:bodyPr wrap="none" rtlCol="0">
            <a:spAutoFit/>
          </a:bodyPr>
          <a:lstStyle/>
          <a:p>
            <a:r>
              <a:rPr lang="en-US" sz="3600" b="1" dirty="0"/>
              <a:t>.ready( )</a:t>
            </a:r>
          </a:p>
        </p:txBody>
      </p:sp>
    </p:spTree>
    <p:extLst>
      <p:ext uri="{BB962C8B-B14F-4D97-AF65-F5344CB8AC3E}">
        <p14:creationId xmlns:p14="http://schemas.microsoft.com/office/powerpoint/2010/main" val="1420477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 Common Example</a:t>
            </a:r>
          </a:p>
        </p:txBody>
      </p:sp>
      <p:pic>
        <p:nvPicPr>
          <p:cNvPr id="4" name="Picture 3"/>
          <p:cNvPicPr>
            <a:picLocks noChangeAspect="1"/>
          </p:cNvPicPr>
          <p:nvPr/>
        </p:nvPicPr>
        <p:blipFill>
          <a:blip r:embed="rId3"/>
          <a:stretch>
            <a:fillRect/>
          </a:stretch>
        </p:blipFill>
        <p:spPr>
          <a:xfrm>
            <a:off x="3075383" y="4425394"/>
            <a:ext cx="1638300" cy="1285875"/>
          </a:xfrm>
          <a:prstGeom prst="rect">
            <a:avLst/>
          </a:prstGeom>
        </p:spPr>
      </p:pic>
      <p:pic>
        <p:nvPicPr>
          <p:cNvPr id="5" name="Picture 4"/>
          <p:cNvPicPr>
            <a:picLocks noChangeAspect="1"/>
          </p:cNvPicPr>
          <p:nvPr/>
        </p:nvPicPr>
        <p:blipFill rotWithShape="1">
          <a:blip r:embed="rId4"/>
          <a:srcRect r="5287"/>
          <a:stretch/>
        </p:blipFill>
        <p:spPr>
          <a:xfrm>
            <a:off x="4620227" y="2449417"/>
            <a:ext cx="4447573" cy="3543300"/>
          </a:xfrm>
          <a:prstGeom prst="rect">
            <a:avLst/>
          </a:prstGeom>
        </p:spPr>
      </p:pic>
      <p:pic>
        <p:nvPicPr>
          <p:cNvPr id="6" name="Picture 5"/>
          <p:cNvPicPr>
            <a:picLocks noChangeAspect="1"/>
          </p:cNvPicPr>
          <p:nvPr/>
        </p:nvPicPr>
        <p:blipFill>
          <a:blip r:embed="rId5"/>
          <a:stretch>
            <a:fillRect/>
          </a:stretch>
        </p:blipFill>
        <p:spPr>
          <a:xfrm>
            <a:off x="0" y="2755115"/>
            <a:ext cx="4772025" cy="1038225"/>
          </a:xfrm>
          <a:prstGeom prst="rect">
            <a:avLst/>
          </a:prstGeom>
        </p:spPr>
      </p:pic>
      <p:cxnSp>
        <p:nvCxnSpPr>
          <p:cNvPr id="7" name="Straight Arrow Connector 6"/>
          <p:cNvCxnSpPr/>
          <p:nvPr/>
        </p:nvCxnSpPr>
        <p:spPr>
          <a:xfrm flipV="1">
            <a:off x="1371600" y="3657600"/>
            <a:ext cx="914400" cy="5634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90900" y="5791200"/>
            <a:ext cx="34671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7618" y="4238665"/>
            <a:ext cx="2510431" cy="369332"/>
          </a:xfrm>
          <a:prstGeom prst="rect">
            <a:avLst/>
          </a:prstGeom>
          <a:noFill/>
        </p:spPr>
        <p:txBody>
          <a:bodyPr wrap="none" rtlCol="0">
            <a:spAutoFit/>
          </a:bodyPr>
          <a:lstStyle/>
          <a:p>
            <a:r>
              <a:rPr lang="en-US" b="1" dirty="0"/>
              <a:t>1. Click the Grow Button</a:t>
            </a:r>
          </a:p>
        </p:txBody>
      </p:sp>
      <p:sp>
        <p:nvSpPr>
          <p:cNvPr id="10" name="TextBox 9"/>
          <p:cNvSpPr txBox="1"/>
          <p:nvPr/>
        </p:nvSpPr>
        <p:spPr>
          <a:xfrm>
            <a:off x="3390900" y="5921289"/>
            <a:ext cx="2970813" cy="369332"/>
          </a:xfrm>
          <a:prstGeom prst="rect">
            <a:avLst/>
          </a:prstGeom>
          <a:noFill/>
        </p:spPr>
        <p:txBody>
          <a:bodyPr wrap="none" rtlCol="0">
            <a:spAutoFit/>
          </a:bodyPr>
          <a:lstStyle/>
          <a:p>
            <a:r>
              <a:rPr lang="en-US" b="1" dirty="0"/>
              <a:t>2. Make Captain Planet Grow</a:t>
            </a:r>
          </a:p>
        </p:txBody>
      </p:sp>
      <p:pic>
        <p:nvPicPr>
          <p:cNvPr id="13" name="Picture 12"/>
          <p:cNvPicPr>
            <a:picLocks noChangeAspect="1"/>
          </p:cNvPicPr>
          <p:nvPr/>
        </p:nvPicPr>
        <p:blipFill>
          <a:blip r:embed="rId6"/>
          <a:stretch>
            <a:fillRect/>
          </a:stretch>
        </p:blipFill>
        <p:spPr>
          <a:xfrm>
            <a:off x="304800" y="876096"/>
            <a:ext cx="8502363" cy="1333704"/>
          </a:xfrm>
          <a:prstGeom prst="rect">
            <a:avLst/>
          </a:prstGeom>
        </p:spPr>
      </p:pic>
    </p:spTree>
    <p:extLst>
      <p:ext uri="{BB962C8B-B14F-4D97-AF65-F5344CB8AC3E}">
        <p14:creationId xmlns:p14="http://schemas.microsoft.com/office/powerpoint/2010/main" val="3654072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Documentation When Needed!</a:t>
            </a:r>
          </a:p>
        </p:txBody>
      </p:sp>
      <p:pic>
        <p:nvPicPr>
          <p:cNvPr id="3" name="Picture 2"/>
          <p:cNvPicPr>
            <a:picLocks noChangeAspect="1"/>
          </p:cNvPicPr>
          <p:nvPr/>
        </p:nvPicPr>
        <p:blipFill>
          <a:blip r:embed="rId3"/>
          <a:stretch>
            <a:fillRect/>
          </a:stretch>
        </p:blipFill>
        <p:spPr>
          <a:xfrm>
            <a:off x="5681" y="747991"/>
            <a:ext cx="9144189" cy="5305206"/>
          </a:xfrm>
          <a:prstGeom prst="rect">
            <a:avLst/>
          </a:prstGeom>
        </p:spPr>
      </p:pic>
    </p:spTree>
    <p:extLst>
      <p:ext uri="{BB962C8B-B14F-4D97-AF65-F5344CB8AC3E}">
        <p14:creationId xmlns:p14="http://schemas.microsoft.com/office/powerpoint/2010/main" val="3605477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 Game!</a:t>
            </a:r>
          </a:p>
        </p:txBody>
      </p:sp>
    </p:spTree>
    <p:extLst>
      <p:ext uri="{BB962C8B-B14F-4D97-AF65-F5344CB8AC3E}">
        <p14:creationId xmlns:p14="http://schemas.microsoft.com/office/powerpoint/2010/main" val="168232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637097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Working in groups of 3 complete the code for the fridge activity such that:</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Javascript dynamically generates buttons for each of the letters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Clicking any of the buttons leads the SAME letter to be displayed on the screen.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Hitting the clear button erases all of the letters from the fridge.</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i="1" dirty="0">
                <a:latin typeface="Arial" panose="020B0604020202020204" pitchFamily="34" charset="0"/>
                <a:ea typeface="Roboto" pitchFamily="2" charset="0"/>
                <a:cs typeface="Arial" panose="020B0604020202020204" pitchFamily="34" charset="0"/>
              </a:rPr>
              <a:t>Note: This is a </a:t>
            </a:r>
            <a:r>
              <a:rPr lang="en-US" sz="2400" i="1" u="sng" dirty="0">
                <a:latin typeface="Arial" panose="020B0604020202020204" pitchFamily="34" charset="0"/>
                <a:ea typeface="Roboto" pitchFamily="2" charset="0"/>
                <a:cs typeface="Arial" panose="020B0604020202020204" pitchFamily="34" charset="0"/>
              </a:rPr>
              <a:t>challenging</a:t>
            </a:r>
            <a:r>
              <a:rPr lang="en-US" sz="2400" i="1" dirty="0">
                <a:latin typeface="Arial" panose="020B0604020202020204" pitchFamily="34" charset="0"/>
                <a:ea typeface="Roboto" pitchFamily="2" charset="0"/>
                <a:cs typeface="Arial" panose="020B0604020202020204" pitchFamily="34" charset="0"/>
              </a:rPr>
              <a:t> exercise. You may want one person to type, while the other two watch over to catch bugs and/or research necessary snippets.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a:t>
            </a:r>
            <a:r>
              <a:rPr lang="en-US" dirty="0">
                <a:latin typeface="Arial" panose="020B0604020202020204" pitchFamily="34" charset="0"/>
                <a:ea typeface="Roboto" pitchFamily="2" charset="0"/>
                <a:cs typeface="Arial" panose="020B0604020202020204" pitchFamily="34" charset="0"/>
              </a:rPr>
              <a:t>2-FridgeGame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35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78252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shouldn’t be you…</a:t>
            </a:r>
          </a:p>
        </p:txBody>
      </p:sp>
      <p:pic>
        <p:nvPicPr>
          <p:cNvPr id="5" name="Picture 2" descr="https://media.giphy.com/media/lNMyVfxjfzIJO/giphy.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6199" y="914400"/>
            <a:ext cx="9009081" cy="505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2779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Crystal Collector!</a:t>
            </a:r>
          </a:p>
        </p:txBody>
      </p:sp>
    </p:spTree>
    <p:extLst>
      <p:ext uri="{BB962C8B-B14F-4D97-AF65-F5344CB8AC3E}">
        <p14:creationId xmlns:p14="http://schemas.microsoft.com/office/powerpoint/2010/main" val="112395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(1-12.html | 3-CrystalExample)</a:t>
            </a:r>
          </a:p>
        </p:txBody>
      </p:sp>
    </p:spTree>
    <p:extLst>
      <p:ext uri="{BB962C8B-B14F-4D97-AF65-F5344CB8AC3E}">
        <p14:creationId xmlns:p14="http://schemas.microsoft.com/office/powerpoint/2010/main" val="12931511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Lexical Scope</a:t>
            </a:r>
          </a:p>
        </p:txBody>
      </p:sp>
    </p:spTree>
    <p:extLst>
      <p:ext uri="{BB962C8B-B14F-4D97-AF65-F5344CB8AC3E}">
        <p14:creationId xmlns:p14="http://schemas.microsoft.com/office/powerpoint/2010/main" val="2372429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Shh</a:t>
            </a:r>
            <a:r>
              <a:rPr lang="en-US" sz="2400" b="1" dirty="0">
                <a:latin typeface="Arial" panose="020B0604020202020204" pitchFamily="34" charset="0"/>
                <a:cs typeface="Arial" panose="020B0604020202020204" pitchFamily="34" charset="0"/>
              </a:rPr>
              <a:t>… Just Between Us.</a:t>
            </a:r>
          </a:p>
        </p:txBody>
      </p:sp>
      <p:pic>
        <p:nvPicPr>
          <p:cNvPr id="11" name="Picture 2" descr="https://render.bitstrips.com/v2/cpanel/8582823-48452630_1-s1-v1.png?palet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51449"/>
            <a:ext cx="3790950" cy="3790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545809" y="1368585"/>
            <a:ext cx="4572000" cy="2554545"/>
          </a:xfrm>
          <a:prstGeom prst="rect">
            <a:avLst/>
          </a:prstGeom>
          <a:noFill/>
        </p:spPr>
        <p:txBody>
          <a:bodyPr wrap="square" rtlCol="0">
            <a:spAutoFit/>
          </a:bodyPr>
          <a:lstStyle/>
          <a:p>
            <a:r>
              <a:rPr lang="en-US" sz="4000" b="1" u="sng" dirty="0">
                <a:latin typeface="Arial" panose="020B0604020202020204" pitchFamily="34" charset="0"/>
                <a:ea typeface="Roboto" pitchFamily="2" charset="0"/>
                <a:cs typeface="Arial" panose="020B0604020202020204" pitchFamily="34" charset="0"/>
              </a:rPr>
              <a:t>WARNING:</a:t>
            </a:r>
          </a:p>
          <a:p>
            <a:r>
              <a:rPr lang="en-US" sz="4000" b="1" dirty="0">
                <a:latin typeface="Arial" panose="020B0604020202020204" pitchFamily="34" charset="0"/>
                <a:ea typeface="Roboto" pitchFamily="2" charset="0"/>
                <a:cs typeface="Arial" panose="020B0604020202020204" pitchFamily="34" charset="0"/>
              </a:rPr>
              <a:t>This next section is heavy on theory.</a:t>
            </a:r>
          </a:p>
        </p:txBody>
      </p:sp>
      <p:sp>
        <p:nvSpPr>
          <p:cNvPr id="13" name="Rectangle 12"/>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Disclaimer:</a:t>
            </a:r>
          </a:p>
          <a:p>
            <a:pPr algn="ctr"/>
            <a:r>
              <a:rPr lang="en-US" dirty="0">
                <a:latin typeface="Arial" panose="020B0604020202020204" pitchFamily="34" charset="0"/>
                <a:ea typeface="Roboto" pitchFamily="2" charset="0"/>
                <a:cs typeface="Arial" panose="020B0604020202020204" pitchFamily="34" charset="0"/>
              </a:rPr>
              <a:t>It’s not the end of the world if its confusing and/or you’re completely lost.</a:t>
            </a:r>
          </a:p>
        </p:txBody>
      </p:sp>
    </p:spTree>
    <p:extLst>
      <p:ext uri="{BB962C8B-B14F-4D97-AF65-F5344CB8AC3E}">
        <p14:creationId xmlns:p14="http://schemas.microsoft.com/office/powerpoint/2010/main" val="1262101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Javascript Scope</a:t>
            </a:r>
          </a:p>
        </p:txBody>
      </p:sp>
      <p:sp>
        <p:nvSpPr>
          <p:cNvPr id="6" name="Content Placeholder 2"/>
          <p:cNvSpPr txBox="1">
            <a:spLocks/>
          </p:cNvSpPr>
          <p:nvPr/>
        </p:nvSpPr>
        <p:spPr>
          <a:xfrm>
            <a:off x="152400" y="817611"/>
            <a:ext cx="8765935" cy="5490166"/>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Javascript </a:t>
            </a:r>
            <a:r>
              <a:rPr lang="en-US" sz="2000" u="sng">
                <a:latin typeface="Arial" panose="020B0604020202020204" pitchFamily="34" charset="0"/>
                <a:ea typeface="Roboto" panose="02000000000000000000" pitchFamily="2" charset="0"/>
                <a:cs typeface="Arial" panose="020B0604020202020204" pitchFamily="34" charset="0"/>
              </a:rPr>
              <a:t>curly brackets { } </a:t>
            </a:r>
            <a:r>
              <a:rPr lang="en-US" sz="2000">
                <a:latin typeface="Arial" panose="020B0604020202020204" pitchFamily="34" charset="0"/>
                <a:ea typeface="Roboto" panose="02000000000000000000" pitchFamily="2" charset="0"/>
                <a:cs typeface="Arial" panose="020B0604020202020204" pitchFamily="34" charset="0"/>
              </a:rPr>
              <a:t>indicate blocks of code. </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In order for the code inside the curly brackets to be executed, it must meet the condition or it must be called (example: functions).</a:t>
            </a:r>
          </a:p>
          <a:p>
            <a:pPr marL="685800" indent="-457200">
              <a:spcBef>
                <a:spcPts val="0"/>
              </a:spcBef>
            </a:pPr>
            <a:endParaRPr lang="en-US" sz="2000">
              <a:latin typeface="Arial" panose="020B0604020202020204" pitchFamily="34" charset="0"/>
              <a:ea typeface="Roboto" panose="02000000000000000000" pitchFamily="2" charset="0"/>
              <a:cs typeface="Arial" panose="020B0604020202020204" pitchFamily="34" charset="0"/>
            </a:endParaRPr>
          </a:p>
          <a:p>
            <a:pPr marL="685800" indent="-457200">
              <a:spcBef>
                <a:spcPts val="0"/>
              </a:spcBef>
            </a:pPr>
            <a:r>
              <a:rPr lang="en-US" sz="2000">
                <a:latin typeface="Arial" panose="020B0604020202020204" pitchFamily="34" charset="0"/>
                <a:ea typeface="Roboto" panose="02000000000000000000" pitchFamily="2" charset="0"/>
                <a:cs typeface="Arial" panose="020B0604020202020204" pitchFamily="34" charset="0"/>
              </a:rPr>
              <a:t>These blocks of code have the power to affect variables outside the curly brackets if those variables were declared outside – so be careful!</a:t>
            </a:r>
          </a:p>
          <a:p>
            <a:pPr marL="685800" indent="-457200">
              <a:spcBef>
                <a:spcPts val="0"/>
              </a:spcBef>
            </a:pPr>
            <a:endParaRPr lang="en-US" sz="2000" u="sng" dirty="0">
              <a:latin typeface="Arial" panose="020B0604020202020204" pitchFamily="34" charset="0"/>
              <a:ea typeface="Roboto" panose="02000000000000000000" pitchFamily="2" charset="0"/>
              <a:cs typeface="Arial" panose="020B0604020202020204" pitchFamily="34" charset="0"/>
            </a:endParaRPr>
          </a:p>
        </p:txBody>
      </p:sp>
      <p:pic>
        <p:nvPicPr>
          <p:cNvPr id="7" name="Picture 6"/>
          <p:cNvPicPr>
            <a:picLocks noChangeAspect="1"/>
          </p:cNvPicPr>
          <p:nvPr/>
        </p:nvPicPr>
        <p:blipFill>
          <a:blip r:embed="rId3"/>
          <a:stretch>
            <a:fillRect/>
          </a:stretch>
        </p:blipFill>
        <p:spPr>
          <a:xfrm>
            <a:off x="3755503" y="3193102"/>
            <a:ext cx="4857750" cy="3114675"/>
          </a:xfrm>
          <a:prstGeom prst="rect">
            <a:avLst/>
          </a:prstGeom>
        </p:spPr>
      </p:pic>
    </p:spTree>
    <p:extLst>
      <p:ext uri="{BB962C8B-B14F-4D97-AF65-F5344CB8AC3E}">
        <p14:creationId xmlns:p14="http://schemas.microsoft.com/office/powerpoint/2010/main" val="2243850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04800" y="98052"/>
            <a:ext cx="51054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Scope = Boxes in Boxes</a:t>
            </a:r>
          </a:p>
        </p:txBody>
      </p:sp>
      <p:pic>
        <p:nvPicPr>
          <p:cNvPr id="5" name="Picture 2" descr="http://clubajax.org/wp-content/uploads/2011/11/HyperCub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 y="1359248"/>
            <a:ext cx="9121340" cy="287384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7200" y="4572000"/>
            <a:ext cx="8458200" cy="1077218"/>
          </a:xfrm>
          <a:prstGeom prst="rect">
            <a:avLst/>
          </a:prstGeom>
        </p:spPr>
        <p:txBody>
          <a:bodyPr wrap="square">
            <a:spAutoFit/>
          </a:bodyPr>
          <a:lstStyle/>
          <a:p>
            <a:pPr algn="ctr"/>
            <a:r>
              <a:rPr lang="en-US" sz="3200" b="1" u="sng" dirty="0">
                <a:latin typeface="Arial" panose="020B0604020202020204" pitchFamily="34" charset="0"/>
                <a:ea typeface="Roboto" pitchFamily="2" charset="0"/>
                <a:cs typeface="Arial" panose="020B0604020202020204" pitchFamily="34" charset="0"/>
              </a:rPr>
              <a:t>Scope</a:t>
            </a:r>
            <a:r>
              <a:rPr lang="en-US" sz="3200" b="1" dirty="0">
                <a:latin typeface="Arial" panose="020B0604020202020204" pitchFamily="34" charset="0"/>
                <a:ea typeface="Roboto" pitchFamily="2" charset="0"/>
                <a:cs typeface="Arial" panose="020B0604020202020204" pitchFamily="34" charset="0"/>
              </a:rPr>
              <a:t> impacts which variables can be accessed by which function.</a:t>
            </a:r>
            <a:endParaRPr lang="en-US" sz="3200" u="sng"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23734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 Boxes in Boxes</a:t>
            </a:r>
          </a:p>
        </p:txBody>
      </p:sp>
      <p:sp>
        <p:nvSpPr>
          <p:cNvPr id="3" name="Rectangle 2"/>
          <p:cNvSpPr/>
          <p:nvPr/>
        </p:nvSpPr>
        <p:spPr>
          <a:xfrm>
            <a:off x="457200" y="838200"/>
            <a:ext cx="8382000" cy="533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914400" y="1213571"/>
            <a:ext cx="7620000" cy="48062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72084" y="1622814"/>
            <a:ext cx="6681316" cy="40216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2147982"/>
            <a:ext cx="5497286" cy="31809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71894" y="838199"/>
            <a:ext cx="1795684" cy="369332"/>
          </a:xfrm>
          <a:prstGeom prst="rect">
            <a:avLst/>
          </a:prstGeom>
          <a:noFill/>
        </p:spPr>
        <p:txBody>
          <a:bodyPr wrap="none" rtlCol="0">
            <a:spAutoFit/>
          </a:bodyPr>
          <a:lstStyle/>
          <a:p>
            <a:r>
              <a:rPr lang="en-US" b="1" dirty="0"/>
              <a:t>function global()</a:t>
            </a:r>
          </a:p>
        </p:txBody>
      </p:sp>
      <p:sp>
        <p:nvSpPr>
          <p:cNvPr id="8" name="TextBox 7"/>
          <p:cNvSpPr txBox="1"/>
          <p:nvPr/>
        </p:nvSpPr>
        <p:spPr>
          <a:xfrm>
            <a:off x="1063451" y="1255983"/>
            <a:ext cx="1681871" cy="369332"/>
          </a:xfrm>
          <a:prstGeom prst="rect">
            <a:avLst/>
          </a:prstGeom>
          <a:noFill/>
        </p:spPr>
        <p:txBody>
          <a:bodyPr wrap="none" rtlCol="0">
            <a:spAutoFit/>
          </a:bodyPr>
          <a:lstStyle/>
          <a:p>
            <a:r>
              <a:rPr lang="en-US" b="1" dirty="0"/>
              <a:t>function inner()</a:t>
            </a:r>
          </a:p>
        </p:txBody>
      </p:sp>
      <p:sp>
        <p:nvSpPr>
          <p:cNvPr id="9" name="TextBox 8"/>
          <p:cNvSpPr txBox="1"/>
          <p:nvPr/>
        </p:nvSpPr>
        <p:spPr>
          <a:xfrm>
            <a:off x="1535534" y="1725179"/>
            <a:ext cx="2141868" cy="369332"/>
          </a:xfrm>
          <a:prstGeom prst="rect">
            <a:avLst/>
          </a:prstGeom>
          <a:noFill/>
        </p:spPr>
        <p:txBody>
          <a:bodyPr wrap="none" rtlCol="0">
            <a:spAutoFit/>
          </a:bodyPr>
          <a:lstStyle/>
          <a:p>
            <a:r>
              <a:rPr lang="en-US" b="1" dirty="0"/>
              <a:t>function </a:t>
            </a:r>
            <a:r>
              <a:rPr lang="en-US" b="1" dirty="0" err="1"/>
              <a:t>eveninner</a:t>
            </a:r>
            <a:r>
              <a:rPr lang="en-US" b="1" dirty="0"/>
              <a:t>()</a:t>
            </a:r>
          </a:p>
        </p:txBody>
      </p:sp>
      <p:sp>
        <p:nvSpPr>
          <p:cNvPr id="10" name="TextBox 9"/>
          <p:cNvSpPr txBox="1"/>
          <p:nvPr/>
        </p:nvSpPr>
        <p:spPr>
          <a:xfrm>
            <a:off x="2535216" y="2210890"/>
            <a:ext cx="1769074" cy="369332"/>
          </a:xfrm>
          <a:prstGeom prst="rect">
            <a:avLst/>
          </a:prstGeom>
          <a:noFill/>
        </p:spPr>
        <p:txBody>
          <a:bodyPr wrap="none" rtlCol="0">
            <a:spAutoFit/>
          </a:bodyPr>
          <a:lstStyle/>
          <a:p>
            <a:r>
              <a:rPr lang="en-US" b="1" dirty="0"/>
              <a:t>function </a:t>
            </a:r>
            <a:r>
              <a:rPr lang="en-US" b="1" dirty="0" err="1"/>
              <a:t>innest</a:t>
            </a:r>
            <a:r>
              <a:rPr lang="en-US" b="1" dirty="0"/>
              <a:t>()</a:t>
            </a:r>
          </a:p>
        </p:txBody>
      </p:sp>
    </p:spTree>
    <p:extLst>
      <p:ext uri="{BB962C8B-B14F-4D97-AF65-F5344CB8AC3E}">
        <p14:creationId xmlns:p14="http://schemas.microsoft.com/office/powerpoint/2010/main" val="7984276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98052"/>
            <a:ext cx="67818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Javascript’s</a:t>
            </a:r>
            <a:r>
              <a:rPr lang="en-US" sz="2400" b="1" dirty="0">
                <a:latin typeface="Arial" panose="020B0604020202020204" pitchFamily="34" charset="0"/>
                <a:cs typeface="Arial" panose="020B0604020202020204" pitchFamily="34" charset="0"/>
              </a:rPr>
              <a:t> Odd Relationship with Scope</a:t>
            </a:r>
          </a:p>
        </p:txBody>
      </p:sp>
      <p:sp>
        <p:nvSpPr>
          <p:cNvPr id="4" name="Rectangle 3"/>
          <p:cNvSpPr/>
          <p:nvPr/>
        </p:nvSpPr>
        <p:spPr>
          <a:xfrm>
            <a:off x="457200" y="5361330"/>
            <a:ext cx="8458200" cy="646331"/>
          </a:xfrm>
          <a:prstGeom prst="rect">
            <a:avLst/>
          </a:prstGeom>
        </p:spPr>
        <p:txBody>
          <a:bodyPr wrap="square">
            <a:spAutoFit/>
          </a:bodyPr>
          <a:lstStyle/>
          <a:p>
            <a:pPr algn="ctr"/>
            <a:r>
              <a:rPr lang="en-US" b="1" dirty="0">
                <a:latin typeface="Arial" panose="020B0604020202020204" pitchFamily="34" charset="0"/>
                <a:ea typeface="Roboto" pitchFamily="2" charset="0"/>
                <a:cs typeface="Arial" panose="020B0604020202020204" pitchFamily="34" charset="0"/>
              </a:rPr>
              <a:t>For those who have programmed in other languages, </a:t>
            </a:r>
            <a:r>
              <a:rPr lang="en-US" b="1" dirty="0" err="1">
                <a:latin typeface="Arial" panose="020B0604020202020204" pitchFamily="34" charset="0"/>
                <a:ea typeface="Roboto" pitchFamily="2" charset="0"/>
                <a:cs typeface="Arial" panose="020B0604020202020204" pitchFamily="34" charset="0"/>
              </a:rPr>
              <a:t>Javascript</a:t>
            </a:r>
            <a:r>
              <a:rPr lang="en-US" b="1" dirty="0">
                <a:latin typeface="Arial" panose="020B0604020202020204" pitchFamily="34" charset="0"/>
                <a:ea typeface="Roboto" pitchFamily="2" charset="0"/>
                <a:cs typeface="Arial" panose="020B0604020202020204" pitchFamily="34" charset="0"/>
              </a:rPr>
              <a:t> seemingly behaves in unpredictable ways.</a:t>
            </a:r>
            <a:endParaRPr lang="en-US" dirty="0">
              <a:latin typeface="Arial" panose="020B0604020202020204" pitchFamily="34" charset="0"/>
              <a:ea typeface="Roboto" pitchFamily="2" charset="0"/>
              <a:cs typeface="Arial" panose="020B0604020202020204" pitchFamily="34" charset="0"/>
            </a:endParaRPr>
          </a:p>
        </p:txBody>
      </p:sp>
      <p:pic>
        <p:nvPicPr>
          <p:cNvPr id="5" name="Picture 4" descr="http://blog.monstuff.com/archives/images/js-exec_model_callfunc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69" y="962392"/>
            <a:ext cx="5047179" cy="41430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s://render.bitstrips.com/v2/cpanel/9163667-48452630_1-s1-v1.png?palette=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1752600"/>
            <a:ext cx="3557450" cy="355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225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30175" y="762001"/>
            <a:ext cx="4677467" cy="5562600"/>
          </a:xfrm>
          <a:prstGeom prst="rect">
            <a:avLst/>
          </a:prstGeom>
        </p:spPr>
      </p:pic>
      <p:sp>
        <p:nvSpPr>
          <p:cNvPr id="3" name="Rectangle 2"/>
          <p:cNvSpPr/>
          <p:nvPr/>
        </p:nvSpPr>
        <p:spPr>
          <a:xfrm>
            <a:off x="304800" y="98052"/>
            <a:ext cx="8839200" cy="461665"/>
          </a:xfrm>
          <a:prstGeom prst="rect">
            <a:avLst/>
          </a:prstGeom>
        </p:spPr>
        <p:txBody>
          <a:bodyPr wrap="square">
            <a:spAutoFit/>
          </a:bodyPr>
          <a:lstStyle/>
          <a:p>
            <a:r>
              <a:rPr lang="en-US" sz="2400" b="1" dirty="0" err="1">
                <a:latin typeface="Arial" panose="020B0604020202020204" pitchFamily="34" charset="0"/>
                <a:cs typeface="Arial" panose="020B0604020202020204" pitchFamily="34" charset="0"/>
              </a:rPr>
              <a:t>Javascript</a:t>
            </a:r>
            <a:r>
              <a:rPr lang="en-US" sz="2400" b="1" dirty="0">
                <a:latin typeface="Arial" panose="020B0604020202020204" pitchFamily="34" charset="0"/>
                <a:cs typeface="Arial" panose="020B0604020202020204" pitchFamily="34" charset="0"/>
              </a:rPr>
              <a:t> Scope Example (Tricky) </a:t>
            </a:r>
          </a:p>
        </p:txBody>
      </p:sp>
      <p:sp>
        <p:nvSpPr>
          <p:cNvPr id="5" name="Rectangle 4"/>
          <p:cNvSpPr/>
          <p:nvPr/>
        </p:nvSpPr>
        <p:spPr>
          <a:xfrm>
            <a:off x="5803100" y="2057400"/>
            <a:ext cx="3282470" cy="1446550"/>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Here </a:t>
            </a:r>
            <a:r>
              <a:rPr lang="en-US" sz="2200" b="1" dirty="0">
                <a:latin typeface="Arial" panose="020B0604020202020204" pitchFamily="34" charset="0"/>
                <a:ea typeface="Roboto" pitchFamily="2" charset="0"/>
                <a:cs typeface="Arial" panose="020B0604020202020204" pitchFamily="34" charset="0"/>
              </a:rPr>
              <a:t>nested function </a:t>
            </a:r>
            <a:r>
              <a:rPr lang="en-US" sz="2200" dirty="0">
                <a:latin typeface="Arial" panose="020B0604020202020204" pitchFamily="34" charset="0"/>
                <a:ea typeface="Roboto" pitchFamily="2" charset="0"/>
                <a:cs typeface="Arial" panose="020B0604020202020204" pitchFamily="34" charset="0"/>
              </a:rPr>
              <a:t>is clearly able to access the variables of their </a:t>
            </a:r>
            <a:r>
              <a:rPr lang="en-US" sz="2200" b="1" dirty="0">
                <a:latin typeface="Arial" panose="020B0604020202020204" pitchFamily="34" charset="0"/>
                <a:ea typeface="Roboto" pitchFamily="2" charset="0"/>
                <a:cs typeface="Arial" panose="020B0604020202020204" pitchFamily="34" charset="0"/>
              </a:rPr>
              <a:t>parent function</a:t>
            </a:r>
            <a:r>
              <a:rPr lang="en-US" sz="2200" dirty="0">
                <a:latin typeface="Arial" panose="020B0604020202020204" pitchFamily="34" charset="0"/>
                <a:ea typeface="Roboto" pitchFamily="2" charset="0"/>
                <a:cs typeface="Arial" panose="020B0604020202020204" pitchFamily="34" charset="0"/>
              </a:rPr>
              <a:t>.</a:t>
            </a:r>
          </a:p>
        </p:txBody>
      </p:sp>
      <p:cxnSp>
        <p:nvCxnSpPr>
          <p:cNvPr id="7" name="Straight Arrow Connector 6"/>
          <p:cNvCxnSpPr/>
          <p:nvPr/>
        </p:nvCxnSpPr>
        <p:spPr>
          <a:xfrm flipH="1">
            <a:off x="3505200" y="2696190"/>
            <a:ext cx="2514600" cy="3390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803100" y="4357409"/>
            <a:ext cx="3282470" cy="1785104"/>
          </a:xfrm>
          <a:prstGeom prst="rect">
            <a:avLst/>
          </a:prstGeom>
        </p:spPr>
        <p:txBody>
          <a:bodyPr wrap="square">
            <a:spAutoFit/>
          </a:bodyPr>
          <a:lstStyle/>
          <a:p>
            <a:pPr algn="ctr"/>
            <a:r>
              <a:rPr lang="en-US" sz="2200" dirty="0">
                <a:latin typeface="Arial" panose="020B0604020202020204" pitchFamily="34" charset="0"/>
                <a:ea typeface="Roboto" pitchFamily="2" charset="0"/>
                <a:cs typeface="Arial" panose="020B0604020202020204" pitchFamily="34" charset="0"/>
              </a:rPr>
              <a:t>Whereas </a:t>
            </a:r>
            <a:r>
              <a:rPr lang="en-US" sz="2200" b="1" dirty="0">
                <a:latin typeface="Arial" panose="020B0604020202020204" pitchFamily="34" charset="0"/>
                <a:ea typeface="Roboto" pitchFamily="2" charset="0"/>
                <a:cs typeface="Arial" panose="020B0604020202020204" pitchFamily="34" charset="0"/>
              </a:rPr>
              <a:t>outer function </a:t>
            </a:r>
            <a:r>
              <a:rPr lang="en-US" sz="2200" dirty="0">
                <a:latin typeface="Arial" panose="020B0604020202020204" pitchFamily="34" charset="0"/>
                <a:ea typeface="Roboto" pitchFamily="2" charset="0"/>
                <a:cs typeface="Arial" panose="020B0604020202020204" pitchFamily="34" charset="0"/>
              </a:rPr>
              <a:t>has no idea what the variable z is because it was declared in a child function.</a:t>
            </a:r>
          </a:p>
        </p:txBody>
      </p:sp>
      <p:cxnSp>
        <p:nvCxnSpPr>
          <p:cNvPr id="11" name="Straight Arrow Connector 10"/>
          <p:cNvCxnSpPr/>
          <p:nvPr/>
        </p:nvCxnSpPr>
        <p:spPr>
          <a:xfrm flipH="1">
            <a:off x="3965921" y="4813359"/>
            <a:ext cx="1977679" cy="74924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505200" y="2730090"/>
            <a:ext cx="2514600" cy="60489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267200" y="2730090"/>
            <a:ext cx="1752600" cy="125626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65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10" name="TextBox 9"/>
          <p:cNvSpPr txBox="1"/>
          <p:nvPr/>
        </p:nvSpPr>
        <p:spPr>
          <a:xfrm>
            <a:off x="304800" y="762000"/>
            <a:ext cx="868680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dissecting what I just said.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Look at the file sent to you and explain to the person next to you what is meant by:</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terms parent function and child function</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800100" lvl="1"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The concept that child functions can access parent variables but not vice versa.</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4-ScopeOne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5 min</a:t>
            </a:r>
            <a:endParaRPr lang="en-US" i="1"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14610772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Remember this!</a:t>
            </a:r>
          </a:p>
        </p:txBody>
      </p:sp>
      <p:sp>
        <p:nvSpPr>
          <p:cNvPr id="4" name="Content Placeholder 2"/>
          <p:cNvSpPr txBox="1">
            <a:spLocks/>
          </p:cNvSpPr>
          <p:nvPr/>
        </p:nvSpPr>
        <p:spPr>
          <a:xfrm>
            <a:off x="443345" y="1066800"/>
            <a:ext cx="8229600" cy="4525963"/>
          </a:xfrm>
          <a:prstGeom prst="rect">
            <a:avLst/>
          </a:prstGeom>
        </p:spPr>
        <p:txBody>
          <a:bodyPr>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cs typeface="Arial" panose="020B0604020202020204" pitchFamily="34" charset="0"/>
              </a:rPr>
              <a:t>“You can’t tell whether you’re learning something when you’re learning it—in fact, learning feels a lot more like frustration.”</a:t>
            </a: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dirty="0">
                <a:latin typeface="Arial" panose="020B0604020202020204" pitchFamily="34" charset="0"/>
                <a:cs typeface="Arial" panose="020B0604020202020204" pitchFamily="34" charset="0"/>
              </a:rPr>
              <a:t>“What I’ve learned is that during this period of frustration is actually when people improve the most, and their improvements are usually obvious to an outsider. If you feel frustrated while trying to understand new concepts, try to remember that it might not feel like it,</a:t>
            </a:r>
            <a:r>
              <a:rPr lang="en-US" b="1" dirty="0">
                <a:latin typeface="Arial" panose="020B0604020202020204" pitchFamily="34" charset="0"/>
                <a:cs typeface="Arial" panose="020B0604020202020204" pitchFamily="34" charset="0"/>
              </a:rPr>
              <a:t> but you’re probably rapidly expanding your knowledge.</a:t>
            </a:r>
            <a:r>
              <a:rPr lang="en-US"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1600" i="1" dirty="0">
                <a:latin typeface="Arial" panose="020B0604020202020204" pitchFamily="34" charset="0"/>
                <a:cs typeface="Arial" panose="020B0604020202020204" pitchFamily="34" charset="0"/>
              </a:rPr>
              <a:t>Jeff Dickey, Author of Write Modern Web Apps with the MEAN Stack: Mongo, Express, AngularJS, and Node.JS</a:t>
            </a:r>
          </a:p>
        </p:txBody>
      </p:sp>
    </p:spTree>
    <p:extLst>
      <p:ext uri="{BB962C8B-B14F-4D97-AF65-F5344CB8AC3E}">
        <p14:creationId xmlns:p14="http://schemas.microsoft.com/office/powerpoint/2010/main" val="966712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5-ScopeTwo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p:txBody>
      </p:sp>
    </p:spTree>
    <p:extLst>
      <p:ext uri="{BB962C8B-B14F-4D97-AF65-F5344CB8AC3E}">
        <p14:creationId xmlns:p14="http://schemas.microsoft.com/office/powerpoint/2010/main" val="2220196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6-ScopeThree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7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Take a few moments to dissect the code just sent to you. </a:t>
            </a: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Try to predict what will be printed in each of the examples. </a:t>
            </a:r>
          </a:p>
          <a:p>
            <a:pPr marL="800100" lvl="1"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Be prepared to share!</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Note: Pay attention to the unusual use of the keyword: ‘this”</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endParaRPr lang="en-US" sz="2400" dirty="0">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752644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98052"/>
            <a:ext cx="6781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You Probably…</a:t>
            </a:r>
          </a:p>
        </p:txBody>
      </p:sp>
      <p:pic>
        <p:nvPicPr>
          <p:cNvPr id="7" name="Picture 2" descr="http://cdn.meme.am/instances/500x/6466647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747991"/>
            <a:ext cx="73152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54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Helpful Article </a:t>
            </a:r>
            <a:r>
              <a:rPr lang="en-US" sz="2400" dirty="0">
                <a:latin typeface="Arial" panose="020B0604020202020204" pitchFamily="34" charset="0"/>
                <a:cs typeface="Arial" panose="020B0604020202020204" pitchFamily="34" charset="0"/>
              </a:rPr>
              <a:t>(If you’d like to learn more…)</a:t>
            </a:r>
          </a:p>
        </p:txBody>
      </p:sp>
      <p:pic>
        <p:nvPicPr>
          <p:cNvPr id="5" name="Picture 4"/>
          <p:cNvPicPr>
            <a:picLocks noChangeAspect="1"/>
          </p:cNvPicPr>
          <p:nvPr/>
        </p:nvPicPr>
        <p:blipFill rotWithShape="1">
          <a:blip r:embed="rId3"/>
          <a:srcRect b="11899"/>
          <a:stretch/>
        </p:blipFill>
        <p:spPr>
          <a:xfrm>
            <a:off x="29690" y="712432"/>
            <a:ext cx="9108440" cy="4773968"/>
          </a:xfrm>
          <a:prstGeom prst="rect">
            <a:avLst/>
          </a:prstGeom>
        </p:spPr>
      </p:pic>
    </p:spTree>
    <p:extLst>
      <p:ext uri="{BB962C8B-B14F-4D97-AF65-F5344CB8AC3E}">
        <p14:creationId xmlns:p14="http://schemas.microsoft.com/office/powerpoint/2010/main" val="1265347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a Brain Teaser</a:t>
            </a:r>
          </a:p>
        </p:txBody>
      </p:sp>
      <p:sp>
        <p:nvSpPr>
          <p:cNvPr id="4" name="Text Placeholder 2"/>
          <p:cNvSpPr txBox="1">
            <a:spLocks/>
          </p:cNvSpPr>
          <p:nvPr/>
        </p:nvSpPr>
        <p:spPr>
          <a:xfrm>
            <a:off x="396992" y="3998593"/>
            <a:ext cx="2270008" cy="381000"/>
          </a:xfrm>
          <a:prstGeom prst="rect">
            <a:avLst/>
          </a:prstGeom>
        </p:spPr>
        <p:txBody>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marL="0" indent="0">
              <a:buNone/>
            </a:pPr>
            <a:r>
              <a:rPr lang="en-US" sz="2000" b="1" dirty="0">
                <a:solidFill>
                  <a:schemeClr val="bg1"/>
                </a:solidFill>
                <a:latin typeface="Arial" panose="020B0604020202020204" pitchFamily="34" charset="0"/>
                <a:cs typeface="Arial" panose="020B0604020202020204" pitchFamily="34" charset="0"/>
              </a:rPr>
              <a:t>(Time Permitting)</a:t>
            </a:r>
          </a:p>
        </p:txBody>
      </p:sp>
    </p:spTree>
    <p:extLst>
      <p:ext uri="{BB962C8B-B14F-4D97-AF65-F5344CB8AC3E}">
        <p14:creationId xmlns:p14="http://schemas.microsoft.com/office/powerpoint/2010/main" val="1763422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98052"/>
            <a:ext cx="88392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Color Picker – Brain Teaser</a:t>
            </a:r>
            <a:endParaRPr lang="en-US" sz="24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38200" y="914399"/>
            <a:ext cx="7772400" cy="5416307"/>
          </a:xfrm>
          <a:prstGeom prst="rect">
            <a:avLst/>
          </a:prstGeom>
        </p:spPr>
      </p:pic>
    </p:spTree>
    <p:extLst>
      <p:ext uri="{BB962C8B-B14F-4D97-AF65-F5344CB8AC3E}">
        <p14:creationId xmlns:p14="http://schemas.microsoft.com/office/powerpoint/2010/main" val="1076182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1741" y="689615"/>
            <a:ext cx="9155741" cy="56265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Rectangle 8"/>
          <p:cNvSpPr/>
          <p:nvPr/>
        </p:nvSpPr>
        <p:spPr>
          <a:xfrm>
            <a:off x="304800" y="98052"/>
            <a:ext cx="52578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&gt; YOUR TURN!!</a:t>
            </a:r>
          </a:p>
        </p:txBody>
      </p:sp>
      <p:sp>
        <p:nvSpPr>
          <p:cNvPr id="6" name="TextBox 5"/>
          <p:cNvSpPr txBox="1"/>
          <p:nvPr/>
        </p:nvSpPr>
        <p:spPr>
          <a:xfrm>
            <a:off x="2895600" y="124825"/>
            <a:ext cx="6096000" cy="369332"/>
          </a:xfrm>
          <a:prstGeom prst="rect">
            <a:avLst/>
          </a:prstGeom>
          <a:noFill/>
        </p:spPr>
        <p:txBody>
          <a:bodyPr wrap="square" rtlCol="0">
            <a:spAutoFit/>
          </a:bodyPr>
          <a:lstStyle/>
          <a:p>
            <a:pPr algn="r"/>
            <a:r>
              <a:rPr lang="en-US" b="1" dirty="0">
                <a:latin typeface="Arial" panose="020B0604020202020204" pitchFamily="34" charset="0"/>
                <a:ea typeface="Roboto" pitchFamily="2" charset="0"/>
                <a:cs typeface="Arial" panose="020B0604020202020204" pitchFamily="34" charset="0"/>
              </a:rPr>
              <a:t>Activity</a:t>
            </a:r>
            <a:r>
              <a:rPr lang="en-US" i="1" dirty="0">
                <a:latin typeface="Arial" panose="020B0604020202020204" pitchFamily="34" charset="0"/>
                <a:ea typeface="Roboto" pitchFamily="2" charset="0"/>
                <a:cs typeface="Arial" panose="020B0604020202020204" pitchFamily="34" charset="0"/>
              </a:rPr>
              <a:t>: 7-ColorCorrector </a:t>
            </a:r>
            <a:r>
              <a:rPr lang="en-US" b="1" dirty="0">
                <a:latin typeface="Arial" panose="020B0604020202020204" pitchFamily="34" charset="0"/>
                <a:ea typeface="Roboto" pitchFamily="2" charset="0"/>
                <a:cs typeface="Arial" panose="020B0604020202020204" pitchFamily="34" charset="0"/>
              </a:rPr>
              <a:t>|  Suggested Time: </a:t>
            </a:r>
            <a:r>
              <a:rPr lang="en-US" dirty="0">
                <a:latin typeface="Arial" panose="020B0604020202020204" pitchFamily="34" charset="0"/>
                <a:ea typeface="Roboto" pitchFamily="2" charset="0"/>
                <a:cs typeface="Arial" panose="020B0604020202020204" pitchFamily="34" charset="0"/>
              </a:rPr>
              <a:t>20 min</a:t>
            </a:r>
            <a:endParaRPr lang="en-US" i="1" dirty="0">
              <a:latin typeface="Arial" panose="020B0604020202020204" pitchFamily="34" charset="0"/>
              <a:ea typeface="Roboto" pitchFamily="2" charset="0"/>
              <a:cs typeface="Arial" panose="020B0604020202020204" pitchFamily="34" charset="0"/>
            </a:endParaRPr>
          </a:p>
        </p:txBody>
      </p:sp>
      <p:sp>
        <p:nvSpPr>
          <p:cNvPr id="11" name="TextBox 10"/>
          <p:cNvSpPr txBox="1"/>
          <p:nvPr/>
        </p:nvSpPr>
        <p:spPr>
          <a:xfrm>
            <a:off x="304800" y="762000"/>
            <a:ext cx="86868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Using the files sent to you as a starting point, add the missing code such that the Color Corrector game works correctly.</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b="1" dirty="0">
                <a:latin typeface="Arial" panose="020B0604020202020204" pitchFamily="34" charset="0"/>
                <a:ea typeface="Roboto" pitchFamily="2" charset="0"/>
                <a:cs typeface="Arial" panose="020B0604020202020204" pitchFamily="34" charset="0"/>
              </a:rPr>
              <a:t>To win, you should be picking the “word” that matches the color of the text at the top. </a:t>
            </a:r>
          </a:p>
          <a:p>
            <a:pPr marL="342900" indent="-342900">
              <a:buFont typeface="Arial" panose="020B0604020202020204" pitchFamily="34" charset="0"/>
              <a:buChar char="•"/>
            </a:pPr>
            <a:endParaRPr lang="en-US" sz="2400" b="1" dirty="0">
              <a:latin typeface="Arial" panose="020B0604020202020204" pitchFamily="34" charset="0"/>
              <a:ea typeface="Roboto" pitchFamily="2"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ea typeface="Roboto" pitchFamily="2" charset="0"/>
                <a:cs typeface="Arial" panose="020B0604020202020204" pitchFamily="34" charset="0"/>
              </a:rPr>
              <a:t>Ex:</a:t>
            </a:r>
          </a:p>
        </p:txBody>
      </p:sp>
      <p:pic>
        <p:nvPicPr>
          <p:cNvPr id="2" name="Picture 1"/>
          <p:cNvPicPr>
            <a:picLocks noChangeAspect="1"/>
          </p:cNvPicPr>
          <p:nvPr/>
        </p:nvPicPr>
        <p:blipFill>
          <a:blip r:embed="rId3"/>
          <a:stretch>
            <a:fillRect/>
          </a:stretch>
        </p:blipFill>
        <p:spPr>
          <a:xfrm>
            <a:off x="1624143" y="3352799"/>
            <a:ext cx="1519238" cy="2618023"/>
          </a:xfrm>
          <a:prstGeom prst="rect">
            <a:avLst/>
          </a:prstGeom>
        </p:spPr>
      </p:pic>
      <p:pic>
        <p:nvPicPr>
          <p:cNvPr id="7" name="Picture 6"/>
          <p:cNvPicPr>
            <a:picLocks noChangeAspect="1"/>
          </p:cNvPicPr>
          <p:nvPr/>
        </p:nvPicPr>
        <p:blipFill>
          <a:blip r:embed="rId3"/>
          <a:stretch>
            <a:fillRect/>
          </a:stretch>
        </p:blipFill>
        <p:spPr>
          <a:xfrm>
            <a:off x="4424364" y="3352799"/>
            <a:ext cx="1519238" cy="2618023"/>
          </a:xfrm>
          <a:prstGeom prst="rect">
            <a:avLst/>
          </a:prstGeom>
        </p:spPr>
      </p:pic>
      <p:sp>
        <p:nvSpPr>
          <p:cNvPr id="3" name="Rectangle 2"/>
          <p:cNvSpPr/>
          <p:nvPr/>
        </p:nvSpPr>
        <p:spPr>
          <a:xfrm>
            <a:off x="4424364" y="4800600"/>
            <a:ext cx="950117"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1"/>
          </p:cNvCxnSpPr>
          <p:nvPr/>
        </p:nvCxnSpPr>
        <p:spPr>
          <a:xfrm>
            <a:off x="2383762" y="3657600"/>
            <a:ext cx="2040602" cy="1295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200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315888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98052"/>
            <a:ext cx="6705600" cy="461665"/>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Feedback #1 – Pace is Fast!!!</a:t>
            </a:r>
          </a:p>
        </p:txBody>
      </p:sp>
      <p:sp>
        <p:nvSpPr>
          <p:cNvPr id="6" name="Shape 70"/>
          <p:cNvSpPr txBox="1">
            <a:spLocks/>
          </p:cNvSpPr>
          <p:nvPr/>
        </p:nvSpPr>
        <p:spPr>
          <a:xfrm>
            <a:off x="304799" y="761999"/>
            <a:ext cx="8740775" cy="5545777"/>
          </a:xfrm>
          <a:prstGeom prst="rect">
            <a:avLst/>
          </a:prstGeom>
        </p:spPr>
        <p:txBody>
          <a:bodyPr vert="horz" lIns="91425" tIns="91425" rIns="91425" bIns="91425" rtlCol="0" anchor="t" anchorCtr="0">
            <a:noAutofit/>
          </a:bodyPr>
          <a:lst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r>
              <a:rPr lang="en-US" sz="2200" dirty="0">
                <a:latin typeface="Arial" panose="020B0604020202020204" pitchFamily="34" charset="0"/>
                <a:cs typeface="Arial" panose="020B0604020202020204" pitchFamily="34" charset="0"/>
              </a:rPr>
              <a:t>That said, as instructors / TAs we are here to help.</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As we fall into a class rhythm, feel encouraged to schedule a 1-1 during office hours.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In addition to using the time to understand concepts… it’s a great way for us to identify weaknesses and outline steps to get on the right track. </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These might be before / after class.</a:t>
            </a:r>
          </a:p>
        </p:txBody>
      </p:sp>
      <p:pic>
        <p:nvPicPr>
          <p:cNvPr id="7" name="Picture 2" descr="http://m.memegen.com/ie23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974" y="3945575"/>
            <a:ext cx="2362200" cy="2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Class</a:t>
            </a:r>
          </a:p>
        </p:txBody>
      </p:sp>
    </p:spTree>
    <p:extLst>
      <p:ext uri="{BB962C8B-B14F-4D97-AF65-F5344CB8AC3E}">
        <p14:creationId xmlns:p14="http://schemas.microsoft.com/office/powerpoint/2010/main" val="2832230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TextBox 4"/>
          <p:cNvSpPr txBox="1"/>
          <p:nvPr/>
        </p:nvSpPr>
        <p:spPr>
          <a:xfrm>
            <a:off x="304800" y="1219200"/>
            <a:ext cx="8686800" cy="3970318"/>
          </a:xfrm>
          <a:prstGeom prst="rect">
            <a:avLst/>
          </a:prstGeom>
          <a:noFill/>
        </p:spPr>
        <p:txBody>
          <a:bodyPr wrap="square" rtlCol="0">
            <a:spAutoFit/>
          </a:bodyPr>
          <a:lstStyle/>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Play Captain Planet: The GAME!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Practice jQuery on Fridge</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Pretend to learn scoping</a:t>
            </a:r>
          </a:p>
          <a:p>
            <a:pPr marL="742950" indent="-742950">
              <a:buFont typeface="+mj-lt"/>
              <a:buAutoNum type="arabicPeriod"/>
            </a:pPr>
            <a:endParaRPr lang="en-US" sz="3600" b="1" dirty="0">
              <a:latin typeface="Arial" panose="020B0604020202020204" pitchFamily="34" charset="0"/>
              <a:ea typeface="Roboto" pitchFamily="2" charset="0"/>
              <a:cs typeface="Arial" panose="020B0604020202020204" pitchFamily="34" charset="0"/>
            </a:endParaRPr>
          </a:p>
          <a:p>
            <a:pPr marL="742950" indent="-742950">
              <a:buFont typeface="+mj-lt"/>
              <a:buAutoNum type="arabicPeriod"/>
            </a:pPr>
            <a:r>
              <a:rPr lang="en-US" sz="3600" b="1" dirty="0">
                <a:latin typeface="Arial" panose="020B0604020202020204" pitchFamily="34" charset="0"/>
                <a:ea typeface="Roboto" pitchFamily="2" charset="0"/>
                <a:cs typeface="Arial" panose="020B0604020202020204" pitchFamily="34" charset="0"/>
              </a:rPr>
              <a:t>Understand click events</a:t>
            </a:r>
          </a:p>
        </p:txBody>
      </p:sp>
    </p:spTree>
    <p:extLst>
      <p:ext uri="{BB962C8B-B14F-4D97-AF65-F5344CB8AC3E}">
        <p14:creationId xmlns:p14="http://schemas.microsoft.com/office/powerpoint/2010/main" val="2640768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Captain Planet!</a:t>
            </a:r>
          </a:p>
        </p:txBody>
      </p:sp>
    </p:spTree>
    <p:extLst>
      <p:ext uri="{BB962C8B-B14F-4D97-AF65-F5344CB8AC3E}">
        <p14:creationId xmlns:p14="http://schemas.microsoft.com/office/powerpoint/2010/main" val="1153232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 y="152400"/>
            <a:ext cx="9067800" cy="6267239"/>
          </a:xfrm>
          <a:prstGeom prst="rect">
            <a:avLst/>
          </a:prstGeom>
        </p:spPr>
      </p:pic>
    </p:spTree>
    <p:extLst>
      <p:ext uri="{BB962C8B-B14F-4D97-AF65-F5344CB8AC3E}">
        <p14:creationId xmlns:p14="http://schemas.microsoft.com/office/powerpoint/2010/main" val="3379932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Time</a:t>
            </a:r>
          </a:p>
        </p:txBody>
      </p:sp>
      <p:sp>
        <p:nvSpPr>
          <p:cNvPr id="23" name="Title 1"/>
          <p:cNvSpPr txBox="1">
            <a:spLocks/>
          </p:cNvSpPr>
          <p:nvPr/>
        </p:nvSpPr>
        <p:spPr>
          <a:xfrm>
            <a:off x="304800" y="1447800"/>
            <a:ext cx="8534400" cy="3429000"/>
          </a:xfrm>
          <a:prstGeom prst="rect">
            <a:avLst/>
          </a:prstGeom>
          <a:ln>
            <a:solidFill>
              <a:schemeClr val="accent1"/>
            </a:solidFill>
          </a:ln>
        </p:spPr>
        <p:txBody>
          <a:bodyPr vert="horz" lIns="91440" tIns="45720" rIns="91440" bIns="45720" rtlCol="0" anchor="ctr">
            <a:norm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r>
              <a:rPr lang="en-US" sz="3600" b="1" i="1" dirty="0">
                <a:latin typeface="Arial" panose="020B0604020202020204" pitchFamily="34" charset="0"/>
                <a:ea typeface="Roboto" panose="02000000000000000000" pitchFamily="2" charset="0"/>
                <a:cs typeface="Arial" panose="020B0604020202020204" pitchFamily="34" charset="0"/>
              </a:rPr>
              <a:t>Instructor: Demo </a:t>
            </a:r>
          </a:p>
          <a:p>
            <a:r>
              <a:rPr lang="en-US" sz="2000" i="1" dirty="0">
                <a:latin typeface="Arial" panose="020B0604020202020204" pitchFamily="34" charset="0"/>
                <a:ea typeface="Roboto" panose="02000000000000000000" pitchFamily="2" charset="0"/>
                <a:cs typeface="Arial" panose="020B0604020202020204" pitchFamily="34" charset="0"/>
              </a:rPr>
              <a:t>(CaptainPlanet.html | 1-CaptainPlanet)</a:t>
            </a:r>
          </a:p>
        </p:txBody>
      </p:sp>
    </p:spTree>
    <p:extLst>
      <p:ext uri="{BB962C8B-B14F-4D97-AF65-F5344CB8AC3E}">
        <p14:creationId xmlns:p14="http://schemas.microsoft.com/office/powerpoint/2010/main" val="1211524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CF -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utgers -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brande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UTAusti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11566</TotalTime>
  <Words>1125</Words>
  <Application>Microsoft Office PowerPoint</Application>
  <PresentationFormat>On-screen Show (4:3)</PresentationFormat>
  <Paragraphs>215</Paragraphs>
  <Slides>37</Slides>
  <Notes>37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37</vt:i4>
      </vt:variant>
    </vt:vector>
  </HeadingPairs>
  <TitlesOfParts>
    <vt:vector size="46" baseType="lpstr">
      <vt:lpstr>Arial</vt:lpstr>
      <vt:lpstr>Calibri</vt:lpstr>
      <vt:lpstr>Calibri Light</vt:lpstr>
      <vt:lpstr>Courier New</vt:lpstr>
      <vt:lpstr>Roboto</vt:lpstr>
      <vt:lpstr>UCF - Theme</vt:lpstr>
      <vt:lpstr>Rutgers - Theme</vt:lpstr>
      <vt:lpstr>Unbranded</vt:lpstr>
      <vt:lpstr>UTAustin</vt:lpstr>
      <vt:lpstr>JS and jQuery Jubilee</vt:lpstr>
      <vt:lpstr>This shouldn’t be you…</vt:lpstr>
      <vt:lpstr>Remember this!</vt:lpstr>
      <vt:lpstr>PowerPoint Presentation</vt:lpstr>
      <vt:lpstr>Today’s Class</vt:lpstr>
      <vt:lpstr>Objectives</vt:lpstr>
      <vt:lpstr>Captain Planet!</vt:lpstr>
      <vt:lpstr>PowerPoint Presentation</vt:lpstr>
      <vt:lpstr>Demo Time</vt:lpstr>
      <vt:lpstr>PowerPoint Presentation</vt:lpstr>
      <vt:lpstr>Pseudocoding – Captain Planet</vt:lpstr>
      <vt:lpstr>PowerPoint Presentation</vt:lpstr>
      <vt:lpstr>jQuery Recap</vt:lpstr>
      <vt:lpstr>jQuery – In a Nutshell </vt:lpstr>
      <vt:lpstr>jQuery – In a Nutshell </vt:lpstr>
      <vt:lpstr>jQuery – Common Example</vt:lpstr>
      <vt:lpstr>Use Documentation When Needed!</vt:lpstr>
      <vt:lpstr>Fridge Game!</vt:lpstr>
      <vt:lpstr>PowerPoint Presentation</vt:lpstr>
      <vt:lpstr>Crystal Collector!</vt:lpstr>
      <vt:lpstr>Demo Time</vt:lpstr>
      <vt:lpstr>Lexical Scope</vt:lpstr>
      <vt:lpstr>PowerPoint Presentation</vt:lpstr>
      <vt:lpstr>PowerPoint Presentation</vt:lpstr>
      <vt:lpstr>PowerPoint Presentation</vt:lpstr>
      <vt:lpstr>Scope = Boxes in Boxes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Build a Brain Teaser</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DevChat #1 Introduction to Twitter Bootstrap:  Web Development for Noobs</dc:title>
  <dc:creator>ahaque89</dc:creator>
  <cp:lastModifiedBy>Ahmed</cp:lastModifiedBy>
  <cp:revision>1532</cp:revision>
  <cp:lastPrinted>2016-01-30T16:23:56Z</cp:lastPrinted>
  <dcterms:created xsi:type="dcterms:W3CDTF">2015-01-20T17:19:00Z</dcterms:created>
  <dcterms:modified xsi:type="dcterms:W3CDTF">2016-10-31T15:20:52Z</dcterms:modified>
</cp:coreProperties>
</file>