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88CBF2-A2DB-40C8-A9C8-A8649A7D4964}">
  <a:tblStyle styleId="{CD88CBF2-A2DB-40C8-A9C8-A8649A7D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6a45c9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6a45c9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552c5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552c5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6a45c9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26a45c9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26a45c9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26a45c9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26a45c9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26a45c9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26a45c9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26a45c9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2552c5c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2552c5c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6a45c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26a45c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6a45c9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26a45c9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ygameoflife.com/" TargetMode="External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inacker.github.io/celldem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Automata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Stepping Off Point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Endlessly fascinating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play with 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https://playgameoflife.com/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825" y="1349325"/>
            <a:ext cx="23812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061850" y="4465050"/>
            <a:ext cx="599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mage made using Life32 v2.15 beta, by Johan G. Bontes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Commons Attribution-Share Alike 3.0 Unported license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809075" y="3063825"/>
            <a:ext cx="22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Bill Gosper's Glider Gun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Cellular Automaton Is a System with: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notion of </a:t>
            </a:r>
            <a:r>
              <a:rPr lang="en"/>
              <a:t>discrete</a:t>
            </a:r>
            <a:r>
              <a:rPr lang="en"/>
              <a:t> time t = 0, 1, … that ticks along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(possibly infinite) set of “cells” each of which has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a finite number of “states” at a given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(possibly ordered) subset of </a:t>
            </a:r>
            <a:r>
              <a:rPr lang="en"/>
              <a:t>other </a:t>
            </a:r>
            <a:r>
              <a:rPr lang="en"/>
              <a:t>cells that </a:t>
            </a:r>
            <a:r>
              <a:rPr lang="en"/>
              <a:t>constitute</a:t>
            </a:r>
            <a:r>
              <a:rPr lang="en"/>
              <a:t> its “neighborhood”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rule that gives the state of the cell for t = n + 1 based 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state of the cell at t = n and 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state of the cells in its neighborhood at t =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is the same for all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Cells are arranged in a rectangular grid with a finite number of 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cell’s neighborhood is defined as a function of the cell’s position in the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function defining a cell’s neighborhood is the same for all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rule for updating a cell is the same for all cells and does not vary with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Elementary CA</a:t>
            </a:r>
            <a:r>
              <a:rPr lang="en"/>
              <a:t> “Rule 30”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2 states, 0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1D infinite rectangular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two neighbors, left and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Evolve according to the rule: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848563" y="27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{CD88CBF2-A2DB-40C8-A9C8-A8649A7D4964}</a:tableStyleId>
              </a:tblPr>
              <a:tblGrid>
                <a:gridCol w="2147050"/>
                <a:gridCol w="587525"/>
                <a:gridCol w="683550"/>
                <a:gridCol w="758000"/>
                <a:gridCol w="758000"/>
                <a:gridCol w="609175"/>
                <a:gridCol w="692875"/>
                <a:gridCol w="637075"/>
                <a:gridCol w="488225"/>
              </a:tblGrid>
              <a:tr h="672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state of cell and neighbors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state of center cell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5465950" y="4229400"/>
            <a:ext cx="3467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0b00011110 = 0x1E = 30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Hence: “Rule 30”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3044900" y="3903800"/>
            <a:ext cx="26883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flipH="1">
            <a:off x="6505400" y="3875900"/>
            <a:ext cx="17208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Elementary CA “Rule 30</a:t>
            </a:r>
            <a:r>
              <a:rPr lang="en"/>
              <a:t>:” One Clock Tick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75" y="1207325"/>
            <a:ext cx="47625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993725" y="4399300"/>
            <a:ext cx="50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Cormullion - Own work, CC BY-SA 4.0, https://commons.wikimedia.org/w/index.php?curid=74536115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Elementary CA Example: Evolution Over Time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53425" y="4511550"/>
            <a:ext cx="50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</a:t>
            </a:r>
            <a:r>
              <a:rPr lang="en"/>
              <a:t> Nonenmac at English Wikipedia, CC BY-SA 3.0, https://commons.wikimedia.org/w/index.php?curid=97530413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00" y="1266725"/>
            <a:ext cx="5287502" cy="318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1612350" y="1359600"/>
            <a:ext cx="0" cy="25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1286775" y="2415450"/>
            <a:ext cx="241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Elementary CA Example: Evolution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230975" y="1299200"/>
            <a:ext cx="4893000" cy="25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Let’s try it: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https://devinacker.github.io/celldemo/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History (</a:t>
            </a:r>
            <a:r>
              <a:rPr lang="en"/>
              <a:t>p</a:t>
            </a:r>
            <a:r>
              <a:rPr lang="en"/>
              <a:t>er Wikipedia)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iscovered in the 1940s by Stanislaw Ulam and John von Neumann while at Los Alamos National Laboratory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 studied academically in connection with “symbolic dynamics” in the 60s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particular, Gustav Hedlund’s seminal paper in 1969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1970 John Conway’s “Game of Life” brought CAs an audience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Popularized by Martin Gardener in </a:t>
            </a:r>
            <a:r>
              <a:rPr i="1" lang="en"/>
              <a:t>Scientific American</a:t>
            </a:r>
            <a:r>
              <a:rPr lang="en"/>
              <a:t>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Stephen Wolfram systematically studied one-dimensional CAs in the 80s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1990 Matthew Cook showed that one of these (Rule 110) is Turing-complete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Behavior Classification (per Wolfram)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all initial patterns evolve: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lass 1: Quickly into a stable, homogeneous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2: Quickly into stable or oscillating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3: In a pseudo-random or chaotic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4: Into structures that interact in complex and interesting ways, forming local structures that are able to survive for long periods of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Famous CA: Conway’s Game of Life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2 states, 0 and 1 – “dead” and “alive”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2D infinite rectangular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eight neighbors – the surrounding cells including the diagonals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Evolve according to the rule: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live cell with fewer than two live neighbours dies, as if caused by underpopulation.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live cell with two or three live neighbours lives on to the next generation.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live cell with more than three live neighbours dies, as if by overpopulation.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dead cell with exactly three live neighbours becomes a live cell, as if by reproduction.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