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Quicksand"/>
      <p:regular r:id="rId30"/>
      <p:bold r:id="rId31"/>
    </p:embeddedFont>
    <p:embeddedFont>
      <p:font typeface="Ubuntu Mono"/>
      <p:regular r:id="rId32"/>
      <p:bold r:id="rId33"/>
      <p:italic r:id="rId34"/>
      <p:boldItalic r:id="rId35"/>
    </p:embeddedFont>
    <p:embeddedFont>
      <p:font typeface="Quicksand SemiBold"/>
      <p:regular r:id="rId36"/>
      <p:bold r:id="rId37"/>
    </p:embeddedFont>
    <p:embeddedFont>
      <p:font typeface="Quicksand Medium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regular.fntdata"/><Relationship Id="rId25" Type="http://schemas.openxmlformats.org/officeDocument/2006/relationships/slide" Target="slides/slide20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-bold.fntdata"/><Relationship Id="rId30" Type="http://schemas.openxmlformats.org/officeDocument/2006/relationships/font" Target="fonts/Quicksand-regular.fntdata"/><Relationship Id="rId11" Type="http://schemas.openxmlformats.org/officeDocument/2006/relationships/slide" Target="slides/slide6.xml"/><Relationship Id="rId33" Type="http://schemas.openxmlformats.org/officeDocument/2006/relationships/font" Target="fonts/UbuntuMono-bold.fntdata"/><Relationship Id="rId10" Type="http://schemas.openxmlformats.org/officeDocument/2006/relationships/slide" Target="slides/slide5.xml"/><Relationship Id="rId32" Type="http://schemas.openxmlformats.org/officeDocument/2006/relationships/font" Target="fonts/UbuntuMono-regular.fntdata"/><Relationship Id="rId13" Type="http://schemas.openxmlformats.org/officeDocument/2006/relationships/slide" Target="slides/slide8.xml"/><Relationship Id="rId35" Type="http://schemas.openxmlformats.org/officeDocument/2006/relationships/font" Target="fonts/UbuntuMono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Mono-italic.fntdata"/><Relationship Id="rId15" Type="http://schemas.openxmlformats.org/officeDocument/2006/relationships/slide" Target="slides/slide10.xml"/><Relationship Id="rId37" Type="http://schemas.openxmlformats.org/officeDocument/2006/relationships/font" Target="fonts/QuicksandSemiBold-bold.fntdata"/><Relationship Id="rId14" Type="http://schemas.openxmlformats.org/officeDocument/2006/relationships/slide" Target="slides/slide9.xml"/><Relationship Id="rId36" Type="http://schemas.openxmlformats.org/officeDocument/2006/relationships/font" Target="fonts/Quicksand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QuicksandMedium-bold.fntdata"/><Relationship Id="rId16" Type="http://schemas.openxmlformats.org/officeDocument/2006/relationships/slide" Target="slides/slide11.xml"/><Relationship Id="rId38" Type="http://schemas.openxmlformats.org/officeDocument/2006/relationships/font" Target="fonts/Quicksan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cdd0a86_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cdd0a8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af33bf52_0_1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af33bf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af33bf52_0_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af33bf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af33bf52_0_4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af33bf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af33bf52_0_3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af33bf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61673850_1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b616738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af33bf52_0_5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af33bf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7ffd05dc7_0_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7ffd05d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7ffd05dc7_0_3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7ffd05d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3f7abd43b_1_2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3f7abd43b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3f7abd43b_1_20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3f7abd43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b9e2fc5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b9e2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3f7abd43b_1_19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3f7abd43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61673850_1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616738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af33bf52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af33b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f33bf52_0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f33bf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f7abd43b_1_3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f7abd43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f7abd43b_1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f7abd4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af33bf52_0_1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af33bf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af33bf52_0_8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af33bf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553875" y="3141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 for Data processing</a:t>
            </a:r>
            <a:endParaRPr b="0"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550275" y="4112007"/>
            <a:ext cx="2856600" cy="6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275" y="4213857"/>
            <a:ext cx="307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6F00"/>
                </a:solidFill>
                <a:latin typeface="Quicksand"/>
                <a:ea typeface="Quicksand"/>
                <a:cs typeface="Quicksand"/>
                <a:sym typeface="Quicksand"/>
              </a:rPr>
              <a:t>Kosta Rozen</a:t>
            </a:r>
            <a:endParaRPr sz="2400">
              <a:solidFill>
                <a:srgbClr val="F56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5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Lecture 3: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Arrays, tensors and computations - Part III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View, copies, reshaping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 is a bit more elaborated: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view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always returns a view or fails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reshape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returns either view or new tensor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depends on contiguity constraints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25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deep learning we need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calculate updates to network parameters (weights)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way to do that in NumPy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easy go in PyTorch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(a bit more elaborated in Tensorflow)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(s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calar) 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→           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(tensor)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\frac{\partial L}{\partial a_{ij}}" id="157" name="Google Shape;157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350" y="3510000"/>
            <a:ext cx="687554" cy="764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\left(a_{ij}\right)" id="158" name="Google Shape;158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275" y="3670481"/>
            <a:ext cx="1004250" cy="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6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 with PyTorch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regression: setup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17850" y="1757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two-dimensional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input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(created with </a:t>
            </a:r>
            <a:r>
              <a:rPr baseline="30000"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make_blobs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</a:t>
            </a:r>
            <a:r>
              <a:rPr baseline="30000"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sklearn.datasets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binary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classification with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decision boundary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sigmoid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scratch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8"/>
          <p:cNvCxnSpPr/>
          <p:nvPr/>
        </p:nvCxnSpPr>
        <p:spPr>
          <a:xfrm flipH="1" rot="10800000">
            <a:off x="3676400" y="18019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8"/>
          <p:cNvCxnSpPr/>
          <p:nvPr/>
        </p:nvCxnSpPr>
        <p:spPr>
          <a:xfrm flipH="1" rot="10800000">
            <a:off x="6648200" y="18019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8"/>
          <p:cNvCxnSpPr/>
          <p:nvPr/>
        </p:nvCxnSpPr>
        <p:spPr>
          <a:xfrm flipH="1" rot="10800000">
            <a:off x="628400" y="18019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LR breakdown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740625" y="2371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8"/>
          <p:cNvCxnSpPr/>
          <p:nvPr/>
        </p:nvCxnSpPr>
        <p:spPr>
          <a:xfrm>
            <a:off x="1032575" y="15481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8"/>
          <p:cNvCxnSpPr/>
          <p:nvPr/>
        </p:nvCxnSpPr>
        <p:spPr>
          <a:xfrm rot="10800000">
            <a:off x="586625" y="25942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8"/>
          <p:cNvSpPr/>
          <p:nvPr/>
        </p:nvSpPr>
        <p:spPr>
          <a:xfrm>
            <a:off x="1136325" y="2718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2310450" y="22154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493125" y="15667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 flipH="1" rot="10800000">
            <a:off x="1032575" y="2267525"/>
            <a:ext cx="6117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8"/>
          <p:cNvSpPr txBox="1"/>
          <p:nvPr/>
        </p:nvSpPr>
        <p:spPr>
          <a:xfrm>
            <a:off x="1083447" y="212395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W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5358450" y="22154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541125" y="15667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8"/>
          <p:cNvCxnSpPr/>
          <p:nvPr/>
        </p:nvCxnSpPr>
        <p:spPr>
          <a:xfrm flipH="1" rot="10800000">
            <a:off x="4080575" y="2267525"/>
            <a:ext cx="6117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8"/>
          <p:cNvCxnSpPr/>
          <p:nvPr/>
        </p:nvCxnSpPr>
        <p:spPr>
          <a:xfrm flipH="1" rot="10800000">
            <a:off x="4081560" y="2296565"/>
            <a:ext cx="1272900" cy="29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253325" y="1967925"/>
            <a:ext cx="1338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/>
          <p:nvPr/>
        </p:nvSpPr>
        <p:spPr>
          <a:xfrm rot="-7111054">
            <a:off x="4569358" y="1542817"/>
            <a:ext cx="118133" cy="1320676"/>
          </a:xfrm>
          <a:prstGeom prst="rightBrace">
            <a:avLst>
              <a:gd fmla="val 198024" name="adj1"/>
              <a:gd fmla="val 4998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903822" y="226753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x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3788625" y="2371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/>
          <p:nvPr/>
        </p:nvCxnSpPr>
        <p:spPr>
          <a:xfrm>
            <a:off x="4080575" y="15481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8"/>
          <p:cNvCxnSpPr/>
          <p:nvPr/>
        </p:nvCxnSpPr>
        <p:spPr>
          <a:xfrm rot="10800000">
            <a:off x="3634625" y="25942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8"/>
          <p:cNvSpPr/>
          <p:nvPr/>
        </p:nvSpPr>
        <p:spPr>
          <a:xfrm>
            <a:off x="4184325" y="2718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4218174" y="18162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W</a:t>
            </a: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8330250" y="22154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7512925" y="15667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8"/>
          <p:cNvCxnSpPr/>
          <p:nvPr/>
        </p:nvCxnSpPr>
        <p:spPr>
          <a:xfrm flipH="1" rot="10800000">
            <a:off x="7052375" y="2267525"/>
            <a:ext cx="6117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/>
          <p:nvPr/>
        </p:nvCxnSpPr>
        <p:spPr>
          <a:xfrm flipH="1" rot="10800000">
            <a:off x="7053360" y="2296565"/>
            <a:ext cx="1272900" cy="29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28"/>
          <p:cNvCxnSpPr/>
          <p:nvPr/>
        </p:nvCxnSpPr>
        <p:spPr>
          <a:xfrm>
            <a:off x="8225125" y="1967925"/>
            <a:ext cx="1338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8"/>
          <p:cNvSpPr/>
          <p:nvPr/>
        </p:nvSpPr>
        <p:spPr>
          <a:xfrm rot="-7111054">
            <a:off x="7420409" y="1745757"/>
            <a:ext cx="118133" cy="1045886"/>
          </a:xfrm>
          <a:prstGeom prst="rightBrace">
            <a:avLst>
              <a:gd fmla="val 198024" name="adj1"/>
              <a:gd fmla="val 4998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7875622" y="226753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x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760425" y="2371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>
            <a:off x="7052375" y="15481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/>
          <p:nvPr/>
        </p:nvCxnSpPr>
        <p:spPr>
          <a:xfrm rot="10800000">
            <a:off x="6606425" y="25942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8"/>
          <p:cNvSpPr/>
          <p:nvPr/>
        </p:nvSpPr>
        <p:spPr>
          <a:xfrm>
            <a:off x="7156125" y="2718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7037575" y="1816275"/>
            <a:ext cx="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Wx+b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cxnSp>
        <p:nvCxnSpPr>
          <p:cNvPr id="211" name="Google Shape;211;p28"/>
          <p:cNvCxnSpPr/>
          <p:nvPr/>
        </p:nvCxnSpPr>
        <p:spPr>
          <a:xfrm rot="10800000">
            <a:off x="1800125" y="289940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 txBox="1"/>
          <p:nvPr/>
        </p:nvSpPr>
        <p:spPr>
          <a:xfrm>
            <a:off x="1800122" y="257778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flipH="1">
            <a:off x="7983625" y="1970525"/>
            <a:ext cx="241500" cy="1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>
            <a:off x="7937872" y="170928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2907200" y="2054200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922175" y="2054200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1883625" y="4005225"/>
            <a:ext cx="16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P(    ) = σ(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Wx+b</a:t>
            </a: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2269267" y="4156270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448525" y="4066425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3762600" y="4056375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8"/>
          <p:cNvCxnSpPr/>
          <p:nvPr/>
        </p:nvCxnSpPr>
        <p:spPr>
          <a:xfrm flipH="1" rot="10800000">
            <a:off x="4869550" y="37415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2" name="Google Shape;222;p28"/>
          <p:cNvSpPr/>
          <p:nvPr/>
        </p:nvSpPr>
        <p:spPr>
          <a:xfrm>
            <a:off x="6551600" y="41550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5734275" y="35063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4981775" y="43113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>
            <a:off x="5273725" y="34877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8"/>
          <p:cNvCxnSpPr/>
          <p:nvPr/>
        </p:nvCxnSpPr>
        <p:spPr>
          <a:xfrm rot="10800000">
            <a:off x="4827775" y="45338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8"/>
          <p:cNvSpPr/>
          <p:nvPr/>
        </p:nvSpPr>
        <p:spPr>
          <a:xfrm>
            <a:off x="5377475" y="46583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8"/>
          <p:cNvCxnSpPr/>
          <p:nvPr/>
        </p:nvCxnSpPr>
        <p:spPr>
          <a:xfrm flipH="1">
            <a:off x="5276350" y="4403533"/>
            <a:ext cx="241500" cy="1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5245919" y="4140533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 rot="10800000">
            <a:off x="5026675" y="3441150"/>
            <a:ext cx="798000" cy="15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1" name="Google Shape;231;p28"/>
          <p:cNvSpPr txBox="1"/>
          <p:nvPr/>
        </p:nvSpPr>
        <p:spPr>
          <a:xfrm>
            <a:off x="5442754" y="4706424"/>
            <a:ext cx="35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P(    ) = P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    ) 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 decision boundary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092317" y="4854370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659075" y="48543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3001700" y="2900525"/>
            <a:ext cx="32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Scalar product of W and x: Wx = 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+W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aseline="-25000"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6991825" y="2926538"/>
            <a:ext cx="19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Add bias b: 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+W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 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+ b</a:t>
            </a:r>
            <a:endParaRPr baseline="-25000"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737200" y="4353375"/>
            <a:ext cx="1939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Apply Sigmoid function: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If Wx+b &gt; 0, then P(   ) &gt;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Wx+b &lt; 0, then P(   ) &lt;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3077216" y="4600819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3077216" y="4753219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289250" y="3726700"/>
            <a:ext cx="10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P(red) &gt;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144800" y="3715175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P(red) &lt;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 loss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29"/>
          <p:cNvSpPr txBox="1"/>
          <p:nvPr>
            <p:ph idx="4294967295" type="ctrTitle"/>
          </p:nvPr>
        </p:nvSpPr>
        <p:spPr>
          <a:xfrm>
            <a:off x="535650" y="14410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class labels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29"/>
          <p:cNvSpPr txBox="1"/>
          <p:nvPr>
            <p:ph idx="4294967295" type="ctrTitle"/>
          </p:nvPr>
        </p:nvSpPr>
        <p:spPr>
          <a:xfrm>
            <a:off x="535650" y="20506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sigmoid output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3312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3700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4074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4462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>
            <p:ph idx="4294967295" type="ctrTitle"/>
          </p:nvPr>
        </p:nvSpPr>
        <p:spPr>
          <a:xfrm>
            <a:off x="3277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29"/>
          <p:cNvSpPr txBox="1"/>
          <p:nvPr>
            <p:ph idx="4294967295" type="ctrTitle"/>
          </p:nvPr>
        </p:nvSpPr>
        <p:spPr>
          <a:xfrm>
            <a:off x="3658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4039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29"/>
          <p:cNvSpPr txBox="1"/>
          <p:nvPr>
            <p:ph idx="4294967295" type="ctrTitle"/>
          </p:nvPr>
        </p:nvSpPr>
        <p:spPr>
          <a:xfrm>
            <a:off x="4420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3312650" y="2087700"/>
            <a:ext cx="324000" cy="32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3700825" y="2087700"/>
            <a:ext cx="324000" cy="32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4074650" y="20877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4462825" y="2087700"/>
            <a:ext cx="324000" cy="32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5598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5986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6360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6748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idx="4294967295" type="ctrTitle"/>
          </p:nvPr>
        </p:nvSpPr>
        <p:spPr>
          <a:xfrm>
            <a:off x="5563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5944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Google Shape;266;p29"/>
          <p:cNvSpPr txBox="1"/>
          <p:nvPr>
            <p:ph idx="4294967295" type="ctrTitle"/>
          </p:nvPr>
        </p:nvSpPr>
        <p:spPr>
          <a:xfrm>
            <a:off x="6325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29"/>
          <p:cNvSpPr txBox="1"/>
          <p:nvPr>
            <p:ph idx="4294967295" type="ctrTitle"/>
          </p:nvPr>
        </p:nvSpPr>
        <p:spPr>
          <a:xfrm>
            <a:off x="6706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5598650" y="2087700"/>
            <a:ext cx="324000" cy="32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5986825" y="2087700"/>
            <a:ext cx="324000" cy="32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360650" y="2087700"/>
            <a:ext cx="324000" cy="324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748825" y="2087700"/>
            <a:ext cx="324000" cy="32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>
            <p:ph idx="4294967295" type="ctrTitle"/>
          </p:nvPr>
        </p:nvSpPr>
        <p:spPr>
          <a:xfrm>
            <a:off x="3348750" y="28888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good</a:t>
            </a:r>
            <a:endParaRPr sz="24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29"/>
          <p:cNvSpPr txBox="1"/>
          <p:nvPr>
            <p:ph idx="4294967295" type="ctrTitle"/>
          </p:nvPr>
        </p:nvSpPr>
        <p:spPr>
          <a:xfrm>
            <a:off x="5634750" y="28888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Quicksand"/>
                <a:ea typeface="Quicksand"/>
                <a:cs typeface="Quicksand"/>
                <a:sym typeface="Quicksand"/>
              </a:rPr>
              <a:t>bad</a:t>
            </a:r>
            <a:endParaRPr sz="2400">
              <a:solidFill>
                <a:srgbClr val="85200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423900" y="3452700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want: probability ↓</a:t>
            </a:r>
            <a:r>
              <a:rPr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class 0, p</a:t>
            </a:r>
            <a:r>
              <a:rPr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robability </a:t>
            </a:r>
            <a:r>
              <a:rPr b="1"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↑</a:t>
            </a:r>
            <a:r>
              <a:rPr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class 1</a:t>
            </a:r>
            <a:endParaRPr sz="2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 loss function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417850" y="1224375"/>
            <a:ext cx="8296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 loss is -1 * the log-likelihood function you learned in probability course as part of max-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likelihood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method for parameter estimation: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50" y="3226725"/>
            <a:ext cx="3131225" cy="7455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0"/>
          <p:cNvCxnSpPr/>
          <p:nvPr/>
        </p:nvCxnSpPr>
        <p:spPr>
          <a:xfrm>
            <a:off x="3426800" y="3191900"/>
            <a:ext cx="0" cy="22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/>
          <p:nvPr/>
        </p:nvCxnSpPr>
        <p:spPr>
          <a:xfrm flipH="1" rot="10800000">
            <a:off x="2400850" y="3567025"/>
            <a:ext cx="464700" cy="18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0"/>
          <p:cNvSpPr txBox="1"/>
          <p:nvPr/>
        </p:nvSpPr>
        <p:spPr>
          <a:xfrm>
            <a:off x="1915075" y="3662325"/>
            <a:ext cx="9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Number of samples</a:t>
            </a:r>
            <a:endParaRPr baseline="-25000" sz="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2845725" y="2830475"/>
            <a:ext cx="13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True value of sample k: 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1 for red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or</a:t>
            </a:r>
            <a:r>
              <a:rPr lang="en" sz="80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b="1" lang="en" sz="800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</a:rPr>
              <a:t>0 for blue</a:t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6" name="Google Shape;286;p30"/>
          <p:cNvCxnSpPr/>
          <p:nvPr/>
        </p:nvCxnSpPr>
        <p:spPr>
          <a:xfrm flipH="1">
            <a:off x="3838125" y="3172450"/>
            <a:ext cx="528300" cy="223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/>
          <p:nvPr/>
        </p:nvCxnSpPr>
        <p:spPr>
          <a:xfrm flipH="1">
            <a:off x="5080744" y="3177656"/>
            <a:ext cx="580800" cy="21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0"/>
          <p:cNvSpPr txBox="1"/>
          <p:nvPr/>
        </p:nvSpPr>
        <p:spPr>
          <a:xfrm>
            <a:off x="5585350" y="29472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Predicted probability of sample k being</a:t>
            </a: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9" name="Google Shape;289;p30"/>
          <p:cNvCxnSpPr/>
          <p:nvPr/>
        </p:nvCxnSpPr>
        <p:spPr>
          <a:xfrm rot="10800000">
            <a:off x="4361900" y="3579100"/>
            <a:ext cx="722400" cy="27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5025925" y="3642225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if sample</a:t>
            </a:r>
            <a:endParaRPr sz="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</a:t>
            </a:r>
            <a:r>
              <a:rPr b="1" lang="en" sz="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is</a:t>
            </a:r>
            <a:r>
              <a:rPr b="1" lang="en" sz="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180871" y="2862271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Predicted probability of 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sample k being</a:t>
            </a: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red</a:t>
            </a:r>
            <a:endParaRPr b="1" baseline="-25000" sz="800">
              <a:solidFill>
                <a:srgbClr val="A3151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6305400" y="4643725"/>
            <a:ext cx="2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>
            <a:off x="3334075" y="3567013"/>
            <a:ext cx="637800" cy="150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4149400" y="3567013"/>
            <a:ext cx="1188600" cy="1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/>
          <p:nvPr/>
        </p:nvCxnSpPr>
        <p:spPr>
          <a:xfrm flipH="1" rot="10800000">
            <a:off x="3807800" y="3548900"/>
            <a:ext cx="2700" cy="17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 loss function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31"/>
          <p:cNvSpPr txBox="1"/>
          <p:nvPr>
            <p:ph idx="4294967295" type="ctrTitle"/>
          </p:nvPr>
        </p:nvSpPr>
        <p:spPr>
          <a:xfrm>
            <a:off x="417850" y="43106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6305400" y="4643725"/>
            <a:ext cx="2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485100" y="1395875"/>
            <a:ext cx="5864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 parts of the function represent the cost of error when estimating probability: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we’re right (p=1), log(p) is 0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we’re wrong (small p), log(p) is negative and -log(p) is positive. 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smaller p is, the larger the error (-log) will be.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125" y="1810700"/>
            <a:ext cx="2605525" cy="24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250" y="1136725"/>
            <a:ext cx="2187150" cy="5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1"/>
          <p:cNvCxnSpPr/>
          <p:nvPr/>
        </p:nvCxnSpPr>
        <p:spPr>
          <a:xfrm>
            <a:off x="7468624" y="1385240"/>
            <a:ext cx="320100" cy="150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1"/>
          <p:cNvCxnSpPr/>
          <p:nvPr/>
        </p:nvCxnSpPr>
        <p:spPr>
          <a:xfrm>
            <a:off x="8298750" y="1385240"/>
            <a:ext cx="457200" cy="1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we’ve learned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 tensors and gradients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to perform simple gradient descent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Assignment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3000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explore PyTorch tensor operations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 already know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lot about NumPy arrays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creation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universal functions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linear algebra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best practices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I/O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34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4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questions?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This lecture</a:t>
            </a:r>
            <a:endParaRPr b="1"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Why NumPy is not enough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NumPy arrays are great but: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work only on CPU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provide only basic building blocks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deep learning: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CPU/GPU/TPU/?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PyTorch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tensors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the same operations as NumPy arrays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 on CPU/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GPU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TPU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autogradients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deep learning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building blocks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efficient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loading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deployment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0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PyTorch tensors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Tensors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21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similar to arrays, provide the same computational facilities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share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live on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different devices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declarative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computations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989050" y="1827875"/>
            <a:ext cx="1389000" cy="138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Tensors and storage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1095250" y="1934075"/>
            <a:ext cx="1176600" cy="117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4294967295" type="ctrTitle"/>
          </p:nvPr>
        </p:nvSpPr>
        <p:spPr>
          <a:xfrm>
            <a:off x="989050" y="23233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storage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22"/>
          <p:cNvSpPr txBox="1"/>
          <p:nvPr>
            <p:ph idx="4294967295" type="ctrTitle"/>
          </p:nvPr>
        </p:nvSpPr>
        <p:spPr>
          <a:xfrm>
            <a:off x="989050" y="14089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3579850" y="1827875"/>
            <a:ext cx="1389000" cy="138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514850" y="1934075"/>
            <a:ext cx="1176600" cy="117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4294967295" type="ctrTitle"/>
          </p:nvPr>
        </p:nvSpPr>
        <p:spPr>
          <a:xfrm>
            <a:off x="5514850" y="2323325"/>
            <a:ext cx="1176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storage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22"/>
          <p:cNvSpPr txBox="1"/>
          <p:nvPr>
            <p:ph idx="4294967295" type="ctrTitle"/>
          </p:nvPr>
        </p:nvSpPr>
        <p:spPr>
          <a:xfrm>
            <a:off x="3579850" y="14089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5" name="Google Shape;115;p22"/>
          <p:cNvCxnSpPr>
            <a:stCxn id="111" idx="3"/>
            <a:endCxn id="113" idx="1"/>
          </p:cNvCxnSpPr>
          <p:nvPr/>
        </p:nvCxnSpPr>
        <p:spPr>
          <a:xfrm>
            <a:off x="4968850" y="2522375"/>
            <a:ext cx="5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22"/>
          <p:cNvSpPr/>
          <p:nvPr/>
        </p:nvSpPr>
        <p:spPr>
          <a:xfrm>
            <a:off x="7237450" y="2010425"/>
            <a:ext cx="1023900" cy="102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4294967295" type="ctrTitle"/>
          </p:nvPr>
        </p:nvSpPr>
        <p:spPr>
          <a:xfrm>
            <a:off x="7054900" y="15359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8" name="Google Shape;118;p22"/>
          <p:cNvCxnSpPr>
            <a:stCxn id="116" idx="1"/>
            <a:endCxn id="113" idx="3"/>
          </p:cNvCxnSpPr>
          <p:nvPr/>
        </p:nvCxnSpPr>
        <p:spPr>
          <a:xfrm rot="10800000">
            <a:off x="6691450" y="2522375"/>
            <a:ext cx="5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22"/>
          <p:cNvSpPr txBox="1"/>
          <p:nvPr>
            <p:ph idx="4294967295" type="ctrTitle"/>
          </p:nvPr>
        </p:nvSpPr>
        <p:spPr>
          <a:xfrm>
            <a:off x="5408650" y="34663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dtype, size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0" name="Google Shape;120;p22"/>
          <p:cNvCxnSpPr>
            <a:stCxn id="112" idx="2"/>
            <a:endCxn id="119" idx="0"/>
          </p:cNvCxnSpPr>
          <p:nvPr/>
        </p:nvCxnSpPr>
        <p:spPr>
          <a:xfrm>
            <a:off x="6103150" y="3110675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22"/>
          <p:cNvSpPr txBox="1"/>
          <p:nvPr>
            <p:ph idx="4294967295" type="ctrTitle"/>
          </p:nvPr>
        </p:nvSpPr>
        <p:spPr>
          <a:xfrm>
            <a:off x="7054900" y="3266525"/>
            <a:ext cx="138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shape</a:t>
            </a: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strides,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offset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2" name="Google Shape;122;p22"/>
          <p:cNvCxnSpPr>
            <a:stCxn id="116" idx="2"/>
            <a:endCxn id="121" idx="0"/>
          </p:cNvCxnSpPr>
          <p:nvPr/>
        </p:nvCxnSpPr>
        <p:spPr>
          <a:xfrm>
            <a:off x="7749400" y="303432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22"/>
          <p:cNvSpPr/>
          <p:nvPr/>
        </p:nvSpPr>
        <p:spPr>
          <a:xfrm>
            <a:off x="2650775" y="2428325"/>
            <a:ext cx="737700" cy="188100"/>
          </a:xfrm>
          <a:prstGeom prst="rightArrow">
            <a:avLst>
              <a:gd fmla="val 50000" name="adj1"/>
              <a:gd fmla="val 129571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Devices and computations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775600" y="2186325"/>
            <a:ext cx="673500" cy="6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417850" y="17118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147200" y="2186325"/>
            <a:ext cx="673500" cy="6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4294967295" type="ctrTitle"/>
          </p:nvPr>
        </p:nvSpPr>
        <p:spPr>
          <a:xfrm>
            <a:off x="1789450" y="17118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1578100" y="2303025"/>
            <a:ext cx="440100" cy="440100"/>
          </a:xfrm>
          <a:prstGeom prst="mathPlus">
            <a:avLst>
              <a:gd fmla="val 23520" name="adj1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140175" y="2429025"/>
            <a:ext cx="737700" cy="188100"/>
          </a:xfrm>
          <a:prstGeom prst="rightArrow">
            <a:avLst>
              <a:gd fmla="val 50000" name="adj1"/>
              <a:gd fmla="val 129571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4294967295" type="ctrTitle"/>
          </p:nvPr>
        </p:nvSpPr>
        <p:spPr>
          <a:xfrm>
            <a:off x="4038538" y="2186325"/>
            <a:ext cx="13890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Device dispatch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" name="Google Shape;136;p23"/>
          <p:cNvSpPr txBox="1"/>
          <p:nvPr>
            <p:ph idx="4294967295" type="ctrTitle"/>
          </p:nvPr>
        </p:nvSpPr>
        <p:spPr>
          <a:xfrm>
            <a:off x="3407050" y="33016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CPU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23"/>
          <p:cNvSpPr txBox="1"/>
          <p:nvPr>
            <p:ph idx="4294967295" type="ctrTitle"/>
          </p:nvPr>
        </p:nvSpPr>
        <p:spPr>
          <a:xfrm>
            <a:off x="4772950" y="33016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GPU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8" name="Google Shape;138;p23"/>
          <p:cNvCxnSpPr>
            <a:stCxn id="135" idx="2"/>
            <a:endCxn id="136" idx="0"/>
          </p:cNvCxnSpPr>
          <p:nvPr/>
        </p:nvCxnSpPr>
        <p:spPr>
          <a:xfrm flipH="1">
            <a:off x="4101538" y="2859825"/>
            <a:ext cx="6315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23"/>
          <p:cNvCxnSpPr>
            <a:stCxn id="135" idx="2"/>
            <a:endCxn id="137" idx="0"/>
          </p:cNvCxnSpPr>
          <p:nvPr/>
        </p:nvCxnSpPr>
        <p:spPr>
          <a:xfrm>
            <a:off x="4733038" y="2859825"/>
            <a:ext cx="7344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23"/>
          <p:cNvSpPr/>
          <p:nvPr/>
        </p:nvSpPr>
        <p:spPr>
          <a:xfrm>
            <a:off x="5883375" y="2429025"/>
            <a:ext cx="737700" cy="188100"/>
          </a:xfrm>
          <a:prstGeom prst="rightArrow">
            <a:avLst>
              <a:gd fmla="val 50000" name="adj1"/>
              <a:gd fmla="val 129571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4294967295" type="ctrTitle"/>
          </p:nvPr>
        </p:nvSpPr>
        <p:spPr>
          <a:xfrm>
            <a:off x="6746200" y="2255175"/>
            <a:ext cx="1389000" cy="5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dtype</a:t>
            </a: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dispatch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23"/>
          <p:cNvSpPr txBox="1"/>
          <p:nvPr>
            <p:ph idx="4294967295" type="ctrTitle"/>
          </p:nvPr>
        </p:nvSpPr>
        <p:spPr>
          <a:xfrm>
            <a:off x="6746200" y="33016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kernel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3" name="Google Shape;143;p23"/>
          <p:cNvCxnSpPr>
            <a:stCxn id="142" idx="0"/>
            <a:endCxn id="141" idx="2"/>
          </p:cNvCxnSpPr>
          <p:nvPr/>
        </p:nvCxnSpPr>
        <p:spPr>
          <a:xfrm rot="10800000">
            <a:off x="7440700" y="2791075"/>
            <a:ext cx="0" cy="5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