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Quicksand"/>
      <p:regular r:id="rId14"/>
      <p:bold r:id="rId15"/>
    </p:embeddedFont>
    <p:embeddedFont>
      <p:font typeface="Quicksand Medium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icksand-bold.fntdata"/><Relationship Id="rId14" Type="http://schemas.openxmlformats.org/officeDocument/2006/relationships/font" Target="fonts/Quicksand-regular.fntdata"/><Relationship Id="rId17" Type="http://schemas.openxmlformats.org/officeDocument/2006/relationships/font" Target="fonts/QuicksandMedium-bold.fntdata"/><Relationship Id="rId16" Type="http://schemas.openxmlformats.org/officeDocument/2006/relationships/font" Target="fonts/Quicksan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3cdd0a86_0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33cdd0a8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3c613fc6_0_5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ef3c613f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ef3c613fc6_0_4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ef3c613f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f3c613fc6_0_7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ef3c613fc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f3c613fc6_0_10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f3c613fc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550275" y="4112007"/>
            <a:ext cx="2856600" cy="6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550275" y="4213857"/>
            <a:ext cx="307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6F00"/>
                </a:solidFill>
                <a:latin typeface="Quicksand"/>
                <a:ea typeface="Quicksand"/>
                <a:cs typeface="Quicksand"/>
                <a:sym typeface="Quicksand"/>
              </a:rPr>
              <a:t>Kosta Rozen</a:t>
            </a:r>
            <a:endParaRPr sz="2400">
              <a:solidFill>
                <a:srgbClr val="F56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" name="Google Shape;29;p8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8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Lecture 4: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[Optional] Dask for parallel and distributed processing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When data is huge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" name="Google Shape;36;p9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" name="Google Shape;37;p9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Apache Spark: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distributed analytics engine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memory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handle streaming jobs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knows about ML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graph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Dask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" name="Google Shape;43;p10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417850" y="11481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But can we go with Python?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Dask is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(to some extent)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 replacement to Spark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(at least up to tens of Tb)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very easy to setup and experiment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(even locally)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flexible containers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(distributed dataframes, arrays, bags)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some operations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(notably - joins on non-index columns)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are still costly and may benefit from manual tweaking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Dask cluster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902525" y="2370325"/>
            <a:ext cx="1249500" cy="1249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743825" y="2794975"/>
            <a:ext cx="15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 Medium"/>
                <a:ea typeface="Quicksand Medium"/>
                <a:cs typeface="Quicksand Medium"/>
                <a:sym typeface="Quicksand Medium"/>
              </a:rPr>
              <a:t>client</a:t>
            </a:r>
            <a:endParaRPr sz="24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3708875" y="2747125"/>
            <a:ext cx="1974000" cy="49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3778325" y="2794975"/>
            <a:ext cx="18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 Medium"/>
                <a:ea typeface="Quicksand Medium"/>
                <a:cs typeface="Quicksand Medium"/>
                <a:sym typeface="Quicksand Medium"/>
              </a:rPr>
              <a:t>scheduler</a:t>
            </a:r>
            <a:endParaRPr sz="24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6787275" y="1332625"/>
            <a:ext cx="888900" cy="8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6819225" y="1585625"/>
            <a:ext cx="8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worker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6787275" y="2551825"/>
            <a:ext cx="888900" cy="8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6787275" y="3771025"/>
            <a:ext cx="888900" cy="8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2390150" y="2794975"/>
            <a:ext cx="1080600" cy="148800"/>
          </a:xfrm>
          <a:prstGeom prst="rightArrow">
            <a:avLst>
              <a:gd fmla="val 16709" name="adj1"/>
              <a:gd fmla="val 749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rot="10800000">
            <a:off x="2390150" y="3023575"/>
            <a:ext cx="1080600" cy="148800"/>
          </a:xfrm>
          <a:prstGeom prst="rightArrow">
            <a:avLst>
              <a:gd fmla="val 16709" name="adj1"/>
              <a:gd fmla="val 749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/>
        </p:nvSpPr>
        <p:spPr>
          <a:xfrm>
            <a:off x="2104875" y="2491375"/>
            <a:ext cx="15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task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2104875" y="3100975"/>
            <a:ext cx="15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future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6819225" y="2804825"/>
            <a:ext cx="8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worker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6819225" y="4024025"/>
            <a:ext cx="8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worker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64" name="Google Shape;64;p11"/>
          <p:cNvCxnSpPr>
            <a:endCxn id="54" idx="1"/>
          </p:cNvCxnSpPr>
          <p:nvPr/>
        </p:nvCxnSpPr>
        <p:spPr>
          <a:xfrm flipH="1" rot="10800000">
            <a:off x="5682975" y="1777075"/>
            <a:ext cx="1104300" cy="12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11"/>
          <p:cNvCxnSpPr>
            <a:stCxn id="52" idx="3"/>
            <a:endCxn id="56" idx="1"/>
          </p:cNvCxnSpPr>
          <p:nvPr/>
        </p:nvCxnSpPr>
        <p:spPr>
          <a:xfrm>
            <a:off x="5682875" y="2995075"/>
            <a:ext cx="1104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11"/>
          <p:cNvCxnSpPr>
            <a:stCxn id="52" idx="3"/>
            <a:endCxn id="57" idx="1"/>
          </p:cNvCxnSpPr>
          <p:nvPr/>
        </p:nvCxnSpPr>
        <p:spPr>
          <a:xfrm>
            <a:off x="5682875" y="2995075"/>
            <a:ext cx="1104300" cy="122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Dask dataframes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538875" y="1332625"/>
            <a:ext cx="888900" cy="8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570825" y="1585625"/>
            <a:ext cx="8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worker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538875" y="2551825"/>
            <a:ext cx="888900" cy="8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538875" y="3771025"/>
            <a:ext cx="888900" cy="8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570825" y="2804825"/>
            <a:ext cx="8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worker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570825" y="4024025"/>
            <a:ext cx="8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worker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2443875" y="1332625"/>
            <a:ext cx="888900" cy="888900"/>
          </a:xfrm>
          <a:prstGeom prst="roundRect">
            <a:avLst>
              <a:gd fmla="val 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2443875" y="2551825"/>
            <a:ext cx="888900" cy="888900"/>
          </a:xfrm>
          <a:prstGeom prst="roundRect">
            <a:avLst>
              <a:gd fmla="val 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2443875" y="3771025"/>
            <a:ext cx="888900" cy="888900"/>
          </a:xfrm>
          <a:prstGeom prst="roundRect">
            <a:avLst>
              <a:gd fmla="val 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3561400" y="1332650"/>
            <a:ext cx="119100" cy="88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3561400" y="2551825"/>
            <a:ext cx="119100" cy="88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3561400" y="3771025"/>
            <a:ext cx="119100" cy="88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3771225" y="1585625"/>
            <a:ext cx="1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Pandas dataframe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3771225" y="2804825"/>
            <a:ext cx="1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Pandas dataframe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771225" y="4024025"/>
            <a:ext cx="1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Pandas dataframe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5267725" y="1332625"/>
            <a:ext cx="119100" cy="3327300"/>
          </a:xfrm>
          <a:prstGeom prst="rightBrace">
            <a:avLst>
              <a:gd fmla="val 163455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5447625" y="3109625"/>
            <a:ext cx="32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 Medium"/>
                <a:ea typeface="Quicksand Medium"/>
                <a:cs typeface="Quicksand Medium"/>
                <a:sym typeface="Quicksand Medium"/>
              </a:rPr>
              <a:t>Dask</a:t>
            </a:r>
            <a:r>
              <a:rPr lang="en" sz="2400">
                <a:latin typeface="Quicksand Medium"/>
                <a:ea typeface="Quicksand Medium"/>
                <a:cs typeface="Quicksand Medium"/>
                <a:sym typeface="Quicksand Medium"/>
              </a:rPr>
              <a:t> dataframe</a:t>
            </a:r>
            <a:endParaRPr sz="24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400">
                <a:latin typeface="Quicksand Medium"/>
                <a:ea typeface="Quicksand Medium"/>
                <a:cs typeface="Quicksand Medium"/>
                <a:sym typeface="Quicksand Medium"/>
              </a:rPr>
              <a:t>(split by index, index-based </a:t>
            </a:r>
            <a:r>
              <a:rPr baseline="30000" lang="en" sz="2400">
                <a:latin typeface="Ubuntu"/>
                <a:ea typeface="Ubuntu"/>
                <a:cs typeface="Ubuntu"/>
                <a:sym typeface="Ubuntu"/>
              </a:rPr>
              <a:t>join</a:t>
            </a:r>
            <a:r>
              <a:rPr baseline="30000" lang="en" sz="2400">
                <a:latin typeface="Quicksand Medium"/>
                <a:ea typeface="Quicksand Medium"/>
                <a:cs typeface="Quicksand Medium"/>
                <a:sym typeface="Quicksand Medium"/>
              </a:rPr>
              <a:t>’s and </a:t>
            </a:r>
            <a:r>
              <a:rPr baseline="30000" lang="en" sz="2400">
                <a:latin typeface="Ubuntu"/>
                <a:ea typeface="Ubuntu"/>
                <a:cs typeface="Ubuntu"/>
                <a:sym typeface="Ubuntu"/>
              </a:rPr>
              <a:t>groupby</a:t>
            </a:r>
            <a:r>
              <a:rPr baseline="30000" lang="en" sz="2400">
                <a:latin typeface="Quicksand Medium"/>
                <a:ea typeface="Quicksand Medium"/>
                <a:cs typeface="Quicksand Medium"/>
                <a:sym typeface="Quicksand Medium"/>
              </a:rPr>
              <a:t>’s are ok)</a:t>
            </a:r>
            <a:endParaRPr baseline="30000" sz="24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9" name="Google Shape;89;p12"/>
          <p:cNvSpPr/>
          <p:nvPr/>
        </p:nvSpPr>
        <p:spPr>
          <a:xfrm rot="10800000">
            <a:off x="1716150" y="1702675"/>
            <a:ext cx="456300" cy="148800"/>
          </a:xfrm>
          <a:prstGeom prst="rightArrow">
            <a:avLst>
              <a:gd fmla="val 16709" name="adj1"/>
              <a:gd fmla="val 749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 rot="10800000">
            <a:off x="1716150" y="2921875"/>
            <a:ext cx="456300" cy="148800"/>
          </a:xfrm>
          <a:prstGeom prst="rightArrow">
            <a:avLst>
              <a:gd fmla="val 16709" name="adj1"/>
              <a:gd fmla="val 749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 rot="10800000">
            <a:off x="1716150" y="4141075"/>
            <a:ext cx="456300" cy="148800"/>
          </a:xfrm>
          <a:prstGeom prst="rightArrow">
            <a:avLst>
              <a:gd fmla="val 16709" name="adj1"/>
              <a:gd fmla="val 749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