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Ubuntu"/>
      <p:regular r:id="rId34"/>
      <p:bold r:id="rId35"/>
      <p:italic r:id="rId36"/>
      <p:boldItalic r:id="rId37"/>
    </p:embeddedFont>
    <p:embeddedFont>
      <p:font typeface="Quicksand"/>
      <p:regular r:id="rId38"/>
      <p:bold r:id="rId39"/>
    </p:embeddedFont>
    <p:embeddedFont>
      <p:font typeface="Ubuntu Mon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UbuntuMono-regular.fntdata"/><Relationship Id="rId20" Type="http://schemas.openxmlformats.org/officeDocument/2006/relationships/slide" Target="slides/slide15.xml"/><Relationship Id="rId42" Type="http://schemas.openxmlformats.org/officeDocument/2006/relationships/font" Target="fonts/UbuntuMono-italic.fntdata"/><Relationship Id="rId41" Type="http://schemas.openxmlformats.org/officeDocument/2006/relationships/font" Target="fonts/UbuntuMon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UbuntuMon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Ubuntu-bold.fntdata"/><Relationship Id="rId12" Type="http://schemas.openxmlformats.org/officeDocument/2006/relationships/slide" Target="slides/slide7.xml"/><Relationship Id="rId34" Type="http://schemas.openxmlformats.org/officeDocument/2006/relationships/font" Target="fonts/Ubuntu-regular.fntdata"/><Relationship Id="rId15" Type="http://schemas.openxmlformats.org/officeDocument/2006/relationships/slide" Target="slides/slide10.xml"/><Relationship Id="rId37" Type="http://schemas.openxmlformats.org/officeDocument/2006/relationships/font" Target="fonts/Ubuntu-boldItalic.fntdata"/><Relationship Id="rId14" Type="http://schemas.openxmlformats.org/officeDocument/2006/relationships/slide" Target="slides/slide9.xml"/><Relationship Id="rId36" Type="http://schemas.openxmlformats.org/officeDocument/2006/relationships/font" Target="fonts/Ubuntu-italic.fntdata"/><Relationship Id="rId17" Type="http://schemas.openxmlformats.org/officeDocument/2006/relationships/slide" Target="slides/slide12.xml"/><Relationship Id="rId39" Type="http://schemas.openxmlformats.org/officeDocument/2006/relationships/font" Target="fonts/Quicksand-bold.fntdata"/><Relationship Id="rId16" Type="http://schemas.openxmlformats.org/officeDocument/2006/relationships/slide" Target="slides/slide11.xml"/><Relationship Id="rId38" Type="http://schemas.openxmlformats.org/officeDocument/2006/relationships/font" Target="fonts/Quicksan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3cdd0a86_00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3cdd0a86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b04cf6f1c_0_32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b04cf6f1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b04cf6f1c_0_88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b04cf6f1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6820b53c6_0_28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6820b53c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6820b53c6_0_14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6820b53c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4186541bc_0_7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4186541b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6820b53c6_0_145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6820b53c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4186541bc_0_28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4186541b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6820b53c6_0_162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6820b53c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b04cf6f1c_0_151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b04cf6f1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46820b53c6_0_96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46820b53c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cb9e2fc5_0_0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cb9e2f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6820b53c6_0_169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6820b53c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46820b53c6_0_177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46820b53c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46820b53c6_0_103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46820b53c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46820b53c6_0_205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46820b53c6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46820b53c6_0_212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46820b53c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46820b53c6_0_198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46820b53c6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43f7abd43b_1_223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43f7abd43b_1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43f7abd43b_1_204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43f7abd43b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43f7abd43b_1_199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43f7abd43b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3f7abd43b_1_30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3f7abd43b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3f7abd43b_1_5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3f7abd43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6820b53c6_0_0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6820b53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6820b53c6_0_7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6820b53c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4186541bc_0_0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4186541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6820b53c6_0_47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6820b53c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b04cf6f1c_0_0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b04cf6f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5F0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553875" y="314194"/>
            <a:ext cx="7914600" cy="8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Python for Data processing</a:t>
            </a:r>
            <a:endParaRPr b="0" sz="36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550275" y="4112007"/>
            <a:ext cx="2856600" cy="63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550275" y="4213857"/>
            <a:ext cx="30780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56F00"/>
                </a:solidFill>
                <a:latin typeface="Quicksand"/>
                <a:ea typeface="Quicksand"/>
                <a:cs typeface="Quicksand"/>
                <a:sym typeface="Quicksand"/>
              </a:rPr>
              <a:t>Kosta Rozen</a:t>
            </a:r>
            <a:endParaRPr sz="2400">
              <a:solidFill>
                <a:srgbClr val="F56F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62" name="Google Shape;62;p15"/>
          <p:cNvCxnSpPr/>
          <p:nvPr/>
        </p:nvCxnSpPr>
        <p:spPr>
          <a:xfrm>
            <a:off x="553875" y="621600"/>
            <a:ext cx="0" cy="412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5"/>
          <p:cNvSpPr txBox="1"/>
          <p:nvPr>
            <p:ph type="ctrTitle"/>
          </p:nvPr>
        </p:nvSpPr>
        <p:spPr>
          <a:xfrm>
            <a:off x="553875" y="2828794"/>
            <a:ext cx="7914600" cy="8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Lecture 4:</a:t>
            </a:r>
            <a:endParaRPr b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Pandas - </a:t>
            </a: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Part </a:t>
            </a: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Pandas dataframe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0" name="Google Shape;140;p24"/>
          <p:cNvSpPr/>
          <p:nvPr/>
        </p:nvSpPr>
        <p:spPr>
          <a:xfrm>
            <a:off x="4003000" y="2458400"/>
            <a:ext cx="309300" cy="309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4003000" y="2839400"/>
            <a:ext cx="309300" cy="309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/>
          <p:nvPr/>
        </p:nvSpPr>
        <p:spPr>
          <a:xfrm>
            <a:off x="4003000" y="3220400"/>
            <a:ext cx="309300" cy="309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/>
          <p:nvPr/>
        </p:nvSpPr>
        <p:spPr>
          <a:xfrm>
            <a:off x="4003000" y="3601400"/>
            <a:ext cx="309300" cy="309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4003000" y="3982400"/>
            <a:ext cx="309300" cy="309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4003000" y="4363400"/>
            <a:ext cx="309300" cy="309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/>
          <p:nvPr/>
        </p:nvSpPr>
        <p:spPr>
          <a:xfrm>
            <a:off x="3088600" y="2458400"/>
            <a:ext cx="309300" cy="309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3088600" y="2839400"/>
            <a:ext cx="309300" cy="309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/>
          <p:nvPr/>
        </p:nvSpPr>
        <p:spPr>
          <a:xfrm>
            <a:off x="3088600" y="3220400"/>
            <a:ext cx="309300" cy="309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/>
          <p:nvPr/>
        </p:nvSpPr>
        <p:spPr>
          <a:xfrm>
            <a:off x="3088600" y="3601400"/>
            <a:ext cx="309300" cy="309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/>
          <p:nvPr/>
        </p:nvSpPr>
        <p:spPr>
          <a:xfrm>
            <a:off x="3088600" y="3982400"/>
            <a:ext cx="309300" cy="309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/>
          <p:nvPr/>
        </p:nvSpPr>
        <p:spPr>
          <a:xfrm>
            <a:off x="3088600" y="4363400"/>
            <a:ext cx="309300" cy="309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/>
        </p:nvSpPr>
        <p:spPr>
          <a:xfrm>
            <a:off x="6441400" y="3329225"/>
            <a:ext cx="1171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values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3" name="Google Shape;153;p24"/>
          <p:cNvSpPr/>
          <p:nvPr/>
        </p:nvSpPr>
        <p:spPr>
          <a:xfrm>
            <a:off x="6054675" y="2457575"/>
            <a:ext cx="254700" cy="2215200"/>
          </a:xfrm>
          <a:prstGeom prst="rightBrace">
            <a:avLst>
              <a:gd fmla="val 7554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 txBox="1"/>
          <p:nvPr/>
        </p:nvSpPr>
        <p:spPr>
          <a:xfrm>
            <a:off x="1183600" y="3329225"/>
            <a:ext cx="1171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index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5" name="Google Shape;155;p24"/>
          <p:cNvSpPr/>
          <p:nvPr/>
        </p:nvSpPr>
        <p:spPr>
          <a:xfrm rot="10800000">
            <a:off x="2625675" y="2457575"/>
            <a:ext cx="254700" cy="2215200"/>
          </a:xfrm>
          <a:prstGeom prst="rightBrace">
            <a:avLst>
              <a:gd fmla="val 7554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/>
          <p:nvPr/>
        </p:nvSpPr>
        <p:spPr>
          <a:xfrm>
            <a:off x="3550875" y="3519725"/>
            <a:ext cx="309300" cy="9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4384000" y="2458400"/>
            <a:ext cx="309300" cy="309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4384000" y="2839400"/>
            <a:ext cx="309300" cy="309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/>
          <p:nvPr/>
        </p:nvSpPr>
        <p:spPr>
          <a:xfrm>
            <a:off x="4384000" y="3220400"/>
            <a:ext cx="309300" cy="309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/>
          <p:nvPr/>
        </p:nvSpPr>
        <p:spPr>
          <a:xfrm>
            <a:off x="4384000" y="3601400"/>
            <a:ext cx="309300" cy="309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4384000" y="3982400"/>
            <a:ext cx="309300" cy="309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4384000" y="4363400"/>
            <a:ext cx="309300" cy="309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4765000" y="2458400"/>
            <a:ext cx="309300" cy="309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4765000" y="2839400"/>
            <a:ext cx="309300" cy="309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4765000" y="3220400"/>
            <a:ext cx="309300" cy="309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4765000" y="3601400"/>
            <a:ext cx="309300" cy="309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4765000" y="3982400"/>
            <a:ext cx="309300" cy="309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4765000" y="4363400"/>
            <a:ext cx="309300" cy="309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5146000" y="2458400"/>
            <a:ext cx="309300" cy="3093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5146000" y="2839400"/>
            <a:ext cx="309300" cy="3093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5146000" y="3220400"/>
            <a:ext cx="309300" cy="3093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/>
          <p:nvPr/>
        </p:nvSpPr>
        <p:spPr>
          <a:xfrm>
            <a:off x="5146000" y="3601400"/>
            <a:ext cx="309300" cy="3093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/>
          <p:nvPr/>
        </p:nvSpPr>
        <p:spPr>
          <a:xfrm>
            <a:off x="5146000" y="3982400"/>
            <a:ext cx="309300" cy="3093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5146000" y="4363400"/>
            <a:ext cx="309300" cy="3093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5527000" y="2458400"/>
            <a:ext cx="309300" cy="309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5527000" y="2839400"/>
            <a:ext cx="309300" cy="309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5527000" y="3220400"/>
            <a:ext cx="309300" cy="309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5527000" y="3601400"/>
            <a:ext cx="309300" cy="309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/>
          <p:nvPr/>
        </p:nvSpPr>
        <p:spPr>
          <a:xfrm>
            <a:off x="5527000" y="3982400"/>
            <a:ext cx="309300" cy="309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5527000" y="4363400"/>
            <a:ext cx="309300" cy="309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/>
          <p:nvPr/>
        </p:nvSpPr>
        <p:spPr>
          <a:xfrm rot="5400000">
            <a:off x="5527000" y="1582100"/>
            <a:ext cx="309300" cy="309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4"/>
          <p:cNvSpPr/>
          <p:nvPr/>
        </p:nvSpPr>
        <p:spPr>
          <a:xfrm rot="5400000">
            <a:off x="5146000" y="1582100"/>
            <a:ext cx="309300" cy="309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4"/>
          <p:cNvSpPr/>
          <p:nvPr/>
        </p:nvSpPr>
        <p:spPr>
          <a:xfrm rot="5400000">
            <a:off x="4765000" y="1582100"/>
            <a:ext cx="309300" cy="309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/>
          <p:nvPr/>
        </p:nvSpPr>
        <p:spPr>
          <a:xfrm rot="5400000">
            <a:off x="4384000" y="1582100"/>
            <a:ext cx="309300" cy="309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4"/>
          <p:cNvSpPr/>
          <p:nvPr/>
        </p:nvSpPr>
        <p:spPr>
          <a:xfrm rot="5400000">
            <a:off x="4003000" y="1582100"/>
            <a:ext cx="309300" cy="309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4"/>
          <p:cNvSpPr txBox="1"/>
          <p:nvPr/>
        </p:nvSpPr>
        <p:spPr>
          <a:xfrm>
            <a:off x="6006500" y="1500804"/>
            <a:ext cx="1503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columns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7" name="Google Shape;187;p24"/>
          <p:cNvSpPr/>
          <p:nvPr/>
        </p:nvSpPr>
        <p:spPr>
          <a:xfrm rot="5400000">
            <a:off x="4765000" y="2129450"/>
            <a:ext cx="309300" cy="9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Pandas </a:t>
            </a: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dataframe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3241000" y="2458400"/>
            <a:ext cx="309300" cy="309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3241000" y="2839400"/>
            <a:ext cx="309300" cy="309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5"/>
          <p:cNvSpPr/>
          <p:nvPr/>
        </p:nvSpPr>
        <p:spPr>
          <a:xfrm>
            <a:off x="3241000" y="3220400"/>
            <a:ext cx="309300" cy="309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5"/>
          <p:cNvSpPr/>
          <p:nvPr/>
        </p:nvSpPr>
        <p:spPr>
          <a:xfrm>
            <a:off x="3241000" y="3601400"/>
            <a:ext cx="309300" cy="309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/>
          <p:nvPr/>
        </p:nvSpPr>
        <p:spPr>
          <a:xfrm>
            <a:off x="3241000" y="3982400"/>
            <a:ext cx="309300" cy="309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5"/>
          <p:cNvSpPr/>
          <p:nvPr/>
        </p:nvSpPr>
        <p:spPr>
          <a:xfrm>
            <a:off x="3241000" y="4363400"/>
            <a:ext cx="309300" cy="309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5"/>
          <p:cNvSpPr/>
          <p:nvPr/>
        </p:nvSpPr>
        <p:spPr>
          <a:xfrm>
            <a:off x="2250400" y="2458400"/>
            <a:ext cx="309300" cy="309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2250400" y="2839400"/>
            <a:ext cx="309300" cy="309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2250400" y="3220400"/>
            <a:ext cx="309300" cy="309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2250400" y="3601400"/>
            <a:ext cx="309300" cy="309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2250400" y="3982400"/>
            <a:ext cx="309300" cy="309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2250400" y="4363400"/>
            <a:ext cx="309300" cy="309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 txBox="1"/>
          <p:nvPr/>
        </p:nvSpPr>
        <p:spPr>
          <a:xfrm>
            <a:off x="5979125" y="3329225"/>
            <a:ext cx="36009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multiple </a:t>
            </a:r>
            <a:r>
              <a:rPr b="1" lang="en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NumPy arrays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of the same type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6130875" y="2457575"/>
            <a:ext cx="254700" cy="2215200"/>
          </a:xfrm>
          <a:prstGeom prst="rightBrace">
            <a:avLst>
              <a:gd fmla="val 7554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 txBox="1"/>
          <p:nvPr/>
        </p:nvSpPr>
        <p:spPr>
          <a:xfrm>
            <a:off x="345400" y="3329225"/>
            <a:ext cx="1171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index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8" name="Google Shape;208;p25"/>
          <p:cNvSpPr/>
          <p:nvPr/>
        </p:nvSpPr>
        <p:spPr>
          <a:xfrm rot="10800000">
            <a:off x="1787475" y="2457575"/>
            <a:ext cx="254700" cy="2215200"/>
          </a:xfrm>
          <a:prstGeom prst="rightBrace">
            <a:avLst>
              <a:gd fmla="val 7554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2712675" y="3519725"/>
            <a:ext cx="309300" cy="9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4384000" y="2458400"/>
            <a:ext cx="309300" cy="309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4384000" y="2839400"/>
            <a:ext cx="309300" cy="309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4384000" y="3220400"/>
            <a:ext cx="309300" cy="309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4384000" y="3601400"/>
            <a:ext cx="309300" cy="309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4384000" y="3982400"/>
            <a:ext cx="309300" cy="309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4384000" y="4363400"/>
            <a:ext cx="309300" cy="309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3622000" y="2458400"/>
            <a:ext cx="309300" cy="309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3622000" y="2839400"/>
            <a:ext cx="309300" cy="309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3622000" y="3220400"/>
            <a:ext cx="309300" cy="309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5"/>
          <p:cNvSpPr/>
          <p:nvPr/>
        </p:nvSpPr>
        <p:spPr>
          <a:xfrm>
            <a:off x="3622000" y="3601400"/>
            <a:ext cx="309300" cy="309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5"/>
          <p:cNvSpPr/>
          <p:nvPr/>
        </p:nvSpPr>
        <p:spPr>
          <a:xfrm>
            <a:off x="3622000" y="3982400"/>
            <a:ext cx="309300" cy="309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"/>
          <p:cNvSpPr/>
          <p:nvPr/>
        </p:nvSpPr>
        <p:spPr>
          <a:xfrm>
            <a:off x="3622000" y="4363400"/>
            <a:ext cx="309300" cy="309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"/>
          <p:cNvSpPr/>
          <p:nvPr/>
        </p:nvSpPr>
        <p:spPr>
          <a:xfrm>
            <a:off x="5603200" y="2458400"/>
            <a:ext cx="309300" cy="3093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5603200" y="2839400"/>
            <a:ext cx="309300" cy="3093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5"/>
          <p:cNvSpPr/>
          <p:nvPr/>
        </p:nvSpPr>
        <p:spPr>
          <a:xfrm>
            <a:off x="5603200" y="3220400"/>
            <a:ext cx="309300" cy="3093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5"/>
          <p:cNvSpPr/>
          <p:nvPr/>
        </p:nvSpPr>
        <p:spPr>
          <a:xfrm>
            <a:off x="5603200" y="3601400"/>
            <a:ext cx="309300" cy="3093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"/>
          <p:cNvSpPr/>
          <p:nvPr/>
        </p:nvSpPr>
        <p:spPr>
          <a:xfrm>
            <a:off x="5603200" y="3982400"/>
            <a:ext cx="309300" cy="3093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5603200" y="4363400"/>
            <a:ext cx="309300" cy="3093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"/>
          <p:cNvSpPr/>
          <p:nvPr/>
        </p:nvSpPr>
        <p:spPr>
          <a:xfrm rot="5400000">
            <a:off x="5527000" y="1582100"/>
            <a:ext cx="309300" cy="309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5"/>
          <p:cNvSpPr/>
          <p:nvPr/>
        </p:nvSpPr>
        <p:spPr>
          <a:xfrm rot="5400000">
            <a:off x="5146000" y="1582100"/>
            <a:ext cx="309300" cy="309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5"/>
          <p:cNvSpPr/>
          <p:nvPr/>
        </p:nvSpPr>
        <p:spPr>
          <a:xfrm rot="5400000">
            <a:off x="4765000" y="1582100"/>
            <a:ext cx="309300" cy="309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5"/>
          <p:cNvSpPr/>
          <p:nvPr/>
        </p:nvSpPr>
        <p:spPr>
          <a:xfrm rot="5400000">
            <a:off x="4384000" y="1582100"/>
            <a:ext cx="309300" cy="309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"/>
          <p:cNvSpPr/>
          <p:nvPr/>
        </p:nvSpPr>
        <p:spPr>
          <a:xfrm rot="5400000">
            <a:off x="4003000" y="1582100"/>
            <a:ext cx="309300" cy="309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5"/>
          <p:cNvSpPr txBox="1"/>
          <p:nvPr/>
        </p:nvSpPr>
        <p:spPr>
          <a:xfrm>
            <a:off x="6006500" y="1500804"/>
            <a:ext cx="1503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columns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4" name="Google Shape;234;p25"/>
          <p:cNvSpPr/>
          <p:nvPr/>
        </p:nvSpPr>
        <p:spPr>
          <a:xfrm>
            <a:off x="4765000" y="2458400"/>
            <a:ext cx="309300" cy="309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4765000" y="2839400"/>
            <a:ext cx="309300" cy="309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"/>
          <p:cNvSpPr/>
          <p:nvPr/>
        </p:nvSpPr>
        <p:spPr>
          <a:xfrm>
            <a:off x="4765000" y="3220400"/>
            <a:ext cx="309300" cy="309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5"/>
          <p:cNvSpPr/>
          <p:nvPr/>
        </p:nvSpPr>
        <p:spPr>
          <a:xfrm>
            <a:off x="4765000" y="3601400"/>
            <a:ext cx="309300" cy="309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5"/>
          <p:cNvSpPr/>
          <p:nvPr/>
        </p:nvSpPr>
        <p:spPr>
          <a:xfrm>
            <a:off x="4765000" y="3982400"/>
            <a:ext cx="309300" cy="309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5"/>
          <p:cNvSpPr/>
          <p:nvPr/>
        </p:nvSpPr>
        <p:spPr>
          <a:xfrm>
            <a:off x="4765000" y="4363400"/>
            <a:ext cx="309300" cy="309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" name="Google Shape;240;p25"/>
          <p:cNvCxnSpPr>
            <a:endCxn id="193" idx="0"/>
          </p:cNvCxnSpPr>
          <p:nvPr/>
        </p:nvCxnSpPr>
        <p:spPr>
          <a:xfrm flipH="1">
            <a:off x="3395650" y="1891400"/>
            <a:ext cx="762000" cy="56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41" name="Google Shape;241;p25"/>
          <p:cNvCxnSpPr>
            <a:stCxn id="230" idx="3"/>
            <a:endCxn id="216" idx="0"/>
          </p:cNvCxnSpPr>
          <p:nvPr/>
        </p:nvCxnSpPr>
        <p:spPr>
          <a:xfrm flipH="1">
            <a:off x="3776650" y="1891400"/>
            <a:ext cx="1143000" cy="56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42" name="Google Shape;242;p25"/>
          <p:cNvCxnSpPr>
            <a:stCxn id="231" idx="3"/>
            <a:endCxn id="210" idx="0"/>
          </p:cNvCxnSpPr>
          <p:nvPr/>
        </p:nvCxnSpPr>
        <p:spPr>
          <a:xfrm>
            <a:off x="4538650" y="1891400"/>
            <a:ext cx="0" cy="56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43" name="Google Shape;243;p25"/>
          <p:cNvCxnSpPr>
            <a:stCxn id="229" idx="3"/>
            <a:endCxn id="222" idx="0"/>
          </p:cNvCxnSpPr>
          <p:nvPr/>
        </p:nvCxnSpPr>
        <p:spPr>
          <a:xfrm>
            <a:off x="5300650" y="1891400"/>
            <a:ext cx="457200" cy="56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44" name="Google Shape;244;p25"/>
          <p:cNvCxnSpPr>
            <a:stCxn id="228" idx="3"/>
            <a:endCxn id="234" idx="0"/>
          </p:cNvCxnSpPr>
          <p:nvPr/>
        </p:nvCxnSpPr>
        <p:spPr>
          <a:xfrm flipH="1">
            <a:off x="4919650" y="1891400"/>
            <a:ext cx="762000" cy="56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5F00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9" name="Google Shape;249;p26"/>
          <p:cNvCxnSpPr/>
          <p:nvPr/>
        </p:nvCxnSpPr>
        <p:spPr>
          <a:xfrm>
            <a:off x="553875" y="621600"/>
            <a:ext cx="0" cy="412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26"/>
          <p:cNvSpPr txBox="1"/>
          <p:nvPr>
            <p:ph type="ctrTitle"/>
          </p:nvPr>
        </p:nvSpPr>
        <p:spPr>
          <a:xfrm>
            <a:off x="553875" y="2828794"/>
            <a:ext cx="7914600" cy="8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Indexing </a:t>
            </a: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series and</a:t>
            </a: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dataframes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Reading csv files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6" name="Google Shape;256;p27"/>
          <p:cNvSpPr txBox="1"/>
          <p:nvPr>
            <p:ph idx="4294967295" type="ctrTitle"/>
          </p:nvPr>
        </p:nvSpPr>
        <p:spPr>
          <a:xfrm>
            <a:off x="417850" y="4158225"/>
            <a:ext cx="3750600" cy="8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→let’s try it out!</a:t>
            </a:r>
            <a:endParaRPr b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7" name="Google Shape;257;p27"/>
          <p:cNvSpPr txBox="1"/>
          <p:nvPr/>
        </p:nvSpPr>
        <p:spPr>
          <a:xfrm>
            <a:off x="417850" y="2214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417850" y="19101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best tool to read CSV and other text files in Python: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000"/>
              </a:spcBef>
              <a:spcAft>
                <a:spcPts val="800"/>
              </a:spcAft>
              <a:buNone/>
            </a:pP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pd.read_csv(...)</a:t>
            </a:r>
            <a:endParaRPr sz="24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Indexing series and df’s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4" name="Google Shape;264;p28"/>
          <p:cNvSpPr txBox="1"/>
          <p:nvPr/>
        </p:nvSpPr>
        <p:spPr>
          <a:xfrm>
            <a:off x="417850" y="16053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5" name="Google Shape;265;p28"/>
          <p:cNvSpPr txBox="1"/>
          <p:nvPr>
            <p:ph idx="4294967295" type="ctrTitle"/>
          </p:nvPr>
        </p:nvSpPr>
        <p:spPr>
          <a:xfrm>
            <a:off x="417850" y="4158225"/>
            <a:ext cx="3750600" cy="8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→let’s try it out!</a:t>
            </a:r>
            <a:endParaRPr b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6" name="Google Shape;266;p28"/>
          <p:cNvSpPr txBox="1"/>
          <p:nvPr/>
        </p:nvSpPr>
        <p:spPr>
          <a:xfrm>
            <a:off x="417850" y="16053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[] 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indexing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.loc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- label based indexing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.iloc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- position based indexing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Boolean indexing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is possible and is heavily used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Indexing df: </a:t>
            </a:r>
            <a:r>
              <a:rPr lang="en" sz="4800">
                <a:solidFill>
                  <a:srgbClr val="C43C00"/>
                </a:solidFill>
                <a:latin typeface="Ubuntu"/>
                <a:ea typeface="Ubuntu"/>
                <a:cs typeface="Ubuntu"/>
                <a:sym typeface="Ubuntu"/>
              </a:rPr>
              <a:t>SettingWithCopyWarning</a:t>
            </a:r>
            <a:endParaRPr sz="4800">
              <a:solidFill>
                <a:srgbClr val="C43C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2" name="Google Shape;272;p29"/>
          <p:cNvSpPr txBox="1"/>
          <p:nvPr/>
        </p:nvSpPr>
        <p:spPr>
          <a:xfrm>
            <a:off x="417850" y="16053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3" name="Google Shape;273;p29"/>
          <p:cNvSpPr txBox="1"/>
          <p:nvPr>
            <p:ph idx="4294967295" type="ctrTitle"/>
          </p:nvPr>
        </p:nvSpPr>
        <p:spPr>
          <a:xfrm>
            <a:off x="417850" y="4158225"/>
            <a:ext cx="3750600" cy="8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→let’s try it out!</a:t>
            </a:r>
            <a:endParaRPr b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4" name="Google Shape;274;p29"/>
          <p:cNvSpPr txBox="1"/>
          <p:nvPr/>
        </p:nvSpPr>
        <p:spPr>
          <a:xfrm>
            <a:off x="417850" y="1833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Pandas is not like </a:t>
            </a: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numpy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: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Quicksand"/>
              <a:buChar char="-"/>
            </a:pPr>
            <a:r>
              <a:rPr b="1" lang="en" sz="2400">
                <a:solidFill>
                  <a:srgbClr val="990000"/>
                </a:solidFill>
                <a:latin typeface="Quicksand"/>
                <a:ea typeface="Quicksand"/>
                <a:cs typeface="Quicksand"/>
                <a:sym typeface="Quicksand"/>
              </a:rPr>
              <a:t>It’s unknown whether you get view or copy</a:t>
            </a:r>
            <a:endParaRPr b="1" sz="2400">
              <a:solidFill>
                <a:srgbClr val="99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latin typeface="Quicksand"/>
                <a:ea typeface="Quicksand"/>
                <a:cs typeface="Quicksand"/>
                <a:sym typeface="Quicksand"/>
              </a:rPr>
              <a:t>Why?</a:t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Font typeface="Quicksand"/>
              <a:buChar char="-"/>
            </a:pPr>
            <a:r>
              <a:rPr b="1" lang="en" sz="2400">
                <a:latin typeface="Quicksand"/>
                <a:ea typeface="Quicksand"/>
                <a:cs typeface="Quicksand"/>
                <a:sym typeface="Quicksand"/>
              </a:rPr>
              <a:t>It’s hard to give guarantees</a:t>
            </a:r>
            <a:br>
              <a:rPr b="1" lang="en" sz="2400">
                <a:latin typeface="Quicksand"/>
                <a:ea typeface="Quicksand"/>
                <a:cs typeface="Quicksand"/>
                <a:sym typeface="Quicksand"/>
              </a:rPr>
            </a:br>
            <a:r>
              <a:rPr baseline="30000" lang="en" sz="2400">
                <a:latin typeface="Quicksand"/>
                <a:ea typeface="Quicksand"/>
                <a:cs typeface="Quicksand"/>
                <a:sym typeface="Quicksand"/>
              </a:rPr>
              <a:t>(</a:t>
            </a:r>
            <a:r>
              <a:rPr baseline="30000" lang="en" sz="2400">
                <a:latin typeface="Quicksand"/>
                <a:ea typeface="Quicksand"/>
                <a:cs typeface="Quicksand"/>
                <a:sym typeface="Quicksand"/>
              </a:rPr>
              <a:t>but there are rules inside) (but you should not even try to understand them)</a:t>
            </a:r>
            <a:endParaRPr baseline="30000" sz="24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5F00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9" name="Google Shape;279;p30"/>
          <p:cNvCxnSpPr/>
          <p:nvPr/>
        </p:nvCxnSpPr>
        <p:spPr>
          <a:xfrm>
            <a:off x="553875" y="621600"/>
            <a:ext cx="0" cy="412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30"/>
          <p:cNvSpPr txBox="1"/>
          <p:nvPr>
            <p:ph type="ctrTitle"/>
          </p:nvPr>
        </p:nvSpPr>
        <p:spPr>
          <a:xfrm>
            <a:off x="553875" y="2828794"/>
            <a:ext cx="7914600" cy="8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Operations on dataframes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Arithmetic: n</a:t>
            </a: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ot your usual NumPy</a:t>
            </a:r>
            <a:endParaRPr sz="4800">
              <a:solidFill>
                <a:srgbClr val="C43C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6" name="Google Shape;286;p31"/>
          <p:cNvSpPr txBox="1"/>
          <p:nvPr/>
        </p:nvSpPr>
        <p:spPr>
          <a:xfrm>
            <a:off x="417850" y="16053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7" name="Google Shape;287;p31"/>
          <p:cNvSpPr txBox="1"/>
          <p:nvPr>
            <p:ph idx="4294967295" type="ctrTitle"/>
          </p:nvPr>
        </p:nvSpPr>
        <p:spPr>
          <a:xfrm>
            <a:off x="417850" y="4158225"/>
            <a:ext cx="3750600" cy="8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→let’s try it out!</a:t>
            </a:r>
            <a:endParaRPr b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8" name="Google Shape;288;p31"/>
          <p:cNvSpPr txBox="1"/>
          <p:nvPr/>
        </p:nvSpPr>
        <p:spPr>
          <a:xfrm>
            <a:off x="417850" y="2214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Pandas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aligns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dataframes for you before performing operations by creating a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union 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of row and column indexes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 txBox="1"/>
          <p:nvPr/>
        </p:nvSpPr>
        <p:spPr>
          <a:xfrm>
            <a:off x="417850" y="306121"/>
            <a:ext cx="84603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Arithmetic</a:t>
            </a:r>
            <a:endParaRPr sz="4800">
              <a:solidFill>
                <a:srgbClr val="C43C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94" name="Google Shape;294;p32"/>
          <p:cNvSpPr txBox="1"/>
          <p:nvPr>
            <p:ph idx="4294967295" type="ctrTitle"/>
          </p:nvPr>
        </p:nvSpPr>
        <p:spPr>
          <a:xfrm>
            <a:off x="417850" y="4158225"/>
            <a:ext cx="3750600" cy="8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→let’s try it out!</a:t>
            </a:r>
            <a:endParaRPr b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5" name="Google Shape;295;p32"/>
          <p:cNvSpPr/>
          <p:nvPr/>
        </p:nvSpPr>
        <p:spPr>
          <a:xfrm>
            <a:off x="1412200" y="2458400"/>
            <a:ext cx="309300" cy="309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2"/>
          <p:cNvSpPr/>
          <p:nvPr/>
        </p:nvSpPr>
        <p:spPr>
          <a:xfrm>
            <a:off x="1412200" y="2839400"/>
            <a:ext cx="309300" cy="309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2"/>
          <p:cNvSpPr/>
          <p:nvPr/>
        </p:nvSpPr>
        <p:spPr>
          <a:xfrm>
            <a:off x="1412200" y="3220400"/>
            <a:ext cx="309300" cy="309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2"/>
          <p:cNvSpPr/>
          <p:nvPr/>
        </p:nvSpPr>
        <p:spPr>
          <a:xfrm>
            <a:off x="955000" y="2458400"/>
            <a:ext cx="309300" cy="309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2"/>
          <p:cNvSpPr/>
          <p:nvPr/>
        </p:nvSpPr>
        <p:spPr>
          <a:xfrm>
            <a:off x="955000" y="2839400"/>
            <a:ext cx="309300" cy="309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2"/>
          <p:cNvSpPr/>
          <p:nvPr/>
        </p:nvSpPr>
        <p:spPr>
          <a:xfrm>
            <a:off x="955000" y="3220400"/>
            <a:ext cx="309300" cy="309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2"/>
          <p:cNvSpPr/>
          <p:nvPr/>
        </p:nvSpPr>
        <p:spPr>
          <a:xfrm>
            <a:off x="1793200" y="2458400"/>
            <a:ext cx="309300" cy="309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2"/>
          <p:cNvSpPr/>
          <p:nvPr/>
        </p:nvSpPr>
        <p:spPr>
          <a:xfrm>
            <a:off x="1793200" y="2839400"/>
            <a:ext cx="309300" cy="309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2"/>
          <p:cNvSpPr/>
          <p:nvPr/>
        </p:nvSpPr>
        <p:spPr>
          <a:xfrm>
            <a:off x="1793200" y="3220400"/>
            <a:ext cx="309300" cy="309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2"/>
          <p:cNvSpPr/>
          <p:nvPr/>
        </p:nvSpPr>
        <p:spPr>
          <a:xfrm rot="5400000">
            <a:off x="1793200" y="1999481"/>
            <a:ext cx="309300" cy="309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2"/>
          <p:cNvSpPr/>
          <p:nvPr/>
        </p:nvSpPr>
        <p:spPr>
          <a:xfrm rot="5400000">
            <a:off x="1412200" y="1999481"/>
            <a:ext cx="309300" cy="309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2"/>
          <p:cNvSpPr txBox="1"/>
          <p:nvPr/>
        </p:nvSpPr>
        <p:spPr>
          <a:xfrm>
            <a:off x="1388707" y="1981279"/>
            <a:ext cx="283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rPr lang="en" sz="22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a</a:t>
            </a:r>
            <a:endParaRPr sz="22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07" name="Google Shape;307;p32"/>
          <p:cNvSpPr txBox="1"/>
          <p:nvPr/>
        </p:nvSpPr>
        <p:spPr>
          <a:xfrm>
            <a:off x="1781838" y="1981279"/>
            <a:ext cx="283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rPr lang="en" sz="22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c</a:t>
            </a:r>
            <a:endParaRPr sz="22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08" name="Google Shape;308;p32"/>
          <p:cNvSpPr txBox="1"/>
          <p:nvPr/>
        </p:nvSpPr>
        <p:spPr>
          <a:xfrm>
            <a:off x="949711" y="2458404"/>
            <a:ext cx="283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rPr lang="en" sz="22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0</a:t>
            </a:r>
            <a:endParaRPr sz="22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09" name="Google Shape;309;p32"/>
          <p:cNvSpPr txBox="1"/>
          <p:nvPr/>
        </p:nvSpPr>
        <p:spPr>
          <a:xfrm>
            <a:off x="949711" y="2839404"/>
            <a:ext cx="283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rPr lang="en" sz="22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2</a:t>
            </a:r>
            <a:endParaRPr sz="22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10" name="Google Shape;310;p32"/>
          <p:cNvSpPr txBox="1"/>
          <p:nvPr/>
        </p:nvSpPr>
        <p:spPr>
          <a:xfrm>
            <a:off x="949711" y="3208273"/>
            <a:ext cx="283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rPr lang="en" sz="22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3</a:t>
            </a:r>
            <a:endParaRPr sz="22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11" name="Google Shape;311;p32"/>
          <p:cNvSpPr/>
          <p:nvPr/>
        </p:nvSpPr>
        <p:spPr>
          <a:xfrm>
            <a:off x="3926800" y="2458400"/>
            <a:ext cx="309300" cy="309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2"/>
          <p:cNvSpPr/>
          <p:nvPr/>
        </p:nvSpPr>
        <p:spPr>
          <a:xfrm>
            <a:off x="3926800" y="2839400"/>
            <a:ext cx="309300" cy="309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2"/>
          <p:cNvSpPr/>
          <p:nvPr/>
        </p:nvSpPr>
        <p:spPr>
          <a:xfrm>
            <a:off x="3926800" y="3220400"/>
            <a:ext cx="309300" cy="309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2"/>
          <p:cNvSpPr/>
          <p:nvPr/>
        </p:nvSpPr>
        <p:spPr>
          <a:xfrm>
            <a:off x="3469600" y="2458400"/>
            <a:ext cx="309300" cy="309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2"/>
          <p:cNvSpPr/>
          <p:nvPr/>
        </p:nvSpPr>
        <p:spPr>
          <a:xfrm>
            <a:off x="3469600" y="2839400"/>
            <a:ext cx="309300" cy="309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2"/>
          <p:cNvSpPr/>
          <p:nvPr/>
        </p:nvSpPr>
        <p:spPr>
          <a:xfrm>
            <a:off x="3469600" y="3220400"/>
            <a:ext cx="309300" cy="309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2"/>
          <p:cNvSpPr/>
          <p:nvPr/>
        </p:nvSpPr>
        <p:spPr>
          <a:xfrm>
            <a:off x="4307800" y="2458400"/>
            <a:ext cx="309300" cy="309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2"/>
          <p:cNvSpPr/>
          <p:nvPr/>
        </p:nvSpPr>
        <p:spPr>
          <a:xfrm>
            <a:off x="4307800" y="2839400"/>
            <a:ext cx="309300" cy="309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2"/>
          <p:cNvSpPr/>
          <p:nvPr/>
        </p:nvSpPr>
        <p:spPr>
          <a:xfrm>
            <a:off x="4307800" y="3220400"/>
            <a:ext cx="309300" cy="309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2"/>
          <p:cNvSpPr/>
          <p:nvPr/>
        </p:nvSpPr>
        <p:spPr>
          <a:xfrm rot="5400000">
            <a:off x="4307800" y="1999481"/>
            <a:ext cx="309300" cy="309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2"/>
          <p:cNvSpPr/>
          <p:nvPr/>
        </p:nvSpPr>
        <p:spPr>
          <a:xfrm rot="5400000">
            <a:off x="3926800" y="1999481"/>
            <a:ext cx="309300" cy="309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2"/>
          <p:cNvSpPr txBox="1"/>
          <p:nvPr/>
        </p:nvSpPr>
        <p:spPr>
          <a:xfrm>
            <a:off x="3927569" y="1981279"/>
            <a:ext cx="283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rPr lang="en" sz="22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b</a:t>
            </a:r>
            <a:endParaRPr sz="22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23" name="Google Shape;323;p32"/>
          <p:cNvSpPr txBox="1"/>
          <p:nvPr/>
        </p:nvSpPr>
        <p:spPr>
          <a:xfrm>
            <a:off x="4296438" y="1981279"/>
            <a:ext cx="283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rPr lang="en" sz="22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c</a:t>
            </a:r>
            <a:endParaRPr sz="22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24" name="Google Shape;324;p32"/>
          <p:cNvSpPr txBox="1"/>
          <p:nvPr/>
        </p:nvSpPr>
        <p:spPr>
          <a:xfrm>
            <a:off x="3464311" y="2458404"/>
            <a:ext cx="283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rPr lang="en" sz="22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0</a:t>
            </a:r>
            <a:endParaRPr sz="22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25" name="Google Shape;325;p32"/>
          <p:cNvSpPr txBox="1"/>
          <p:nvPr/>
        </p:nvSpPr>
        <p:spPr>
          <a:xfrm>
            <a:off x="3464311" y="2839404"/>
            <a:ext cx="283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rPr lang="en" sz="22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1</a:t>
            </a:r>
            <a:endParaRPr sz="22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26" name="Google Shape;326;p32"/>
          <p:cNvSpPr txBox="1"/>
          <p:nvPr/>
        </p:nvSpPr>
        <p:spPr>
          <a:xfrm>
            <a:off x="3464311" y="3208273"/>
            <a:ext cx="283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rPr lang="en" sz="22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2</a:t>
            </a:r>
            <a:endParaRPr sz="22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27" name="Google Shape;327;p32"/>
          <p:cNvSpPr/>
          <p:nvPr/>
        </p:nvSpPr>
        <p:spPr>
          <a:xfrm>
            <a:off x="2597638" y="2805650"/>
            <a:ext cx="376800" cy="3768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2"/>
          <p:cNvSpPr/>
          <p:nvPr/>
        </p:nvSpPr>
        <p:spPr>
          <a:xfrm>
            <a:off x="5144075" y="2830400"/>
            <a:ext cx="327300" cy="3273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2"/>
          <p:cNvSpPr/>
          <p:nvPr/>
        </p:nvSpPr>
        <p:spPr>
          <a:xfrm>
            <a:off x="6441400" y="2306000"/>
            <a:ext cx="309300" cy="309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2"/>
          <p:cNvSpPr/>
          <p:nvPr/>
        </p:nvSpPr>
        <p:spPr>
          <a:xfrm>
            <a:off x="6441400" y="2687000"/>
            <a:ext cx="309300" cy="3093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38761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6441400" y="3068000"/>
            <a:ext cx="309300" cy="309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2"/>
          <p:cNvSpPr/>
          <p:nvPr/>
        </p:nvSpPr>
        <p:spPr>
          <a:xfrm>
            <a:off x="5984200" y="2306000"/>
            <a:ext cx="309300" cy="309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2"/>
          <p:cNvSpPr/>
          <p:nvPr/>
        </p:nvSpPr>
        <p:spPr>
          <a:xfrm>
            <a:off x="5984200" y="2687000"/>
            <a:ext cx="309300" cy="309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2"/>
          <p:cNvSpPr/>
          <p:nvPr/>
        </p:nvSpPr>
        <p:spPr>
          <a:xfrm>
            <a:off x="5984200" y="3068000"/>
            <a:ext cx="309300" cy="309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2"/>
          <p:cNvSpPr/>
          <p:nvPr/>
        </p:nvSpPr>
        <p:spPr>
          <a:xfrm>
            <a:off x="6822400" y="2306000"/>
            <a:ext cx="309300" cy="309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6822400" y="2687000"/>
            <a:ext cx="309300" cy="309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2"/>
          <p:cNvSpPr/>
          <p:nvPr/>
        </p:nvSpPr>
        <p:spPr>
          <a:xfrm>
            <a:off x="6822400" y="3068000"/>
            <a:ext cx="309300" cy="309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2"/>
          <p:cNvSpPr/>
          <p:nvPr/>
        </p:nvSpPr>
        <p:spPr>
          <a:xfrm rot="5400000">
            <a:off x="6822400" y="1847081"/>
            <a:ext cx="309300" cy="309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2"/>
          <p:cNvSpPr/>
          <p:nvPr/>
        </p:nvSpPr>
        <p:spPr>
          <a:xfrm rot="5400000">
            <a:off x="6441400" y="1847081"/>
            <a:ext cx="309300" cy="309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2"/>
          <p:cNvSpPr txBox="1"/>
          <p:nvPr/>
        </p:nvSpPr>
        <p:spPr>
          <a:xfrm>
            <a:off x="6811038" y="1828879"/>
            <a:ext cx="283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rPr lang="en" sz="22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b</a:t>
            </a:r>
            <a:endParaRPr sz="22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41" name="Google Shape;341;p32"/>
          <p:cNvSpPr txBox="1"/>
          <p:nvPr/>
        </p:nvSpPr>
        <p:spPr>
          <a:xfrm>
            <a:off x="5978911" y="2306004"/>
            <a:ext cx="283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rPr lang="en" sz="22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0</a:t>
            </a:r>
            <a:endParaRPr sz="22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42" name="Google Shape;342;p32"/>
          <p:cNvSpPr txBox="1"/>
          <p:nvPr/>
        </p:nvSpPr>
        <p:spPr>
          <a:xfrm>
            <a:off x="5978911" y="2687004"/>
            <a:ext cx="283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rPr lang="en" sz="22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1</a:t>
            </a:r>
            <a:endParaRPr sz="22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43" name="Google Shape;343;p32"/>
          <p:cNvSpPr txBox="1"/>
          <p:nvPr/>
        </p:nvSpPr>
        <p:spPr>
          <a:xfrm>
            <a:off x="5978911" y="3055873"/>
            <a:ext cx="283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rPr lang="en" sz="22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2</a:t>
            </a:r>
            <a:endParaRPr sz="22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44" name="Google Shape;344;p32"/>
          <p:cNvSpPr/>
          <p:nvPr/>
        </p:nvSpPr>
        <p:spPr>
          <a:xfrm>
            <a:off x="7203400" y="2306000"/>
            <a:ext cx="309300" cy="309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2"/>
          <p:cNvSpPr/>
          <p:nvPr/>
        </p:nvSpPr>
        <p:spPr>
          <a:xfrm>
            <a:off x="7203400" y="2687000"/>
            <a:ext cx="309300" cy="309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2"/>
          <p:cNvSpPr/>
          <p:nvPr/>
        </p:nvSpPr>
        <p:spPr>
          <a:xfrm>
            <a:off x="7203400" y="3068000"/>
            <a:ext cx="309300" cy="309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2"/>
          <p:cNvSpPr/>
          <p:nvPr/>
        </p:nvSpPr>
        <p:spPr>
          <a:xfrm rot="5400000">
            <a:off x="7203400" y="1847081"/>
            <a:ext cx="309300" cy="309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2"/>
          <p:cNvSpPr txBox="1"/>
          <p:nvPr/>
        </p:nvSpPr>
        <p:spPr>
          <a:xfrm>
            <a:off x="7192038" y="1828879"/>
            <a:ext cx="283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rPr lang="en" sz="22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c</a:t>
            </a:r>
            <a:endParaRPr sz="22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49" name="Google Shape;349;p32"/>
          <p:cNvSpPr txBox="1"/>
          <p:nvPr/>
        </p:nvSpPr>
        <p:spPr>
          <a:xfrm>
            <a:off x="6430057" y="1828866"/>
            <a:ext cx="283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rPr lang="en" sz="22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a</a:t>
            </a:r>
            <a:endParaRPr sz="22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50" name="Google Shape;350;p32"/>
          <p:cNvSpPr/>
          <p:nvPr/>
        </p:nvSpPr>
        <p:spPr>
          <a:xfrm>
            <a:off x="6441400" y="3449000"/>
            <a:ext cx="309300" cy="309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"/>
          <p:cNvSpPr/>
          <p:nvPr/>
        </p:nvSpPr>
        <p:spPr>
          <a:xfrm>
            <a:off x="5984200" y="3449000"/>
            <a:ext cx="309300" cy="309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2"/>
          <p:cNvSpPr/>
          <p:nvPr/>
        </p:nvSpPr>
        <p:spPr>
          <a:xfrm>
            <a:off x="6822400" y="3449000"/>
            <a:ext cx="309300" cy="3093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38761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2"/>
          <p:cNvSpPr txBox="1"/>
          <p:nvPr/>
        </p:nvSpPr>
        <p:spPr>
          <a:xfrm>
            <a:off x="5978911" y="3436873"/>
            <a:ext cx="283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rPr lang="en" sz="22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3</a:t>
            </a:r>
            <a:endParaRPr sz="22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54" name="Google Shape;354;p32"/>
          <p:cNvSpPr/>
          <p:nvPr/>
        </p:nvSpPr>
        <p:spPr>
          <a:xfrm>
            <a:off x="7203400" y="3449000"/>
            <a:ext cx="309300" cy="309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3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Applying functions to df’s</a:t>
            </a:r>
            <a:endParaRPr sz="4800">
              <a:solidFill>
                <a:srgbClr val="C43C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60" name="Google Shape;360;p33"/>
          <p:cNvSpPr txBox="1"/>
          <p:nvPr/>
        </p:nvSpPr>
        <p:spPr>
          <a:xfrm>
            <a:off x="417850" y="16053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1" name="Google Shape;361;p33"/>
          <p:cNvSpPr txBox="1"/>
          <p:nvPr>
            <p:ph idx="4294967295" type="ctrTitle"/>
          </p:nvPr>
        </p:nvSpPr>
        <p:spPr>
          <a:xfrm>
            <a:off x="417850" y="4158225"/>
            <a:ext cx="3750600" cy="8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→let’s try it out!</a:t>
            </a:r>
            <a:endParaRPr b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2" name="Google Shape;362;p33"/>
          <p:cNvSpPr txBox="1"/>
          <p:nvPr/>
        </p:nvSpPr>
        <p:spPr>
          <a:xfrm>
            <a:off x="417850" y="17577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Pandas allows you to apply custom functions 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across rows or columns,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elementwise.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And combines results for you appropriately.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It’s usually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fast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What we already know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9" name="Google Shape;69;p16"/>
          <p:cNvSpPr txBox="1"/>
          <p:nvPr/>
        </p:nvSpPr>
        <p:spPr>
          <a:xfrm>
            <a:off x="417850" y="13767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 lot about NumPy arrays and PyTorch tensors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: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basic operations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best practices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optimization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linear algebra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very basics of how machine learning works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Dataframe summaries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8" name="Google Shape;368;p34"/>
          <p:cNvSpPr txBox="1"/>
          <p:nvPr>
            <p:ph idx="4294967295" type="ctrTitle"/>
          </p:nvPr>
        </p:nvSpPr>
        <p:spPr>
          <a:xfrm>
            <a:off x="417850" y="4158225"/>
            <a:ext cx="3750600" cy="8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→let’s try it out!</a:t>
            </a:r>
            <a:endParaRPr b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9" name="Google Shape;369;p34"/>
          <p:cNvSpPr txBox="1"/>
          <p:nvPr/>
        </p:nvSpPr>
        <p:spPr>
          <a:xfrm>
            <a:off x="417850" y="2214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0" name="Google Shape;370;p34"/>
          <p:cNvSpPr txBox="1"/>
          <p:nvPr/>
        </p:nvSpPr>
        <p:spPr>
          <a:xfrm>
            <a:off x="417850" y="16053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It’s easy to get general 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information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about dataframe: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df</a:t>
            </a: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.info()</a:t>
            </a:r>
            <a:endParaRPr sz="24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df.describe()</a:t>
            </a:r>
            <a:endParaRPr sz="24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0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df.head(), df.tail()</a:t>
            </a:r>
            <a:endParaRPr sz="24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5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Counts and statistics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6" name="Google Shape;376;p35"/>
          <p:cNvSpPr txBox="1"/>
          <p:nvPr>
            <p:ph idx="4294967295" type="ctrTitle"/>
          </p:nvPr>
        </p:nvSpPr>
        <p:spPr>
          <a:xfrm>
            <a:off x="417850" y="4158225"/>
            <a:ext cx="3750600" cy="8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→let’s try it out!</a:t>
            </a:r>
            <a:endParaRPr b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7" name="Google Shape;377;p35"/>
          <p:cNvSpPr txBox="1"/>
          <p:nvPr/>
        </p:nvSpPr>
        <p:spPr>
          <a:xfrm>
            <a:off x="417850" y="2214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8" name="Google Shape;378;p35"/>
          <p:cNvSpPr txBox="1"/>
          <p:nvPr/>
        </p:nvSpPr>
        <p:spPr>
          <a:xfrm>
            <a:off x="417850" y="13005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 get counts or statistics about column or row: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df[col].unique()</a:t>
            </a:r>
            <a:endParaRPr sz="24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df[col].value_counts()</a:t>
            </a:r>
            <a:endParaRPr sz="24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df.sum(axis=...), </a:t>
            </a: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df.mean(axis=...), df.std(axis=...)</a:t>
            </a:r>
            <a:endParaRPr sz="24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Powerful in combination with smart indexing.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6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Replacing and renaming</a:t>
            </a:r>
            <a:endParaRPr sz="4800">
              <a:solidFill>
                <a:srgbClr val="C43C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84" name="Google Shape;384;p36"/>
          <p:cNvSpPr txBox="1"/>
          <p:nvPr/>
        </p:nvSpPr>
        <p:spPr>
          <a:xfrm>
            <a:off x="417850" y="16053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5" name="Google Shape;385;p36"/>
          <p:cNvSpPr txBox="1"/>
          <p:nvPr>
            <p:ph idx="4294967295" type="ctrTitle"/>
          </p:nvPr>
        </p:nvSpPr>
        <p:spPr>
          <a:xfrm>
            <a:off x="417850" y="4158225"/>
            <a:ext cx="3750600" cy="8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→let’s try it out!</a:t>
            </a:r>
            <a:endParaRPr b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6" name="Google Shape;386;p36"/>
          <p:cNvSpPr txBox="1"/>
          <p:nvPr/>
        </p:nvSpPr>
        <p:spPr>
          <a:xfrm>
            <a:off x="417850" y="1452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df.replace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allows for flexible replacement of values in dataframes: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by value, per column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</a:t>
            </a: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f.rename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allows you to easily rename any label, be it column name or index label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Missing data</a:t>
            </a:r>
            <a:endParaRPr sz="4800">
              <a:solidFill>
                <a:srgbClr val="C43C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2" name="Google Shape;392;p37"/>
          <p:cNvSpPr txBox="1"/>
          <p:nvPr/>
        </p:nvSpPr>
        <p:spPr>
          <a:xfrm>
            <a:off x="417850" y="16053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3" name="Google Shape;393;p37"/>
          <p:cNvSpPr txBox="1"/>
          <p:nvPr>
            <p:ph idx="4294967295" type="ctrTitle"/>
          </p:nvPr>
        </p:nvSpPr>
        <p:spPr>
          <a:xfrm>
            <a:off x="417850" y="4158225"/>
            <a:ext cx="3750600" cy="8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→let’s try it out!</a:t>
            </a:r>
            <a:endParaRPr b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4" name="Google Shape;394;p37"/>
          <p:cNvSpPr txBox="1"/>
          <p:nvPr/>
        </p:nvSpPr>
        <p:spPr>
          <a:xfrm>
            <a:off x="417850" y="17577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Pandas is great at handling missing data: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infers it for you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backward fill, forward fill and more</a:t>
            </a:r>
            <a:endParaRPr baseline="30000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Categorical data</a:t>
            </a:r>
            <a:endParaRPr sz="4800">
              <a:solidFill>
                <a:srgbClr val="C43C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00" name="Google Shape;400;p38"/>
          <p:cNvSpPr txBox="1"/>
          <p:nvPr/>
        </p:nvSpPr>
        <p:spPr>
          <a:xfrm>
            <a:off x="417850" y="16053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01" name="Google Shape;401;p38"/>
          <p:cNvSpPr txBox="1"/>
          <p:nvPr>
            <p:ph idx="4294967295" type="ctrTitle"/>
          </p:nvPr>
        </p:nvSpPr>
        <p:spPr>
          <a:xfrm>
            <a:off x="417850" y="4158225"/>
            <a:ext cx="3750600" cy="8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→let’s try it out!</a:t>
            </a:r>
            <a:endParaRPr b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02" name="Google Shape;402;p38"/>
          <p:cNvSpPr txBox="1"/>
          <p:nvPr/>
        </p:nvSpPr>
        <p:spPr>
          <a:xfrm>
            <a:off x="417850" y="17577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Pandas easily calculates one-hot encoded values for any column, adding properly named columns</a:t>
            </a:r>
            <a:endParaRPr baseline="30000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9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Special datatypes </a:t>
            </a:r>
            <a:endParaRPr sz="4800">
              <a:solidFill>
                <a:srgbClr val="C43C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08" name="Google Shape;408;p39"/>
          <p:cNvSpPr txBox="1"/>
          <p:nvPr/>
        </p:nvSpPr>
        <p:spPr>
          <a:xfrm>
            <a:off x="417850" y="16053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09" name="Google Shape;409;p39"/>
          <p:cNvSpPr txBox="1"/>
          <p:nvPr>
            <p:ph idx="4294967295" type="ctrTitle"/>
          </p:nvPr>
        </p:nvSpPr>
        <p:spPr>
          <a:xfrm>
            <a:off x="417850" y="4158225"/>
            <a:ext cx="3750600" cy="8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→let’s try it out!</a:t>
            </a:r>
            <a:endParaRPr b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0" name="Google Shape;410;p39"/>
          <p:cNvSpPr txBox="1"/>
          <p:nvPr/>
        </p:nvSpPr>
        <p:spPr>
          <a:xfrm>
            <a:off x="417850" y="1452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Pandas has very good support for: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strings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- great for text columns</a:t>
            </a:r>
            <a:b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baseline="30000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(split, replace and other usual string operations, vectorized)</a:t>
            </a:r>
            <a:endParaRPr baseline="30000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datetime 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- flexible indexing, handling timezones and extravagant parsing</a:t>
            </a:r>
            <a:b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baseline="30000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(great for anything time series related)</a:t>
            </a:r>
            <a:endParaRPr baseline="30000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What we’ve learned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6" name="Google Shape;416;p40"/>
          <p:cNvSpPr txBox="1"/>
          <p:nvPr/>
        </p:nvSpPr>
        <p:spPr>
          <a:xfrm>
            <a:off x="417850" y="16053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7" name="Google Shape;417;p40"/>
          <p:cNvSpPr txBox="1"/>
          <p:nvPr/>
        </p:nvSpPr>
        <p:spPr>
          <a:xfrm>
            <a:off x="417850" y="13767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Basics of Pandas:</a:t>
            </a:r>
            <a:endParaRPr sz="3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Char char="-"/>
            </a:pPr>
            <a:r>
              <a:rPr lang="en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creating, indexing</a:t>
            </a:r>
            <a:endParaRPr sz="3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Clr>
                <a:schemeClr val="dk1"/>
              </a:buClr>
              <a:buSzPts val="3000"/>
              <a:buFont typeface="Quicksand"/>
              <a:buChar char="-"/>
            </a:pPr>
            <a:r>
              <a:rPr lang="en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operations on dataframes</a:t>
            </a:r>
            <a:endParaRPr sz="3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1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Assignment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3" name="Google Shape;423;p41"/>
          <p:cNvSpPr txBox="1"/>
          <p:nvPr/>
        </p:nvSpPr>
        <p:spPr>
          <a:xfrm>
            <a:off x="417850" y="16053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4" name="Google Shape;424;p41"/>
          <p:cNvSpPr txBox="1"/>
          <p:nvPr/>
        </p:nvSpPr>
        <p:spPr>
          <a:xfrm>
            <a:off x="417850" y="13767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n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Explore Pandas</a:t>
            </a:r>
            <a:endParaRPr sz="3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n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play with Titanic dataset</a:t>
            </a:r>
            <a:endParaRPr sz="3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Clr>
                <a:schemeClr val="dk1"/>
              </a:buClr>
              <a:buSzPts val="3000"/>
              <a:buFont typeface="Quicksand"/>
              <a:buChar char="-"/>
            </a:pPr>
            <a:r>
              <a:rPr lang="en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2 weeks!</a:t>
            </a:r>
            <a:endParaRPr sz="3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5F00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9" name="Google Shape;429;p42"/>
          <p:cNvCxnSpPr/>
          <p:nvPr/>
        </p:nvCxnSpPr>
        <p:spPr>
          <a:xfrm>
            <a:off x="553875" y="621600"/>
            <a:ext cx="0" cy="412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Google Shape;430;p42"/>
          <p:cNvSpPr txBox="1"/>
          <p:nvPr>
            <p:ph type="ctrTitle"/>
          </p:nvPr>
        </p:nvSpPr>
        <p:spPr>
          <a:xfrm>
            <a:off x="553875" y="2828794"/>
            <a:ext cx="7914600" cy="8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questions?</a:t>
            </a:r>
            <a:endParaRPr b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5F00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7"/>
          <p:cNvCxnSpPr/>
          <p:nvPr/>
        </p:nvCxnSpPr>
        <p:spPr>
          <a:xfrm>
            <a:off x="553875" y="621600"/>
            <a:ext cx="0" cy="412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7"/>
          <p:cNvSpPr txBox="1"/>
          <p:nvPr>
            <p:ph type="ctrTitle"/>
          </p:nvPr>
        </p:nvSpPr>
        <p:spPr>
          <a:xfrm>
            <a:off x="553875" y="2828794"/>
            <a:ext cx="7914600" cy="8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Structured and unstructured data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Unstructured data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417850" y="2214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417850" y="1452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images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signals (including time series)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text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Each data element (pixel, datapoint, letter) is usually atomic and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is equal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to any other data element. You need to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perform analysis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to get the structure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S</a:t>
            </a: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tructured data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417850" y="2214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9" name="Google Shape;89;p19"/>
          <p:cNvSpPr txBox="1"/>
          <p:nvPr/>
        </p:nvSpPr>
        <p:spPr>
          <a:xfrm>
            <a:off x="417850" y="1452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tabular data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JSON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XML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Each data element (row, DB record, XML file) has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internal structure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or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schema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[</a:t>
            </a:r>
            <a:r>
              <a:rPr lang="en" sz="18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{‘name’: ‘Anny Smith’, ‘age’: 35, ‘sex’: ‘</a:t>
            </a:r>
            <a:r>
              <a:rPr lang="en" sz="18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fe</a:t>
            </a:r>
            <a:r>
              <a:rPr lang="en" sz="18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male’},</a:t>
            </a:r>
            <a:endParaRPr sz="18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8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{‘name’: ‘John Black‘, ‘age’: 62, ‘sex’: ‘male’}, ...]</a:t>
            </a:r>
            <a:endParaRPr sz="18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Dataframe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417850" y="2214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417850" y="16815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Tabular representation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of structured data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well known in R world for years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indexed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rows and columns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SQL-like operations</a:t>
            </a:r>
            <a:r>
              <a:rPr baseline="30000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(joins, filtering)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aggregations, alignment and more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Pandas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2" name="Google Shape;102;p21"/>
          <p:cNvSpPr txBox="1"/>
          <p:nvPr/>
        </p:nvSpPr>
        <p:spPr>
          <a:xfrm>
            <a:off x="417850" y="2214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3" name="Google Shape;103;p21"/>
          <p:cNvSpPr txBox="1"/>
          <p:nvPr/>
        </p:nvSpPr>
        <p:spPr>
          <a:xfrm>
            <a:off x="417850" y="1452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One of the most respected Python packages for data science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started in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2008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very fast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(a lot of Cython inside)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supports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tons of operations and formats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extremely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flexible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powerful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It’s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crazy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sometimes, but you’ll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love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it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Pandas series and df’s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9" name="Google Shape;109;p22"/>
          <p:cNvSpPr txBox="1"/>
          <p:nvPr/>
        </p:nvSpPr>
        <p:spPr>
          <a:xfrm>
            <a:off x="417850" y="2214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0" name="Google Shape;110;p22"/>
          <p:cNvSpPr txBox="1"/>
          <p:nvPr/>
        </p:nvSpPr>
        <p:spPr>
          <a:xfrm>
            <a:off x="417850" y="19101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Pandas has two main data structures: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pd.Series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for indexed 1D data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pd.DataFrame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for indexed tabular data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Pandas </a:t>
            </a: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series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6" name="Google Shape;116;p23"/>
          <p:cNvSpPr txBox="1"/>
          <p:nvPr>
            <p:ph idx="4294967295" type="ctrTitle"/>
          </p:nvPr>
        </p:nvSpPr>
        <p:spPr>
          <a:xfrm>
            <a:off x="417850" y="4158225"/>
            <a:ext cx="3750600" cy="8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→let’s try it out!</a:t>
            </a:r>
            <a:endParaRPr b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7" name="Google Shape;117;p23"/>
          <p:cNvSpPr/>
          <p:nvPr/>
        </p:nvSpPr>
        <p:spPr>
          <a:xfrm>
            <a:off x="4688800" y="1620200"/>
            <a:ext cx="309300" cy="309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3"/>
          <p:cNvSpPr/>
          <p:nvPr/>
        </p:nvSpPr>
        <p:spPr>
          <a:xfrm>
            <a:off x="4688800" y="2001200"/>
            <a:ext cx="309300" cy="309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/>
          <p:nvPr/>
        </p:nvSpPr>
        <p:spPr>
          <a:xfrm>
            <a:off x="4688800" y="2382200"/>
            <a:ext cx="309300" cy="309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/>
          <p:nvPr/>
        </p:nvSpPr>
        <p:spPr>
          <a:xfrm>
            <a:off x="4688800" y="2763200"/>
            <a:ext cx="309300" cy="309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/>
          <p:nvPr/>
        </p:nvSpPr>
        <p:spPr>
          <a:xfrm>
            <a:off x="4688800" y="3144200"/>
            <a:ext cx="309300" cy="309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/>
          <p:nvPr/>
        </p:nvSpPr>
        <p:spPr>
          <a:xfrm>
            <a:off x="4688800" y="3525200"/>
            <a:ext cx="309300" cy="309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/>
          <p:nvPr/>
        </p:nvSpPr>
        <p:spPr>
          <a:xfrm>
            <a:off x="3774400" y="1620200"/>
            <a:ext cx="309300" cy="309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/>
          <p:nvPr/>
        </p:nvSpPr>
        <p:spPr>
          <a:xfrm>
            <a:off x="3774400" y="2001200"/>
            <a:ext cx="309300" cy="309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/>
          <p:nvPr/>
        </p:nvSpPr>
        <p:spPr>
          <a:xfrm>
            <a:off x="3774400" y="2382200"/>
            <a:ext cx="309300" cy="309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/>
          <p:nvPr/>
        </p:nvSpPr>
        <p:spPr>
          <a:xfrm>
            <a:off x="3774400" y="2763200"/>
            <a:ext cx="309300" cy="309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/>
          <p:nvPr/>
        </p:nvSpPr>
        <p:spPr>
          <a:xfrm>
            <a:off x="3774400" y="3144200"/>
            <a:ext cx="309300" cy="309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/>
          <p:nvPr/>
        </p:nvSpPr>
        <p:spPr>
          <a:xfrm>
            <a:off x="3774400" y="3525200"/>
            <a:ext cx="309300" cy="309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5603200" y="2491025"/>
            <a:ext cx="1171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values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0" name="Google Shape;130;p23"/>
          <p:cNvSpPr/>
          <p:nvPr/>
        </p:nvSpPr>
        <p:spPr>
          <a:xfrm>
            <a:off x="5216475" y="1619375"/>
            <a:ext cx="254700" cy="2215200"/>
          </a:xfrm>
          <a:prstGeom prst="rightBrace">
            <a:avLst>
              <a:gd fmla="val 7554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/>
        </p:nvSpPr>
        <p:spPr>
          <a:xfrm>
            <a:off x="1869400" y="2491025"/>
            <a:ext cx="1171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index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2" name="Google Shape;132;p23"/>
          <p:cNvSpPr/>
          <p:nvPr/>
        </p:nvSpPr>
        <p:spPr>
          <a:xfrm rot="10800000">
            <a:off x="3311475" y="1619375"/>
            <a:ext cx="254700" cy="2215200"/>
          </a:xfrm>
          <a:prstGeom prst="rightBrace">
            <a:avLst>
              <a:gd fmla="val 7554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 txBox="1"/>
          <p:nvPr/>
        </p:nvSpPr>
        <p:spPr>
          <a:xfrm>
            <a:off x="6593800" y="3329225"/>
            <a:ext cx="14916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+"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name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4" name="Google Shape;134;p23"/>
          <p:cNvSpPr/>
          <p:nvPr/>
        </p:nvSpPr>
        <p:spPr>
          <a:xfrm>
            <a:off x="4236675" y="2681525"/>
            <a:ext cx="309300" cy="9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