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embeddedFontLst>
    <p:embeddedFont>
      <p:font typeface="Ubuntu"/>
      <p:regular r:id="rId61"/>
      <p:bold r:id="rId62"/>
      <p:italic r:id="rId63"/>
      <p:boldItalic r:id="rId64"/>
    </p:embeddedFont>
    <p:embeddedFont>
      <p:font typeface="Quicksand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Ubuntu-bold.fntdata"/><Relationship Id="rId61" Type="http://schemas.openxmlformats.org/officeDocument/2006/relationships/font" Target="fonts/Ubuntu-regular.fntdata"/><Relationship Id="rId20" Type="http://schemas.openxmlformats.org/officeDocument/2006/relationships/slide" Target="slides/slide15.xml"/><Relationship Id="rId64" Type="http://schemas.openxmlformats.org/officeDocument/2006/relationships/font" Target="fonts/Ubuntu-boldItalic.fntdata"/><Relationship Id="rId63" Type="http://schemas.openxmlformats.org/officeDocument/2006/relationships/font" Target="fonts/Ubuntu-italic.fntdata"/><Relationship Id="rId22" Type="http://schemas.openxmlformats.org/officeDocument/2006/relationships/slide" Target="slides/slide17.xml"/><Relationship Id="rId66" Type="http://schemas.openxmlformats.org/officeDocument/2006/relationships/font" Target="fonts/Quicksand-bold.fntdata"/><Relationship Id="rId21" Type="http://schemas.openxmlformats.org/officeDocument/2006/relationships/slide" Target="slides/slide16.xml"/><Relationship Id="rId65" Type="http://schemas.openxmlformats.org/officeDocument/2006/relationships/font" Target="fonts/Quicksan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3cdd0a86_0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3cdd0a8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ff403720a_0_23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ff40372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f7abd43b_1_3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f7abd43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3f7abd43b_1_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3f7abd43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0b4c06bc_0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0b4c0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0b4c06bc_0_12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80b4c06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0b4c06bc_0_6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0b4c06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80b4c06bc_0_18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80b4c06b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80b4c06bc_0_24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80b4c06b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80b4c06bc_0_3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80b4c06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80b4c06bc_0_36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80b4c06b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cb9e2fc5_0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cb9e2f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80b4c06bc_0_42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80b4c06b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80b4c06bc_0_48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80b4c06b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80b4c06bc_0_54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80b4c06b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be6dafee_0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5be6daf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5be6dafee_0_6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5be6daf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5be6dafee_0_12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5be6daf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5be6dafee_0_18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5be6daf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5be6dafee_0_216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5be6dafe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5be6dafee_0_27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5be6dafe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be6dafee_0_228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5be6dafe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cd5c6271_0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cd5c62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5be6dafee_0_234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5be6dafe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5be6dafee_0_276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5be6dafe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5be6dafee_0_24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5be6dafe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5be6dafee_0_252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5be6dafe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be6dafee_0_341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5be6dafe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5be6dafee_0_316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5be6dafe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5be6dafee_0_359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5be6dafe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5be6dafee_0_23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5be6daf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5be6dafee_0_33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5be6dafe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5be6dafee_0_39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5be6dafe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09be2d908_0_1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09be2d9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5be6dafee_0_4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5be6dafe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5be6dafee_0_51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5be6dafe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5be6dafee_0_57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5be6dafe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5be6dafee_0_63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5be6dafe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5be6dafee_0_69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5be6dafe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5be6dafee_0_7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5be6dafe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1ea7322cb_0_6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1ea7322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1ea7322cb_0_12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01ea7322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5be6dafee_0_10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5be6dafe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5be6dafee_0_10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5be6dafe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09be2d908_0_6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09be2d9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32485cbd5_0_12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32485cb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a32485cbd5_0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a32485c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5be6dafee_0_17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5be6dafe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75be6dafee_0_204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75be6dafe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75be6dafee_0_21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75be6dafe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3f7abd43b_1_199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43f7abd43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ff403720a_0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ff40372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ff403720a_0_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ff40372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ff403720a_0_17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ff403720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ff403720a_0_29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ff40372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datasets/daveianhickey/2000-16-traffic-flow-england-scotland-wal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eps.python.org/pep-0008/" TargetMode="External"/><Relationship Id="rId4" Type="http://schemas.openxmlformats.org/officeDocument/2006/relationships/hyperlink" Target="https://pypi.org/project/pylint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553875" y="3141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Python for Data processing</a:t>
            </a:r>
            <a:endParaRPr b="0" sz="3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550275" y="4112007"/>
            <a:ext cx="2856600" cy="63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550275" y="4213857"/>
            <a:ext cx="3078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6F00"/>
                </a:solidFill>
                <a:latin typeface="Quicksand"/>
                <a:ea typeface="Quicksand"/>
                <a:cs typeface="Quicksand"/>
                <a:sym typeface="Quicksand"/>
              </a:rPr>
              <a:t>Kosta Rozen</a:t>
            </a:r>
            <a:endParaRPr sz="2400">
              <a:solidFill>
                <a:srgbClr val="F56F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1" name="Google Shape;61;p15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5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Lecture 6:</a:t>
            </a:r>
            <a:endParaRPr b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Time series, EDA, rules of thumb and big picture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Event stream exploration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417850" y="1452975"/>
            <a:ext cx="82962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Problem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Get insights from raw events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Approach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statistics, restructure to time series, plot aggregates 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Dataset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" sz="24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UK traffic accidents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(2005-2007)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417850" y="4158225"/>
            <a:ext cx="37506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sz="36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25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5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Exploratory data analysis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Origin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 all starts with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questions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 about data, but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about real world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Why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it works like this?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Can we explain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why something happens?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Can we predict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X?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Can we reinvent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our product with data?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Why DS and ML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Two reasons: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create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something new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improve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something existing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Questions and answers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answering the questions we look at data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Do we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have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data needed?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Is quality of this data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good enough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Can we process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this data?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Can we answer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questions with this data?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It’s iterative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start answering questions, and you discover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new questions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worth asking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Target may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shift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Questions may turn out to be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trivial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may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hit a wall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That’s ok.</a:t>
            </a:r>
            <a:endParaRPr b="1" sz="24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Walls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Sometimes it’s not possible to either answer the questions you have, or ask new ones: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ata is too weak.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Find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new one, or </a:t>
            </a:r>
            <a:r>
              <a:rPr b="1" lang="en" sz="2400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drop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it.</a:t>
            </a:r>
            <a:endParaRPr b="1" sz="24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Not just questions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do not want to just know something new about the world outside.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want to have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actionable insights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And because they are actionable, it’s your responsibility to provide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deep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accurate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insights.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Exploring the data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Goals: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assess data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quality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understand data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structure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get basic (or complex)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insights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plan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modeling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plan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presentation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of your results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plan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integration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Data quality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Problem: </a:t>
            </a:r>
            <a:r>
              <a:rPr b="1" lang="en" sz="2400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data is usually quite bad</a:t>
            </a:r>
            <a:endParaRPr b="1" sz="2400">
              <a:solidFill>
                <a:srgbClr val="99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missing values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errors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biases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signal may be not there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 enough data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What we already know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417850" y="1376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NumPy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PyTorch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Pandas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plotting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basic EDA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Data structure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Problem:</a:t>
            </a:r>
            <a:endParaRPr b="1" sz="2400">
              <a:solidFill>
                <a:srgbClr val="99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types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meaning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of variables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ranges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statistics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(histograms, counts)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internal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relationships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potential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derived features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potential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external/additional data sources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Insights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may discover:</a:t>
            </a:r>
            <a:endParaRPr b="1" sz="2400">
              <a:solidFill>
                <a:srgbClr val="99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tricky facts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about the world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potential problems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 your reality on the ground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sources of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improvement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new ways of doing things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6" name="Google Shape;21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Presenting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Visualizations matter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help you to understand data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 strike="sng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help you to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communicate your results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But they only matter, if they are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clear enough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4" name="Google Shape;22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Presenting: </a:t>
            </a:r>
            <a:r>
              <a:rPr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mistakes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Presenting with notebooks:</a:t>
            </a:r>
            <a:endParaRPr b="1" sz="2200">
              <a:solidFill>
                <a:srgbClr val="99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stakeholders may be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overwhelmed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notebooks are fluid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your “report” may be gone very soon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Remedies:</a:t>
            </a:r>
            <a:endParaRPr b="1" sz="22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plain old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slides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concise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short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Viola, Bokeh, Dash, etc.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2" name="Google Shape;23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Presenting: </a:t>
            </a:r>
            <a:r>
              <a:rPr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mistakes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Visualizations</a:t>
            </a:r>
            <a:r>
              <a:rPr b="1" lang="en" sz="2200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b="1" sz="2200">
              <a:solidFill>
                <a:srgbClr val="99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visualizations are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 “readable”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over-visualization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Remedies</a:t>
            </a:r>
            <a:r>
              <a:rPr b="1" lang="en" sz="22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b="1" sz="22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try to stick to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classical 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visualizations </a:t>
            </a:r>
            <a:r>
              <a:rPr baseline="30000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(line/scatter/bar/histogram)</a:t>
            </a:r>
            <a:endParaRPr baseline="30000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there’s no choice, consider simple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interactive dashboard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Presenting: </a:t>
            </a:r>
            <a:r>
              <a:rPr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mistakes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Context</a:t>
            </a:r>
            <a:r>
              <a:rPr b="1" lang="en" sz="2200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b="1" sz="2200">
              <a:solidFill>
                <a:srgbClr val="99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 setting the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stage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reporting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process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not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results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Remedies</a:t>
            </a:r>
            <a:r>
              <a:rPr b="1" lang="en" sz="22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b="1" sz="22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explain the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goal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support your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approach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describe process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shortly</a:t>
            </a:r>
            <a:endParaRPr b="1" baseline="30000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focus on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results</a:t>
            </a:r>
            <a:r>
              <a:rPr baseline="30000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(both + and -)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next steps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40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40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Best and worst practices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Code quality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Code quality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matters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we’re doing ML, but technically it’s still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software development.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Low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code quality: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bugs,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delayed deployment,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nneeded iterations,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sub-optimal performance.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Code quality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8" name="Google Shape;268;p42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High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code quality: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read </a:t>
            </a:r>
            <a:r>
              <a:rPr b="1" lang="en" sz="24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PEP8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(or similar style guide for your language of choice)</a:t>
            </a:r>
            <a:endParaRPr baseline="30000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linter 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(such as </a:t>
            </a:r>
            <a:r>
              <a:rPr baseline="30000" lang="en" sz="24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Pylint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),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prefer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readability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transparency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structure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but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 over-structure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9" name="Google Shape;269;p42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0" name="Google Shape;27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Reproducibility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6" name="Google Shape;276;p43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You results </a:t>
            </a:r>
            <a:r>
              <a:rPr b="1" lang="en" sz="2200">
                <a:latin typeface="Quicksand"/>
                <a:ea typeface="Quicksand"/>
                <a:cs typeface="Quicksand"/>
                <a:sym typeface="Quicksand"/>
              </a:rPr>
              <a:t>must</a:t>
            </a: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 be reproducible: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same computation must produce same results,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b="1" lang="en" sz="2200">
                <a:latin typeface="Quicksand"/>
                <a:ea typeface="Quicksand"/>
                <a:cs typeface="Quicksand"/>
                <a:sym typeface="Quicksand"/>
              </a:rPr>
              <a:t>plan</a:t>
            </a: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 experiments,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log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experiments,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create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artefacts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split configuration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parameters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from code,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set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random seeds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7" name="Google Shape;27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Today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17850" y="1376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Short dive into Python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inheritance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Time series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Pandas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xploratory data analysis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discussion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Rules of thumb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common mistakes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Big picture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of DS and ML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Versioning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3" name="Google Shape;283;p44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latin typeface="Quicksand"/>
                <a:ea typeface="Quicksand"/>
                <a:cs typeface="Quicksand"/>
                <a:sym typeface="Quicksand"/>
              </a:rPr>
              <a:t>No version control = no reproducibility.</a:t>
            </a: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 Period.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Code versioning: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nothing is lost,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one experiment = one commit,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streamline deployment.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Git.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4" name="Google Shape;28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Versioning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0" name="Google Shape;290;p45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latin typeface="Quicksand"/>
                <a:ea typeface="Quicksand"/>
                <a:cs typeface="Quicksand"/>
                <a:sym typeface="Quicksand"/>
              </a:rPr>
              <a:t>No version control = no reproducibility.</a:t>
            </a: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 Period.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latin typeface="Quicksand"/>
                <a:ea typeface="Quicksand"/>
                <a:cs typeface="Quicksand"/>
                <a:sym typeface="Quicksand"/>
              </a:rPr>
              <a:t>Artefacts</a:t>
            </a:r>
            <a:r>
              <a:rPr baseline="30000" lang="en" sz="2200">
                <a:latin typeface="Quicksand"/>
                <a:ea typeface="Quicksand"/>
                <a:cs typeface="Quicksand"/>
                <a:sym typeface="Quicksand"/>
              </a:rPr>
              <a:t>(models, features, etc.)</a:t>
            </a: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1" lang="en" sz="2200">
                <a:latin typeface="Quicksand"/>
                <a:ea typeface="Quicksand"/>
                <a:cs typeface="Quicksand"/>
                <a:sym typeface="Quicksand"/>
              </a:rPr>
              <a:t>pipelines</a:t>
            </a: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 versioning: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experiments can be reproduced,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experiments can be compared,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streamline deployment.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DVC, Kedro, MLFlow.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1" name="Google Shape;291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Project structure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7" name="Google Shape;297;p46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latin typeface="Quicksand"/>
                <a:ea typeface="Quicksand"/>
                <a:cs typeface="Quicksand"/>
                <a:sym typeface="Quicksand"/>
              </a:rPr>
              <a:t>Separate:</a:t>
            </a:r>
            <a:endParaRPr b="1" sz="2200"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code from configuration and parameters,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code and config from data,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generally useful utilities from exploratory and training code.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Benefits:</a:t>
            </a:r>
            <a:endParaRPr b="1" sz="22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easily to extend later on,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streamline deployment.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8" name="Google Shape;298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Black boxing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4" name="Google Shape;304;p47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latin typeface="Quicksand"/>
                <a:ea typeface="Quicksand"/>
                <a:cs typeface="Quicksand"/>
                <a:sym typeface="Quicksand"/>
              </a:rPr>
              <a:t>Main and most severe</a:t>
            </a: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 ML sin: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throwing data into a model </a:t>
            </a:r>
            <a:r>
              <a:rPr lang="en" sz="2200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without understanding,</a:t>
            </a:r>
            <a:endParaRPr sz="2200">
              <a:solidFill>
                <a:srgbClr val="99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throwing data into a model </a:t>
            </a:r>
            <a:r>
              <a:rPr lang="en" sz="2200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without rationale,</a:t>
            </a:r>
            <a:endParaRPr sz="2200">
              <a:solidFill>
                <a:srgbClr val="99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not trying simple models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first.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Consequences: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actual performance hard to put into context,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various deployment-time surprises.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5" name="Google Shape;305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/>
          <p:nvPr/>
        </p:nvSpPr>
        <p:spPr>
          <a:xfrm>
            <a:off x="640525" y="2641725"/>
            <a:ext cx="2658463" cy="1981790"/>
          </a:xfrm>
          <a:custGeom>
            <a:rect b="b" l="l" r="r" t="t"/>
            <a:pathLst>
              <a:path extrusionOk="0" h="79566" w="106573">
                <a:moveTo>
                  <a:pt x="0" y="79566"/>
                </a:moveTo>
                <a:cubicBezTo>
                  <a:pt x="1992" y="70147"/>
                  <a:pt x="4340" y="35299"/>
                  <a:pt x="11952" y="23049"/>
                </a:cubicBezTo>
                <a:cubicBezTo>
                  <a:pt x="19565" y="10799"/>
                  <a:pt x="29905" y="9908"/>
                  <a:pt x="45675" y="6066"/>
                </a:cubicBezTo>
                <a:cubicBezTo>
                  <a:pt x="61445" y="2225"/>
                  <a:pt x="96423" y="1011"/>
                  <a:pt x="106573" y="0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Google Shape;311;p48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Black boxing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2" name="Google Shape;312;p48"/>
          <p:cNvSpPr txBox="1"/>
          <p:nvPr/>
        </p:nvSpPr>
        <p:spPr>
          <a:xfrm>
            <a:off x="417850" y="1224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b="1" lang="en" sz="2200">
                <a:latin typeface="Quicksand"/>
                <a:ea typeface="Quicksand"/>
                <a:cs typeface="Quicksand"/>
                <a:sym typeface="Quicksand"/>
              </a:rPr>
              <a:t>Diminishing returns: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13" name="Google Shape;313;p48"/>
          <p:cNvCxnSpPr/>
          <p:nvPr/>
        </p:nvCxnSpPr>
        <p:spPr>
          <a:xfrm rot="10800000">
            <a:off x="634650" y="2265375"/>
            <a:ext cx="0" cy="23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4" name="Google Shape;314;p48"/>
          <p:cNvCxnSpPr/>
          <p:nvPr/>
        </p:nvCxnSpPr>
        <p:spPr>
          <a:xfrm>
            <a:off x="625648" y="4630875"/>
            <a:ext cx="2901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5" name="Google Shape;315;p48"/>
          <p:cNvSpPr txBox="1"/>
          <p:nvPr/>
        </p:nvSpPr>
        <p:spPr>
          <a:xfrm>
            <a:off x="329246" y="4630875"/>
            <a:ext cx="34938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efforts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6" name="Google Shape;316;p48"/>
          <p:cNvSpPr txBox="1"/>
          <p:nvPr/>
        </p:nvSpPr>
        <p:spPr>
          <a:xfrm rot="-5400000">
            <a:off x="-1372250" y="3244275"/>
            <a:ext cx="34938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performance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17" name="Google Shape;317;p48"/>
          <p:cNvCxnSpPr/>
          <p:nvPr/>
        </p:nvCxnSpPr>
        <p:spPr>
          <a:xfrm>
            <a:off x="634650" y="2503138"/>
            <a:ext cx="2901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8" name="Google Shape;318;p48"/>
          <p:cNvSpPr txBox="1"/>
          <p:nvPr/>
        </p:nvSpPr>
        <p:spPr>
          <a:xfrm>
            <a:off x="219913" y="2116700"/>
            <a:ext cx="34938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Quicksand"/>
                <a:ea typeface="Quicksand"/>
                <a:cs typeface="Quicksand"/>
                <a:sym typeface="Quicksand"/>
              </a:rPr>
              <a:t>theoretical max</a:t>
            </a:r>
            <a:endParaRPr b="1"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9" name="Google Shape;319;p48"/>
          <p:cNvSpPr txBox="1"/>
          <p:nvPr/>
        </p:nvSpPr>
        <p:spPr>
          <a:xfrm>
            <a:off x="5662000" y="3244275"/>
            <a:ext cx="2850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You want to jump </a:t>
            </a:r>
            <a:r>
              <a:rPr b="1" lang="en" sz="24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here</a:t>
            </a: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 with the best and most advanced model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0" name="Google Shape;320;p48"/>
          <p:cNvSpPr/>
          <p:nvPr/>
        </p:nvSpPr>
        <p:spPr>
          <a:xfrm>
            <a:off x="2874525" y="2777075"/>
            <a:ext cx="2700500" cy="925700"/>
          </a:xfrm>
          <a:custGeom>
            <a:rect b="b" l="l" r="r" t="t"/>
            <a:pathLst>
              <a:path extrusionOk="0" h="37028" w="108020">
                <a:moveTo>
                  <a:pt x="108020" y="37028"/>
                </a:moveTo>
                <a:cubicBezTo>
                  <a:pt x="98044" y="36750"/>
                  <a:pt x="63522" y="37445"/>
                  <a:pt x="48163" y="35357"/>
                </a:cubicBezTo>
                <a:cubicBezTo>
                  <a:pt x="32805" y="33269"/>
                  <a:pt x="23896" y="30392"/>
                  <a:pt x="15869" y="24499"/>
                </a:cubicBezTo>
                <a:cubicBezTo>
                  <a:pt x="7842" y="18606"/>
                  <a:pt x="2645" y="4083"/>
                  <a:pt x="0" y="0"/>
                </a:cubicBez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1" name="Google Shape;32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/>
        </p:nvSpPr>
        <p:spPr>
          <a:xfrm>
            <a:off x="424167" y="4630730"/>
            <a:ext cx="34938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efforts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7" name="Google Shape;327;p49"/>
          <p:cNvSpPr/>
          <p:nvPr/>
        </p:nvSpPr>
        <p:spPr>
          <a:xfrm>
            <a:off x="645655" y="3290705"/>
            <a:ext cx="539425" cy="1331875"/>
          </a:xfrm>
          <a:custGeom>
            <a:rect b="b" l="l" r="r" t="t"/>
            <a:pathLst>
              <a:path extrusionOk="0" h="53275" w="21577">
                <a:moveTo>
                  <a:pt x="0" y="53275"/>
                </a:moveTo>
                <a:cubicBezTo>
                  <a:pt x="1655" y="47348"/>
                  <a:pt x="6335" y="26590"/>
                  <a:pt x="9931" y="17711"/>
                </a:cubicBezTo>
                <a:cubicBezTo>
                  <a:pt x="13527" y="8832"/>
                  <a:pt x="19636" y="2952"/>
                  <a:pt x="21577" y="0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Google Shape;328;p49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Black boxing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9" name="Google Shape;329;p49"/>
          <p:cNvSpPr txBox="1"/>
          <p:nvPr/>
        </p:nvSpPr>
        <p:spPr>
          <a:xfrm>
            <a:off x="417850" y="1224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b="1" lang="en" sz="2200">
                <a:latin typeface="Quicksand"/>
                <a:ea typeface="Quicksand"/>
                <a:cs typeface="Quicksand"/>
                <a:sym typeface="Quicksand"/>
              </a:rPr>
              <a:t>Diminishing returns: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30" name="Google Shape;330;p49"/>
          <p:cNvCxnSpPr/>
          <p:nvPr/>
        </p:nvCxnSpPr>
        <p:spPr>
          <a:xfrm rot="10800000">
            <a:off x="639180" y="2265230"/>
            <a:ext cx="0" cy="23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1" name="Google Shape;331;p49"/>
          <p:cNvCxnSpPr/>
          <p:nvPr/>
        </p:nvCxnSpPr>
        <p:spPr>
          <a:xfrm>
            <a:off x="630444" y="4630730"/>
            <a:ext cx="2901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2" name="Google Shape;332;p49"/>
          <p:cNvSpPr txBox="1"/>
          <p:nvPr/>
        </p:nvSpPr>
        <p:spPr>
          <a:xfrm rot="-5400000">
            <a:off x="-1367720" y="3244130"/>
            <a:ext cx="34938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performance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33" name="Google Shape;333;p49"/>
          <p:cNvCxnSpPr/>
          <p:nvPr/>
        </p:nvCxnSpPr>
        <p:spPr>
          <a:xfrm>
            <a:off x="639177" y="2697846"/>
            <a:ext cx="919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9"/>
          <p:cNvCxnSpPr/>
          <p:nvPr/>
        </p:nvCxnSpPr>
        <p:spPr>
          <a:xfrm>
            <a:off x="639177" y="2426575"/>
            <a:ext cx="919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9"/>
          <p:cNvCxnSpPr/>
          <p:nvPr/>
        </p:nvCxnSpPr>
        <p:spPr>
          <a:xfrm>
            <a:off x="639177" y="2959975"/>
            <a:ext cx="919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36" name="Google Shape;336;p49"/>
          <p:cNvSpPr txBox="1"/>
          <p:nvPr/>
        </p:nvSpPr>
        <p:spPr>
          <a:xfrm>
            <a:off x="2379270" y="2494005"/>
            <a:ext cx="6318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1" sz="6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7" name="Google Shape;337;p49"/>
          <p:cNvSpPr txBox="1"/>
          <p:nvPr/>
        </p:nvSpPr>
        <p:spPr>
          <a:xfrm>
            <a:off x="5662000" y="3244275"/>
            <a:ext cx="23559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In reality, y</a:t>
            </a: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ou jump </a:t>
            </a:r>
            <a:r>
              <a:rPr b="1" lang="en" sz="2400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here</a:t>
            </a:r>
            <a:endParaRPr sz="2400">
              <a:solidFill>
                <a:srgbClr val="99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8" name="Google Shape;338;p49"/>
          <p:cNvSpPr/>
          <p:nvPr/>
        </p:nvSpPr>
        <p:spPr>
          <a:xfrm>
            <a:off x="3299075" y="2739325"/>
            <a:ext cx="2275950" cy="811050"/>
          </a:xfrm>
          <a:custGeom>
            <a:rect b="b" l="l" r="r" t="t"/>
            <a:pathLst>
              <a:path extrusionOk="0" h="32442" w="91038">
                <a:moveTo>
                  <a:pt x="91038" y="32442"/>
                </a:moveTo>
                <a:cubicBezTo>
                  <a:pt x="84774" y="31819"/>
                  <a:pt x="63616" y="33226"/>
                  <a:pt x="53454" y="28705"/>
                </a:cubicBezTo>
                <a:cubicBezTo>
                  <a:pt x="43292" y="24185"/>
                  <a:pt x="38977" y="10103"/>
                  <a:pt x="30068" y="5319"/>
                </a:cubicBezTo>
                <a:cubicBezTo>
                  <a:pt x="21159" y="535"/>
                  <a:pt x="5011" y="887"/>
                  <a:pt x="0" y="0"/>
                </a:cubicBez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39" name="Google Shape;33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Baselines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5" name="Google Shape;345;p50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latin typeface="Quicksand"/>
                <a:ea typeface="Quicksand"/>
                <a:cs typeface="Quicksand"/>
                <a:sym typeface="Quicksand"/>
              </a:rPr>
              <a:t>Instead of jumping into the most advanced model: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establish robust baseline,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try to preserve interpretability,</a:t>
            </a:r>
            <a:endParaRPr sz="2200"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icksand"/>
              <a:buChar char="-"/>
            </a:pPr>
            <a:r>
              <a:rPr lang="en" sz="2200">
                <a:latin typeface="Quicksand"/>
                <a:ea typeface="Quicksand"/>
                <a:cs typeface="Quicksand"/>
                <a:sym typeface="Quicksand"/>
              </a:rPr>
              <a:t>move incrementally</a:t>
            </a:r>
            <a:r>
              <a:rPr baseline="30000" lang="en" sz="2200">
                <a:latin typeface="Quicksand"/>
                <a:ea typeface="Quicksand"/>
                <a:cs typeface="Quicksand"/>
                <a:sym typeface="Quicksand"/>
              </a:rPr>
              <a:t>(this has nothing to do with speed)</a:t>
            </a:r>
            <a:endParaRPr baseline="30000" sz="2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Benefits:</a:t>
            </a:r>
            <a:endParaRPr b="1" sz="22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progress is quantifiable,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less surprises, 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more trust.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6" name="Google Shape;346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51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51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Big picture: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Python ecosystem</a:t>
            </a:r>
            <a:endParaRPr b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Combine tools</a:t>
            </a:r>
            <a:r>
              <a:rPr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 to solve large problems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8" name="Google Shape;358;p52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9" name="Google Shape;359;p52"/>
          <p:cNvSpPr txBox="1"/>
          <p:nvPr/>
        </p:nvSpPr>
        <p:spPr>
          <a:xfrm>
            <a:off x="417850" y="1986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build something: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get data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explore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model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present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deploy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iterate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(usually in explore - model - present cycle)</a:t>
            </a:r>
            <a:endParaRPr baseline="30000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0" name="Google Shape;360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Slow and fast data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6" name="Google Shape;366;p53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7" name="Google Shape;367;p53"/>
          <p:cNvSpPr txBox="1"/>
          <p:nvPr/>
        </p:nvSpPr>
        <p:spPr>
          <a:xfrm>
            <a:off x="417850" y="15291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Slow data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sitting in DBs and is updated from time to time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dump, queues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Fast data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hitting your backend systems at a very high rate and must be processed quickly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streaming processing or alike</a:t>
            </a:r>
            <a:endParaRPr baseline="30000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8" name="Google Shape;36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8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8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Inheritance in Python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Get data</a:t>
            </a:r>
            <a:endParaRPr b="1"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4" name="Google Shape;374;p54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54"/>
          <p:cNvSpPr txBox="1"/>
          <p:nvPr/>
        </p:nvSpPr>
        <p:spPr>
          <a:xfrm>
            <a:off x="417850" y="15291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From SQL DB: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SqlAlchemy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Web: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Requests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From other storage systems: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specific APIs and packages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Get data</a:t>
            </a:r>
            <a:endParaRPr b="1"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2" name="Google Shape;382;p55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3" name="Google Shape;383;p55"/>
          <p:cNvSpPr txBox="1"/>
          <p:nvPr/>
        </p:nvSpPr>
        <p:spPr>
          <a:xfrm>
            <a:off x="417850" y="15291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To p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rocess it immediately/quickly: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ueues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Dask/Ray/Faust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Spark/Storm/Kafka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4" name="Google Shape;384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Explore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0" name="Google Shape;390;p56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1" name="Google Shape;391;p56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Structured data: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Pandas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Images: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OpenCV, SkImage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notebooks (</a:t>
            </a: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tqdm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useful)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visualizations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2" name="Google Shape;392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7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Model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8" name="Google Shape;398;p57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9" name="Google Shape;399;p57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structured data: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sklearn estimators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XGBoost, CatBoost, LightGBM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images and other unstructured data: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PyTorch,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TensorFlow/K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eras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Distributed: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Dask, Ray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0" name="Google Shape;400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Present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6" name="Google Shape;406;p58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7" name="Google Shape;407;p58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Visualizations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matter: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Matplotlib, Seaborn, Bokeh, Plotly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Dashboards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may help: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Bokeh, Dash, Grafana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Viola, reveal.js instead of PDF’s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8" name="Google Shape;408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Deploy 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4" name="Google Shape;414;p59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5" name="Google Shape;415;p59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classical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models: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RESTful API with Falcon, FastAPI or Flask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deep learning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models: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GraphPipe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PyML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TensorFlow serving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6" name="Google Shape;41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0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Tools have finite lifetime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2" name="Google Shape;422;p60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3" name="Google Shape;423;p60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PyTorch/Tensorflow: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tremendous and confusing codebase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multiple languages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architecture is problematic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At least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two large attempts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replace them: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Swift for Tensorflow (dead)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JAX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4" name="Google Shape;424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Next gen tools for DL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0" name="Google Shape;430;p61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1" name="Google Shape;431;p61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At least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transparent and extendable device handling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language-level 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(or alike)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autodiff 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JIT 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(for any device)</a:t>
            </a:r>
            <a:endParaRPr baseline="30000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high flexibility and composability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JAX? Julia Flux?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2" name="Google Shape;43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7" name="Google Shape;437;p62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62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Big picture: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Data, it’s all about data</a:t>
            </a:r>
            <a:endParaRPr b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3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Three pillars of DL revolution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4" name="Google Shape;444;p63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5" name="Google Shape;445;p63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Main DL algorithms have been available for many years. Why the DL domination since 2012?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data: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ImageNet in 2009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hardware: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CUDA in 2007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algorithms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6" name="Google Shape;44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Inheritance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417850" y="1452975"/>
            <a:ext cx="8296200" cy="3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object-oriented programming, </a:t>
            </a: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inheritance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the mechanism of deriving new classes (sub classes) from existing ones (super class or base class)</a:t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That creates an hierarchy of classes. </a:t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 object created through inheritance, a "child object", acquires all the properties and behaviors of the "parent object" , except for overloaded operators and functions of the base class.</a:t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417850" y="4158225"/>
            <a:ext cx="37506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sz="36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4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GPUs: </a:t>
            </a:r>
            <a:r>
              <a:rPr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the cornerstone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64"/>
          <p:cNvSpPr/>
          <p:nvPr/>
        </p:nvSpPr>
        <p:spPr>
          <a:xfrm>
            <a:off x="1278800" y="1825925"/>
            <a:ext cx="1593600" cy="1593600"/>
          </a:xfrm>
          <a:prstGeom prst="rect">
            <a:avLst/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4"/>
          <p:cNvSpPr/>
          <p:nvPr/>
        </p:nvSpPr>
        <p:spPr>
          <a:xfrm>
            <a:off x="1512000" y="2050625"/>
            <a:ext cx="447000" cy="447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4"/>
          <p:cNvSpPr/>
          <p:nvPr/>
        </p:nvSpPr>
        <p:spPr>
          <a:xfrm>
            <a:off x="2197800" y="2050625"/>
            <a:ext cx="447000" cy="447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4"/>
          <p:cNvSpPr/>
          <p:nvPr/>
        </p:nvSpPr>
        <p:spPr>
          <a:xfrm>
            <a:off x="1512000" y="2736425"/>
            <a:ext cx="447000" cy="447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4"/>
          <p:cNvSpPr/>
          <p:nvPr/>
        </p:nvSpPr>
        <p:spPr>
          <a:xfrm>
            <a:off x="2197800" y="2736425"/>
            <a:ext cx="447000" cy="447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4"/>
          <p:cNvSpPr txBox="1"/>
          <p:nvPr/>
        </p:nvSpPr>
        <p:spPr>
          <a:xfrm>
            <a:off x="1572500" y="1247825"/>
            <a:ext cx="1006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CPU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8" name="Google Shape;458;p64"/>
          <p:cNvSpPr/>
          <p:nvPr/>
        </p:nvSpPr>
        <p:spPr>
          <a:xfrm>
            <a:off x="1278800" y="3883325"/>
            <a:ext cx="1593600" cy="558600"/>
          </a:xfrm>
          <a:prstGeom prst="rect">
            <a:avLst/>
          </a:prstGeom>
          <a:solidFill>
            <a:srgbClr val="D25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4"/>
          <p:cNvSpPr txBox="1"/>
          <p:nvPr/>
        </p:nvSpPr>
        <p:spPr>
          <a:xfrm>
            <a:off x="-493175" y="3873575"/>
            <a:ext cx="17301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ain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memory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0" name="Google Shape;460;p64"/>
          <p:cNvSpPr/>
          <p:nvPr/>
        </p:nvSpPr>
        <p:spPr>
          <a:xfrm>
            <a:off x="5815025" y="1825925"/>
            <a:ext cx="1593600" cy="2657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4"/>
          <p:cNvSpPr/>
          <p:nvPr/>
        </p:nvSpPr>
        <p:spPr>
          <a:xfrm>
            <a:off x="6048225" y="20506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4"/>
          <p:cNvSpPr txBox="1"/>
          <p:nvPr/>
        </p:nvSpPr>
        <p:spPr>
          <a:xfrm>
            <a:off x="6108725" y="1247825"/>
            <a:ext cx="1006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GPU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3" name="Google Shape;463;p64"/>
          <p:cNvSpPr/>
          <p:nvPr/>
        </p:nvSpPr>
        <p:spPr>
          <a:xfrm>
            <a:off x="6353025" y="20506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4"/>
          <p:cNvSpPr/>
          <p:nvPr/>
        </p:nvSpPr>
        <p:spPr>
          <a:xfrm>
            <a:off x="6657825" y="20506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4"/>
          <p:cNvSpPr/>
          <p:nvPr/>
        </p:nvSpPr>
        <p:spPr>
          <a:xfrm>
            <a:off x="6962625" y="20506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4"/>
          <p:cNvSpPr/>
          <p:nvPr/>
        </p:nvSpPr>
        <p:spPr>
          <a:xfrm>
            <a:off x="6048225" y="23554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64"/>
          <p:cNvSpPr/>
          <p:nvPr/>
        </p:nvSpPr>
        <p:spPr>
          <a:xfrm>
            <a:off x="6353025" y="23554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4"/>
          <p:cNvSpPr/>
          <p:nvPr/>
        </p:nvSpPr>
        <p:spPr>
          <a:xfrm>
            <a:off x="6657825" y="23554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4"/>
          <p:cNvSpPr/>
          <p:nvPr/>
        </p:nvSpPr>
        <p:spPr>
          <a:xfrm>
            <a:off x="6962625" y="23554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4"/>
          <p:cNvSpPr/>
          <p:nvPr/>
        </p:nvSpPr>
        <p:spPr>
          <a:xfrm>
            <a:off x="6048225" y="26602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4"/>
          <p:cNvSpPr/>
          <p:nvPr/>
        </p:nvSpPr>
        <p:spPr>
          <a:xfrm>
            <a:off x="6353025" y="26602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64"/>
          <p:cNvSpPr/>
          <p:nvPr/>
        </p:nvSpPr>
        <p:spPr>
          <a:xfrm>
            <a:off x="6657825" y="26602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4"/>
          <p:cNvSpPr/>
          <p:nvPr/>
        </p:nvSpPr>
        <p:spPr>
          <a:xfrm>
            <a:off x="6962625" y="26602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4"/>
          <p:cNvSpPr/>
          <p:nvPr/>
        </p:nvSpPr>
        <p:spPr>
          <a:xfrm>
            <a:off x="6048225" y="29650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4"/>
          <p:cNvSpPr/>
          <p:nvPr/>
        </p:nvSpPr>
        <p:spPr>
          <a:xfrm>
            <a:off x="6353025" y="29650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4"/>
          <p:cNvSpPr/>
          <p:nvPr/>
        </p:nvSpPr>
        <p:spPr>
          <a:xfrm>
            <a:off x="6657825" y="29650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4"/>
          <p:cNvSpPr/>
          <p:nvPr/>
        </p:nvSpPr>
        <p:spPr>
          <a:xfrm>
            <a:off x="6962625" y="29650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4"/>
          <p:cNvSpPr/>
          <p:nvPr/>
        </p:nvSpPr>
        <p:spPr>
          <a:xfrm>
            <a:off x="6048225" y="32698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4"/>
          <p:cNvSpPr/>
          <p:nvPr/>
        </p:nvSpPr>
        <p:spPr>
          <a:xfrm>
            <a:off x="6353025" y="32698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4"/>
          <p:cNvSpPr/>
          <p:nvPr/>
        </p:nvSpPr>
        <p:spPr>
          <a:xfrm>
            <a:off x="6657825" y="32698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4"/>
          <p:cNvSpPr/>
          <p:nvPr/>
        </p:nvSpPr>
        <p:spPr>
          <a:xfrm>
            <a:off x="6962625" y="32698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4"/>
          <p:cNvSpPr/>
          <p:nvPr/>
        </p:nvSpPr>
        <p:spPr>
          <a:xfrm>
            <a:off x="6048225" y="35746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4"/>
          <p:cNvSpPr/>
          <p:nvPr/>
        </p:nvSpPr>
        <p:spPr>
          <a:xfrm>
            <a:off x="6353025" y="35746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4"/>
          <p:cNvSpPr/>
          <p:nvPr/>
        </p:nvSpPr>
        <p:spPr>
          <a:xfrm>
            <a:off x="6657825" y="35746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4"/>
          <p:cNvSpPr/>
          <p:nvPr/>
        </p:nvSpPr>
        <p:spPr>
          <a:xfrm>
            <a:off x="6962625" y="3574625"/>
            <a:ext cx="228300" cy="228300"/>
          </a:xfrm>
          <a:prstGeom prst="roundRect">
            <a:avLst>
              <a:gd fmla="val 16667" name="adj"/>
            </a:avLst>
          </a:prstGeom>
          <a:solidFill>
            <a:srgbClr val="FC8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4"/>
          <p:cNvSpPr/>
          <p:nvPr/>
        </p:nvSpPr>
        <p:spPr>
          <a:xfrm>
            <a:off x="6048225" y="3879425"/>
            <a:ext cx="1137000" cy="408000"/>
          </a:xfrm>
          <a:prstGeom prst="roundRect">
            <a:avLst>
              <a:gd fmla="val 16667" name="adj"/>
            </a:avLst>
          </a:prstGeom>
          <a:solidFill>
            <a:srgbClr val="D25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4"/>
          <p:cNvSpPr/>
          <p:nvPr/>
        </p:nvSpPr>
        <p:spPr>
          <a:xfrm>
            <a:off x="3068325" y="2567175"/>
            <a:ext cx="2526600" cy="155400"/>
          </a:xfrm>
          <a:prstGeom prst="rightArrow">
            <a:avLst>
              <a:gd fmla="val 50000" name="adj1"/>
              <a:gd fmla="val 93854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4"/>
          <p:cNvSpPr/>
          <p:nvPr/>
        </p:nvSpPr>
        <p:spPr>
          <a:xfrm rot="10800000">
            <a:off x="3068325" y="2795775"/>
            <a:ext cx="2526600" cy="155400"/>
          </a:xfrm>
          <a:prstGeom prst="rightArrow">
            <a:avLst>
              <a:gd fmla="val 50000" name="adj1"/>
              <a:gd fmla="val 93854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4"/>
          <p:cNvSpPr/>
          <p:nvPr/>
        </p:nvSpPr>
        <p:spPr>
          <a:xfrm rot="5400000">
            <a:off x="2014400" y="3569670"/>
            <a:ext cx="351000" cy="155400"/>
          </a:xfrm>
          <a:prstGeom prst="rightArrow">
            <a:avLst>
              <a:gd fmla="val 50000" name="adj1"/>
              <a:gd fmla="val 93854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4"/>
          <p:cNvSpPr/>
          <p:nvPr/>
        </p:nvSpPr>
        <p:spPr>
          <a:xfrm rot="-5400000">
            <a:off x="1785800" y="3569583"/>
            <a:ext cx="351000" cy="155400"/>
          </a:xfrm>
          <a:prstGeom prst="rightArrow">
            <a:avLst>
              <a:gd fmla="val 50000" name="adj1"/>
              <a:gd fmla="val 93854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4"/>
          <p:cNvSpPr/>
          <p:nvPr/>
        </p:nvSpPr>
        <p:spPr>
          <a:xfrm>
            <a:off x="7572225" y="2079775"/>
            <a:ext cx="243000" cy="1723200"/>
          </a:xfrm>
          <a:prstGeom prst="rightBrace">
            <a:avLst>
              <a:gd fmla="val 91975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4"/>
          <p:cNvSpPr txBox="1"/>
          <p:nvPr/>
        </p:nvSpPr>
        <p:spPr>
          <a:xfrm rot="-5400000">
            <a:off x="34975" y="2377575"/>
            <a:ext cx="1564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cores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3" name="Google Shape;493;p64"/>
          <p:cNvSpPr txBox="1"/>
          <p:nvPr/>
        </p:nvSpPr>
        <p:spPr>
          <a:xfrm>
            <a:off x="7477850" y="3871920"/>
            <a:ext cx="1336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GPU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memory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4" name="Google Shape;494;p64"/>
          <p:cNvSpPr/>
          <p:nvPr/>
        </p:nvSpPr>
        <p:spPr>
          <a:xfrm rot="10800000">
            <a:off x="955550" y="2037760"/>
            <a:ext cx="243000" cy="1185300"/>
          </a:xfrm>
          <a:prstGeom prst="rightBrace">
            <a:avLst>
              <a:gd fmla="val 91975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4"/>
          <p:cNvSpPr txBox="1"/>
          <p:nvPr/>
        </p:nvSpPr>
        <p:spPr>
          <a:xfrm rot="-5400000">
            <a:off x="7238600" y="2674075"/>
            <a:ext cx="1564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multiprocessors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6" name="Google Shape;496;p64"/>
          <p:cNvSpPr txBox="1"/>
          <p:nvPr/>
        </p:nvSpPr>
        <p:spPr>
          <a:xfrm>
            <a:off x="1533950" y="4455288"/>
            <a:ext cx="10833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Host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7" name="Google Shape;497;p64"/>
          <p:cNvSpPr txBox="1"/>
          <p:nvPr/>
        </p:nvSpPr>
        <p:spPr>
          <a:xfrm>
            <a:off x="5875775" y="4455288"/>
            <a:ext cx="14721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Device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8" name="Google Shape;498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5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Data is different now 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4" name="Google Shape;504;p65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5" name="Google Shape;505;p65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Data from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IoT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devices: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streaming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columnar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And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more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come: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edge computing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distributed computing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6" name="Google Shape;506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1" name="Google Shape;511;p66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66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Wrap-up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7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Next 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8" name="Google Shape;518;p67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9" name="Google Shape;519;p67"/>
          <p:cNvSpPr txBox="1"/>
          <p:nvPr/>
        </p:nvSpPr>
        <p:spPr>
          <a:xfrm>
            <a:off x="417850" y="1452975"/>
            <a:ext cx="8296200" cy="3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New hardware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coming and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IoT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on the rise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New ways to compute: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dge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distributed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Quantum computing?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Decline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of 1st gen deep learning?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Decline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of Python?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AI nationalism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0" name="Google Shape;520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8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Takeaway</a:t>
            </a: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 note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6" name="Google Shape;526;p68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7" name="Google Shape;527;p68"/>
          <p:cNvSpPr txBox="1"/>
          <p:nvPr/>
        </p:nvSpPr>
        <p:spPr>
          <a:xfrm>
            <a:off x="417850" y="1452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ely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on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fundamentals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Keep an eye on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modern developments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Adapt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as only few things remain constant: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probability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theory,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first principles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approach,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general engineering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craftsmanship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8" name="Google Shape;528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3" name="Google Shape;533;p69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69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questions?</a:t>
            </a:r>
            <a:endParaRPr b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0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20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Time series in Pandas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Time Series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417850" y="1452975"/>
            <a:ext cx="8296200" cy="3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Definition</a:t>
            </a:r>
            <a:endParaRPr b="1" sz="20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Time-ordered sequence of values (multivariate)</a:t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May be unevenly spaced</a:t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Very large 𝚫t may be treated as a gap</a:t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Examples</a:t>
            </a:r>
            <a:endParaRPr b="1" sz="20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EEG, ECG (~1000-100 Hz)</a:t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Motion sensors (~100-10 Hz)</a:t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Number of customers in a store per minute (1/60 Hz)</a:t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Event stream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417850" y="1452975"/>
            <a:ext cx="82962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Definition</a:t>
            </a:r>
            <a:endParaRPr b="1" sz="21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Char char="●"/>
            </a:pPr>
            <a:r>
              <a:rPr lang="en" sz="2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set of entities indexed by time</a:t>
            </a:r>
            <a:endParaRPr sz="2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Char char="●"/>
            </a:pPr>
            <a:r>
              <a:rPr lang="en" sz="2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Events may not be related to each other</a:t>
            </a:r>
            <a:endParaRPr sz="2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Char char="●"/>
            </a:pPr>
            <a:r>
              <a:rPr lang="en" sz="2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Aggregates from events stream (such as # of events per hour) can be represented as time series</a:t>
            </a:r>
            <a:endParaRPr sz="2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Examples</a:t>
            </a:r>
            <a:endParaRPr b="1" sz="21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Char char="●"/>
            </a:pPr>
            <a:r>
              <a:rPr lang="en" sz="2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Car accidents, click stream, equipment failures</a:t>
            </a:r>
            <a:endParaRPr sz="2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Dates in pandas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17850" y="1452975"/>
            <a:ext cx="82962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Pandas is efficient and powerful in handling datetimes: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●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Shift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operations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●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Rolling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operations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●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Resampling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operations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●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Datetime based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joins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●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.dt accessor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all datetime columns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●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Date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parsing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from stings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