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0" r:id="rId4"/>
    <p:sldId id="257" r:id="rId5"/>
    <p:sldId id="258" r:id="rId6"/>
    <p:sldId id="259" r:id="rId7"/>
    <p:sldId id="262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7D2B3-8003-4CD1-9901-DAF87FCC4910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CBE32-81FE-4045-843E-1D90E5629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0507E5E-892B-E65E-F3B1-E5BBB9D78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804610A6-08A0-D67D-343E-3E9CAAA3A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B40EE9C8-4C98-0259-3639-2377BDBA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029D-D0C1-488E-91E7-644CCEAEBC1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8F4BDDFE-E2E6-F2D9-9472-B3D8FBC8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470263A8-67C7-D599-C9AD-42C3E6336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8FB2-480F-4A03-8D16-C9D8D45B3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2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318E9F6-00D4-3CAF-D279-7F07B7382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0C203FEC-2878-026E-5EEA-D7FFCBFB5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05E781C9-10DE-008B-1EBC-CAC70E8CC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029D-D0C1-488E-91E7-644CCEAEBC1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8A47F12-C3EE-516B-3F02-3203771A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3F63383B-0F39-8B88-842B-22256088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8FB2-480F-4A03-8D16-C9D8D45B3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8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CABFDA9B-0CC8-6E0F-90BB-9E98BA8A2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47BEA758-CF38-D5C5-A6A4-C38EE2F7E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BAE7E0D-A106-E931-C160-782F16D3A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029D-D0C1-488E-91E7-644CCEAEBC1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60D3C55E-B0E8-615A-C039-051E14F31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49015E8-29DF-93AE-6B8B-3ABD43D7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8FB2-480F-4A03-8D16-C9D8D45B3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3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17653D3-5567-4ED0-33D2-1794668BF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6413A99-95C1-1CFE-1888-C1F9BC8AB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F470E970-AEA5-6AB3-95F1-6406D317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029D-D0C1-488E-91E7-644CCEAEBC1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2191DD99-A563-B517-6198-2D30E4DB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E2FB07D6-20D6-1F4F-FF90-C676C63A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8FB2-480F-4A03-8D16-C9D8D45B3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7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4D54AF0-9DDC-0E02-49C9-326373D0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B23B7DB8-99BB-4D77-351E-080256D48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11CA5442-887C-E3D2-C60D-B47986693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029D-D0C1-488E-91E7-644CCEAEBC1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B45EEAF-DCAA-324B-CD7F-712083B92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488AFB94-F079-5AD7-E99C-E7B1C193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8FB2-480F-4A03-8D16-C9D8D45B3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5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D361A5D-25DF-9978-9576-9F6A8ED7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2004313-F41E-BB1A-4C83-46E19DF9D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854B3176-A65C-F773-72D6-E8ABD52CC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23706A65-004D-710E-6798-8F433927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029D-D0C1-488E-91E7-644CCEAEBC1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39C590DC-5FC8-2149-97E0-964E2AAD9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EC10E288-DEF4-A275-E393-735F5C1C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8FB2-480F-4A03-8D16-C9D8D45B3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44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31D1B95-E6E2-944A-E2F1-2195407C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FE6827F2-753C-A5C5-B4C3-2D2BC2D84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82E91498-6421-D27D-7337-4E1357309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FD092BC3-F5D6-9988-EB77-387082267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7E99683B-239E-F232-4F62-B088C4F33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715AF2B5-0AAB-7629-9FE7-88A2E8A6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029D-D0C1-488E-91E7-644CCEAEBC1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3A37AFA6-06CC-25F5-9403-3E04AC41D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D1D78906-811D-58FB-5397-131FBC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8FB2-480F-4A03-8D16-C9D8D45B3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5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4A59F4B-0206-A213-6FDD-7C7C231B0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B1B7A74C-D058-9A37-8A91-FFAF160B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029D-D0C1-488E-91E7-644CCEAEBC1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3E36B31F-D796-10BE-0700-ACE30C4ED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B6991BD3-10CD-95D9-A443-72056894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8FB2-480F-4A03-8D16-C9D8D45B3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3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16922AB1-CB6C-67F2-1CC3-4820BAF18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029D-D0C1-488E-91E7-644CCEAEBC1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9F5B30BB-5651-E0CE-B1AE-ACD2DF2C6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18AECD16-4760-7D28-6662-115BFBA2D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8FB2-480F-4A03-8D16-C9D8D45B3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4A01FA5-7FD3-F993-6DE2-50F02FAAA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CAE827A-D4F3-6C26-E758-11DE2B13E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012768D3-B783-84D9-E310-7516403A0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5A002F34-3D16-9498-651C-6B06745D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029D-D0C1-488E-91E7-644CCEAEBC1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DFBCA2D3-29ED-A5FF-C2FF-B88F11C30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E9C29DEC-F8D8-BDC0-FA37-5D0B343D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8FB2-480F-4A03-8D16-C9D8D45B3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7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5976743-496D-A37D-1D93-23D2E715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5F5839D9-3365-952D-AB3A-297A79BC9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D779B553-BC85-7FDE-C93F-5446C5D3E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4485106D-5FF2-8C7E-84B4-C7828A4E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029D-D0C1-488E-91E7-644CCEAEBC1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83409A34-0D1F-099C-7664-8321AAF8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0885E27D-BE3F-9E46-7623-F9647EC1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8FB2-480F-4A03-8D16-C9D8D45B3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4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E000A1C9-2068-3432-731D-BBD88E8F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F86F36B8-780C-35EC-711E-207B7D02D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35A4E370-0138-E3B2-9ACB-97C9DD1B1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0F029D-D0C1-488E-91E7-644CCEAEBC1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D004D561-B663-3518-1037-FF62E7678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A713756F-EEB0-C38D-2734-CDC27D12C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678FB2-480F-4A03-8D16-C9D8D45B3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9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scipy/tutorial/fft.html" TargetMode="External"/><Relationship Id="rId2" Type="http://schemas.openxmlformats.org/officeDocument/2006/relationships/hyperlink" Target="https://www.thefouriertransform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hyperlink" Target="https://www.geeksforgeeks.org/fourier-transfor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5D3A7A4F-57B2-EE70-F95E-5CC0AC3AF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ro-RO" sz="4800" kern="1400" spc="-50">
                <a:solidFill>
                  <a:srgbClr val="FFFFFF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Analiza Fourier în ingineria semnalelor și prelucrarea datelor industriale</a:t>
            </a:r>
            <a:br>
              <a:rPr lang="en-US" sz="4800" kern="1400" spc="-50">
                <a:solidFill>
                  <a:srgbClr val="FFFFFF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ED544C23-C2CD-7772-8DAB-C8CED5878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207" y="4797188"/>
            <a:ext cx="7423614" cy="1749740"/>
          </a:xfrm>
        </p:spPr>
        <p:txBody>
          <a:bodyPr>
            <a:normAutofit fontScale="92500"/>
          </a:bodyPr>
          <a:lstStyle/>
          <a:p>
            <a:pPr algn="r"/>
            <a:r>
              <a:rPr lang="ro-RO" dirty="0">
                <a:solidFill>
                  <a:srgbClr val="FFFFFF"/>
                </a:solidFill>
              </a:rPr>
              <a:t>Proiect realizat de Trăistaru Andrei, Clopotaru Alexandru, Velcea Alexandra</a:t>
            </a:r>
            <a:r>
              <a:rPr lang="en-US" dirty="0">
                <a:solidFill>
                  <a:srgbClr val="FFFFFF"/>
                </a:solidFill>
              </a:rPr>
              <a:t>(622AB)</a:t>
            </a:r>
            <a:r>
              <a:rPr lang="ro-RO" dirty="0">
                <a:solidFill>
                  <a:srgbClr val="FFFFFF"/>
                </a:solidFill>
              </a:rPr>
              <a:t> și Cojoacă Cristian</a:t>
            </a:r>
            <a:r>
              <a:rPr lang="en-US" dirty="0">
                <a:solidFill>
                  <a:srgbClr val="FFFFFF"/>
                </a:solidFill>
              </a:rPr>
              <a:t>(624AB)</a:t>
            </a:r>
          </a:p>
          <a:p>
            <a:pPr algn="r"/>
            <a:endParaRPr lang="en-US" dirty="0">
              <a:solidFill>
                <a:srgbClr val="FFFFFF"/>
              </a:solidFill>
            </a:endParaRPr>
          </a:p>
          <a:p>
            <a:pPr algn="r"/>
            <a:r>
              <a:rPr lang="en-US" dirty="0" err="1">
                <a:solidFill>
                  <a:srgbClr val="FFFFFF"/>
                </a:solidFill>
              </a:rPr>
              <a:t>Facultatea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Inginerie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Industraiala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Robotica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4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815D33-4D7F-0914-5131-82986E7F6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83FA6F-8302-CE1E-A1DC-7570340F7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9AB6EA-4073-3BD2-1E64-7EE0167D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5EA46B-5FF3-E54A-D223-3A91185C1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6D95907-72C7-30C4-763A-B1913BC55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D20E35FE-743F-93C0-4850-B87490BE4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651560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Continut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89D439-E871-6EDD-660A-DDDEE92AD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F3D4DF1-51FD-9F5E-B3BF-220AA9AE0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A48BE52-982F-2145-F3E6-A719E2C95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275E002B-2E37-C657-11C5-A82D3DBD8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E95C0D5-842E-61D4-D2C1-75771452C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3367230-757B-A088-509A-3EB10016D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6A72E8-508A-FF7B-2172-C3A4099C7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705EB343-CF0E-8A85-8311-7EC170978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B5D1796-130C-F512-F55D-FE4D59655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7D1FF5A-E41D-DE8C-072E-0CAD7893F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429C7E2-55D5-DE4B-8C6E-45B5B8AC0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A29FFD7-B69F-B461-C752-5A4A1751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042428F-4868-14C1-3196-D376B2517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3F3BBE54-649E-7749-F99F-100254C25F0E}"/>
              </a:ext>
            </a:extLst>
          </p:cNvPr>
          <p:cNvSpPr/>
          <p:nvPr/>
        </p:nvSpPr>
        <p:spPr>
          <a:xfrm>
            <a:off x="5772643" y="2507226"/>
            <a:ext cx="5606254" cy="385551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E38D0F4-C922-560B-5A0B-444D1B083569}"/>
              </a:ext>
            </a:extLst>
          </p:cNvPr>
          <p:cNvSpPr/>
          <p:nvPr/>
        </p:nvSpPr>
        <p:spPr>
          <a:xfrm>
            <a:off x="5906892" y="2635046"/>
            <a:ext cx="5301882" cy="360327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FCB8568-9986-8134-E4F7-723048AA2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70" y="3246482"/>
            <a:ext cx="5217173" cy="28642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Ce </a:t>
            </a:r>
            <a:r>
              <a:rPr lang="en-US" dirty="0" err="1">
                <a:solidFill>
                  <a:schemeClr val="bg1"/>
                </a:solidFill>
              </a:rPr>
              <a:t>este</a:t>
            </a:r>
            <a:r>
              <a:rPr lang="en-US" dirty="0">
                <a:solidFill>
                  <a:schemeClr val="bg1"/>
                </a:solidFill>
              </a:rPr>
              <a:t> Analiza Fourier?</a:t>
            </a:r>
          </a:p>
          <a:p>
            <a:r>
              <a:rPr lang="en-US" dirty="0" err="1">
                <a:solidFill>
                  <a:schemeClr val="bg1"/>
                </a:solidFill>
              </a:rPr>
              <a:t>Aplicarea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teoremelor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o-RO" dirty="0">
                <a:solidFill>
                  <a:schemeClr val="bg1"/>
                </a:solidFill>
              </a:rPr>
              <a:t>Folosirea Analizei Fourier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o-RO" dirty="0">
                <a:solidFill>
                  <a:schemeClr val="bg1"/>
                </a:solidFill>
              </a:rPr>
              <a:t>Scopul aplicației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Bibliografie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180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A8731B38-FC7D-E1CC-60E1-7633536D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ro-RO">
                <a:solidFill>
                  <a:schemeClr val="bg1"/>
                </a:solidFill>
              </a:rPr>
              <a:t>Ce este Analiza Fourier?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B3CEB8F-3585-2948-DE04-71D562ADC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Analiza Fourier este instrumentul principal în analiza de semnale, prin faptul că permite descompunerea unui semnal în domeniul timpului în componente fundamentale în domeniul frecvenței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62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 2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EABDE7E8-1905-943F-5B8E-6FA9F30EE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270" y="898137"/>
            <a:ext cx="4974771" cy="873986"/>
          </a:xfrm>
        </p:spPr>
        <p:txBody>
          <a:bodyPr anchor="b">
            <a:normAutofit/>
          </a:bodyPr>
          <a:lstStyle/>
          <a:p>
            <a:r>
              <a:rPr lang="ro-RO" sz="3600">
                <a:solidFill>
                  <a:schemeClr val="bg1"/>
                </a:solidFill>
              </a:rPr>
              <a:t>Aplicarea teoremelor 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633B37-1D6A-C95C-00CF-CFE58D963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958550"/>
            <a:ext cx="4974771" cy="4261275"/>
          </a:xfrm>
        </p:spPr>
        <p:txBody>
          <a:bodyPr anchor="t">
            <a:norm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Aplicația dezvoltată de noi permite un modul de ob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ro-RO" dirty="0">
                <a:solidFill>
                  <a:schemeClr val="bg1"/>
                </a:solidFill>
              </a:rPr>
              <a:t>ervare digital al comportamentului unei funcții scrise manual de utilizator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15" name="Group 26">
            <a:extLst>
              <a:ext uri="{FF2B5EF4-FFF2-40B4-BE49-F238E27FC236}">
                <a16:creationId xmlns:a16="http://schemas.microsoft.com/office/drawing/2014/main" id="{732A444C-81CA-4D10-998B-529CE31D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008" y="348973"/>
            <a:ext cx="4945999" cy="6036681"/>
            <a:chOff x="1674895" y="1345036"/>
            <a:chExt cx="5428610" cy="4210939"/>
          </a:xfrm>
        </p:grpSpPr>
        <p:sp>
          <p:nvSpPr>
            <p:cNvPr id="216" name="Rectangle 27">
              <a:extLst>
                <a:ext uri="{FF2B5EF4-FFF2-40B4-BE49-F238E27FC236}">
                  <a16:creationId xmlns:a16="http://schemas.microsoft.com/office/drawing/2014/main" id="{A66CC0ED-7D4E-4CE4-A15A-A6FF507AE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8">
              <a:extLst>
                <a:ext uri="{FF2B5EF4-FFF2-40B4-BE49-F238E27FC236}">
                  <a16:creationId xmlns:a16="http://schemas.microsoft.com/office/drawing/2014/main" id="{56042E25-B074-48D7-9694-5C952710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8" name="Rectangle 30">
            <a:extLst>
              <a:ext uri="{FF2B5EF4-FFF2-40B4-BE49-F238E27FC236}">
                <a16:creationId xmlns:a16="http://schemas.microsoft.com/office/drawing/2014/main" id="{24F61E28-F51E-44F9-B827-A32BAAABD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232747"/>
            <a:ext cx="4945999" cy="603668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B0C85924-AFF4-4ABD-EB17-AA6E1E7C0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495" y="635607"/>
            <a:ext cx="2801402" cy="2430216"/>
          </a:xfrm>
          <a:prstGeom prst="rect">
            <a:avLst/>
          </a:prstGeom>
        </p:spPr>
      </p:pic>
      <p:grpSp>
        <p:nvGrpSpPr>
          <p:cNvPr id="219" name="Graphic 4">
            <a:extLst>
              <a:ext uri="{FF2B5EF4-FFF2-40B4-BE49-F238E27FC236}">
                <a16:creationId xmlns:a16="http://schemas.microsoft.com/office/drawing/2014/main" id="{57CD476F-4071-4E06-BD94-582AC009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73349" y="210930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B6A3560-202E-47CB-A0A4-7BAA40CED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34">
              <a:extLst>
                <a:ext uri="{FF2B5EF4-FFF2-40B4-BE49-F238E27FC236}">
                  <a16:creationId xmlns:a16="http://schemas.microsoft.com/office/drawing/2014/main" id="{8DCE699C-0879-4B2A-BD24-CE9CB03F0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39C6C48-4048-472B-9200-BA3467DD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36">
              <a:extLst>
                <a:ext uri="{FF2B5EF4-FFF2-40B4-BE49-F238E27FC236}">
                  <a16:creationId xmlns:a16="http://schemas.microsoft.com/office/drawing/2014/main" id="{DBE535A2-9A69-4D86-98B9-4606364B7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37">
              <a:extLst>
                <a:ext uri="{FF2B5EF4-FFF2-40B4-BE49-F238E27FC236}">
                  <a16:creationId xmlns:a16="http://schemas.microsoft.com/office/drawing/2014/main" id="{6D38EB57-352E-48E7-9482-1AEA738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38">
              <a:extLst>
                <a:ext uri="{FF2B5EF4-FFF2-40B4-BE49-F238E27FC236}">
                  <a16:creationId xmlns:a16="http://schemas.microsoft.com/office/drawing/2014/main" id="{D18EEB6E-44FD-4775-9179-950DB8C3D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93B6FB8-B03E-4FC7-AC61-9B1613A3C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40">
              <a:extLst>
                <a:ext uri="{FF2B5EF4-FFF2-40B4-BE49-F238E27FC236}">
                  <a16:creationId xmlns:a16="http://schemas.microsoft.com/office/drawing/2014/main" id="{96E9617C-8511-4D9B-94C1-C84BFB7ED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076EA5A-A5A8-42A9-A0F7-ECECD999F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42">
              <a:extLst>
                <a:ext uri="{FF2B5EF4-FFF2-40B4-BE49-F238E27FC236}">
                  <a16:creationId xmlns:a16="http://schemas.microsoft.com/office/drawing/2014/main" id="{55856DB2-44EF-413E-B792-EFF0409DE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43">
              <a:extLst>
                <a:ext uri="{FF2B5EF4-FFF2-40B4-BE49-F238E27FC236}">
                  <a16:creationId xmlns:a16="http://schemas.microsoft.com/office/drawing/2014/main" id="{3E2C35C7-1280-4F14-9553-11374063E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44">
              <a:extLst>
                <a:ext uri="{FF2B5EF4-FFF2-40B4-BE49-F238E27FC236}">
                  <a16:creationId xmlns:a16="http://schemas.microsoft.com/office/drawing/2014/main" id="{A0376E68-4370-4BE5-917D-39794960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45">
              <a:extLst>
                <a:ext uri="{FF2B5EF4-FFF2-40B4-BE49-F238E27FC236}">
                  <a16:creationId xmlns:a16="http://schemas.microsoft.com/office/drawing/2014/main" id="{90D187E9-AB0A-480D-B60A-74F7F26FF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" name="Imagine 6">
            <a:extLst>
              <a:ext uri="{FF2B5EF4-FFF2-40B4-BE49-F238E27FC236}">
                <a16:creationId xmlns:a16="http://schemas.microsoft.com/office/drawing/2014/main" id="{F70214E3-E458-B8FB-F702-E29ECD19A1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25" t="2672" b="1468"/>
          <a:stretch/>
        </p:blipFill>
        <p:spPr>
          <a:xfrm>
            <a:off x="1389667" y="3648929"/>
            <a:ext cx="3469058" cy="198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57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reptunghi 7">
            <a:extLst>
              <a:ext uri="{FF2B5EF4-FFF2-40B4-BE49-F238E27FC236}">
                <a16:creationId xmlns:a16="http://schemas.microsoft.com/office/drawing/2014/main" id="{F4F585ED-DE99-A8DF-2D41-59174AD021F0}"/>
              </a:ext>
            </a:extLst>
          </p:cNvPr>
          <p:cNvSpPr/>
          <p:nvPr/>
        </p:nvSpPr>
        <p:spPr>
          <a:xfrm>
            <a:off x="0" y="0"/>
            <a:ext cx="12792974" cy="71512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232AEE32-98D1-A5B6-40C2-4CCC72941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9" y="409363"/>
            <a:ext cx="10515600" cy="1325563"/>
          </a:xfrm>
        </p:spPr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Folosirea Analizei Fourier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reptunghi 9">
            <a:extLst>
              <a:ext uri="{FF2B5EF4-FFF2-40B4-BE49-F238E27FC236}">
                <a16:creationId xmlns:a16="http://schemas.microsoft.com/office/drawing/2014/main" id="{BAC4D40E-DE0D-0D85-DD5E-5C28CA40670A}"/>
              </a:ext>
            </a:extLst>
          </p:cNvPr>
          <p:cNvSpPr/>
          <p:nvPr/>
        </p:nvSpPr>
        <p:spPr>
          <a:xfrm>
            <a:off x="741872" y="1751162"/>
            <a:ext cx="4873925" cy="46927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F065451E-5BEE-6967-F964-691A8E83FE4A}"/>
              </a:ext>
            </a:extLst>
          </p:cNvPr>
          <p:cNvSpPr/>
          <p:nvPr/>
        </p:nvSpPr>
        <p:spPr>
          <a:xfrm>
            <a:off x="603849" y="1595887"/>
            <a:ext cx="4873925" cy="469277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BB02F25A-6111-3D04-0C65-C5D71A00D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55984"/>
            <a:ext cx="2524125" cy="295275"/>
          </a:xfr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7CA1ED4A-2347-2FC6-16D0-8EBEC3BDE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27973"/>
            <a:ext cx="4204254" cy="3628866"/>
          </a:xfrm>
          <a:prstGeom prst="rect">
            <a:avLst/>
          </a:prstGeom>
        </p:spPr>
      </p:pic>
      <p:sp>
        <p:nvSpPr>
          <p:cNvPr id="12" name="Dreptunghi: colțuri rotunjite 11">
            <a:extLst>
              <a:ext uri="{FF2B5EF4-FFF2-40B4-BE49-F238E27FC236}">
                <a16:creationId xmlns:a16="http://schemas.microsoft.com/office/drawing/2014/main" id="{CFA72312-BBA4-26EF-28A4-A209BD091C7A}"/>
              </a:ext>
            </a:extLst>
          </p:cNvPr>
          <p:cNvSpPr/>
          <p:nvPr/>
        </p:nvSpPr>
        <p:spPr>
          <a:xfrm>
            <a:off x="6396487" y="2458527"/>
            <a:ext cx="4214004" cy="15532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0F258ECD-6608-AAE6-330A-EA50621DBF46}"/>
              </a:ext>
            </a:extLst>
          </p:cNvPr>
          <p:cNvSpPr txBox="1"/>
          <p:nvPr/>
        </p:nvSpPr>
        <p:spPr>
          <a:xfrm>
            <a:off x="6543853" y="2464944"/>
            <a:ext cx="3963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• Aplicația permite prelucrarea fun</a:t>
            </a:r>
            <a:r>
              <a:rPr lang="en-US">
                <a:solidFill>
                  <a:schemeClr val="bg1"/>
                </a:solidFill>
              </a:rPr>
              <a:t>c</a:t>
            </a:r>
            <a:r>
              <a:rPr lang="ro-RO">
                <a:solidFill>
                  <a:schemeClr val="bg1"/>
                </a:solidFill>
              </a:rPr>
              <a:t>ției </a:t>
            </a:r>
            <a:r>
              <a:rPr lang="ro-RO" dirty="0">
                <a:solidFill>
                  <a:schemeClr val="bg1"/>
                </a:solidFill>
              </a:rPr>
              <a:t>folosind Transformarea Fourier pentru o analiză mai în detaliu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711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1AFF4149-E473-75C7-0B92-FE526BFD2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ro-RO" dirty="0">
                <a:solidFill>
                  <a:schemeClr val="bg1"/>
                </a:solidFill>
              </a:rPr>
              <a:t>Scopul aplicației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6D5D604-155A-3AA5-18E5-9F488708A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0650" y="655672"/>
            <a:ext cx="5217173" cy="2121312"/>
          </a:xfrm>
        </p:spPr>
        <p:txBody>
          <a:bodyPr>
            <a:norm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Aplicația are un scop educativ, de a permite o interacțiune rapidă si eficientă pentru </a:t>
            </a:r>
            <a:r>
              <a:rPr lang="ro-RO" dirty="0" err="1">
                <a:solidFill>
                  <a:schemeClr val="bg1"/>
                </a:solidFill>
              </a:rPr>
              <a:t>ințelegerea</a:t>
            </a:r>
            <a:r>
              <a:rPr lang="ro-RO" dirty="0">
                <a:solidFill>
                  <a:schemeClr val="bg1"/>
                </a:solidFill>
              </a:rPr>
              <a:t> noțiunilor de matematică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49BE3A9B-75C2-8E78-00AE-A7603B91B36C}"/>
              </a:ext>
            </a:extLst>
          </p:cNvPr>
          <p:cNvSpPr/>
          <p:nvPr/>
        </p:nvSpPr>
        <p:spPr>
          <a:xfrm>
            <a:off x="6077015" y="3304457"/>
            <a:ext cx="4627747" cy="30582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1126AD-8FBB-DDE2-20E1-57B23D380B24}"/>
              </a:ext>
            </a:extLst>
          </p:cNvPr>
          <p:cNvSpPr/>
          <p:nvPr/>
        </p:nvSpPr>
        <p:spPr>
          <a:xfrm>
            <a:off x="5906892" y="2986430"/>
            <a:ext cx="4631837" cy="325188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D6A54381-15C4-2C6A-D15B-6C323CBA7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460" y="3538524"/>
            <a:ext cx="1619250" cy="314325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9F707F9C-F035-502B-D987-1A3FD1F76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754" y="3942101"/>
            <a:ext cx="38004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68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C32E7AD0-6AA1-41FA-9E89-6F59F94DF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93E1A31-1F44-4254-A026-2BDA03975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AEE2E8D-B5B5-9BF3-D1F0-67E222C24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400" y="2418700"/>
            <a:ext cx="3693501" cy="3567858"/>
          </a:xfrm>
        </p:spPr>
        <p:txBody>
          <a:bodyPr anchor="t">
            <a:normAutofit/>
          </a:bodyPr>
          <a:lstStyle/>
          <a:p>
            <a:r>
              <a:rPr lang="ro-RO" sz="2000">
                <a:solidFill>
                  <a:schemeClr val="bg1"/>
                </a:solidFill>
              </a:rPr>
              <a:t>Exemple de funcții</a:t>
            </a: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5" name="Imagine 14">
            <a:extLst>
              <a:ext uri="{FF2B5EF4-FFF2-40B4-BE49-F238E27FC236}">
                <a16:creationId xmlns:a16="http://schemas.microsoft.com/office/drawing/2014/main" id="{8DAB2689-18D2-CF68-3539-EB4D9EE4B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099" y="1893668"/>
            <a:ext cx="2594737" cy="1439713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45513FF0-4F5E-4B1B-F5EF-1E4BCC247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703" y="1889136"/>
            <a:ext cx="2616497" cy="1444170"/>
          </a:xfrm>
          <a:prstGeom prst="rect">
            <a:avLst/>
          </a:prstGeom>
        </p:spPr>
      </p:pic>
      <p:pic>
        <p:nvPicPr>
          <p:cNvPr id="21" name="Imagine 20">
            <a:extLst>
              <a:ext uri="{FF2B5EF4-FFF2-40B4-BE49-F238E27FC236}">
                <a16:creationId xmlns:a16="http://schemas.microsoft.com/office/drawing/2014/main" id="{C7E93230-6CF9-979A-64EE-A218AACDB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099" y="3494173"/>
            <a:ext cx="2594737" cy="2302828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37ECCD83-814A-B7BF-FD24-4DC6F3F969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9703" y="3494173"/>
            <a:ext cx="2616497" cy="223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6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7FB71D-4935-290D-F8B5-94879ECC9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F9F8D33F-88D2-00CA-4165-C20ED6573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E369B9F-1DA0-AF8E-CB2D-CD6C40C98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ED6DBA2-B62E-F729-C398-CA037BA8E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400" y="2418700"/>
            <a:ext cx="10203555" cy="35678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hlinkClick r:id="rId2"/>
              </a:rPr>
              <a:t>https://www.thefouriertransform.com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hlinkClick r:id="rId3"/>
              </a:rPr>
              <a:t>https://docs.scipy.org/doc/scipy/tutorial/fft.html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hlinkClick r:id="rId4"/>
              </a:rPr>
              <a:t>https://www.geeksforgeeks.org/fourier-transform/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4A772F-C010-65D7-5C1A-6BEE84C7A5CE}"/>
              </a:ext>
            </a:extLst>
          </p:cNvPr>
          <p:cNvSpPr txBox="1"/>
          <p:nvPr/>
        </p:nvSpPr>
        <p:spPr>
          <a:xfrm>
            <a:off x="1074557" y="824630"/>
            <a:ext cx="32741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</a:rPr>
              <a:t>Bibliografie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4" name="Dreptunghi 9">
            <a:extLst>
              <a:ext uri="{FF2B5EF4-FFF2-40B4-BE49-F238E27FC236}">
                <a16:creationId xmlns:a16="http://schemas.microsoft.com/office/drawing/2014/main" id="{99828A79-907F-C42F-C537-583D730BE9DC}"/>
              </a:ext>
            </a:extLst>
          </p:cNvPr>
          <p:cNvSpPr/>
          <p:nvPr/>
        </p:nvSpPr>
        <p:spPr>
          <a:xfrm>
            <a:off x="6523240" y="944916"/>
            <a:ext cx="4873925" cy="46927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reptunghi 8">
            <a:extLst>
              <a:ext uri="{FF2B5EF4-FFF2-40B4-BE49-F238E27FC236}">
                <a16:creationId xmlns:a16="http://schemas.microsoft.com/office/drawing/2014/main" id="{45633877-DDD2-F5D8-E266-B148A4DCDE1F}"/>
              </a:ext>
            </a:extLst>
          </p:cNvPr>
          <p:cNvSpPr/>
          <p:nvPr/>
        </p:nvSpPr>
        <p:spPr>
          <a:xfrm>
            <a:off x="6802495" y="777817"/>
            <a:ext cx="4873925" cy="469277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Joseph Fourier - Wikipedia">
            <a:extLst>
              <a:ext uri="{FF2B5EF4-FFF2-40B4-BE49-F238E27FC236}">
                <a16:creationId xmlns:a16="http://schemas.microsoft.com/office/drawing/2014/main" id="{E213FD2E-EAE2-ED14-66CC-EFDBE4499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170" y="1120879"/>
            <a:ext cx="3167290" cy="400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31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15F2AA47-8B7D-68FB-9625-28A93B09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o-RO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Mulțumim pentru timpul acordat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22850283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185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Temă Office</vt:lpstr>
      <vt:lpstr>Analiza Fourier în ingineria semnalelor și prelucrarea datelor industriale </vt:lpstr>
      <vt:lpstr>Continut</vt:lpstr>
      <vt:lpstr>Ce este Analiza Fourier?</vt:lpstr>
      <vt:lpstr>Aplicarea teoremelor </vt:lpstr>
      <vt:lpstr>Folosirea Analizei Fourier</vt:lpstr>
      <vt:lpstr>Scopul aplicației</vt:lpstr>
      <vt:lpstr>PowerPoint Presentation</vt:lpstr>
      <vt:lpstr>PowerPoint Presentation</vt:lpstr>
      <vt:lpstr>Mulțumim pentru timpul acordat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cristian cojoaca</dc:creator>
  <cp:lastModifiedBy>Andrei TRĂISTARU (139868)</cp:lastModifiedBy>
  <cp:revision>12</cp:revision>
  <dcterms:created xsi:type="dcterms:W3CDTF">2025-01-11T21:27:38Z</dcterms:created>
  <dcterms:modified xsi:type="dcterms:W3CDTF">2025-01-13T12:32:49Z</dcterms:modified>
</cp:coreProperties>
</file>