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6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0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6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9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6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7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6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20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65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3148-F96E-4FF9-B90E-5E232631A701}" type="datetimeFigureOut">
              <a:rPr lang="pt-BR" smtClean="0"/>
              <a:t>11/03/2015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7FB9-914A-464C-B51D-5E8E235B4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89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 de aula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reflexão ética autônoma no mundo grego aparece 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u="sng" dirty="0" smtClean="0"/>
              <a:t>Sócrates</a:t>
            </a:r>
            <a:r>
              <a:rPr lang="pt-BR" dirty="0" smtClean="0"/>
              <a:t>;</a:t>
            </a:r>
          </a:p>
          <a:p>
            <a:r>
              <a:rPr lang="pt-BR" dirty="0"/>
              <a:t>acreditou na </a:t>
            </a:r>
            <a:r>
              <a:rPr lang="pt-BR" u="sng" dirty="0"/>
              <a:t>estabilidade das leis</a:t>
            </a:r>
            <a:r>
              <a:rPr lang="pt-BR" dirty="0"/>
              <a:t>, dos </a:t>
            </a:r>
            <a:r>
              <a:rPr lang="pt-BR" u="sng" dirty="0"/>
              <a:t>princípios verdadeiros </a:t>
            </a:r>
            <a:r>
              <a:rPr lang="pt-BR" dirty="0"/>
              <a:t>e universais das </a:t>
            </a:r>
            <a:r>
              <a:rPr lang="pt-BR" dirty="0" smtClean="0"/>
              <a:t>normas;</a:t>
            </a:r>
          </a:p>
          <a:p>
            <a:r>
              <a:rPr lang="pt-BR" dirty="0"/>
              <a:t>a partir </a:t>
            </a:r>
            <a:r>
              <a:rPr lang="pt-BR" dirty="0" smtClean="0"/>
              <a:t>de Sócrates, </a:t>
            </a:r>
            <a:r>
              <a:rPr lang="pt-BR" dirty="0"/>
              <a:t>o termo </a:t>
            </a:r>
            <a:r>
              <a:rPr lang="pt-BR" u="sng" dirty="0"/>
              <a:t>ética</a:t>
            </a:r>
            <a:r>
              <a:rPr lang="pt-BR" dirty="0"/>
              <a:t> se afasta tanto do sentido originário de morada quanto de equilíbrio das </a:t>
            </a:r>
            <a:r>
              <a:rPr lang="pt-BR" dirty="0" smtClean="0"/>
              <a:t>paixões, </a:t>
            </a:r>
            <a:r>
              <a:rPr lang="pt-BR" dirty="0"/>
              <a:t>tal como Heráclito e Demócrito respectivamente </a:t>
            </a:r>
            <a:r>
              <a:rPr lang="pt-BR" dirty="0" smtClean="0"/>
              <a:t>entendiam;</a:t>
            </a:r>
          </a:p>
          <a:p>
            <a:r>
              <a:rPr lang="pt-BR" dirty="0" smtClean="0"/>
              <a:t>Maiêutica: </a:t>
            </a:r>
            <a:r>
              <a:rPr lang="pt-BR" dirty="0"/>
              <a:t>cidadãos &gt;</a:t>
            </a:r>
            <a:r>
              <a:rPr lang="pt-BR" dirty="0" smtClean="0"/>
              <a:t> </a:t>
            </a:r>
            <a:r>
              <a:rPr lang="pt-BR" dirty="0"/>
              <a:t>vida </a:t>
            </a:r>
            <a:r>
              <a:rPr lang="pt-BR" dirty="0" smtClean="0"/>
              <a:t>virtuosa.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88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i="1" u="sng" dirty="0" smtClean="0"/>
          </a:p>
          <a:p>
            <a:endParaRPr lang="pt-BR" i="1" u="sng" dirty="0"/>
          </a:p>
          <a:p>
            <a:r>
              <a:rPr lang="pt-BR" i="1" u="sng" dirty="0" smtClean="0"/>
              <a:t>Tirania: </a:t>
            </a:r>
            <a:r>
              <a:rPr lang="pt-BR" dirty="0" smtClean="0"/>
              <a:t>O sistema em que um homem, o tirano, assume o poder sob pretexto de beneficiar o coletivo, mas que na verdade representa seu desejo por bajulações, demonstrando total ausência de virtude e pobreza de alma.</a:t>
            </a:r>
          </a:p>
          <a:p>
            <a:endParaRPr lang="pt-BR" i="1" u="sng" dirty="0" smtClean="0"/>
          </a:p>
          <a:p>
            <a:endParaRPr lang="pt-BR" i="1" u="sng" dirty="0" smtClean="0"/>
          </a:p>
          <a:p>
            <a:endParaRPr lang="pt-BR" i="1" u="sng" dirty="0"/>
          </a:p>
          <a:p>
            <a:endParaRPr lang="pt-B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72296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i="1" u="sng" dirty="0" smtClean="0"/>
          </a:p>
          <a:p>
            <a:r>
              <a:rPr lang="pt-BR" i="1" u="sng" dirty="0" smtClean="0"/>
              <a:t>Democracia: </a:t>
            </a:r>
            <a:r>
              <a:rPr lang="pt-BR" dirty="0" smtClean="0"/>
              <a:t>O governo da </a:t>
            </a:r>
            <a:r>
              <a:rPr lang="pt-BR" i="1" dirty="0" smtClean="0"/>
              <a:t>Pólis</a:t>
            </a:r>
            <a:r>
              <a:rPr lang="pt-BR" dirty="0" smtClean="0"/>
              <a:t> ao gosto de cada um, com representantes eleitos ou cidadãos participando diretamente, estabelecendo acordos para pautar leis, as quais os indivíduos devem se adaptar.</a:t>
            </a:r>
          </a:p>
          <a:p>
            <a:endParaRPr lang="pt-BR" dirty="0" smtClean="0"/>
          </a:p>
          <a:p>
            <a:pPr algn="ctr">
              <a:buFont typeface="Wingdings" panose="05000000000000000000" pitchFamily="2" charset="2"/>
              <a:buChar char="Ø"/>
            </a:pPr>
            <a:r>
              <a:rPr lang="pt-BR" sz="4400" dirty="0" smtClean="0"/>
              <a:t>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47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Platão: </a:t>
            </a:r>
            <a:r>
              <a:rPr lang="pt-BR" dirty="0"/>
              <a:t>todas as formas de governo conduzem ao </a:t>
            </a:r>
            <a:r>
              <a:rPr lang="pt-BR" dirty="0" smtClean="0"/>
              <a:t>vício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Propôs </a:t>
            </a:r>
            <a:r>
              <a:rPr lang="pt-BR" dirty="0"/>
              <a:t>a construção de um </a:t>
            </a:r>
            <a:r>
              <a:rPr lang="pt-BR" u="sng" dirty="0"/>
              <a:t>Estado </a:t>
            </a:r>
            <a:r>
              <a:rPr lang="pt-BR" u="sng" dirty="0" smtClean="0"/>
              <a:t>Ideal </a:t>
            </a:r>
          </a:p>
          <a:p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República </a:t>
            </a:r>
            <a:r>
              <a:rPr lang="pt-BR" dirty="0"/>
              <a:t>Platônica (</a:t>
            </a:r>
            <a:r>
              <a:rPr lang="pt-BR" i="1" dirty="0"/>
              <a:t>Res Pública </a:t>
            </a:r>
            <a:r>
              <a:rPr lang="pt-BR" dirty="0"/>
              <a:t>= coisa pública).</a:t>
            </a:r>
          </a:p>
          <a:p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4623515" y="32068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6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u="sng" dirty="0" smtClean="0"/>
          </a:p>
          <a:p>
            <a:r>
              <a:rPr lang="pt-BR" u="sng" dirty="0" smtClean="0"/>
              <a:t>O </a:t>
            </a:r>
            <a:r>
              <a:rPr lang="pt-BR" u="sng" dirty="0"/>
              <a:t>Estado </a:t>
            </a:r>
            <a:r>
              <a:rPr lang="pt-BR" dirty="0"/>
              <a:t>deveria ser governado pelos </a:t>
            </a:r>
            <a:r>
              <a:rPr lang="pt-BR" u="sng" dirty="0"/>
              <a:t>reis filósofos</a:t>
            </a:r>
            <a:r>
              <a:rPr lang="pt-BR" dirty="0"/>
              <a:t>, sendo a </a:t>
            </a:r>
            <a:r>
              <a:rPr lang="pt-BR" u="sng" dirty="0"/>
              <a:t>racionalidade </a:t>
            </a:r>
            <a:r>
              <a:rPr lang="pt-BR" dirty="0"/>
              <a:t>o que permitiria dirigir o destino coletivo com sabedoria e virtude.</a:t>
            </a:r>
          </a:p>
          <a:p>
            <a:r>
              <a:rPr lang="pt-BR" u="sng" dirty="0"/>
              <a:t>Os guardiões </a:t>
            </a:r>
            <a:r>
              <a:rPr lang="pt-BR" dirty="0"/>
              <a:t>deste sistema de governo seriam os </a:t>
            </a:r>
            <a:r>
              <a:rPr lang="pt-BR" u="sng" dirty="0"/>
              <a:t>soldados</a:t>
            </a:r>
            <a:r>
              <a:rPr lang="pt-BR" dirty="0"/>
              <a:t>, selecionados entre os mais corajosos e obedientes.</a:t>
            </a:r>
          </a:p>
          <a:p>
            <a:r>
              <a:rPr lang="pt-BR" u="sng" dirty="0"/>
              <a:t>Aos artesãos </a:t>
            </a:r>
            <a:r>
              <a:rPr lang="pt-BR" dirty="0"/>
              <a:t>caberia viabilizar economicamente o Estado, constituindo a base da sociedade, composta por indivíduos governados pelas coisas sensíveis.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90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Os filósofos &gt; alma </a:t>
            </a:r>
            <a:r>
              <a:rPr lang="pt-BR" dirty="0"/>
              <a:t>de </a:t>
            </a:r>
            <a:r>
              <a:rPr lang="pt-BR" dirty="0" smtClean="0"/>
              <a:t>ouro  = </a:t>
            </a:r>
            <a:r>
              <a:rPr lang="pt-BR" dirty="0"/>
              <a:t>cultivando a virtude da </a:t>
            </a:r>
            <a:r>
              <a:rPr lang="pt-BR" dirty="0" smtClean="0"/>
              <a:t>sabedoria;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soldados </a:t>
            </a:r>
            <a:r>
              <a:rPr lang="pt-BR" dirty="0" smtClean="0"/>
              <a:t>&gt; teriam </a:t>
            </a:r>
            <a:r>
              <a:rPr lang="pt-BR" dirty="0"/>
              <a:t>alma de </a:t>
            </a:r>
            <a:r>
              <a:rPr lang="pt-BR" dirty="0" smtClean="0"/>
              <a:t>prata =</a:t>
            </a:r>
            <a:r>
              <a:rPr lang="pt-BR" baseline="-25000" dirty="0" smtClean="0"/>
              <a:t> </a:t>
            </a:r>
            <a:r>
              <a:rPr lang="pt-BR" dirty="0" smtClean="0"/>
              <a:t> </a:t>
            </a:r>
            <a:r>
              <a:rPr lang="pt-BR" dirty="0"/>
              <a:t>possuindo a </a:t>
            </a:r>
            <a:r>
              <a:rPr lang="pt-BR" dirty="0" smtClean="0"/>
              <a:t>virtude </a:t>
            </a:r>
            <a:r>
              <a:rPr lang="pt-BR" dirty="0"/>
              <a:t>da </a:t>
            </a:r>
            <a:r>
              <a:rPr lang="pt-BR" dirty="0" smtClean="0"/>
              <a:t>coragem;</a:t>
            </a:r>
          </a:p>
          <a:p>
            <a:endParaRPr lang="pt-BR" dirty="0"/>
          </a:p>
          <a:p>
            <a:r>
              <a:rPr lang="pt-BR" dirty="0" smtClean="0"/>
              <a:t>E </a:t>
            </a:r>
            <a:r>
              <a:rPr lang="pt-BR" dirty="0"/>
              <a:t>os artesãos &gt;</a:t>
            </a:r>
            <a:r>
              <a:rPr lang="pt-BR" dirty="0" smtClean="0"/>
              <a:t> </a:t>
            </a:r>
            <a:r>
              <a:rPr lang="pt-BR" dirty="0"/>
              <a:t>alma de </a:t>
            </a:r>
            <a:r>
              <a:rPr lang="pt-BR" dirty="0" smtClean="0"/>
              <a:t>bronze</a:t>
            </a:r>
            <a:r>
              <a:rPr lang="pt-BR" dirty="0"/>
              <a:t> </a:t>
            </a:r>
            <a:r>
              <a:rPr lang="pt-BR" dirty="0" smtClean="0"/>
              <a:t>= </a:t>
            </a:r>
            <a:r>
              <a:rPr lang="pt-BR" dirty="0"/>
              <a:t>cultivar a virtude da moderação para conter seus desejos pelos bens materiais.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12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 smtClean="0"/>
              <a:t>Aristóteles: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Considerava </a:t>
            </a:r>
            <a:r>
              <a:rPr lang="pt-BR" dirty="0"/>
              <a:t>a ética como possibilidade de eliminar a </a:t>
            </a:r>
            <a:r>
              <a:rPr lang="pt-BR" dirty="0" smtClean="0"/>
              <a:t>desigualdade;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O </a:t>
            </a:r>
            <a:r>
              <a:rPr lang="pt-BR" dirty="0"/>
              <a:t>equilíbrio interno do </a:t>
            </a:r>
            <a:r>
              <a:rPr lang="pt-BR" dirty="0" smtClean="0"/>
              <a:t>individuo;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Para </a:t>
            </a:r>
            <a:r>
              <a:rPr lang="pt-BR" dirty="0"/>
              <a:t>ele não é o sistema político que corrompe o homem, este é que desvirtua o regime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 </a:t>
            </a:r>
            <a:r>
              <a:rPr lang="pt-BR" dirty="0"/>
              <a:t>ética aristotélica propõe observar as necessidades do homem como indivíduo e membro da coletividade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u="sng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 smtClean="0"/>
              <a:t>Platão:</a:t>
            </a: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A ética </a:t>
            </a:r>
            <a:r>
              <a:rPr lang="pt-BR" dirty="0"/>
              <a:t>é inerente a um </a:t>
            </a:r>
            <a:r>
              <a:rPr lang="pt-BR" dirty="0" smtClean="0"/>
              <a:t>grupo;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É o sistema político que corrompe o homem;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tratou a ética como componente indissociável da vida </a:t>
            </a:r>
            <a:r>
              <a:rPr lang="pt-BR" dirty="0" smtClean="0"/>
              <a:t>política;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0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Para racionalizar o convívio entre as </a:t>
            </a:r>
            <a:r>
              <a:rPr lang="pt-BR" sz="3600" dirty="0" smtClean="0"/>
              <a:t>pessoas, </a:t>
            </a:r>
            <a:r>
              <a:rPr lang="pt-BR" sz="3600" dirty="0"/>
              <a:t>seria preciso assimilar três tipos de </a:t>
            </a:r>
            <a:r>
              <a:rPr lang="pt-BR" sz="3600" dirty="0" smtClean="0"/>
              <a:t>conhecimentos, segundo Aristóteles: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u="sng" dirty="0"/>
              <a:t>Conhecimentos </a:t>
            </a:r>
            <a:r>
              <a:rPr lang="pt-BR" i="1" u="sng" dirty="0" smtClean="0"/>
              <a:t>Teóricos</a:t>
            </a:r>
            <a:r>
              <a:rPr lang="pt-BR" i="1" dirty="0" smtClean="0"/>
              <a:t>: </a:t>
            </a:r>
            <a:r>
              <a:rPr lang="pt-BR" dirty="0"/>
              <a:t>A averiguação do que ocorre no mundo, transformado em conhecimento sistematizado, em Ciência e, portanto, naquilo que hoje chamamos de ética.</a:t>
            </a:r>
          </a:p>
          <a:p>
            <a:r>
              <a:rPr lang="pt-BR" dirty="0"/>
              <a:t>2. </a:t>
            </a:r>
            <a:r>
              <a:rPr lang="pt-BR" i="1" u="sng" dirty="0"/>
              <a:t>Conhecimentos </a:t>
            </a:r>
            <a:r>
              <a:rPr lang="pt-BR" i="1" u="sng" dirty="0" smtClean="0"/>
              <a:t>Produzidos</a:t>
            </a:r>
            <a:r>
              <a:rPr lang="pt-BR" i="1" dirty="0" smtClean="0"/>
              <a:t>: </a:t>
            </a:r>
            <a:r>
              <a:rPr lang="pt-BR" dirty="0"/>
              <a:t>Normas de orientação técnica, necessárias à efetivação da prática, correspondentes às leis e ao Direito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i="1" u="sng" dirty="0" smtClean="0"/>
              <a:t> Conhecimentos Práticos:</a:t>
            </a:r>
            <a:r>
              <a:rPr lang="pt-BR" i="1" dirty="0" smtClean="0"/>
              <a:t> </a:t>
            </a:r>
            <a:r>
              <a:rPr lang="pt-BR" dirty="0"/>
              <a:t>Orientações obtidas pela vivência diária, conduzindo a maneira justa e saudável de viver em harmonia com a natureza e o outro, condizente com a moral.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69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 A </a:t>
            </a:r>
            <a:r>
              <a:rPr lang="pt-BR" dirty="0"/>
              <a:t>existência coletiva precisa de regras para efetivar-se, percorrendo esferas distintas que vão do privado ao convencionado para o conjunto, do indivíduo ao </a:t>
            </a:r>
            <a:r>
              <a:rPr lang="pt-BR" dirty="0" smtClean="0"/>
              <a:t>grupo.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51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entregar na próxima aula (1 lauda)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3200" dirty="0" smtClean="0"/>
              <a:t>Distinguir as principais características da ética grega através das perspectivas de Sócrates, Platão e Aristóteles.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54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 smtClean="0"/>
              <a:t>Platão: </a:t>
            </a:r>
            <a:r>
              <a:rPr lang="pt-BR" dirty="0" smtClean="0"/>
              <a:t>aprofundou a busca dos conhecimentos universais;</a:t>
            </a:r>
          </a:p>
          <a:p>
            <a:r>
              <a:rPr lang="pt-BR" dirty="0" smtClean="0"/>
              <a:t>A realidade </a:t>
            </a:r>
            <a:r>
              <a:rPr lang="pt-BR" dirty="0"/>
              <a:t>fica dividida, para ele, em </a:t>
            </a:r>
            <a:r>
              <a:rPr lang="pt-BR" u="sng" dirty="0"/>
              <a:t>dois mundos distintos </a:t>
            </a:r>
            <a:r>
              <a:rPr lang="pt-BR" dirty="0"/>
              <a:t>e contrapostos: um, superior, invisível, eterno e imutável das ideias subsistentes, outro, físico, visível, material, sujeito à transformação</a:t>
            </a:r>
            <a:r>
              <a:rPr lang="pt-BR" dirty="0" smtClean="0"/>
              <a:t>.</a:t>
            </a:r>
          </a:p>
          <a:p>
            <a:r>
              <a:rPr lang="pt-BR" dirty="0"/>
              <a:t>A ética platônica gira em torno da aspiração dos homens à felicidade. Seu pensamento completo sobre esta questão só se completa, no entanto, quando elabora </a:t>
            </a:r>
            <a:r>
              <a:rPr lang="pt-BR" u="sng" dirty="0"/>
              <a:t>a teoria das ideias transcendentes</a:t>
            </a:r>
            <a:r>
              <a:rPr lang="pt-BR" dirty="0"/>
              <a:t>; </a:t>
            </a:r>
            <a:r>
              <a:rPr lang="pt-BR" dirty="0" smtClean="0"/>
              <a:t> </a:t>
            </a:r>
            <a:r>
              <a:rPr lang="pt-BR" dirty="0"/>
              <a:t>a conduta do homem encontraria a felicidade, consistindo </a:t>
            </a:r>
            <a:r>
              <a:rPr lang="pt-BR" u="sng" dirty="0"/>
              <a:t>na prática da virtude </a:t>
            </a:r>
            <a:r>
              <a:rPr lang="pt-BR" dirty="0"/>
              <a:t>(esta uma atividade própria da alma, formada pelo costume regulado através das leis) e no cultivo da Filosofia.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0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 </a:t>
            </a:r>
            <a:r>
              <a:rPr lang="pt-BR" u="sng" dirty="0"/>
              <a:t>Aristóteles,</a:t>
            </a:r>
            <a:r>
              <a:rPr lang="pt-BR" dirty="0"/>
              <a:t> a ética torna-se uma disciplina filosófica. Sua filosofia critica o dualismo ontológico de Platão, a separação dos mundos sensível e inteligível. Para Aristóteles, existe uma </a:t>
            </a:r>
            <a:r>
              <a:rPr lang="pt-BR" u="sng" dirty="0"/>
              <a:t>correlação entre </a:t>
            </a:r>
            <a:r>
              <a:rPr lang="pt-BR" i="1" u="sng" dirty="0"/>
              <a:t>ser</a:t>
            </a:r>
            <a:r>
              <a:rPr lang="pt-BR" u="sng" dirty="0"/>
              <a:t> e </a:t>
            </a:r>
            <a:r>
              <a:rPr lang="pt-BR" i="1" u="sng" dirty="0"/>
              <a:t>bem</a:t>
            </a:r>
            <a:r>
              <a:rPr lang="pt-BR" dirty="0"/>
              <a:t>. O bem relaciona-se com a essência de cada coisa.    </a:t>
            </a:r>
          </a:p>
        </p:txBody>
      </p:sp>
    </p:spTree>
    <p:extLst>
      <p:ext uri="{BB962C8B-B14F-4D97-AF65-F5344CB8AC3E}">
        <p14:creationId xmlns:p14="http://schemas.microsoft.com/office/powerpoint/2010/main" val="176315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u="sng" dirty="0" smtClean="0"/>
              <a:t>objeto da ética </a:t>
            </a:r>
            <a:r>
              <a:rPr lang="pt-BR" dirty="0" smtClean="0"/>
              <a:t>consiste em investigar as características do bem, da perfeição e da felicidade que são atribuídas ao homem, com o fim de ajustá-los à orientação prática da conduta humana.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9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Segundo </a:t>
            </a:r>
            <a:r>
              <a:rPr lang="pt-BR" u="sng" dirty="0"/>
              <a:t>Aristóteles,</a:t>
            </a:r>
            <a:r>
              <a:rPr lang="pt-BR" dirty="0"/>
              <a:t> o homem deve contentar-se com o ser e o bem que possui, pois está </a:t>
            </a:r>
            <a:r>
              <a:rPr lang="pt-BR" u="sng" dirty="0"/>
              <a:t>limitado</a:t>
            </a:r>
            <a:r>
              <a:rPr lang="pt-BR" dirty="0"/>
              <a:t>, essencial e temporalmente, pela sua substância mortal e corruptível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Você considera que toda a ação humana </a:t>
            </a:r>
            <a:r>
              <a:rPr lang="pt-BR" dirty="0"/>
              <a:t>está orientada para a realização de algum </a:t>
            </a:r>
            <a:r>
              <a:rPr lang="pt-BR" dirty="0" smtClean="0"/>
              <a:t>bem?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83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latão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Tratou </a:t>
            </a:r>
            <a:r>
              <a:rPr lang="pt-BR" dirty="0"/>
              <a:t>a ética como componente indissociável da vida </a:t>
            </a:r>
            <a:r>
              <a:rPr lang="pt-BR" dirty="0" smtClean="0"/>
              <a:t>política;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 ética deveria permitir que os indivíduos partilhassem o poder, impedindo a concentração do governo da </a:t>
            </a:r>
            <a:r>
              <a:rPr lang="pt-BR" i="1" dirty="0"/>
              <a:t>Pólis</a:t>
            </a:r>
            <a:r>
              <a:rPr lang="pt-BR" dirty="0"/>
              <a:t> nas mãos de um segmento da sociedade ou de um individuo</a:t>
            </a:r>
            <a:r>
              <a:rPr lang="pt-BR" dirty="0" smtClean="0"/>
              <a:t>. </a:t>
            </a:r>
            <a:r>
              <a:rPr lang="pt-BR" u="sng" dirty="0" smtClean="0"/>
              <a:t>(nivelamento entre os indivíduos);</a:t>
            </a:r>
          </a:p>
          <a:p>
            <a:endParaRPr lang="pt-BR" u="sng" dirty="0"/>
          </a:p>
          <a:p>
            <a:r>
              <a:rPr lang="pt-BR" dirty="0" smtClean="0"/>
              <a:t>Fornecendo </a:t>
            </a:r>
            <a:r>
              <a:rPr lang="pt-BR" dirty="0"/>
              <a:t>limites à liberdade, equalizando diferenças sociais e econômicas, </a:t>
            </a:r>
            <a:r>
              <a:rPr lang="pt-BR" u="sng" dirty="0"/>
              <a:t>a ética deveria fazer o sujeito se preocupar com o outro</a:t>
            </a:r>
            <a:r>
              <a:rPr lang="pt-BR" dirty="0"/>
              <a:t>,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partilhando o poder.</a:t>
            </a:r>
          </a:p>
          <a:p>
            <a:endParaRPr lang="pt-BR" u="sng" dirty="0" smtClean="0"/>
          </a:p>
          <a:p>
            <a:endParaRPr lang="pt-BR" u="sng" dirty="0" smtClean="0"/>
          </a:p>
          <a:p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87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4000" dirty="0" smtClean="0"/>
              <a:t>O que vocês acham da tentativa de Platão de organizar a distribuição do poder?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31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b="1" dirty="0"/>
              <a:t>Para Platão, todas as formas de governo poderiam ser resumidas em quatro, todas produtoras de homens não éticos:</a:t>
            </a:r>
            <a:br>
              <a:rPr lang="pt-BR" sz="3200" b="1" dirty="0"/>
            </a:b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i="1" dirty="0" smtClean="0"/>
          </a:p>
          <a:p>
            <a:r>
              <a:rPr lang="pt-BR" i="1" u="sng" dirty="0" smtClean="0"/>
              <a:t>Timocracia</a:t>
            </a:r>
            <a:r>
              <a:rPr lang="pt-BR" u="sng" dirty="0" smtClean="0"/>
              <a:t>:</a:t>
            </a:r>
            <a:r>
              <a:rPr lang="pt-BR" dirty="0" smtClean="0"/>
              <a:t> </a:t>
            </a:r>
            <a:r>
              <a:rPr lang="pt-BR" dirty="0"/>
              <a:t>O regime dos amantes da riqueza, onde o poder é partilhado apenas entre os membros das oligarquias, palavra que em grego significa “governo de poucos”, restringindo-se ao controle exercido pelas famílias mais ricas e proeminentes que formam a nobreza.</a:t>
            </a:r>
          </a:p>
          <a:p>
            <a:r>
              <a:rPr lang="pt-BR" dirty="0"/>
              <a:t>O poder é transmitido hereditariamente, sem possibilidade de alternância ou de compartilhamento.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06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2</a:t>
            </a:r>
            <a:r>
              <a:rPr lang="pt-BR" dirty="0"/>
              <a:t>. </a:t>
            </a:r>
            <a:r>
              <a:rPr lang="pt-BR" i="1" u="sng" dirty="0" smtClean="0"/>
              <a:t>Oligarquia:</a:t>
            </a:r>
            <a:r>
              <a:rPr lang="pt-BR" i="1" dirty="0" smtClean="0"/>
              <a:t> </a:t>
            </a:r>
            <a:r>
              <a:rPr lang="pt-BR" dirty="0"/>
              <a:t>O regime decidido pela transação de fortunas, governado pelos ricos, independente de sua origem familiar, sem nenhuma participação dos pobres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Onde o que é valorizado é a capacidade econômica e não a virtude.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580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991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Nota de aula 3</vt:lpstr>
      <vt:lpstr>...</vt:lpstr>
      <vt:lpstr>...</vt:lpstr>
      <vt:lpstr>...</vt:lpstr>
      <vt:lpstr>...</vt:lpstr>
      <vt:lpstr>Platão</vt:lpstr>
      <vt:lpstr>...</vt:lpstr>
      <vt:lpstr>Para Platão, todas as formas de governo poderiam ser resumidas em quatro, todas produtoras de homens não éticos: </vt:lpstr>
      <vt:lpstr>...</vt:lpstr>
      <vt:lpstr>...</vt:lpstr>
      <vt:lpstr>...</vt:lpstr>
      <vt:lpstr>Platão: todas as formas de governo conduzem ao vício</vt:lpstr>
      <vt:lpstr>...</vt:lpstr>
      <vt:lpstr>...</vt:lpstr>
      <vt:lpstr>...</vt:lpstr>
      <vt:lpstr>Para racionalizar o convívio entre as pessoas, seria preciso assimilar três tipos de conhecimentos, segundo Aristóteles:</vt:lpstr>
      <vt:lpstr>...</vt:lpstr>
      <vt:lpstr>Para entregar na próxima aula (1 lauda)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 de aula</dc:title>
  <dc:creator>Iane de Castro</dc:creator>
  <cp:lastModifiedBy>Iane de Castro</cp:lastModifiedBy>
  <cp:revision>13</cp:revision>
  <dcterms:created xsi:type="dcterms:W3CDTF">2015-03-11T12:52:05Z</dcterms:created>
  <dcterms:modified xsi:type="dcterms:W3CDTF">2015-03-11T14:15:33Z</dcterms:modified>
</cp:coreProperties>
</file>