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343" r:id="rId2"/>
    <p:sldId id="331" r:id="rId3"/>
    <p:sldId id="383" r:id="rId4"/>
    <p:sldId id="409" r:id="rId5"/>
    <p:sldId id="294" r:id="rId6"/>
    <p:sldId id="428" r:id="rId7"/>
    <p:sldId id="429" r:id="rId8"/>
    <p:sldId id="462" r:id="rId9"/>
    <p:sldId id="458" r:id="rId10"/>
    <p:sldId id="455" r:id="rId11"/>
    <p:sldId id="456" r:id="rId12"/>
    <p:sldId id="442" r:id="rId13"/>
    <p:sldId id="443" r:id="rId14"/>
    <p:sldId id="444" r:id="rId15"/>
    <p:sldId id="435" r:id="rId16"/>
    <p:sldId id="436" r:id="rId17"/>
    <p:sldId id="445" r:id="rId18"/>
    <p:sldId id="459" r:id="rId19"/>
    <p:sldId id="408" r:id="rId20"/>
    <p:sldId id="431" r:id="rId21"/>
    <p:sldId id="432" r:id="rId22"/>
    <p:sldId id="430" r:id="rId23"/>
    <p:sldId id="457" r:id="rId24"/>
    <p:sldId id="441" r:id="rId25"/>
    <p:sldId id="413" r:id="rId26"/>
    <p:sldId id="425" r:id="rId27"/>
    <p:sldId id="448" r:id="rId28"/>
    <p:sldId id="449" r:id="rId29"/>
    <p:sldId id="461" r:id="rId30"/>
    <p:sldId id="460" r:id="rId31"/>
    <p:sldId id="433" r:id="rId32"/>
    <p:sldId id="434" r:id="rId33"/>
    <p:sldId id="410" r:id="rId34"/>
    <p:sldId id="398" r:id="rId35"/>
    <p:sldId id="427" r:id="rId36"/>
    <p:sldId id="447" r:id="rId37"/>
    <p:sldId id="450" r:id="rId38"/>
    <p:sldId id="452" r:id="rId39"/>
    <p:sldId id="453" r:id="rId40"/>
    <p:sldId id="454" r:id="rId41"/>
    <p:sldId id="437" r:id="rId42"/>
    <p:sldId id="438" r:id="rId43"/>
    <p:sldId id="439" r:id="rId44"/>
    <p:sldId id="440" r:id="rId45"/>
    <p:sldId id="446" r:id="rId46"/>
    <p:sldId id="451" r:id="rId47"/>
    <p:sldId id="463" r:id="rId48"/>
    <p:sldId id="464" r:id="rId49"/>
    <p:sldId id="465" r:id="rId50"/>
    <p:sldId id="466" r:id="rId51"/>
    <p:sldId id="467" r:id="rId52"/>
    <p:sldId id="468" r:id="rId53"/>
    <p:sldId id="469" r:id="rId54"/>
    <p:sldId id="471" r:id="rId55"/>
    <p:sldId id="470" r:id="rId56"/>
    <p:sldId id="396" r:id="rId57"/>
  </p:sldIdLst>
  <p:sldSz cx="9144000" cy="6858000" type="screen4x3"/>
  <p:notesSz cx="9856788" cy="676116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29">
          <p15:clr>
            <a:srgbClr val="A4A3A4"/>
          </p15:clr>
        </p15:guide>
        <p15:guide id="2" pos="31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5B00"/>
    <a:srgbClr val="FD6600"/>
    <a:srgbClr val="7F7F7F"/>
    <a:srgbClr val="FDFDFD"/>
    <a:srgbClr val="F7F7F7"/>
    <a:srgbClr val="F2F2F2"/>
    <a:srgbClr val="4C4C4C"/>
    <a:srgbClr val="8BA8CB"/>
    <a:srgbClr val="DCE6F2"/>
    <a:srgbClr val="8A9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71" autoAdjust="0"/>
  </p:normalViewPr>
  <p:slideViewPr>
    <p:cSldViewPr>
      <p:cViewPr varScale="1">
        <p:scale>
          <a:sx n="107" d="100"/>
          <a:sy n="107" d="100"/>
        </p:scale>
        <p:origin x="108" y="126"/>
      </p:cViewPr>
      <p:guideLst>
        <p:guide orient="horz" pos="2160"/>
        <p:guide pos="2880"/>
      </p:guideLst>
    </p:cSldViewPr>
  </p:slideViewPr>
  <p:outlineViewPr>
    <p:cViewPr>
      <p:scale>
        <a:sx n="33" d="100"/>
        <a:sy n="33" d="100"/>
      </p:scale>
      <p:origin x="0" y="-2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112" d="100"/>
          <a:sy n="112" d="100"/>
        </p:scale>
        <p:origin x="-288" y="-78"/>
      </p:cViewPr>
      <p:guideLst>
        <p:guide orient="horz" pos="2129"/>
        <p:guide pos="31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4271275" cy="338058"/>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5583232" y="0"/>
            <a:ext cx="4271275" cy="338058"/>
          </a:xfrm>
          <a:prstGeom prst="rect">
            <a:avLst/>
          </a:prstGeom>
        </p:spPr>
        <p:txBody>
          <a:bodyPr vert="horz" lIns="91440" tIns="45720" rIns="91440" bIns="45720" rtlCol="0"/>
          <a:lstStyle>
            <a:lvl1pPr algn="r">
              <a:defRPr sz="1200"/>
            </a:lvl1pPr>
          </a:lstStyle>
          <a:p>
            <a:fld id="{4B80A204-9BC0-4E35-8AA9-8A9BCF3C119C}" type="datetimeFigureOut">
              <a:rPr lang="es-ES" smtClean="0"/>
              <a:t>25/10/2018</a:t>
            </a:fld>
            <a:endParaRPr lang="es-ES"/>
          </a:p>
        </p:txBody>
      </p:sp>
      <p:sp>
        <p:nvSpPr>
          <p:cNvPr id="4" name="3 Marcador de pie de página"/>
          <p:cNvSpPr>
            <a:spLocks noGrp="1"/>
          </p:cNvSpPr>
          <p:nvPr>
            <p:ph type="ftr" sz="quarter" idx="2"/>
          </p:nvPr>
        </p:nvSpPr>
        <p:spPr>
          <a:xfrm>
            <a:off x="0" y="6421932"/>
            <a:ext cx="4271275" cy="338058"/>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5583232" y="6421932"/>
            <a:ext cx="4271275" cy="338058"/>
          </a:xfrm>
          <a:prstGeom prst="rect">
            <a:avLst/>
          </a:prstGeom>
        </p:spPr>
        <p:txBody>
          <a:bodyPr vert="horz" lIns="91440" tIns="45720" rIns="91440" bIns="45720" rtlCol="0" anchor="b"/>
          <a:lstStyle>
            <a:lvl1pPr algn="r">
              <a:defRPr sz="1200"/>
            </a:lvl1pPr>
          </a:lstStyle>
          <a:p>
            <a:fld id="{50C908D6-E6D1-4B81-9852-E410FF4FADF8}" type="slidenum">
              <a:rPr lang="es-ES" smtClean="0"/>
              <a:t>‹Nº›</a:t>
            </a:fld>
            <a:endParaRPr lang="es-ES"/>
          </a:p>
        </p:txBody>
      </p:sp>
    </p:spTree>
    <p:extLst>
      <p:ext uri="{BB962C8B-B14F-4D97-AF65-F5344CB8AC3E}">
        <p14:creationId xmlns:p14="http://schemas.microsoft.com/office/powerpoint/2010/main" val="2049755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4271275" cy="338058"/>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5583232" y="0"/>
            <a:ext cx="4271275" cy="338058"/>
          </a:xfrm>
          <a:prstGeom prst="rect">
            <a:avLst/>
          </a:prstGeom>
        </p:spPr>
        <p:txBody>
          <a:bodyPr vert="horz" lIns="91440" tIns="45720" rIns="91440" bIns="45720" rtlCol="0"/>
          <a:lstStyle>
            <a:lvl1pPr algn="r">
              <a:defRPr sz="1200"/>
            </a:lvl1pPr>
          </a:lstStyle>
          <a:p>
            <a:fld id="{E29C6BEC-91BD-4F8A-BD15-204B1904278C}" type="datetimeFigureOut">
              <a:rPr lang="es-ES" smtClean="0"/>
              <a:t>25/10/2018</a:t>
            </a:fld>
            <a:endParaRPr lang="es-ES"/>
          </a:p>
        </p:txBody>
      </p:sp>
      <p:sp>
        <p:nvSpPr>
          <p:cNvPr id="4" name="3 Marcador de imagen de diapositiva"/>
          <p:cNvSpPr>
            <a:spLocks noGrp="1" noRot="1" noChangeAspect="1"/>
          </p:cNvSpPr>
          <p:nvPr>
            <p:ph type="sldImg" idx="2"/>
          </p:nvPr>
        </p:nvSpPr>
        <p:spPr>
          <a:xfrm>
            <a:off x="3236913" y="506413"/>
            <a:ext cx="3382962" cy="2536825"/>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985679" y="3211553"/>
            <a:ext cx="7885430" cy="3042523"/>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6421932"/>
            <a:ext cx="4271275" cy="338058"/>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5583232" y="6421932"/>
            <a:ext cx="4271275" cy="338058"/>
          </a:xfrm>
          <a:prstGeom prst="rect">
            <a:avLst/>
          </a:prstGeom>
        </p:spPr>
        <p:txBody>
          <a:bodyPr vert="horz" lIns="91440" tIns="45720" rIns="91440" bIns="45720" rtlCol="0" anchor="b"/>
          <a:lstStyle>
            <a:lvl1pPr algn="r">
              <a:defRPr sz="1200"/>
            </a:lvl1pPr>
          </a:lstStyle>
          <a:p>
            <a:fld id="{C2EBF9D6-ECB1-4BCB-B34F-4903F7D0BAB4}" type="slidenum">
              <a:rPr lang="es-ES" smtClean="0"/>
              <a:t>‹Nº›</a:t>
            </a:fld>
            <a:endParaRPr lang="es-ES"/>
          </a:p>
        </p:txBody>
      </p:sp>
    </p:spTree>
    <p:extLst>
      <p:ext uri="{BB962C8B-B14F-4D97-AF65-F5344CB8AC3E}">
        <p14:creationId xmlns:p14="http://schemas.microsoft.com/office/powerpoint/2010/main" val="153153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0107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15C93E8F-0909-48CC-A9AB-BA63A26AFA17}" type="datetimeFigureOut">
              <a:rPr lang="es-ES" smtClean="0"/>
              <a:t>25/10/2018</a:t>
            </a:fld>
            <a:endParaRPr lang="es-ES"/>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2E7C646E-52CA-446A-913B-1BE54D3C9095}" type="slidenum">
              <a:rPr lang="es-ES" smtClean="0"/>
              <a:t>‹Nº›</a:t>
            </a:fld>
            <a:endParaRPr lang="es-ES"/>
          </a:p>
        </p:txBody>
      </p:sp>
    </p:spTree>
    <p:extLst>
      <p:ext uri="{BB962C8B-B14F-4D97-AF65-F5344CB8AC3E}">
        <p14:creationId xmlns:p14="http://schemas.microsoft.com/office/powerpoint/2010/main" val="103372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15C93E8F-0909-48CC-A9AB-BA63A26AFA17}" type="datetimeFigureOut">
              <a:rPr lang="es-ES" smtClean="0"/>
              <a:t>25/10/2018</a:t>
            </a:fld>
            <a:endParaRPr lang="es-ES"/>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2E7C646E-52CA-446A-913B-1BE54D3C9095}" type="slidenum">
              <a:rPr lang="es-ES" smtClean="0"/>
              <a:t>‹Nº›</a:t>
            </a:fld>
            <a:endParaRPr lang="es-ES"/>
          </a:p>
        </p:txBody>
      </p:sp>
    </p:spTree>
    <p:extLst>
      <p:ext uri="{BB962C8B-B14F-4D97-AF65-F5344CB8AC3E}">
        <p14:creationId xmlns:p14="http://schemas.microsoft.com/office/powerpoint/2010/main" val="421524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465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15C93E8F-0909-48CC-A9AB-BA63A26AFA17}" type="datetimeFigureOut">
              <a:rPr lang="es-ES" smtClean="0"/>
              <a:t>25/10/2018</a:t>
            </a:fld>
            <a:endParaRPr lang="es-ES"/>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2E7C646E-52CA-446A-913B-1BE54D3C9095}" type="slidenum">
              <a:rPr lang="es-ES" smtClean="0"/>
              <a:t>‹Nº›</a:t>
            </a:fld>
            <a:endParaRPr lang="es-ES"/>
          </a:p>
        </p:txBody>
      </p:sp>
    </p:spTree>
    <p:extLst>
      <p:ext uri="{BB962C8B-B14F-4D97-AF65-F5344CB8AC3E}">
        <p14:creationId xmlns:p14="http://schemas.microsoft.com/office/powerpoint/2010/main" val="352127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15C93E8F-0909-48CC-A9AB-BA63A26AFA17}" type="datetimeFigureOut">
              <a:rPr lang="es-ES" smtClean="0"/>
              <a:t>25/10/2018</a:t>
            </a:fld>
            <a:endParaRPr lang="es-ES"/>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2E7C646E-52CA-446A-913B-1BE54D3C9095}" type="slidenum">
              <a:rPr lang="es-ES" smtClean="0"/>
              <a:t>‹Nº›</a:t>
            </a:fld>
            <a:endParaRPr lang="es-ES"/>
          </a:p>
        </p:txBody>
      </p:sp>
    </p:spTree>
    <p:extLst>
      <p:ext uri="{BB962C8B-B14F-4D97-AF65-F5344CB8AC3E}">
        <p14:creationId xmlns:p14="http://schemas.microsoft.com/office/powerpoint/2010/main" val="340853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a:xfrm>
            <a:off x="457200" y="6356350"/>
            <a:ext cx="2133600" cy="365125"/>
          </a:xfrm>
          <a:prstGeom prst="rect">
            <a:avLst/>
          </a:prstGeom>
        </p:spPr>
        <p:txBody>
          <a:bodyPr/>
          <a:lstStyle/>
          <a:p>
            <a:fld id="{15C93E8F-0909-48CC-A9AB-BA63A26AFA17}" type="datetimeFigureOut">
              <a:rPr lang="es-ES" smtClean="0"/>
              <a:t>25/10/2018</a:t>
            </a:fld>
            <a:endParaRPr lang="es-ES"/>
          </a:p>
        </p:txBody>
      </p:sp>
      <p:sp>
        <p:nvSpPr>
          <p:cNvPr id="8" name="7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9" name="8 Marcador de número de diapositiva"/>
          <p:cNvSpPr>
            <a:spLocks noGrp="1"/>
          </p:cNvSpPr>
          <p:nvPr>
            <p:ph type="sldNum" sz="quarter" idx="12"/>
          </p:nvPr>
        </p:nvSpPr>
        <p:spPr>
          <a:xfrm>
            <a:off x="6553200" y="6356350"/>
            <a:ext cx="2133600" cy="365125"/>
          </a:xfrm>
          <a:prstGeom prst="rect">
            <a:avLst/>
          </a:prstGeom>
        </p:spPr>
        <p:txBody>
          <a:bodyPr/>
          <a:lstStyle/>
          <a:p>
            <a:fld id="{2E7C646E-52CA-446A-913B-1BE54D3C9095}" type="slidenum">
              <a:rPr lang="es-ES" smtClean="0"/>
              <a:t>‹Nº›</a:t>
            </a:fld>
            <a:endParaRPr lang="es-ES"/>
          </a:p>
        </p:txBody>
      </p:sp>
    </p:spTree>
    <p:extLst>
      <p:ext uri="{BB962C8B-B14F-4D97-AF65-F5344CB8AC3E}">
        <p14:creationId xmlns:p14="http://schemas.microsoft.com/office/powerpoint/2010/main" val="288855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a:xfrm>
            <a:off x="457200" y="6356350"/>
            <a:ext cx="2133600" cy="365125"/>
          </a:xfrm>
          <a:prstGeom prst="rect">
            <a:avLst/>
          </a:prstGeom>
        </p:spPr>
        <p:txBody>
          <a:bodyPr/>
          <a:lstStyle/>
          <a:p>
            <a:fld id="{15C93E8F-0909-48CC-A9AB-BA63A26AFA17}" type="datetimeFigureOut">
              <a:rPr lang="es-ES" smtClean="0"/>
              <a:t>25/10/2018</a:t>
            </a:fld>
            <a:endParaRPr lang="es-ES"/>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2E7C646E-52CA-446A-913B-1BE54D3C9095}" type="slidenum">
              <a:rPr lang="es-ES" smtClean="0"/>
              <a:t>‹Nº›</a:t>
            </a:fld>
            <a:endParaRPr lang="es-ES"/>
          </a:p>
        </p:txBody>
      </p:sp>
    </p:spTree>
    <p:extLst>
      <p:ext uri="{BB962C8B-B14F-4D97-AF65-F5344CB8AC3E}">
        <p14:creationId xmlns:p14="http://schemas.microsoft.com/office/powerpoint/2010/main" val="23621059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6356350"/>
            <a:ext cx="2133600" cy="365125"/>
          </a:xfrm>
          <a:prstGeom prst="rect">
            <a:avLst/>
          </a:prstGeom>
        </p:spPr>
        <p:txBody>
          <a:bodyPr/>
          <a:lstStyle/>
          <a:p>
            <a:fld id="{15C93E8F-0909-48CC-A9AB-BA63A26AFA17}" type="datetimeFigureOut">
              <a:rPr lang="es-ES" smtClean="0"/>
              <a:t>25/10/2018</a:t>
            </a:fld>
            <a:endParaRPr lang="es-ES"/>
          </a:p>
        </p:txBody>
      </p:sp>
      <p:sp>
        <p:nvSpPr>
          <p:cNvPr id="3" name="2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4" name="3 Marcador de número de diapositiva"/>
          <p:cNvSpPr>
            <a:spLocks noGrp="1"/>
          </p:cNvSpPr>
          <p:nvPr>
            <p:ph type="sldNum" sz="quarter" idx="12"/>
          </p:nvPr>
        </p:nvSpPr>
        <p:spPr>
          <a:xfrm>
            <a:off x="6553200" y="6356350"/>
            <a:ext cx="2133600" cy="365125"/>
          </a:xfrm>
          <a:prstGeom prst="rect">
            <a:avLst/>
          </a:prstGeom>
        </p:spPr>
        <p:txBody>
          <a:bodyPr/>
          <a:lstStyle/>
          <a:p>
            <a:fld id="{2E7C646E-52CA-446A-913B-1BE54D3C9095}" type="slidenum">
              <a:rPr lang="es-ES" smtClean="0"/>
              <a:t>‹Nº›</a:t>
            </a:fld>
            <a:endParaRPr lang="es-ES"/>
          </a:p>
        </p:txBody>
      </p:sp>
    </p:spTree>
    <p:extLst>
      <p:ext uri="{BB962C8B-B14F-4D97-AF65-F5344CB8AC3E}">
        <p14:creationId xmlns:p14="http://schemas.microsoft.com/office/powerpoint/2010/main" val="23163338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15C93E8F-0909-48CC-A9AB-BA63A26AFA17}" type="datetimeFigureOut">
              <a:rPr lang="es-ES" smtClean="0"/>
              <a:t>25/10/2018</a:t>
            </a:fld>
            <a:endParaRPr lang="es-ES"/>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2E7C646E-52CA-446A-913B-1BE54D3C9095}" type="slidenum">
              <a:rPr lang="es-ES" smtClean="0"/>
              <a:t>‹Nº›</a:t>
            </a:fld>
            <a:endParaRPr lang="es-ES"/>
          </a:p>
        </p:txBody>
      </p:sp>
    </p:spTree>
    <p:extLst>
      <p:ext uri="{BB962C8B-B14F-4D97-AF65-F5344CB8AC3E}">
        <p14:creationId xmlns:p14="http://schemas.microsoft.com/office/powerpoint/2010/main" val="166189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15C93E8F-0909-48CC-A9AB-BA63A26AFA17}" type="datetimeFigureOut">
              <a:rPr lang="es-ES" smtClean="0"/>
              <a:t>25/10/2018</a:t>
            </a:fld>
            <a:endParaRPr lang="es-ES"/>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2E7C646E-52CA-446A-913B-1BE54D3C9095}" type="slidenum">
              <a:rPr lang="es-ES" smtClean="0"/>
              <a:t>‹Nº›</a:t>
            </a:fld>
            <a:endParaRPr lang="es-ES"/>
          </a:p>
        </p:txBody>
      </p:sp>
    </p:spTree>
    <p:extLst>
      <p:ext uri="{BB962C8B-B14F-4D97-AF65-F5344CB8AC3E}">
        <p14:creationId xmlns:p14="http://schemas.microsoft.com/office/powerpoint/2010/main" val="315127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rot="16200000">
            <a:off x="4045743" y="-4045743"/>
            <a:ext cx="1052513" cy="9144000"/>
          </a:xfrm>
          <a:prstGeom prst="rect">
            <a:avLst/>
          </a:prstGeom>
          <a:solidFill>
            <a:srgbClr val="FE6601"/>
          </a:solidFill>
          <a:ln w="12700">
            <a:solidFill>
              <a:srgbClr val="FE6601"/>
            </a:solidFill>
            <a:miter lim="800000"/>
            <a:headEnd/>
            <a:tailEnd/>
          </a:ln>
        </p:spPr>
        <p:txBody>
          <a:bodyPr rot="10800000"/>
          <a:lstStyle>
            <a:lvl1pPr defTabSz="571500">
              <a:defRPr sz="2400">
                <a:solidFill>
                  <a:schemeClr val="tx1"/>
                </a:solidFill>
                <a:latin typeface="Times" pitchFamily="-96" charset="0"/>
                <a:ea typeface="ＭＳ Ｐゴシック" pitchFamily="100" charset="-128"/>
              </a:defRPr>
            </a:lvl1pPr>
            <a:lvl2pPr marL="37931725" indent="-37474525" defTabSz="571500">
              <a:defRPr sz="2400">
                <a:solidFill>
                  <a:schemeClr val="tx1"/>
                </a:solidFill>
                <a:latin typeface="Times" pitchFamily="-96" charset="0"/>
                <a:ea typeface="ＭＳ Ｐゴシック" pitchFamily="100" charset="-128"/>
              </a:defRPr>
            </a:lvl2pPr>
            <a:lvl3pPr>
              <a:defRPr sz="2400">
                <a:solidFill>
                  <a:schemeClr val="tx1"/>
                </a:solidFill>
                <a:latin typeface="Times" pitchFamily="-96" charset="0"/>
                <a:ea typeface="ＭＳ Ｐゴシック" pitchFamily="100" charset="-128"/>
              </a:defRPr>
            </a:lvl3pPr>
            <a:lvl4pPr>
              <a:defRPr sz="2400">
                <a:solidFill>
                  <a:schemeClr val="tx1"/>
                </a:solidFill>
                <a:latin typeface="Times" pitchFamily="-96" charset="0"/>
                <a:ea typeface="ＭＳ Ｐゴシック" pitchFamily="100" charset="-128"/>
              </a:defRPr>
            </a:lvl4pPr>
            <a:lvl5pPr>
              <a:defRPr sz="2400">
                <a:solidFill>
                  <a:schemeClr val="tx1"/>
                </a:solidFill>
                <a:latin typeface="Times" pitchFamily="-96" charset="0"/>
                <a:ea typeface="ＭＳ Ｐゴシック" pitchFamily="100" charset="-128"/>
              </a:defRPr>
            </a:lvl5pPr>
            <a:lvl6pPr marL="457200" eaLnBrk="0" fontAlgn="base" hangingPunct="0">
              <a:spcBef>
                <a:spcPct val="0"/>
              </a:spcBef>
              <a:spcAft>
                <a:spcPct val="0"/>
              </a:spcAft>
              <a:defRPr sz="2400">
                <a:solidFill>
                  <a:schemeClr val="tx1"/>
                </a:solidFill>
                <a:latin typeface="Times" pitchFamily="-96" charset="0"/>
                <a:ea typeface="ＭＳ Ｐゴシック" pitchFamily="100" charset="-128"/>
              </a:defRPr>
            </a:lvl6pPr>
            <a:lvl7pPr marL="914400" eaLnBrk="0" fontAlgn="base" hangingPunct="0">
              <a:spcBef>
                <a:spcPct val="0"/>
              </a:spcBef>
              <a:spcAft>
                <a:spcPct val="0"/>
              </a:spcAft>
              <a:defRPr sz="2400">
                <a:solidFill>
                  <a:schemeClr val="tx1"/>
                </a:solidFill>
                <a:latin typeface="Times" pitchFamily="-96" charset="0"/>
                <a:ea typeface="ＭＳ Ｐゴシック" pitchFamily="100" charset="-128"/>
              </a:defRPr>
            </a:lvl7pPr>
            <a:lvl8pPr marL="1371600" eaLnBrk="0" fontAlgn="base" hangingPunct="0">
              <a:spcBef>
                <a:spcPct val="0"/>
              </a:spcBef>
              <a:spcAft>
                <a:spcPct val="0"/>
              </a:spcAft>
              <a:defRPr sz="2400">
                <a:solidFill>
                  <a:schemeClr val="tx1"/>
                </a:solidFill>
                <a:latin typeface="Times" pitchFamily="-96" charset="0"/>
                <a:ea typeface="ＭＳ Ｐゴシック" pitchFamily="100" charset="-128"/>
              </a:defRPr>
            </a:lvl8pPr>
            <a:lvl9pPr marL="1828800" eaLnBrk="0" fontAlgn="base" hangingPunct="0">
              <a:spcBef>
                <a:spcPct val="0"/>
              </a:spcBef>
              <a:spcAft>
                <a:spcPct val="0"/>
              </a:spcAft>
              <a:defRPr sz="2400">
                <a:solidFill>
                  <a:schemeClr val="tx1"/>
                </a:solidFill>
                <a:latin typeface="Times" pitchFamily="-96" charset="0"/>
                <a:ea typeface="ＭＳ Ｐゴシック" pitchFamily="100" charset="-128"/>
              </a:defRPr>
            </a:lvl9pPr>
          </a:lstStyle>
          <a:p>
            <a:pPr>
              <a:lnSpc>
                <a:spcPct val="120000"/>
              </a:lnSpc>
              <a:spcBef>
                <a:spcPct val="50000"/>
              </a:spcBef>
              <a:defRPr/>
            </a:pPr>
            <a:endParaRPr lang="es-ES" b="1" smtClean="0">
              <a:latin typeface="Arial" charset="0"/>
            </a:endParaRPr>
          </a:p>
        </p:txBody>
      </p:sp>
      <p:pic>
        <p:nvPicPr>
          <p:cNvPr id="9" name="Picture 5" descr="PPT_appluslaboratories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010400" y="0"/>
            <a:ext cx="19113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7773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9144000" cy="6858000"/>
          </a:xfrm>
          <a:prstGeom prst="rect">
            <a:avLst/>
          </a:prstGeom>
          <a:solidFill>
            <a:srgbClr val="FD6600"/>
          </a:solidFill>
          <a:ln>
            <a:solidFill>
              <a:srgbClr val="FD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8253" y="2354578"/>
            <a:ext cx="6507493" cy="2148844"/>
          </a:xfrm>
          <a:prstGeom prst="rect">
            <a:avLst/>
          </a:prstGeom>
        </p:spPr>
      </p:pic>
    </p:spTree>
    <p:extLst>
      <p:ext uri="{BB962C8B-B14F-4D97-AF65-F5344CB8AC3E}">
        <p14:creationId xmlns:p14="http://schemas.microsoft.com/office/powerpoint/2010/main" val="2326816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1.1.1_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2" name="Rectángulo 1"/>
          <p:cNvSpPr/>
          <p:nvPr/>
        </p:nvSpPr>
        <p:spPr>
          <a:xfrm>
            <a:off x="397298" y="1196752"/>
            <a:ext cx="8351166" cy="830997"/>
          </a:xfrm>
          <a:prstGeom prst="rect">
            <a:avLst/>
          </a:prstGeom>
        </p:spPr>
        <p:txBody>
          <a:bodyPr wrap="square">
            <a:spAutoFit/>
          </a:bodyPr>
          <a:lstStyle/>
          <a:p>
            <a:r>
              <a:rPr lang="en-US" sz="2400" b="1" dirty="0" smtClean="0">
                <a:solidFill>
                  <a:srgbClr val="000000"/>
                </a:solidFill>
              </a:rPr>
              <a:t>Structure of binary file format (Executable and Linkable format (ELF):</a:t>
            </a:r>
            <a:r>
              <a:rPr lang="en-US" sz="2400" dirty="0" smtClean="0">
                <a:solidFill>
                  <a:srgbClr val="000000"/>
                </a:solidFill>
              </a:rPr>
              <a:t> </a:t>
            </a:r>
            <a:endParaRPr lang="es-ES" sz="2400" dirty="0"/>
          </a:p>
        </p:txBody>
      </p:sp>
      <p:pic>
        <p:nvPicPr>
          <p:cNvPr id="3" name="Imagen 2"/>
          <p:cNvPicPr>
            <a:picLocks noChangeAspect="1"/>
          </p:cNvPicPr>
          <p:nvPr/>
        </p:nvPicPr>
        <p:blipFill>
          <a:blip r:embed="rId2"/>
          <a:stretch>
            <a:fillRect/>
          </a:stretch>
        </p:blipFill>
        <p:spPr>
          <a:xfrm>
            <a:off x="553331" y="1916832"/>
            <a:ext cx="8039100" cy="4781550"/>
          </a:xfrm>
          <a:prstGeom prst="rect">
            <a:avLst/>
          </a:prstGeom>
        </p:spPr>
      </p:pic>
    </p:spTree>
    <p:extLst>
      <p:ext uri="{BB962C8B-B14F-4D97-AF65-F5344CB8AC3E}">
        <p14:creationId xmlns:p14="http://schemas.microsoft.com/office/powerpoint/2010/main" val="2381513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1.1.1_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4" name="Rectángulo 3"/>
          <p:cNvSpPr/>
          <p:nvPr/>
        </p:nvSpPr>
        <p:spPr>
          <a:xfrm>
            <a:off x="179512" y="1124744"/>
            <a:ext cx="8640960" cy="5755422"/>
          </a:xfrm>
          <a:prstGeom prst="rect">
            <a:avLst/>
          </a:prstGeom>
        </p:spPr>
        <p:txBody>
          <a:bodyPr wrap="square">
            <a:spAutoFit/>
          </a:bodyPr>
          <a:lstStyle/>
          <a:p>
            <a:r>
              <a:rPr lang="en-US" dirty="0"/>
              <a:t>ELF binary files consist of an </a:t>
            </a:r>
            <a:r>
              <a:rPr lang="en-US" b="1" dirty="0"/>
              <a:t>ELF header followed by a few segments</a:t>
            </a:r>
            <a:r>
              <a:rPr lang="en-US" dirty="0"/>
              <a:t>. </a:t>
            </a:r>
            <a:endParaRPr lang="en-US" dirty="0" smtClean="0"/>
          </a:p>
          <a:p>
            <a:endParaRPr lang="en-US" dirty="0"/>
          </a:p>
          <a:p>
            <a:r>
              <a:rPr lang="en-US" b="1" dirty="0" smtClean="0"/>
              <a:t>Each </a:t>
            </a:r>
            <a:r>
              <a:rPr lang="en-US" b="1" dirty="0"/>
              <a:t>segment</a:t>
            </a:r>
            <a:r>
              <a:rPr lang="en-US" dirty="0"/>
              <a:t>, in turn, </a:t>
            </a:r>
            <a:r>
              <a:rPr lang="en-US" b="1" dirty="0"/>
              <a:t>includes one or more sections</a:t>
            </a:r>
            <a:r>
              <a:rPr lang="en-US" dirty="0"/>
              <a:t>. The length of each segment and of each section is specified in the ELF header. </a:t>
            </a:r>
            <a:endParaRPr lang="en-US" dirty="0" smtClean="0"/>
          </a:p>
          <a:p>
            <a:endParaRPr lang="en-US" dirty="0"/>
          </a:p>
          <a:p>
            <a:r>
              <a:rPr lang="en-US" dirty="0" smtClean="0"/>
              <a:t>Most </a:t>
            </a:r>
            <a:r>
              <a:rPr lang="en-US" dirty="0"/>
              <a:t>segments, and thus most sections, have an initial address which is also specified in the ELF header. In addition, </a:t>
            </a:r>
            <a:r>
              <a:rPr lang="en-US" b="1" dirty="0"/>
              <a:t>each segment has its own access rights</a:t>
            </a:r>
            <a:r>
              <a:rPr lang="en-US" dirty="0" smtClean="0"/>
              <a:t>.</a:t>
            </a:r>
          </a:p>
          <a:p>
            <a:endParaRPr lang="en-US" dirty="0"/>
          </a:p>
          <a:p>
            <a:r>
              <a:rPr lang="en-US" dirty="0"/>
              <a:t>The </a:t>
            </a:r>
            <a:r>
              <a:rPr lang="en-US" b="1" dirty="0"/>
              <a:t>linker merges together all sections of the same type included in the input object files into a single section</a:t>
            </a:r>
            <a:r>
              <a:rPr lang="en-US" dirty="0"/>
              <a:t> and assigns an initial address to it. </a:t>
            </a:r>
            <a:endParaRPr lang="en-US" dirty="0" smtClean="0"/>
          </a:p>
          <a:p>
            <a:r>
              <a:rPr lang="en-US" dirty="0"/>
              <a:t>	</a:t>
            </a:r>
            <a:endParaRPr lang="en-US" dirty="0" smtClean="0"/>
          </a:p>
          <a:p>
            <a:r>
              <a:rPr lang="en-US" dirty="0"/>
              <a:t>	</a:t>
            </a:r>
            <a:r>
              <a:rPr lang="en-US" sz="1600" dirty="0" smtClean="0"/>
              <a:t>For </a:t>
            </a:r>
            <a:r>
              <a:rPr lang="en-US" sz="1600" dirty="0"/>
              <a:t>instance, the .text sections of all object files are merged together into a </a:t>
            </a:r>
            <a:r>
              <a:rPr lang="en-US" sz="1600" dirty="0" smtClean="0"/>
              <a:t>single </a:t>
            </a:r>
            <a:r>
              <a:rPr lang="en-US" sz="1600" dirty="0"/>
              <a:t>.text </a:t>
            </a:r>
            <a:r>
              <a:rPr lang="en-US" sz="1600" dirty="0" smtClean="0"/>
              <a:t>	section</a:t>
            </a:r>
            <a:r>
              <a:rPr lang="en-US" sz="1600" dirty="0"/>
              <a:t>, which by default contains all of the code in the program</a:t>
            </a:r>
            <a:r>
              <a:rPr lang="en-US" sz="1600" dirty="0" smtClean="0"/>
              <a:t>.</a:t>
            </a:r>
          </a:p>
          <a:p>
            <a:endParaRPr lang="en-US" dirty="0"/>
          </a:p>
          <a:p>
            <a:r>
              <a:rPr lang="en-US" dirty="0"/>
              <a:t>Executable files include four canonical sections called, by convention, </a:t>
            </a:r>
            <a:r>
              <a:rPr lang="en-US" b="1" dirty="0"/>
              <a:t>.text, .data, .</a:t>
            </a:r>
            <a:r>
              <a:rPr lang="en-US" b="1" dirty="0" err="1"/>
              <a:t>rodata</a:t>
            </a:r>
            <a:r>
              <a:rPr lang="en-US" b="1" dirty="0"/>
              <a:t>, and .</a:t>
            </a:r>
            <a:r>
              <a:rPr lang="en-US" b="1" dirty="0" err="1" smtClean="0"/>
              <a:t>bss</a:t>
            </a:r>
            <a:r>
              <a:rPr lang="en-US" b="1" dirty="0"/>
              <a:t>:</a:t>
            </a:r>
            <a:endParaRPr lang="en-US" dirty="0" smtClean="0"/>
          </a:p>
          <a:p>
            <a:r>
              <a:rPr lang="en-US" dirty="0"/>
              <a:t>	</a:t>
            </a:r>
            <a:r>
              <a:rPr lang="en-US" sz="1600" dirty="0" smtClean="0"/>
              <a:t>The </a:t>
            </a:r>
            <a:r>
              <a:rPr lang="en-US" sz="1600" b="1" dirty="0"/>
              <a:t>.text section contains executable code </a:t>
            </a:r>
            <a:r>
              <a:rPr lang="en-US" sz="1600" dirty="0"/>
              <a:t>and is packed into a segment which </a:t>
            </a:r>
            <a:r>
              <a:rPr lang="en-US" sz="1600" dirty="0" smtClean="0"/>
              <a:t>	has </a:t>
            </a:r>
            <a:r>
              <a:rPr lang="en-US" sz="1600" dirty="0"/>
              <a:t>the read and execute access rights. </a:t>
            </a:r>
            <a:endParaRPr lang="en-US" sz="1600" dirty="0" smtClean="0"/>
          </a:p>
          <a:p>
            <a:r>
              <a:rPr lang="en-US" sz="1600" dirty="0"/>
              <a:t>	</a:t>
            </a:r>
            <a:endParaRPr lang="en-US" sz="1600" dirty="0" smtClean="0"/>
          </a:p>
          <a:p>
            <a:r>
              <a:rPr lang="en-US" sz="1600" dirty="0"/>
              <a:t>	</a:t>
            </a:r>
            <a:r>
              <a:rPr lang="en-US" sz="1600" dirty="0" smtClean="0"/>
              <a:t>The </a:t>
            </a:r>
            <a:r>
              <a:rPr lang="en-US" sz="1600" b="1" dirty="0"/>
              <a:t>.data and .</a:t>
            </a:r>
            <a:r>
              <a:rPr lang="en-US" sz="1600" b="1" dirty="0" err="1"/>
              <a:t>bss</a:t>
            </a:r>
            <a:r>
              <a:rPr lang="en-US" sz="1600" b="1" dirty="0"/>
              <a:t> sections contain initialized and uninitialized data</a:t>
            </a:r>
            <a:r>
              <a:rPr lang="en-US" sz="1600" dirty="0"/>
              <a:t> </a:t>
            </a:r>
            <a:r>
              <a:rPr lang="en-US" sz="1600" dirty="0" smtClean="0"/>
              <a:t>respectively, and </a:t>
            </a:r>
            <a:r>
              <a:rPr lang="en-US" sz="1600" dirty="0"/>
              <a:t>are </a:t>
            </a:r>
            <a:r>
              <a:rPr lang="en-US" sz="1600" dirty="0" smtClean="0"/>
              <a:t>	packed </a:t>
            </a:r>
            <a:r>
              <a:rPr lang="en-US" sz="1600" dirty="0"/>
              <a:t>into a segment which has the read and write access </a:t>
            </a:r>
            <a:r>
              <a:rPr lang="en-US" sz="1600" dirty="0" smtClean="0"/>
              <a:t>rights</a:t>
            </a:r>
            <a:r>
              <a:rPr lang="en-US" sz="1600" dirty="0"/>
              <a:t>.</a:t>
            </a:r>
            <a:endParaRPr lang="es-ES" sz="1600" dirty="0"/>
          </a:p>
        </p:txBody>
      </p:sp>
    </p:spTree>
    <p:extLst>
      <p:ext uri="{BB962C8B-B14F-4D97-AF65-F5344CB8AC3E}">
        <p14:creationId xmlns:p14="http://schemas.microsoft.com/office/powerpoint/2010/main" val="3168014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1.1.2_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19" name="5 Rectángulo"/>
          <p:cNvSpPr/>
          <p:nvPr/>
        </p:nvSpPr>
        <p:spPr>
          <a:xfrm>
            <a:off x="-396552" y="1821592"/>
            <a:ext cx="9253536" cy="769441"/>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Is the standard format for Linux executables, shared libraries, and core dumps.</a:t>
            </a:r>
          </a:p>
        </p:txBody>
      </p:sp>
      <p:sp>
        <p:nvSpPr>
          <p:cNvPr id="6" name="Rectángulo 5"/>
          <p:cNvSpPr/>
          <p:nvPr/>
        </p:nvSpPr>
        <p:spPr>
          <a:xfrm>
            <a:off x="370914" y="1237108"/>
            <a:ext cx="8089518" cy="523220"/>
          </a:xfrm>
          <a:prstGeom prst="rect">
            <a:avLst/>
          </a:prstGeom>
        </p:spPr>
        <p:txBody>
          <a:bodyPr wrap="square">
            <a:spAutoFit/>
          </a:bodyPr>
          <a:lstStyle/>
          <a:p>
            <a:r>
              <a:rPr lang="es-ES" sz="2800" b="1" dirty="0" err="1" smtClean="0"/>
              <a:t>Executable</a:t>
            </a:r>
            <a:r>
              <a:rPr lang="es-ES" sz="2800" b="1" dirty="0" smtClean="0"/>
              <a:t> and </a:t>
            </a:r>
            <a:r>
              <a:rPr lang="es-ES" sz="2800" b="1" dirty="0" err="1" smtClean="0"/>
              <a:t>Linkable</a:t>
            </a:r>
            <a:r>
              <a:rPr lang="es-ES" sz="2800" b="1" dirty="0" smtClean="0"/>
              <a:t> </a:t>
            </a:r>
            <a:r>
              <a:rPr lang="es-ES" sz="2800" b="1" dirty="0" err="1" smtClean="0"/>
              <a:t>Format</a:t>
            </a:r>
            <a:r>
              <a:rPr lang="es-ES" sz="2800" b="1" dirty="0" smtClean="0"/>
              <a:t> (ELF):</a:t>
            </a:r>
            <a:endParaRPr lang="es-ES" sz="2800" b="1" dirty="0"/>
          </a:p>
        </p:txBody>
      </p:sp>
      <p:pic>
        <p:nvPicPr>
          <p:cNvPr id="2" name="Imagen 1"/>
          <p:cNvPicPr>
            <a:picLocks noChangeAspect="1"/>
          </p:cNvPicPr>
          <p:nvPr/>
        </p:nvPicPr>
        <p:blipFill>
          <a:blip r:embed="rId2"/>
          <a:stretch>
            <a:fillRect/>
          </a:stretch>
        </p:blipFill>
        <p:spPr>
          <a:xfrm>
            <a:off x="2123728" y="3573016"/>
            <a:ext cx="5038798" cy="2929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5 Rectángulo"/>
          <p:cNvSpPr/>
          <p:nvPr/>
        </p:nvSpPr>
        <p:spPr>
          <a:xfrm>
            <a:off x="-396552" y="2758569"/>
            <a:ext cx="9253536" cy="413959"/>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 </a:t>
            </a:r>
            <a:r>
              <a:rPr lang="en-US" sz="2000" b="1" dirty="0" err="1" smtClean="0"/>
              <a:t>readelf</a:t>
            </a:r>
            <a:r>
              <a:rPr lang="en-US" sz="2000" b="1" dirty="0" smtClean="0"/>
              <a:t> –S [executable]</a:t>
            </a:r>
            <a:endParaRPr lang="en-US" sz="2000" dirty="0" smtClean="0"/>
          </a:p>
        </p:txBody>
      </p:sp>
    </p:spTree>
    <p:extLst>
      <p:ext uri="{BB962C8B-B14F-4D97-AF65-F5344CB8AC3E}">
        <p14:creationId xmlns:p14="http://schemas.microsoft.com/office/powerpoint/2010/main" val="569204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1.1.2_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pic>
        <p:nvPicPr>
          <p:cNvPr id="3" name="Imagen 2"/>
          <p:cNvPicPr>
            <a:picLocks noChangeAspect="1"/>
          </p:cNvPicPr>
          <p:nvPr/>
        </p:nvPicPr>
        <p:blipFill>
          <a:blip r:embed="rId2"/>
          <a:stretch>
            <a:fillRect/>
          </a:stretch>
        </p:blipFill>
        <p:spPr>
          <a:xfrm>
            <a:off x="1331640" y="1268760"/>
            <a:ext cx="6336704" cy="2241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5 Rectángulo"/>
          <p:cNvSpPr/>
          <p:nvPr/>
        </p:nvSpPr>
        <p:spPr>
          <a:xfrm>
            <a:off x="-396552" y="3717032"/>
            <a:ext cx="9253536" cy="2092881"/>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These sections contains the debugging information in DWARF.</a:t>
            </a:r>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DWARF: </a:t>
            </a:r>
            <a:r>
              <a:rPr lang="en-US" sz="2000" dirty="0" err="1" smtClean="0"/>
              <a:t>Debbuging</a:t>
            </a:r>
            <a:r>
              <a:rPr lang="en-US" sz="2000" dirty="0" smtClean="0"/>
              <a:t> With Attributed Record Format is the default format uses to store debugging information.</a:t>
            </a:r>
          </a:p>
          <a:p>
            <a:pPr marL="1093788" lvl="2" indent="-285750">
              <a:lnSpc>
                <a:spcPct val="110000"/>
              </a:lnSpc>
              <a:spcBef>
                <a:spcPct val="50000"/>
              </a:spcBef>
              <a:buClr>
                <a:srgbClr val="FD6600"/>
              </a:buClr>
              <a:buFont typeface="Arial" pitchFamily="34" charset="0"/>
              <a:buChar char="•"/>
              <a:tabLst>
                <a:tab pos="193675" algn="l"/>
              </a:tabLst>
            </a:pPr>
            <a:r>
              <a:rPr lang="en-US" sz="2000" dirty="0"/>
              <a:t>The segments contain information that is necessary for runtime execution of the file, while sections contain important data for linking and relocation</a:t>
            </a:r>
            <a:r>
              <a:rPr lang="en-US" sz="2000" dirty="0" smtClean="0"/>
              <a:t>.</a:t>
            </a:r>
            <a:endParaRPr lang="en-US" sz="2000" b="1" u="sng" dirty="0" smtClean="0"/>
          </a:p>
        </p:txBody>
      </p:sp>
    </p:spTree>
    <p:extLst>
      <p:ext uri="{BB962C8B-B14F-4D97-AF65-F5344CB8AC3E}">
        <p14:creationId xmlns:p14="http://schemas.microsoft.com/office/powerpoint/2010/main" val="1212249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1.1.2_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8" name="5 Rectángulo"/>
          <p:cNvSpPr/>
          <p:nvPr/>
        </p:nvSpPr>
        <p:spPr>
          <a:xfrm>
            <a:off x="-396552" y="1268760"/>
            <a:ext cx="9253536" cy="923330"/>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b="1" dirty="0" err="1" smtClean="0"/>
              <a:t>Objdump</a:t>
            </a:r>
            <a:r>
              <a:rPr lang="en-US" sz="2000" b="1" dirty="0" smtClean="0"/>
              <a:t> </a:t>
            </a:r>
            <a:r>
              <a:rPr lang="en-US" sz="2000" dirty="0" smtClean="0"/>
              <a:t>displays information about one or more object files.</a:t>
            </a:r>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 </a:t>
            </a:r>
            <a:r>
              <a:rPr lang="en-US" sz="2000" b="1" dirty="0" err="1" smtClean="0"/>
              <a:t>objdump</a:t>
            </a:r>
            <a:r>
              <a:rPr lang="en-US" sz="2000" b="1" dirty="0" smtClean="0"/>
              <a:t>  --dwarf=info [executable]</a:t>
            </a:r>
            <a:endParaRPr lang="en-US" sz="2000" b="1" u="sng" dirty="0" smtClean="0"/>
          </a:p>
        </p:txBody>
      </p:sp>
      <p:pic>
        <p:nvPicPr>
          <p:cNvPr id="2" name="Imagen 1"/>
          <p:cNvPicPr>
            <a:picLocks noChangeAspect="1"/>
          </p:cNvPicPr>
          <p:nvPr/>
        </p:nvPicPr>
        <p:blipFill>
          <a:blip r:embed="rId2"/>
          <a:stretch>
            <a:fillRect/>
          </a:stretch>
        </p:blipFill>
        <p:spPr>
          <a:xfrm>
            <a:off x="611560" y="2492896"/>
            <a:ext cx="6345705" cy="3384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5 Rectángulo"/>
          <p:cNvSpPr/>
          <p:nvPr/>
        </p:nvSpPr>
        <p:spPr>
          <a:xfrm>
            <a:off x="6228184" y="2492896"/>
            <a:ext cx="2915816" cy="4235006"/>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dirty="0" smtClean="0"/>
              <a:t>Full path of source file.</a:t>
            </a:r>
          </a:p>
          <a:p>
            <a:pPr marL="1093788" lvl="2" indent="-285750">
              <a:lnSpc>
                <a:spcPct val="110000"/>
              </a:lnSpc>
              <a:spcBef>
                <a:spcPct val="50000"/>
              </a:spcBef>
              <a:buClr>
                <a:srgbClr val="FD6600"/>
              </a:buClr>
              <a:buFont typeface="Arial" pitchFamily="34" charset="0"/>
              <a:buChar char="•"/>
              <a:tabLst>
                <a:tab pos="193675" algn="l"/>
              </a:tabLst>
            </a:pPr>
            <a:r>
              <a:rPr lang="en-US" dirty="0" smtClean="0"/>
              <a:t>Full path compilation directory.</a:t>
            </a:r>
          </a:p>
          <a:p>
            <a:pPr marL="1093788" lvl="2" indent="-285750">
              <a:lnSpc>
                <a:spcPct val="110000"/>
              </a:lnSpc>
              <a:spcBef>
                <a:spcPct val="50000"/>
              </a:spcBef>
              <a:buClr>
                <a:srgbClr val="FD6600"/>
              </a:buClr>
              <a:buFont typeface="Arial" pitchFamily="34" charset="0"/>
              <a:buChar char="•"/>
              <a:tabLst>
                <a:tab pos="193675" algn="l"/>
              </a:tabLst>
            </a:pPr>
            <a:r>
              <a:rPr lang="en-US" dirty="0" smtClean="0"/>
              <a:t>Version of C used.</a:t>
            </a:r>
          </a:p>
          <a:p>
            <a:pPr marL="1093788" lvl="2" indent="-285750">
              <a:lnSpc>
                <a:spcPct val="110000"/>
              </a:lnSpc>
              <a:spcBef>
                <a:spcPct val="50000"/>
              </a:spcBef>
              <a:buClr>
                <a:srgbClr val="FD6600"/>
              </a:buClr>
              <a:buFont typeface="Arial" pitchFamily="34" charset="0"/>
              <a:buChar char="•"/>
              <a:tabLst>
                <a:tab pos="193675" algn="l"/>
              </a:tabLst>
            </a:pPr>
            <a:r>
              <a:rPr lang="en-US" dirty="0" smtClean="0"/>
              <a:t>Variable was declared.</a:t>
            </a:r>
          </a:p>
          <a:p>
            <a:pPr marL="1093788" lvl="2" indent="-285750">
              <a:lnSpc>
                <a:spcPct val="110000"/>
              </a:lnSpc>
              <a:spcBef>
                <a:spcPct val="50000"/>
              </a:spcBef>
              <a:buClr>
                <a:srgbClr val="FD6600"/>
              </a:buClr>
              <a:buFont typeface="Arial" pitchFamily="34" charset="0"/>
              <a:buChar char="•"/>
              <a:tabLst>
                <a:tab pos="193675" algn="l"/>
              </a:tabLst>
            </a:pPr>
            <a:endParaRPr lang="en-US" sz="2000" dirty="0" smtClean="0"/>
          </a:p>
          <a:p>
            <a:pPr marL="1093788" lvl="2" indent="-285750">
              <a:lnSpc>
                <a:spcPct val="110000"/>
              </a:lnSpc>
              <a:spcBef>
                <a:spcPct val="50000"/>
              </a:spcBef>
              <a:buClr>
                <a:srgbClr val="FD6600"/>
              </a:buClr>
              <a:buFont typeface="Arial" pitchFamily="34" charset="0"/>
              <a:buChar char="•"/>
              <a:tabLst>
                <a:tab pos="193675" algn="l"/>
              </a:tabLst>
            </a:pPr>
            <a:endParaRPr lang="en-US" sz="2000" b="1" u="sng" dirty="0" smtClean="0"/>
          </a:p>
        </p:txBody>
      </p:sp>
      <p:sp>
        <p:nvSpPr>
          <p:cNvPr id="7" name="5 Rectángulo"/>
          <p:cNvSpPr/>
          <p:nvPr/>
        </p:nvSpPr>
        <p:spPr>
          <a:xfrm>
            <a:off x="-396552" y="6060908"/>
            <a:ext cx="9253536" cy="413959"/>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solidFill>
                  <a:srgbClr val="FF0000"/>
                </a:solidFill>
              </a:rPr>
              <a:t>(NOTE) All </a:t>
            </a:r>
            <a:r>
              <a:rPr lang="en-US" sz="2000" b="1" dirty="0">
                <a:solidFill>
                  <a:srgbClr val="FF0000"/>
                </a:solidFill>
              </a:rPr>
              <a:t>this information </a:t>
            </a:r>
            <a:r>
              <a:rPr lang="en-US" sz="2000" b="1" dirty="0" smtClean="0">
                <a:solidFill>
                  <a:srgbClr val="FF0000"/>
                </a:solidFill>
              </a:rPr>
              <a:t>is </a:t>
            </a:r>
            <a:r>
              <a:rPr lang="en-US" sz="2000" b="1" dirty="0">
                <a:solidFill>
                  <a:srgbClr val="FF0000"/>
                </a:solidFill>
              </a:rPr>
              <a:t>never available in our </a:t>
            </a:r>
            <a:r>
              <a:rPr lang="en-US" sz="2000" b="1" dirty="0" smtClean="0">
                <a:solidFill>
                  <a:srgbClr val="FF0000"/>
                </a:solidFill>
              </a:rPr>
              <a:t>analysis.</a:t>
            </a:r>
            <a:endParaRPr lang="en-US" sz="2000" dirty="0" smtClean="0">
              <a:solidFill>
                <a:srgbClr val="FF0000"/>
              </a:solidFill>
            </a:endParaRPr>
          </a:p>
        </p:txBody>
      </p:sp>
    </p:spTree>
    <p:extLst>
      <p:ext uri="{BB962C8B-B14F-4D97-AF65-F5344CB8AC3E}">
        <p14:creationId xmlns:p14="http://schemas.microsoft.com/office/powerpoint/2010/main" val="1736076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1.1.3_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19" name="5 Rectángulo"/>
          <p:cNvSpPr/>
          <p:nvPr/>
        </p:nvSpPr>
        <p:spPr>
          <a:xfrm>
            <a:off x="-396552" y="1821592"/>
            <a:ext cx="9253536" cy="3527119"/>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dirty="0" smtClean="0"/>
              <a:t>Can be associated to an object, archive library or executable file. (.</a:t>
            </a:r>
            <a:r>
              <a:rPr lang="en-US" dirty="0" err="1" smtClean="0"/>
              <a:t>obj</a:t>
            </a:r>
            <a:r>
              <a:rPr lang="en-US" dirty="0" smtClean="0"/>
              <a:t>, .lib, .exe, .map).</a:t>
            </a:r>
          </a:p>
          <a:p>
            <a:pPr marL="1093788" lvl="2" indent="-285750">
              <a:lnSpc>
                <a:spcPct val="110000"/>
              </a:lnSpc>
              <a:spcBef>
                <a:spcPct val="50000"/>
              </a:spcBef>
              <a:buClr>
                <a:srgbClr val="FD6600"/>
              </a:buClr>
              <a:buFont typeface="Arial" pitchFamily="34" charset="0"/>
              <a:buChar char="•"/>
              <a:tabLst>
                <a:tab pos="193675" algn="l"/>
              </a:tabLst>
            </a:pPr>
            <a:r>
              <a:rPr lang="en-US" dirty="0"/>
              <a:t>This table stores the location of functions and variables by </a:t>
            </a:r>
            <a:r>
              <a:rPr lang="en-US" dirty="0" smtClean="0"/>
              <a:t>name.</a:t>
            </a:r>
          </a:p>
          <a:p>
            <a:pPr marL="1093788" lvl="2" indent="-285750">
              <a:lnSpc>
                <a:spcPct val="110000"/>
              </a:lnSpc>
              <a:spcBef>
                <a:spcPct val="50000"/>
              </a:spcBef>
              <a:buClr>
                <a:srgbClr val="FD6600"/>
              </a:buClr>
              <a:buFont typeface="Arial" pitchFamily="34" charset="0"/>
              <a:buChar char="•"/>
              <a:tabLst>
                <a:tab pos="193675" algn="l"/>
              </a:tabLst>
            </a:pPr>
            <a:r>
              <a:rPr lang="en-US" dirty="0" smtClean="0"/>
              <a:t>Holds </a:t>
            </a:r>
            <a:r>
              <a:rPr lang="en-US" dirty="0"/>
              <a:t>information needed to locate and relocate a program's symbolic definitions and references</a:t>
            </a:r>
            <a:r>
              <a:rPr lang="en-US"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dirty="0"/>
              <a:t>Symbol tables may be embedded into the program, or stored as a separate file.</a:t>
            </a:r>
            <a:endParaRPr lang="en-US" dirty="0" smtClean="0"/>
          </a:p>
          <a:p>
            <a:pPr marL="1093788" lvl="2" indent="-285750">
              <a:lnSpc>
                <a:spcPct val="110000"/>
              </a:lnSpc>
              <a:spcBef>
                <a:spcPct val="50000"/>
              </a:spcBef>
              <a:buClr>
                <a:srgbClr val="FD6600"/>
              </a:buClr>
              <a:buFont typeface="Arial" pitchFamily="34" charset="0"/>
              <a:buChar char="•"/>
              <a:tabLst>
                <a:tab pos="193675" algn="l"/>
              </a:tabLst>
            </a:pPr>
            <a:r>
              <a:rPr lang="en-US" dirty="0"/>
              <a:t>A program without the symbol table is called a “retail” build, and is more difficult to </a:t>
            </a:r>
            <a:r>
              <a:rPr lang="en-US" dirty="0" smtClean="0"/>
              <a:t>reverse-engineer.</a:t>
            </a:r>
          </a:p>
          <a:p>
            <a:pPr marL="1093788" lvl="2" indent="-285750">
              <a:lnSpc>
                <a:spcPct val="110000"/>
              </a:lnSpc>
              <a:spcBef>
                <a:spcPct val="50000"/>
              </a:spcBef>
              <a:buClr>
                <a:srgbClr val="FD6600"/>
              </a:buClr>
              <a:buFont typeface="Arial" pitchFamily="34" charset="0"/>
              <a:buChar char="•"/>
              <a:tabLst>
                <a:tab pos="193675" algn="l"/>
              </a:tabLst>
            </a:pPr>
            <a:endParaRPr lang="es-ES" b="1" dirty="0" smtClean="0"/>
          </a:p>
        </p:txBody>
      </p:sp>
      <p:sp>
        <p:nvSpPr>
          <p:cNvPr id="6" name="Rectángulo 5"/>
          <p:cNvSpPr/>
          <p:nvPr/>
        </p:nvSpPr>
        <p:spPr>
          <a:xfrm>
            <a:off x="370914" y="1237108"/>
            <a:ext cx="8089518" cy="523220"/>
          </a:xfrm>
          <a:prstGeom prst="rect">
            <a:avLst/>
          </a:prstGeom>
        </p:spPr>
        <p:txBody>
          <a:bodyPr wrap="square">
            <a:spAutoFit/>
          </a:bodyPr>
          <a:lstStyle/>
          <a:p>
            <a:r>
              <a:rPr lang="es-ES" sz="2800" b="1" dirty="0" smtClean="0"/>
              <a:t>Symbol </a:t>
            </a:r>
            <a:r>
              <a:rPr lang="es-ES" sz="2800" b="1" dirty="0" err="1" smtClean="0"/>
              <a:t>table</a:t>
            </a:r>
            <a:r>
              <a:rPr lang="es-ES" sz="2800" b="1" dirty="0" smtClean="0"/>
              <a:t>:</a:t>
            </a:r>
            <a:endParaRPr lang="es-ES" sz="2800" b="1" dirty="0"/>
          </a:p>
        </p:txBody>
      </p:sp>
      <p:pic>
        <p:nvPicPr>
          <p:cNvPr id="3" name="Imagen 2"/>
          <p:cNvPicPr>
            <a:picLocks noChangeAspect="1"/>
          </p:cNvPicPr>
          <p:nvPr/>
        </p:nvPicPr>
        <p:blipFill>
          <a:blip r:embed="rId2"/>
          <a:stretch>
            <a:fillRect/>
          </a:stretch>
        </p:blipFill>
        <p:spPr>
          <a:xfrm>
            <a:off x="2771800" y="4941168"/>
            <a:ext cx="3475856" cy="1581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6988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1.1.3_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19" name="5 Rectángulo"/>
          <p:cNvSpPr/>
          <p:nvPr/>
        </p:nvSpPr>
        <p:spPr>
          <a:xfrm>
            <a:off x="-396552" y="1821592"/>
            <a:ext cx="9253536" cy="4659737"/>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A:</a:t>
            </a:r>
            <a:r>
              <a:rPr lang="en-US" sz="2000" dirty="0" smtClean="0"/>
              <a:t> Absolute symbol, global.</a:t>
            </a:r>
            <a:r>
              <a:rPr lang="en-US" sz="2000" dirty="0"/>
              <a:t> </a:t>
            </a:r>
            <a:endParaRPr lang="en-US" sz="2000" dirty="0" smtClean="0"/>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a:</a:t>
            </a:r>
            <a:r>
              <a:rPr lang="en-US" sz="2000" dirty="0" smtClean="0"/>
              <a:t> Absolute symbol, local.</a:t>
            </a:r>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D:</a:t>
            </a:r>
            <a:r>
              <a:rPr lang="en-US" sz="2000" dirty="0" smtClean="0"/>
              <a:t> Initialized data, global.</a:t>
            </a:r>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d:</a:t>
            </a:r>
            <a:r>
              <a:rPr lang="en-US" sz="2000" dirty="0" smtClean="0"/>
              <a:t> Initialized data, local.</a:t>
            </a:r>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T:</a:t>
            </a:r>
            <a:r>
              <a:rPr lang="en-US" sz="2000" dirty="0" smtClean="0"/>
              <a:t> Text symbol, global.</a:t>
            </a:r>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t: </a:t>
            </a:r>
            <a:r>
              <a:rPr lang="en-US" sz="2000" dirty="0" smtClean="0"/>
              <a:t>Text symbol, local</a:t>
            </a:r>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U:</a:t>
            </a:r>
            <a:r>
              <a:rPr lang="en-US" sz="2000" dirty="0" smtClean="0"/>
              <a:t> Undefined symbol</a:t>
            </a:r>
            <a:r>
              <a:rPr lang="en-US" sz="2000" dirty="0"/>
              <a:t>. (should be resolved by linking against another object file)</a:t>
            </a:r>
            <a:endParaRPr lang="en-US" sz="2000" dirty="0" smtClean="0"/>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a:t>
            </a:r>
            <a:r>
              <a:rPr lang="en-US" sz="2000" dirty="0" smtClean="0"/>
              <a:t> Unknown symbol.</a:t>
            </a:r>
            <a:endParaRPr lang="en-US" sz="2000" b="1" dirty="0" smtClean="0"/>
          </a:p>
          <a:p>
            <a:pPr marL="1093788" lvl="2" indent="-285750">
              <a:lnSpc>
                <a:spcPct val="110000"/>
              </a:lnSpc>
              <a:spcBef>
                <a:spcPct val="50000"/>
              </a:spcBef>
              <a:buClr>
                <a:srgbClr val="FD6600"/>
              </a:buClr>
              <a:buFont typeface="Arial" pitchFamily="34" charset="0"/>
              <a:buChar char="•"/>
              <a:tabLst>
                <a:tab pos="193675" algn="l"/>
              </a:tabLst>
            </a:pPr>
            <a:endParaRPr lang="es-ES" b="1" dirty="0" smtClean="0"/>
          </a:p>
        </p:txBody>
      </p:sp>
      <p:sp>
        <p:nvSpPr>
          <p:cNvPr id="6" name="Rectángulo 5"/>
          <p:cNvSpPr/>
          <p:nvPr/>
        </p:nvSpPr>
        <p:spPr>
          <a:xfrm>
            <a:off x="370914" y="1237108"/>
            <a:ext cx="8089518" cy="523220"/>
          </a:xfrm>
          <a:prstGeom prst="rect">
            <a:avLst/>
          </a:prstGeom>
        </p:spPr>
        <p:txBody>
          <a:bodyPr wrap="square">
            <a:spAutoFit/>
          </a:bodyPr>
          <a:lstStyle/>
          <a:p>
            <a:r>
              <a:rPr lang="es-ES" sz="2800" b="1" dirty="0" smtClean="0"/>
              <a:t>Symbol </a:t>
            </a:r>
            <a:r>
              <a:rPr lang="es-ES" sz="2800" b="1" dirty="0" err="1" smtClean="0"/>
              <a:t>types</a:t>
            </a:r>
            <a:r>
              <a:rPr lang="es-ES" sz="2800" b="1" dirty="0" smtClean="0"/>
              <a:t>:</a:t>
            </a:r>
            <a:endParaRPr lang="es-ES" sz="2800" b="1" dirty="0"/>
          </a:p>
        </p:txBody>
      </p:sp>
    </p:spTree>
    <p:extLst>
      <p:ext uri="{BB962C8B-B14F-4D97-AF65-F5344CB8AC3E}">
        <p14:creationId xmlns:p14="http://schemas.microsoft.com/office/powerpoint/2010/main" val="427272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1.1.3_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19" name="5 Rectángulo"/>
          <p:cNvSpPr/>
          <p:nvPr/>
        </p:nvSpPr>
        <p:spPr>
          <a:xfrm>
            <a:off x="-396552" y="1268760"/>
            <a:ext cx="9253536" cy="430887"/>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 </a:t>
            </a:r>
            <a:r>
              <a:rPr lang="en-US" sz="2000" b="1" dirty="0" err="1" smtClean="0"/>
              <a:t>readelf</a:t>
            </a:r>
            <a:r>
              <a:rPr lang="en-US" sz="2000" b="1" dirty="0" smtClean="0"/>
              <a:t> –-</a:t>
            </a:r>
            <a:r>
              <a:rPr lang="en-US" sz="2000" b="1" dirty="0" err="1" smtClean="0"/>
              <a:t>syms</a:t>
            </a:r>
            <a:r>
              <a:rPr lang="en-US" sz="2000" b="1" dirty="0" smtClean="0"/>
              <a:t> [executable]</a:t>
            </a:r>
          </a:p>
        </p:txBody>
      </p:sp>
      <p:pic>
        <p:nvPicPr>
          <p:cNvPr id="2" name="Imagen 1"/>
          <p:cNvPicPr>
            <a:picLocks noChangeAspect="1"/>
          </p:cNvPicPr>
          <p:nvPr/>
        </p:nvPicPr>
        <p:blipFill rotWithShape="1">
          <a:blip r:embed="rId2"/>
          <a:srcRect b="33603"/>
          <a:stretch/>
        </p:blipFill>
        <p:spPr>
          <a:xfrm>
            <a:off x="971600" y="1988841"/>
            <a:ext cx="7235744" cy="288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Imagen 2"/>
          <p:cNvPicPr>
            <a:picLocks noChangeAspect="1"/>
          </p:cNvPicPr>
          <p:nvPr/>
        </p:nvPicPr>
        <p:blipFill>
          <a:blip r:embed="rId3"/>
          <a:stretch>
            <a:fillRect/>
          </a:stretch>
        </p:blipFill>
        <p:spPr>
          <a:xfrm>
            <a:off x="971600" y="2420887"/>
            <a:ext cx="7239000" cy="2448273"/>
          </a:xfrm>
          <a:prstGeom prst="rect">
            <a:avLst/>
          </a:prstGeom>
        </p:spPr>
      </p:pic>
    </p:spTree>
    <p:extLst>
      <p:ext uri="{BB962C8B-B14F-4D97-AF65-F5344CB8AC3E}">
        <p14:creationId xmlns:p14="http://schemas.microsoft.com/office/powerpoint/2010/main" val="2780451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2683818" y="3429000"/>
            <a:ext cx="5184576" cy="648072"/>
          </a:xfrm>
          <a:prstGeom prst="rect">
            <a:avLst/>
          </a:prstGeom>
        </p:spPr>
        <p:txBody>
          <a:bodyPr/>
          <a:lstStyle/>
          <a:p>
            <a:pPr algn="l"/>
            <a:r>
              <a:rPr lang="es-ES" sz="4000" b="1" dirty="0" err="1" smtClean="0">
                <a:solidFill>
                  <a:schemeClr val="bg1">
                    <a:lumMod val="50000"/>
                  </a:schemeClr>
                </a:solidFill>
                <a:latin typeface="Tahoma" pitchFamily="34" charset="0"/>
                <a:ea typeface="Tahoma" pitchFamily="34" charset="0"/>
                <a:cs typeface="Tahoma" pitchFamily="34" charset="0"/>
              </a:rPr>
              <a:t>Debugging</a:t>
            </a:r>
            <a:r>
              <a:rPr lang="es-ES" sz="4000" b="1" dirty="0" smtClean="0">
                <a:solidFill>
                  <a:schemeClr val="bg1">
                    <a:lumMod val="50000"/>
                  </a:schemeClr>
                </a:solidFill>
                <a:latin typeface="Tahoma" pitchFamily="34" charset="0"/>
                <a:ea typeface="Tahoma" pitchFamily="34" charset="0"/>
                <a:cs typeface="Tahoma" pitchFamily="34" charset="0"/>
              </a:rPr>
              <a:t/>
            </a:r>
            <a:br>
              <a:rPr lang="es-ES" sz="4000" b="1" dirty="0" smtClean="0">
                <a:solidFill>
                  <a:schemeClr val="bg1">
                    <a:lumMod val="50000"/>
                  </a:schemeClr>
                </a:solidFill>
                <a:latin typeface="Tahoma" pitchFamily="34" charset="0"/>
                <a:ea typeface="Tahoma" pitchFamily="34" charset="0"/>
                <a:cs typeface="Tahoma" pitchFamily="34" charset="0"/>
              </a:rPr>
            </a:br>
            <a:r>
              <a:rPr lang="es-ES" sz="4000" b="1" dirty="0" smtClean="0">
                <a:solidFill>
                  <a:schemeClr val="bg1">
                    <a:lumMod val="50000"/>
                  </a:schemeClr>
                </a:solidFill>
                <a:latin typeface="Tahoma" pitchFamily="34" charset="0"/>
                <a:ea typeface="Tahoma" pitchFamily="34" charset="0"/>
                <a:cs typeface="Tahoma" pitchFamily="34" charset="0"/>
              </a:rPr>
              <a:t>(</a:t>
            </a:r>
            <a:r>
              <a:rPr lang="es-ES" sz="4000" b="1" dirty="0" err="1" smtClean="0">
                <a:solidFill>
                  <a:schemeClr val="bg1">
                    <a:lumMod val="50000"/>
                  </a:schemeClr>
                </a:solidFill>
                <a:latin typeface="Tahoma" pitchFamily="34" charset="0"/>
                <a:ea typeface="Tahoma" pitchFamily="34" charset="0"/>
                <a:cs typeface="Tahoma" pitchFamily="34" charset="0"/>
              </a:rPr>
              <a:t>Dynamic</a:t>
            </a:r>
            <a:r>
              <a:rPr lang="es-ES" sz="4000" b="1" dirty="0" smtClean="0">
                <a:solidFill>
                  <a:schemeClr val="bg1">
                    <a:lumMod val="50000"/>
                  </a:schemeClr>
                </a:solidFill>
                <a:latin typeface="Tahoma" pitchFamily="34" charset="0"/>
                <a:ea typeface="Tahoma" pitchFamily="34" charset="0"/>
                <a:cs typeface="Tahoma" pitchFamily="34" charset="0"/>
              </a:rPr>
              <a:t> </a:t>
            </a:r>
            <a:r>
              <a:rPr lang="es-ES" sz="4000" b="1" dirty="0" err="1" smtClean="0">
                <a:solidFill>
                  <a:schemeClr val="bg1">
                    <a:lumMod val="50000"/>
                  </a:schemeClr>
                </a:solidFill>
                <a:latin typeface="Tahoma" pitchFamily="34" charset="0"/>
                <a:ea typeface="Tahoma" pitchFamily="34" charset="0"/>
                <a:cs typeface="Tahoma" pitchFamily="34" charset="0"/>
              </a:rPr>
              <a:t>analysis</a:t>
            </a:r>
            <a:r>
              <a:rPr lang="es-ES" sz="4000" b="1" dirty="0" smtClean="0">
                <a:solidFill>
                  <a:schemeClr val="bg1">
                    <a:lumMod val="50000"/>
                  </a:schemeClr>
                </a:solidFill>
                <a:latin typeface="Tahoma" pitchFamily="34" charset="0"/>
                <a:ea typeface="Tahoma" pitchFamily="34" charset="0"/>
                <a:cs typeface="Tahoma" pitchFamily="34" charset="0"/>
              </a:rPr>
              <a:t>)</a:t>
            </a:r>
            <a:r>
              <a:rPr lang="es-ES" sz="4000" b="1" dirty="0" smtClean="0">
                <a:solidFill>
                  <a:schemeClr val="tx1">
                    <a:lumMod val="75000"/>
                    <a:lumOff val="25000"/>
                  </a:schemeClr>
                </a:solidFill>
                <a:latin typeface="Tahoma" pitchFamily="34" charset="0"/>
                <a:ea typeface="Tahoma" pitchFamily="34" charset="0"/>
                <a:cs typeface="Tahoma" pitchFamily="34" charset="0"/>
              </a:rPr>
              <a:t/>
            </a:r>
            <a:br>
              <a:rPr lang="es-ES" sz="4000" b="1" dirty="0" smtClean="0">
                <a:solidFill>
                  <a:schemeClr val="tx1">
                    <a:lumMod val="75000"/>
                    <a:lumOff val="25000"/>
                  </a:schemeClr>
                </a:solidFill>
                <a:latin typeface="Tahoma" pitchFamily="34" charset="0"/>
                <a:ea typeface="Tahoma" pitchFamily="34" charset="0"/>
                <a:cs typeface="Tahoma" pitchFamily="34" charset="0"/>
              </a:rPr>
            </a:br>
            <a:endParaRPr lang="es-ES" sz="4000" b="1" dirty="0">
              <a:solidFill>
                <a:srgbClr val="FD6600"/>
              </a:solidFill>
              <a:latin typeface="Tahoma" pitchFamily="34" charset="0"/>
              <a:ea typeface="Tahoma" pitchFamily="34" charset="0"/>
              <a:cs typeface="Tahoma" pitchFamily="34" charset="0"/>
            </a:endParaRPr>
          </a:p>
        </p:txBody>
      </p:sp>
      <p:pic>
        <p:nvPicPr>
          <p:cNvPr id="7" name="Picture 5" descr="PPT_appluslaboratories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0"/>
            <a:ext cx="19113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p:cNvPicPr>
            <a:picLocks noChangeAspect="1"/>
          </p:cNvPicPr>
          <p:nvPr/>
        </p:nvPicPr>
        <p:blipFill>
          <a:blip r:embed="rId3"/>
          <a:stretch>
            <a:fillRect/>
          </a:stretch>
        </p:blipFill>
        <p:spPr>
          <a:xfrm>
            <a:off x="2683818" y="2781300"/>
            <a:ext cx="2000250" cy="647700"/>
          </a:xfrm>
          <a:prstGeom prst="rect">
            <a:avLst/>
          </a:prstGeom>
        </p:spPr>
      </p:pic>
      <p:sp>
        <p:nvSpPr>
          <p:cNvPr id="6" name="CuadroTexto 5"/>
          <p:cNvSpPr txBox="1"/>
          <p:nvPr/>
        </p:nvSpPr>
        <p:spPr>
          <a:xfrm>
            <a:off x="1022220" y="2630522"/>
            <a:ext cx="1656184" cy="1446550"/>
          </a:xfrm>
          <a:prstGeom prst="rect">
            <a:avLst/>
          </a:prstGeom>
          <a:noFill/>
        </p:spPr>
        <p:txBody>
          <a:bodyPr wrap="square" rtlCol="0">
            <a:spAutoFit/>
          </a:bodyPr>
          <a:lstStyle/>
          <a:p>
            <a:r>
              <a:rPr lang="es-ES" sz="8800" dirty="0" smtClean="0">
                <a:solidFill>
                  <a:srgbClr val="FD6600"/>
                </a:solidFill>
              </a:rPr>
              <a:t>1.2</a:t>
            </a:r>
            <a:endParaRPr lang="es-ES" sz="8800" dirty="0">
              <a:solidFill>
                <a:srgbClr val="FD6600"/>
              </a:solidFill>
            </a:endParaRPr>
          </a:p>
        </p:txBody>
      </p:sp>
    </p:spTree>
    <p:extLst>
      <p:ext uri="{BB962C8B-B14F-4D97-AF65-F5344CB8AC3E}">
        <p14:creationId xmlns:p14="http://schemas.microsoft.com/office/powerpoint/2010/main" val="2478242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614862"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1.2.1_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19" name="5 Rectángulo"/>
          <p:cNvSpPr/>
          <p:nvPr/>
        </p:nvSpPr>
        <p:spPr>
          <a:xfrm>
            <a:off x="-396552" y="1821592"/>
            <a:ext cx="9253536" cy="4093428"/>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When </a:t>
            </a:r>
            <a:r>
              <a:rPr lang="en-US" sz="2000" dirty="0"/>
              <a:t>a process is created, the kernel provides a chunk of physical memory which can be located anywhere at </a:t>
            </a:r>
            <a:r>
              <a:rPr lang="en-US" sz="2000" dirty="0" smtClean="0"/>
              <a:t>all called </a:t>
            </a:r>
            <a:r>
              <a:rPr lang="en-US" sz="2000" b="1" dirty="0" smtClean="0"/>
              <a:t>virtual memory space</a:t>
            </a:r>
            <a:r>
              <a:rPr lang="en-U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2000" dirty="0"/>
              <a:t>A process is unaware of the details of its physical memory (i.e. where it physically resides). All the process knows is how big the chunk is and that its chunk begins at address 0</a:t>
            </a:r>
            <a:r>
              <a:rPr lang="en-U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Unaware </a:t>
            </a:r>
            <a:r>
              <a:rPr lang="en-US" sz="2000" dirty="0"/>
              <a:t>of any other chunks of VM belonging to other processes</a:t>
            </a:r>
            <a:r>
              <a:rPr lang="en-U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2000" dirty="0"/>
              <a:t>Even if the process did know about other chunks of VM, it's physically prevented from accessing that memory</a:t>
            </a:r>
            <a:r>
              <a:rPr lang="en-U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2000" dirty="0"/>
              <a:t>Each time a process wants to read or write to memory, its request must be translated from a VM address to a physical memory </a:t>
            </a:r>
            <a:r>
              <a:rPr lang="en-US" sz="2000" dirty="0" smtClean="0"/>
              <a:t>address </a:t>
            </a:r>
            <a:r>
              <a:rPr lang="en-US" sz="2000" b="1" dirty="0" smtClean="0"/>
              <a:t>(MMU)</a:t>
            </a:r>
            <a:r>
              <a:rPr lang="en-US" sz="2000" dirty="0" smtClean="0"/>
              <a:t>.</a:t>
            </a:r>
            <a:endParaRPr lang="en-US" sz="2000" dirty="0"/>
          </a:p>
        </p:txBody>
      </p:sp>
      <p:sp>
        <p:nvSpPr>
          <p:cNvPr id="6" name="Rectángulo 5"/>
          <p:cNvSpPr/>
          <p:nvPr/>
        </p:nvSpPr>
        <p:spPr>
          <a:xfrm>
            <a:off x="370914" y="1237108"/>
            <a:ext cx="3192974" cy="523220"/>
          </a:xfrm>
          <a:prstGeom prst="rect">
            <a:avLst/>
          </a:prstGeom>
        </p:spPr>
        <p:txBody>
          <a:bodyPr wrap="square">
            <a:spAutoFit/>
          </a:bodyPr>
          <a:lstStyle/>
          <a:p>
            <a:r>
              <a:rPr lang="es-ES" sz="2800" b="1" dirty="0" smtClean="0"/>
              <a:t>Virtual </a:t>
            </a:r>
            <a:r>
              <a:rPr lang="es-ES" sz="2800" b="1" dirty="0" err="1" smtClean="0"/>
              <a:t>Memory</a:t>
            </a:r>
            <a:r>
              <a:rPr lang="es-ES" sz="2800" b="1" dirty="0" smtClean="0"/>
              <a:t>:</a:t>
            </a:r>
            <a:endParaRPr lang="es-ES" sz="2800" b="1" dirty="0"/>
          </a:p>
        </p:txBody>
      </p:sp>
    </p:spTree>
    <p:extLst>
      <p:ext uri="{BB962C8B-B14F-4D97-AF65-F5344CB8AC3E}">
        <p14:creationId xmlns:p14="http://schemas.microsoft.com/office/powerpoint/2010/main" val="154901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449609" y="3933056"/>
            <a:ext cx="8352928" cy="1080120"/>
          </a:xfrm>
          <a:prstGeom prst="rect">
            <a:avLst/>
          </a:prstGeom>
        </p:spPr>
        <p:txBody>
          <a:bodyPr/>
          <a:lstStyle/>
          <a:p>
            <a:pPr algn="l"/>
            <a:r>
              <a:rPr lang="es-ES" sz="4000" b="1" dirty="0" err="1" smtClean="0">
                <a:solidFill>
                  <a:schemeClr val="bg1">
                    <a:lumMod val="50000"/>
                  </a:schemeClr>
                </a:solidFill>
                <a:latin typeface="Tahoma" pitchFamily="34" charset="0"/>
                <a:ea typeface="Tahoma" pitchFamily="34" charset="0"/>
                <a:cs typeface="Tahoma" pitchFamily="34" charset="0"/>
              </a:rPr>
              <a:t>Debugging</a:t>
            </a:r>
            <a:r>
              <a:rPr lang="es-ES" sz="4000" b="1" dirty="0" smtClean="0">
                <a:solidFill>
                  <a:schemeClr val="tx1">
                    <a:lumMod val="75000"/>
                    <a:lumOff val="25000"/>
                  </a:schemeClr>
                </a:solidFill>
                <a:latin typeface="Tahoma" pitchFamily="34" charset="0"/>
                <a:ea typeface="Tahoma" pitchFamily="34" charset="0"/>
                <a:cs typeface="Tahoma" pitchFamily="34" charset="0"/>
              </a:rPr>
              <a:t/>
            </a:r>
            <a:br>
              <a:rPr lang="es-ES" sz="4000" b="1" dirty="0" smtClean="0">
                <a:solidFill>
                  <a:schemeClr val="tx1">
                    <a:lumMod val="75000"/>
                    <a:lumOff val="25000"/>
                  </a:schemeClr>
                </a:solidFill>
                <a:latin typeface="Tahoma" pitchFamily="34" charset="0"/>
                <a:ea typeface="Tahoma" pitchFamily="34" charset="0"/>
                <a:cs typeface="Tahoma" pitchFamily="34" charset="0"/>
              </a:rPr>
            </a:br>
            <a:endParaRPr lang="es-ES" sz="4000" b="1" dirty="0">
              <a:solidFill>
                <a:srgbClr val="FD6600"/>
              </a:solidFill>
              <a:latin typeface="Tahoma" pitchFamily="34" charset="0"/>
              <a:ea typeface="Tahoma" pitchFamily="34" charset="0"/>
              <a:cs typeface="Tahoma" pitchFamily="34" charset="0"/>
            </a:endParaRPr>
          </a:p>
        </p:txBody>
      </p:sp>
      <p:pic>
        <p:nvPicPr>
          <p:cNvPr id="7" name="Picture 5" descr="PPT_appluslaboratories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0"/>
            <a:ext cx="19113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p:cNvSpPr txBox="1">
            <a:spLocks/>
          </p:cNvSpPr>
          <p:nvPr/>
        </p:nvSpPr>
        <p:spPr>
          <a:xfrm>
            <a:off x="449609" y="5013176"/>
            <a:ext cx="2808312"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400" b="1" dirty="0" err="1" smtClean="0">
                <a:solidFill>
                  <a:schemeClr val="bg1">
                    <a:lumMod val="50000"/>
                  </a:schemeClr>
                </a:solidFill>
                <a:latin typeface="Tahoma" pitchFamily="34" charset="0"/>
                <a:ea typeface="Tahoma" pitchFamily="34" charset="0"/>
                <a:cs typeface="Tahoma" pitchFamily="34" charset="0"/>
              </a:rPr>
              <a:t>December</a:t>
            </a:r>
            <a:r>
              <a:rPr lang="es-ES" sz="2400" b="1" dirty="0" smtClean="0">
                <a:solidFill>
                  <a:schemeClr val="bg1">
                    <a:lumMod val="50000"/>
                  </a:schemeClr>
                </a:solidFill>
                <a:latin typeface="Tahoma" pitchFamily="34" charset="0"/>
                <a:ea typeface="Tahoma" pitchFamily="34" charset="0"/>
                <a:cs typeface="Tahoma" pitchFamily="34" charset="0"/>
              </a:rPr>
              <a:t> 2016</a:t>
            </a:r>
            <a:endParaRPr lang="es-ES" sz="2400" b="1" dirty="0">
              <a:solidFill>
                <a:schemeClr val="bg1">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519529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614862"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1.2.1_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6" name="Rectángulo 5"/>
          <p:cNvSpPr/>
          <p:nvPr/>
        </p:nvSpPr>
        <p:spPr>
          <a:xfrm>
            <a:off x="362340" y="1138513"/>
            <a:ext cx="3192974" cy="523220"/>
          </a:xfrm>
          <a:prstGeom prst="rect">
            <a:avLst/>
          </a:prstGeom>
        </p:spPr>
        <p:txBody>
          <a:bodyPr wrap="square">
            <a:spAutoFit/>
          </a:bodyPr>
          <a:lstStyle/>
          <a:p>
            <a:r>
              <a:rPr lang="es-ES" sz="2800" b="1" dirty="0" err="1" smtClean="0"/>
              <a:t>Memory</a:t>
            </a:r>
            <a:r>
              <a:rPr lang="es-ES" sz="2800" b="1" dirty="0" smtClean="0"/>
              <a:t> </a:t>
            </a:r>
            <a:r>
              <a:rPr lang="es-ES" sz="2800" b="1" dirty="0" err="1" smtClean="0"/>
              <a:t>Layout</a:t>
            </a:r>
            <a:r>
              <a:rPr lang="es-ES" sz="2800" b="1" dirty="0" smtClean="0"/>
              <a:t>:</a:t>
            </a:r>
            <a:endParaRPr lang="es-ES" sz="2800" b="1" dirty="0"/>
          </a:p>
        </p:txBody>
      </p:sp>
      <p:sp>
        <p:nvSpPr>
          <p:cNvPr id="10" name="Rectángulo 9"/>
          <p:cNvSpPr/>
          <p:nvPr/>
        </p:nvSpPr>
        <p:spPr>
          <a:xfrm>
            <a:off x="899592" y="5661248"/>
            <a:ext cx="2232248" cy="648072"/>
          </a:xfrm>
          <a:prstGeom prst="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s-ES" b="1" dirty="0" smtClean="0">
                <a:solidFill>
                  <a:schemeClr val="tx1"/>
                </a:solidFill>
              </a:rPr>
              <a:t>Text </a:t>
            </a:r>
            <a:r>
              <a:rPr lang="es-ES" b="1" dirty="0" err="1" smtClean="0">
                <a:solidFill>
                  <a:schemeClr val="tx1"/>
                </a:solidFill>
              </a:rPr>
              <a:t>Segment</a:t>
            </a:r>
            <a:endParaRPr lang="es-ES" b="1" dirty="0">
              <a:solidFill>
                <a:schemeClr val="tx1"/>
              </a:solidFill>
            </a:endParaRPr>
          </a:p>
        </p:txBody>
      </p:sp>
      <p:sp>
        <p:nvSpPr>
          <p:cNvPr id="12" name="Rectángulo 11"/>
          <p:cNvSpPr/>
          <p:nvPr/>
        </p:nvSpPr>
        <p:spPr>
          <a:xfrm>
            <a:off x="899592" y="5013176"/>
            <a:ext cx="2232248" cy="648072"/>
          </a:xfrm>
          <a:prstGeom prst="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s-ES" b="1" dirty="0" smtClean="0">
                <a:solidFill>
                  <a:schemeClr val="tx1"/>
                </a:solidFill>
              </a:rPr>
              <a:t>Data </a:t>
            </a:r>
            <a:r>
              <a:rPr lang="es-ES" b="1" dirty="0" err="1" smtClean="0">
                <a:solidFill>
                  <a:schemeClr val="tx1"/>
                </a:solidFill>
              </a:rPr>
              <a:t>Segment</a:t>
            </a:r>
            <a:endParaRPr lang="es-ES" b="1" dirty="0" smtClean="0">
              <a:solidFill>
                <a:schemeClr val="tx1"/>
              </a:solidFill>
            </a:endParaRPr>
          </a:p>
          <a:p>
            <a:pPr algn="ctr"/>
            <a:r>
              <a:rPr lang="es-ES" dirty="0" smtClean="0">
                <a:solidFill>
                  <a:schemeClr val="tx1"/>
                </a:solidFill>
              </a:rPr>
              <a:t>(</a:t>
            </a:r>
            <a:r>
              <a:rPr lang="es-ES" dirty="0" err="1" smtClean="0">
                <a:solidFill>
                  <a:schemeClr val="tx1"/>
                </a:solidFill>
              </a:rPr>
              <a:t>static</a:t>
            </a:r>
            <a:r>
              <a:rPr lang="es-ES" dirty="0" smtClean="0">
                <a:solidFill>
                  <a:schemeClr val="tx1"/>
                </a:solidFill>
              </a:rPr>
              <a:t> variables)</a:t>
            </a:r>
            <a:endParaRPr lang="es-ES" dirty="0">
              <a:solidFill>
                <a:schemeClr val="tx1"/>
              </a:solidFill>
            </a:endParaRPr>
          </a:p>
        </p:txBody>
      </p:sp>
      <p:sp>
        <p:nvSpPr>
          <p:cNvPr id="13" name="Rectángulo 12"/>
          <p:cNvSpPr/>
          <p:nvPr/>
        </p:nvSpPr>
        <p:spPr>
          <a:xfrm>
            <a:off x="899592" y="4365104"/>
            <a:ext cx="2232248" cy="648072"/>
          </a:xfrm>
          <a:prstGeom prst="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s-ES" b="1" dirty="0" err="1" smtClean="0">
                <a:solidFill>
                  <a:schemeClr val="tx1"/>
                </a:solidFill>
              </a:rPr>
              <a:t>Heap</a:t>
            </a:r>
            <a:endParaRPr lang="es-ES" b="1" dirty="0">
              <a:solidFill>
                <a:schemeClr val="tx1"/>
              </a:solidFill>
            </a:endParaRPr>
          </a:p>
        </p:txBody>
      </p:sp>
      <p:sp>
        <p:nvSpPr>
          <p:cNvPr id="14" name="Rectángulo 13"/>
          <p:cNvSpPr/>
          <p:nvPr/>
        </p:nvSpPr>
        <p:spPr>
          <a:xfrm>
            <a:off x="899590" y="3413894"/>
            <a:ext cx="2232248" cy="935693"/>
          </a:xfrm>
          <a:prstGeom prst="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s-ES" b="1" dirty="0" err="1">
                <a:solidFill>
                  <a:schemeClr val="tx1"/>
                </a:solidFill>
              </a:rPr>
              <a:t>M</a:t>
            </a:r>
            <a:r>
              <a:rPr lang="es-ES" b="1" dirty="0" err="1" smtClean="0">
                <a:solidFill>
                  <a:schemeClr val="tx1"/>
                </a:solidFill>
              </a:rPr>
              <a:t>emory</a:t>
            </a:r>
            <a:r>
              <a:rPr lang="es-ES" b="1" dirty="0" smtClean="0">
                <a:solidFill>
                  <a:schemeClr val="tx1"/>
                </a:solidFill>
              </a:rPr>
              <a:t> </a:t>
            </a:r>
            <a:r>
              <a:rPr lang="es-ES" b="1" dirty="0" err="1">
                <a:solidFill>
                  <a:schemeClr val="tx1"/>
                </a:solidFill>
              </a:rPr>
              <a:t>mapping</a:t>
            </a:r>
            <a:r>
              <a:rPr lang="es-ES" b="1" dirty="0">
                <a:solidFill>
                  <a:schemeClr val="tx1"/>
                </a:solidFill>
              </a:rPr>
              <a:t> </a:t>
            </a:r>
            <a:r>
              <a:rPr lang="es-ES" b="1" dirty="0" err="1">
                <a:solidFill>
                  <a:schemeClr val="tx1"/>
                </a:solidFill>
              </a:rPr>
              <a:t>segment</a:t>
            </a:r>
            <a:endParaRPr lang="es-ES" b="1" dirty="0">
              <a:solidFill>
                <a:schemeClr val="tx1"/>
              </a:solidFill>
            </a:endParaRPr>
          </a:p>
        </p:txBody>
      </p:sp>
      <p:sp>
        <p:nvSpPr>
          <p:cNvPr id="16" name="Rectángulo 15"/>
          <p:cNvSpPr/>
          <p:nvPr/>
        </p:nvSpPr>
        <p:spPr>
          <a:xfrm>
            <a:off x="899592" y="2765823"/>
            <a:ext cx="2232247" cy="648072"/>
          </a:xfrm>
          <a:prstGeom prst="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s-ES" b="1" dirty="0" err="1" smtClean="0">
                <a:solidFill>
                  <a:schemeClr val="tx1"/>
                </a:solidFill>
              </a:rPr>
              <a:t>Stack</a:t>
            </a:r>
            <a:endParaRPr lang="es-ES" b="1" dirty="0">
              <a:solidFill>
                <a:schemeClr val="tx1"/>
              </a:solidFill>
            </a:endParaRPr>
          </a:p>
        </p:txBody>
      </p:sp>
      <p:sp>
        <p:nvSpPr>
          <p:cNvPr id="17" name="Rectángulo 16"/>
          <p:cNvSpPr/>
          <p:nvPr/>
        </p:nvSpPr>
        <p:spPr>
          <a:xfrm>
            <a:off x="899590" y="2132856"/>
            <a:ext cx="2232250" cy="648072"/>
          </a:xfrm>
          <a:prstGeom prst="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s-ES" b="1" dirty="0" err="1" smtClean="0">
                <a:solidFill>
                  <a:schemeClr val="tx1"/>
                </a:solidFill>
              </a:rPr>
              <a:t>Args</a:t>
            </a:r>
            <a:r>
              <a:rPr lang="es-ES" b="1" dirty="0" smtClean="0">
                <a:solidFill>
                  <a:schemeClr val="tx1"/>
                </a:solidFill>
              </a:rPr>
              <a:t> and </a:t>
            </a:r>
            <a:r>
              <a:rPr lang="es-ES" b="1" dirty="0" err="1" smtClean="0">
                <a:solidFill>
                  <a:schemeClr val="tx1"/>
                </a:solidFill>
              </a:rPr>
              <a:t>environment</a:t>
            </a:r>
            <a:r>
              <a:rPr lang="es-ES" b="1" dirty="0" smtClean="0">
                <a:solidFill>
                  <a:schemeClr val="tx1"/>
                </a:solidFill>
              </a:rPr>
              <a:t> </a:t>
            </a:r>
            <a:r>
              <a:rPr lang="es-ES" b="1" dirty="0" err="1" smtClean="0">
                <a:solidFill>
                  <a:schemeClr val="tx1"/>
                </a:solidFill>
              </a:rPr>
              <a:t>var</a:t>
            </a:r>
            <a:endParaRPr lang="es-ES" b="1" dirty="0">
              <a:solidFill>
                <a:schemeClr val="tx1"/>
              </a:solidFill>
            </a:endParaRPr>
          </a:p>
        </p:txBody>
      </p:sp>
      <p:cxnSp>
        <p:nvCxnSpPr>
          <p:cNvPr id="18" name="Conector recto de flecha 17"/>
          <p:cNvCxnSpPr>
            <a:stCxn id="14" idx="2"/>
          </p:cNvCxnSpPr>
          <p:nvPr/>
        </p:nvCxnSpPr>
        <p:spPr>
          <a:xfrm flipV="1">
            <a:off x="2015714" y="4133563"/>
            <a:ext cx="1" cy="216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2015714" y="3413894"/>
            <a:ext cx="0" cy="216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3433520" y="6084004"/>
            <a:ext cx="4090808" cy="369332"/>
          </a:xfrm>
          <a:prstGeom prst="rect">
            <a:avLst/>
          </a:prstGeom>
          <a:noFill/>
        </p:spPr>
        <p:txBody>
          <a:bodyPr wrap="square" rtlCol="0">
            <a:spAutoFit/>
          </a:bodyPr>
          <a:lstStyle/>
          <a:p>
            <a:r>
              <a:rPr lang="es-ES" b="1" dirty="0" err="1" smtClean="0"/>
              <a:t>Low</a:t>
            </a:r>
            <a:r>
              <a:rPr lang="es-ES" b="1" dirty="0" smtClean="0"/>
              <a:t> </a:t>
            </a:r>
            <a:r>
              <a:rPr lang="es-ES" b="1" dirty="0" err="1" smtClean="0"/>
              <a:t>Address</a:t>
            </a:r>
            <a:r>
              <a:rPr lang="es-ES" b="1" dirty="0" smtClean="0"/>
              <a:t> (0x00000000)</a:t>
            </a:r>
            <a:endParaRPr lang="es-ES" b="1" dirty="0"/>
          </a:p>
        </p:txBody>
      </p:sp>
      <p:sp>
        <p:nvSpPr>
          <p:cNvPr id="25" name="CuadroTexto 24"/>
          <p:cNvSpPr txBox="1"/>
          <p:nvPr/>
        </p:nvSpPr>
        <p:spPr>
          <a:xfrm>
            <a:off x="3433520" y="1907540"/>
            <a:ext cx="3802776" cy="369332"/>
          </a:xfrm>
          <a:prstGeom prst="rect">
            <a:avLst/>
          </a:prstGeom>
          <a:noFill/>
        </p:spPr>
        <p:txBody>
          <a:bodyPr wrap="square" rtlCol="0">
            <a:spAutoFit/>
          </a:bodyPr>
          <a:lstStyle/>
          <a:p>
            <a:r>
              <a:rPr lang="es-ES" b="1" dirty="0" smtClean="0"/>
              <a:t>High </a:t>
            </a:r>
            <a:r>
              <a:rPr lang="es-ES" b="1" dirty="0" err="1" smtClean="0"/>
              <a:t>Address</a:t>
            </a:r>
            <a:r>
              <a:rPr lang="es-ES" b="1" dirty="0" smtClean="0"/>
              <a:t> (0xC00000000)</a:t>
            </a:r>
            <a:endParaRPr lang="es-ES" b="1" dirty="0"/>
          </a:p>
        </p:txBody>
      </p:sp>
      <p:cxnSp>
        <p:nvCxnSpPr>
          <p:cNvPr id="26" name="Conector recto de flecha 25"/>
          <p:cNvCxnSpPr/>
          <p:nvPr/>
        </p:nvCxnSpPr>
        <p:spPr>
          <a:xfrm flipH="1">
            <a:off x="3131840" y="2132856"/>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flipH="1">
            <a:off x="3131840" y="6294214"/>
            <a:ext cx="2880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5 Rectángulo"/>
          <p:cNvSpPr/>
          <p:nvPr/>
        </p:nvSpPr>
        <p:spPr>
          <a:xfrm>
            <a:off x="2843808" y="2393294"/>
            <a:ext cx="6013175" cy="3609706"/>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1700" b="1" dirty="0" smtClean="0"/>
              <a:t>Text </a:t>
            </a:r>
            <a:r>
              <a:rPr lang="en-US" sz="1700" b="1" dirty="0" err="1" smtClean="0"/>
              <a:t>Seg</a:t>
            </a:r>
            <a:r>
              <a:rPr lang="en-US" sz="1700" b="1" dirty="0" smtClean="0"/>
              <a:t>.</a:t>
            </a:r>
            <a:r>
              <a:rPr lang="en-US" sz="1700" dirty="0" smtClean="0"/>
              <a:t>: ELF and code to be executed.</a:t>
            </a:r>
          </a:p>
          <a:p>
            <a:pPr marL="1093788" lvl="2" indent="-285750">
              <a:lnSpc>
                <a:spcPct val="110000"/>
              </a:lnSpc>
              <a:spcBef>
                <a:spcPct val="50000"/>
              </a:spcBef>
              <a:buClr>
                <a:srgbClr val="FD6600"/>
              </a:buClr>
              <a:buFont typeface="Arial" pitchFamily="34" charset="0"/>
              <a:buChar char="•"/>
              <a:tabLst>
                <a:tab pos="193675" algn="l"/>
              </a:tabLst>
            </a:pPr>
            <a:r>
              <a:rPr lang="en-US" sz="1700" b="1" dirty="0" smtClean="0"/>
              <a:t>Stack:</a:t>
            </a:r>
            <a:r>
              <a:rPr lang="en-US" sz="1700" dirty="0" smtClean="0"/>
              <a:t> Stores </a:t>
            </a:r>
            <a:r>
              <a:rPr lang="en-US" sz="1700" dirty="0"/>
              <a:t>local variables and function parameters in most programming languages</a:t>
            </a:r>
            <a:r>
              <a:rPr lang="en-US" sz="1700" dirty="0" smtClean="0"/>
              <a:t>.</a:t>
            </a:r>
          </a:p>
          <a:p>
            <a:pPr marL="1550988" lvl="3" indent="-285750">
              <a:lnSpc>
                <a:spcPct val="110000"/>
              </a:lnSpc>
              <a:spcBef>
                <a:spcPct val="50000"/>
              </a:spcBef>
              <a:buClr>
                <a:srgbClr val="FD6600"/>
              </a:buClr>
              <a:buFont typeface="Arial" pitchFamily="34" charset="0"/>
              <a:buChar char="•"/>
              <a:tabLst>
                <a:tab pos="193675" algn="l"/>
              </a:tabLst>
            </a:pPr>
            <a:r>
              <a:rPr lang="en-US" sz="1700" dirty="0"/>
              <a:t>Calling a method or function pushes a new stack frame onto the stack</a:t>
            </a:r>
            <a:r>
              <a:rPr lang="en-US" sz="1700" dirty="0" smtClean="0"/>
              <a:t>.</a:t>
            </a:r>
          </a:p>
          <a:p>
            <a:pPr marL="1550988" lvl="3" indent="-285750">
              <a:lnSpc>
                <a:spcPct val="110000"/>
              </a:lnSpc>
              <a:spcBef>
                <a:spcPct val="50000"/>
              </a:spcBef>
              <a:buClr>
                <a:srgbClr val="FD6600"/>
              </a:buClr>
              <a:buFont typeface="Arial" pitchFamily="34" charset="0"/>
              <a:buChar char="•"/>
              <a:tabLst>
                <a:tab pos="193675" algn="l"/>
              </a:tabLst>
            </a:pPr>
            <a:r>
              <a:rPr lang="en-US" sz="1700" dirty="0"/>
              <a:t>The stack frame is destroyed when the function returns</a:t>
            </a:r>
            <a:r>
              <a:rPr lang="en-US" sz="17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1700" b="1" dirty="0" smtClean="0"/>
              <a:t>MMS</a:t>
            </a:r>
            <a:r>
              <a:rPr lang="en-US" sz="1700" dirty="0"/>
              <a:t>: </a:t>
            </a:r>
            <a:r>
              <a:rPr lang="en-US" sz="1700" dirty="0" smtClean="0"/>
              <a:t>It </a:t>
            </a:r>
            <a:r>
              <a:rPr lang="en-US" sz="1700" dirty="0"/>
              <a:t>is used for loading dynamic </a:t>
            </a:r>
            <a:r>
              <a:rPr lang="en-US" sz="1700" dirty="0" smtClean="0"/>
              <a:t>libraries.        	     Ex: /lib/libc.so </a:t>
            </a:r>
          </a:p>
          <a:p>
            <a:pPr marL="1093788" lvl="2" indent="-285750">
              <a:lnSpc>
                <a:spcPct val="110000"/>
              </a:lnSpc>
              <a:spcBef>
                <a:spcPct val="50000"/>
              </a:spcBef>
              <a:buClr>
                <a:srgbClr val="FD6600"/>
              </a:buClr>
              <a:buFont typeface="Arial" pitchFamily="34" charset="0"/>
              <a:buChar char="•"/>
              <a:tabLst>
                <a:tab pos="193675" algn="l"/>
              </a:tabLst>
            </a:pPr>
            <a:r>
              <a:rPr lang="en-US" sz="1700" b="1" dirty="0" smtClean="0"/>
              <a:t>Heap:</a:t>
            </a:r>
            <a:r>
              <a:rPr lang="en-US" sz="1700" dirty="0" smtClean="0"/>
              <a:t> Provides </a:t>
            </a:r>
            <a:r>
              <a:rPr lang="en-US" sz="1700" dirty="0"/>
              <a:t>runtime memory </a:t>
            </a:r>
            <a:r>
              <a:rPr lang="en-US" sz="1700" dirty="0" smtClean="0"/>
              <a:t>allocation.</a:t>
            </a:r>
            <a:endParaRPr lang="en-US" sz="1700" dirty="0"/>
          </a:p>
        </p:txBody>
      </p:sp>
      <p:sp>
        <p:nvSpPr>
          <p:cNvPr id="32" name="Rectángulo 31"/>
          <p:cNvSpPr/>
          <p:nvPr/>
        </p:nvSpPr>
        <p:spPr>
          <a:xfrm>
            <a:off x="899588" y="1745222"/>
            <a:ext cx="2232250" cy="372117"/>
          </a:xfrm>
          <a:prstGeom prst="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s-ES" b="1" dirty="0" err="1" smtClean="0">
                <a:solidFill>
                  <a:schemeClr val="tx1"/>
                </a:solidFill>
              </a:rPr>
              <a:t>Kernel</a:t>
            </a:r>
            <a:r>
              <a:rPr lang="es-ES" b="1" dirty="0" smtClean="0">
                <a:solidFill>
                  <a:schemeClr val="tx1"/>
                </a:solidFill>
              </a:rPr>
              <a:t> VM</a:t>
            </a:r>
            <a:endParaRPr lang="es-ES" b="1" dirty="0">
              <a:solidFill>
                <a:schemeClr val="tx1"/>
              </a:solidFill>
            </a:endParaRPr>
          </a:p>
        </p:txBody>
      </p:sp>
    </p:spTree>
    <p:extLst>
      <p:ext uri="{BB962C8B-B14F-4D97-AF65-F5344CB8AC3E}">
        <p14:creationId xmlns:p14="http://schemas.microsoft.com/office/powerpoint/2010/main" val="525385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614862"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1.2.1_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6" name="Rectángulo 5"/>
          <p:cNvSpPr/>
          <p:nvPr/>
        </p:nvSpPr>
        <p:spPr>
          <a:xfrm>
            <a:off x="370914" y="1237108"/>
            <a:ext cx="3192974" cy="523220"/>
          </a:xfrm>
          <a:prstGeom prst="rect">
            <a:avLst/>
          </a:prstGeom>
        </p:spPr>
        <p:txBody>
          <a:bodyPr wrap="square">
            <a:spAutoFit/>
          </a:bodyPr>
          <a:lstStyle/>
          <a:p>
            <a:r>
              <a:rPr lang="es-ES" sz="2800" b="1" dirty="0" err="1" smtClean="0"/>
              <a:t>Memory</a:t>
            </a:r>
            <a:r>
              <a:rPr lang="es-ES" sz="2800" b="1" dirty="0" smtClean="0"/>
              <a:t> </a:t>
            </a:r>
            <a:r>
              <a:rPr lang="es-ES" sz="2800" b="1" dirty="0" err="1" smtClean="0"/>
              <a:t>Layout</a:t>
            </a:r>
            <a:r>
              <a:rPr lang="es-ES" sz="2800" b="1" dirty="0" smtClean="0"/>
              <a:t>:</a:t>
            </a:r>
            <a:endParaRPr lang="es-ES" sz="2800" b="1" dirty="0"/>
          </a:p>
        </p:txBody>
      </p:sp>
      <p:sp>
        <p:nvSpPr>
          <p:cNvPr id="19" name="5 Rectángulo"/>
          <p:cNvSpPr/>
          <p:nvPr/>
        </p:nvSpPr>
        <p:spPr>
          <a:xfrm>
            <a:off x="-23506" y="1951673"/>
            <a:ext cx="8699962" cy="2075953"/>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dirty="0"/>
              <a:t>Linux randomizes the stack, memory mapping segment, and heap by </a:t>
            </a:r>
            <a:r>
              <a:rPr lang="en-US" sz="2000" b="1" dirty="0"/>
              <a:t>adding offsets</a:t>
            </a:r>
            <a:r>
              <a:rPr lang="en-US" sz="2000" dirty="0"/>
              <a:t> to their starting addresses. </a:t>
            </a:r>
            <a:endParaRPr lang="en-US" sz="2000" dirty="0" smtClean="0"/>
          </a:p>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Unfortunately </a:t>
            </a:r>
            <a:r>
              <a:rPr lang="en-US" sz="2000" dirty="0"/>
              <a:t>the 32-bit address space is pretty tight, leaving little room for randomization and </a:t>
            </a:r>
            <a:r>
              <a:rPr lang="en-US" sz="2000" b="1" dirty="0"/>
              <a:t>hampering</a:t>
            </a:r>
            <a:r>
              <a:rPr lang="en-US" sz="2000" dirty="0"/>
              <a:t> its effectiveness.</a:t>
            </a:r>
          </a:p>
          <a:p>
            <a:pPr marL="1093788" lvl="2" indent="-285750">
              <a:lnSpc>
                <a:spcPct val="110000"/>
              </a:lnSpc>
              <a:spcBef>
                <a:spcPct val="50000"/>
              </a:spcBef>
              <a:buClr>
                <a:srgbClr val="FD6600"/>
              </a:buClr>
              <a:buFont typeface="Arial" pitchFamily="34" charset="0"/>
              <a:buChar char="•"/>
              <a:tabLst>
                <a:tab pos="193675" algn="l"/>
              </a:tabLst>
            </a:pPr>
            <a:endParaRPr lang="en-US" sz="2000" dirty="0"/>
          </a:p>
        </p:txBody>
      </p:sp>
    </p:spTree>
    <p:extLst>
      <p:ext uri="{BB962C8B-B14F-4D97-AF65-F5344CB8AC3E}">
        <p14:creationId xmlns:p14="http://schemas.microsoft.com/office/powerpoint/2010/main" val="4169363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1.2.2_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19" name="5 Rectángulo"/>
          <p:cNvSpPr/>
          <p:nvPr/>
        </p:nvSpPr>
        <p:spPr>
          <a:xfrm>
            <a:off x="-396552" y="1821592"/>
            <a:ext cx="9253536" cy="3056221"/>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b="1" dirty="0" smtClean="0"/>
              <a:t>AX, EAX, RAX:</a:t>
            </a:r>
            <a:r>
              <a:rPr lang="en-US" dirty="0" smtClean="0"/>
              <a:t> </a:t>
            </a:r>
            <a:r>
              <a:rPr lang="en-US" dirty="0" err="1" smtClean="0"/>
              <a:t>Acumulator</a:t>
            </a:r>
            <a:r>
              <a:rPr lang="en-US" dirty="0" smtClean="0"/>
              <a:t> for 16, 32 and 64 bits.</a:t>
            </a:r>
            <a:r>
              <a:rPr lang="en-US" dirty="0"/>
              <a:t> </a:t>
            </a:r>
            <a:endParaRPr lang="en-US" dirty="0" smtClean="0"/>
          </a:p>
          <a:p>
            <a:pPr marL="1093788" lvl="2" indent="-285750">
              <a:lnSpc>
                <a:spcPct val="110000"/>
              </a:lnSpc>
              <a:spcBef>
                <a:spcPct val="50000"/>
              </a:spcBef>
              <a:buClr>
                <a:srgbClr val="FD6600"/>
              </a:buClr>
              <a:buFont typeface="Arial" pitchFamily="34" charset="0"/>
              <a:buChar char="•"/>
              <a:tabLst>
                <a:tab pos="193675" algn="l"/>
              </a:tabLst>
            </a:pPr>
            <a:r>
              <a:rPr lang="en-US" b="1" dirty="0" smtClean="0"/>
              <a:t>CX, ECX, RCX:</a:t>
            </a:r>
            <a:r>
              <a:rPr lang="en-US" dirty="0" smtClean="0"/>
              <a:t> Count.</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SP, ESP, RSP:</a:t>
            </a:r>
            <a:r>
              <a:rPr lang="en-US" dirty="0" smtClean="0"/>
              <a:t> Stack pointer.</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BP, EBP, RBP:</a:t>
            </a:r>
            <a:r>
              <a:rPr lang="en-US" dirty="0" smtClean="0"/>
              <a:t> Stack base pointer.</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EIP, RIP:</a:t>
            </a:r>
            <a:r>
              <a:rPr lang="en-US" dirty="0" smtClean="0"/>
              <a:t> Instruction pointer. </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EFLAGS</a:t>
            </a:r>
          </a:p>
          <a:p>
            <a:pPr marL="1093788" lvl="2" indent="-285750">
              <a:lnSpc>
                <a:spcPct val="110000"/>
              </a:lnSpc>
              <a:spcBef>
                <a:spcPct val="50000"/>
              </a:spcBef>
              <a:buClr>
                <a:srgbClr val="FD6600"/>
              </a:buClr>
              <a:buFont typeface="Arial" pitchFamily="34" charset="0"/>
              <a:buChar char="•"/>
              <a:tabLst>
                <a:tab pos="193675" algn="l"/>
              </a:tabLst>
            </a:pPr>
            <a:endParaRPr lang="es-ES" b="1" dirty="0" smtClean="0"/>
          </a:p>
        </p:txBody>
      </p:sp>
      <p:sp>
        <p:nvSpPr>
          <p:cNvPr id="6" name="Rectángulo 5"/>
          <p:cNvSpPr/>
          <p:nvPr/>
        </p:nvSpPr>
        <p:spPr>
          <a:xfrm>
            <a:off x="370914" y="1237108"/>
            <a:ext cx="8089518" cy="523220"/>
          </a:xfrm>
          <a:prstGeom prst="rect">
            <a:avLst/>
          </a:prstGeom>
        </p:spPr>
        <p:txBody>
          <a:bodyPr wrap="square">
            <a:spAutoFit/>
          </a:bodyPr>
          <a:lstStyle/>
          <a:p>
            <a:r>
              <a:rPr lang="es-ES" sz="2800" b="1" dirty="0" smtClean="0"/>
              <a:t>General </a:t>
            </a:r>
            <a:r>
              <a:rPr lang="es-ES" sz="2800" b="1" dirty="0" err="1" smtClean="0"/>
              <a:t>purpose</a:t>
            </a:r>
            <a:r>
              <a:rPr lang="es-ES" sz="2800" b="1" dirty="0" smtClean="0"/>
              <a:t> </a:t>
            </a:r>
            <a:r>
              <a:rPr lang="es-ES" sz="2800" b="1" dirty="0" err="1" smtClean="0"/>
              <a:t>registers</a:t>
            </a:r>
            <a:r>
              <a:rPr lang="es-ES" sz="2800" b="1" dirty="0" smtClean="0"/>
              <a:t> </a:t>
            </a:r>
            <a:r>
              <a:rPr lang="es-ES" sz="2800" b="1" dirty="0" err="1" smtClean="0"/>
              <a:t>for</a:t>
            </a:r>
            <a:r>
              <a:rPr lang="es-ES" sz="2800" b="1" dirty="0" smtClean="0"/>
              <a:t> Linux x86 and x86-64:</a:t>
            </a:r>
            <a:endParaRPr lang="es-ES" sz="2800" b="1" dirty="0"/>
          </a:p>
        </p:txBody>
      </p:sp>
      <p:pic>
        <p:nvPicPr>
          <p:cNvPr id="2" name="Imagen 1"/>
          <p:cNvPicPr>
            <a:picLocks noChangeAspect="1"/>
          </p:cNvPicPr>
          <p:nvPr/>
        </p:nvPicPr>
        <p:blipFill>
          <a:blip r:embed="rId2"/>
          <a:stretch>
            <a:fillRect/>
          </a:stretch>
        </p:blipFill>
        <p:spPr>
          <a:xfrm>
            <a:off x="4167112" y="3277831"/>
            <a:ext cx="4689872" cy="33224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2638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1.2.2_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19" name="5 Rectángulo"/>
          <p:cNvSpPr/>
          <p:nvPr/>
        </p:nvSpPr>
        <p:spPr>
          <a:xfrm>
            <a:off x="-396552" y="1821592"/>
            <a:ext cx="9253536" cy="3499420"/>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b="1" dirty="0" smtClean="0"/>
              <a:t>R0..R12: </a:t>
            </a:r>
            <a:r>
              <a:rPr lang="en-US" dirty="0" smtClean="0"/>
              <a:t>13</a:t>
            </a:r>
            <a:r>
              <a:rPr lang="en-US" b="1" dirty="0" smtClean="0"/>
              <a:t> </a:t>
            </a:r>
            <a:r>
              <a:rPr lang="en-US" dirty="0" smtClean="0"/>
              <a:t>general purpose registers.</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SP (</a:t>
            </a:r>
            <a:r>
              <a:rPr lang="en-US" b="1" dirty="0"/>
              <a:t>R13): </a:t>
            </a:r>
            <a:r>
              <a:rPr lang="en-US" dirty="0"/>
              <a:t>Stack pointer</a:t>
            </a:r>
            <a:r>
              <a:rPr lang="en-US" dirty="0" smtClean="0"/>
              <a:t>.</a:t>
            </a:r>
            <a:endParaRPr lang="en-US" dirty="0"/>
          </a:p>
          <a:p>
            <a:pPr marL="1093788" lvl="2" indent="-285750">
              <a:lnSpc>
                <a:spcPct val="110000"/>
              </a:lnSpc>
              <a:spcBef>
                <a:spcPct val="50000"/>
              </a:spcBef>
              <a:buClr>
                <a:srgbClr val="FD6600"/>
              </a:buClr>
              <a:buFont typeface="Arial" pitchFamily="34" charset="0"/>
              <a:buChar char="•"/>
              <a:tabLst>
                <a:tab pos="193675" algn="l"/>
              </a:tabLst>
            </a:pPr>
            <a:r>
              <a:rPr lang="en-US" b="1" dirty="0" smtClean="0"/>
              <a:t>LR (</a:t>
            </a:r>
            <a:r>
              <a:rPr lang="en-US" b="1" dirty="0"/>
              <a:t>R14): </a:t>
            </a:r>
            <a:r>
              <a:rPr lang="en-US" dirty="0"/>
              <a:t>L</a:t>
            </a:r>
            <a:r>
              <a:rPr lang="en-US" dirty="0" smtClean="0"/>
              <a:t>ink </a:t>
            </a:r>
            <a:r>
              <a:rPr lang="en-US" dirty="0"/>
              <a:t>register to store the return address when a subroutine call is made.</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PC (R15): </a:t>
            </a:r>
            <a:r>
              <a:rPr lang="en-US" dirty="0" smtClean="0"/>
              <a:t>Program counter.</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APSR</a:t>
            </a:r>
            <a:r>
              <a:rPr lang="en-US" b="1" dirty="0"/>
              <a:t>: </a:t>
            </a:r>
            <a:r>
              <a:rPr lang="en-US" dirty="0"/>
              <a:t>The Application Program </a:t>
            </a:r>
            <a:endParaRPr lang="en-US" dirty="0" smtClean="0"/>
          </a:p>
          <a:p>
            <a:pPr marL="808038" lvl="2">
              <a:lnSpc>
                <a:spcPct val="110000"/>
              </a:lnSpc>
              <a:spcBef>
                <a:spcPct val="50000"/>
              </a:spcBef>
              <a:buClr>
                <a:srgbClr val="FD6600"/>
              </a:buClr>
              <a:tabLst>
                <a:tab pos="193675" algn="l"/>
              </a:tabLst>
            </a:pPr>
            <a:r>
              <a:rPr lang="en-US" dirty="0" smtClean="0"/>
              <a:t>Status </a:t>
            </a:r>
            <a:r>
              <a:rPr lang="en-US" dirty="0"/>
              <a:t>Register </a:t>
            </a:r>
            <a:r>
              <a:rPr lang="en-US" dirty="0" smtClean="0"/>
              <a:t>holds </a:t>
            </a:r>
            <a:r>
              <a:rPr lang="en-US" dirty="0"/>
              <a:t>copies </a:t>
            </a:r>
            <a:r>
              <a:rPr lang="en-US" dirty="0" smtClean="0"/>
              <a:t>of </a:t>
            </a:r>
            <a:r>
              <a:rPr lang="en-US" dirty="0"/>
              <a:t>the </a:t>
            </a:r>
            <a:endParaRPr lang="en-US" dirty="0" smtClean="0"/>
          </a:p>
          <a:p>
            <a:pPr marL="808038" lvl="2">
              <a:lnSpc>
                <a:spcPct val="110000"/>
              </a:lnSpc>
              <a:spcBef>
                <a:spcPct val="50000"/>
              </a:spcBef>
              <a:buClr>
                <a:srgbClr val="FD6600"/>
              </a:buClr>
              <a:tabLst>
                <a:tab pos="193675" algn="l"/>
              </a:tabLst>
            </a:pPr>
            <a:r>
              <a:rPr lang="en-US" dirty="0" smtClean="0"/>
              <a:t>Arithmetic </a:t>
            </a:r>
            <a:r>
              <a:rPr lang="en-US" dirty="0"/>
              <a:t>Logic Unit (ALU) status </a:t>
            </a:r>
            <a:endParaRPr lang="en-US" dirty="0" smtClean="0"/>
          </a:p>
          <a:p>
            <a:pPr marL="808038" lvl="2">
              <a:lnSpc>
                <a:spcPct val="110000"/>
              </a:lnSpc>
              <a:spcBef>
                <a:spcPct val="50000"/>
              </a:spcBef>
              <a:buClr>
                <a:srgbClr val="FD6600"/>
              </a:buClr>
              <a:tabLst>
                <a:tab pos="193675" algn="l"/>
              </a:tabLst>
            </a:pPr>
            <a:r>
              <a:rPr lang="en-US" dirty="0" smtClean="0"/>
              <a:t>flags</a:t>
            </a:r>
            <a:r>
              <a:rPr lang="en-US" dirty="0"/>
              <a:t>.</a:t>
            </a:r>
          </a:p>
        </p:txBody>
      </p:sp>
      <p:sp>
        <p:nvSpPr>
          <p:cNvPr id="6" name="Rectángulo 5"/>
          <p:cNvSpPr/>
          <p:nvPr/>
        </p:nvSpPr>
        <p:spPr>
          <a:xfrm>
            <a:off x="370914" y="1237108"/>
            <a:ext cx="8089518" cy="523220"/>
          </a:xfrm>
          <a:prstGeom prst="rect">
            <a:avLst/>
          </a:prstGeom>
        </p:spPr>
        <p:txBody>
          <a:bodyPr wrap="square">
            <a:spAutoFit/>
          </a:bodyPr>
          <a:lstStyle/>
          <a:p>
            <a:r>
              <a:rPr lang="es-ES" sz="2800" b="1" dirty="0" smtClean="0"/>
              <a:t>ARM </a:t>
            </a:r>
            <a:r>
              <a:rPr lang="es-ES" sz="2800" b="1" dirty="0" err="1" smtClean="0"/>
              <a:t>registers</a:t>
            </a:r>
            <a:r>
              <a:rPr lang="es-ES" sz="2800" b="1" dirty="0" smtClean="0"/>
              <a:t>:</a:t>
            </a:r>
            <a:endParaRPr lang="es-ES" sz="2800" b="1" dirty="0"/>
          </a:p>
        </p:txBody>
      </p:sp>
      <p:pic>
        <p:nvPicPr>
          <p:cNvPr id="3" name="Imagen 2"/>
          <p:cNvPicPr>
            <a:picLocks noChangeAspect="1"/>
          </p:cNvPicPr>
          <p:nvPr/>
        </p:nvPicPr>
        <p:blipFill>
          <a:blip r:embed="rId2"/>
          <a:stretch>
            <a:fillRect/>
          </a:stretch>
        </p:blipFill>
        <p:spPr>
          <a:xfrm>
            <a:off x="4930259" y="3212976"/>
            <a:ext cx="3530173" cy="3459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4554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1.2.3_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2" name="Rectángulo 1"/>
          <p:cNvSpPr/>
          <p:nvPr/>
        </p:nvSpPr>
        <p:spPr>
          <a:xfrm>
            <a:off x="397298" y="1268761"/>
            <a:ext cx="8351166" cy="461665"/>
          </a:xfrm>
          <a:prstGeom prst="rect">
            <a:avLst/>
          </a:prstGeom>
        </p:spPr>
        <p:txBody>
          <a:bodyPr wrap="square">
            <a:spAutoFit/>
          </a:bodyPr>
          <a:lstStyle/>
          <a:p>
            <a:r>
              <a:rPr lang="en-US" sz="2400" b="1" dirty="0" smtClean="0">
                <a:solidFill>
                  <a:srgbClr val="000000"/>
                </a:solidFill>
              </a:rPr>
              <a:t>The /proc/ filesystem:</a:t>
            </a:r>
          </a:p>
        </p:txBody>
      </p:sp>
      <p:sp>
        <p:nvSpPr>
          <p:cNvPr id="5" name="Rectángulo 4"/>
          <p:cNvSpPr/>
          <p:nvPr/>
        </p:nvSpPr>
        <p:spPr>
          <a:xfrm>
            <a:off x="-468560" y="1801976"/>
            <a:ext cx="9361040" cy="3527119"/>
          </a:xfrm>
          <a:prstGeom prst="rect">
            <a:avLst/>
          </a:prstGeom>
        </p:spPr>
        <p:txBody>
          <a:bodyPr wrap="square">
            <a:spAutoFit/>
          </a:bodyPr>
          <a:lstStyle/>
          <a:p>
            <a:pPr marL="808038" lvl="2">
              <a:lnSpc>
                <a:spcPct val="110000"/>
              </a:lnSpc>
              <a:spcBef>
                <a:spcPct val="50000"/>
              </a:spcBef>
              <a:buClr>
                <a:srgbClr val="FD6600"/>
              </a:buClr>
              <a:tabLst>
                <a:tab pos="193675" algn="l"/>
              </a:tabLst>
            </a:pPr>
            <a:r>
              <a:rPr lang="en-US" dirty="0"/>
              <a:t>The </a:t>
            </a:r>
            <a:r>
              <a:rPr lang="en-US" dirty="0" smtClean="0"/>
              <a:t>/proc </a:t>
            </a:r>
            <a:r>
              <a:rPr lang="en-US" dirty="0"/>
              <a:t>file system </a:t>
            </a:r>
            <a:r>
              <a:rPr lang="en-US" b="1" dirty="0"/>
              <a:t>contains an imaginary or virtual file system</a:t>
            </a:r>
            <a:r>
              <a:rPr lang="en-US" dirty="0"/>
              <a:t>. This does not exist physically on disk, but the core creates it in memory. It is used to provide information related to the system (originally about processes, hence its name</a:t>
            </a:r>
            <a:r>
              <a:rPr lang="en-US" dirty="0" smtClean="0"/>
              <a:t>).</a:t>
            </a:r>
            <a:endParaRPr lang="en-US" dirty="0"/>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b="1" dirty="0" smtClean="0"/>
              <a:t>/</a:t>
            </a:r>
            <a:r>
              <a:rPr lang="en-US" b="1" dirty="0"/>
              <a:t>proc/[</a:t>
            </a:r>
            <a:r>
              <a:rPr lang="en-US" b="1" dirty="0" err="1"/>
              <a:t>pid</a:t>
            </a:r>
            <a:r>
              <a:rPr lang="en-US" b="1" dirty="0"/>
              <a:t>]/maps</a:t>
            </a:r>
            <a:r>
              <a:rPr lang="en-US" dirty="0" smtClean="0"/>
              <a:t> The file </a:t>
            </a:r>
            <a:r>
              <a:rPr lang="en-US" dirty="0"/>
              <a:t>contains the currently mapped memory regions and their access </a:t>
            </a:r>
            <a:r>
              <a:rPr lang="en-US" dirty="0" smtClean="0"/>
              <a:t>permissions, </a:t>
            </a:r>
            <a:r>
              <a:rPr lang="en-US" dirty="0"/>
              <a:t>also </a:t>
            </a:r>
            <a:r>
              <a:rPr lang="en-US" dirty="0" smtClean="0"/>
              <a:t>memory </a:t>
            </a:r>
            <a:r>
              <a:rPr lang="en-US" dirty="0"/>
              <a:t>maps to executables and library </a:t>
            </a:r>
            <a:r>
              <a:rPr lang="en-US" dirty="0" smtClean="0"/>
              <a:t>files.</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b="1" dirty="0"/>
              <a:t>/proc/[</a:t>
            </a:r>
            <a:r>
              <a:rPr lang="en-US" b="1" dirty="0" err="1"/>
              <a:t>pid</a:t>
            </a:r>
            <a:r>
              <a:rPr lang="en-US" b="1" dirty="0" smtClean="0"/>
              <a:t>]/</a:t>
            </a:r>
            <a:r>
              <a:rPr lang="fr-FR" b="1" dirty="0" smtClean="0"/>
              <a:t>environ </a:t>
            </a:r>
            <a:r>
              <a:rPr lang="fr-FR" dirty="0" smtClean="0"/>
              <a:t>Values </a:t>
            </a:r>
            <a:r>
              <a:rPr lang="fr-FR" dirty="0"/>
              <a:t>of </a:t>
            </a:r>
            <a:r>
              <a:rPr lang="en-US" dirty="0" smtClean="0"/>
              <a:t>environment</a:t>
            </a:r>
            <a:r>
              <a:rPr lang="fr-FR" dirty="0" smtClean="0"/>
              <a:t> </a:t>
            </a:r>
            <a:r>
              <a:rPr lang="fr-FR" dirty="0"/>
              <a:t>variables</a:t>
            </a:r>
            <a:r>
              <a:rPr lang="en-US" dirty="0" smtClean="0"/>
              <a:t>.</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b="1" dirty="0"/>
              <a:t>/proc/[</a:t>
            </a:r>
            <a:r>
              <a:rPr lang="en-US" b="1" dirty="0" err="1"/>
              <a:t>pid</a:t>
            </a:r>
            <a:r>
              <a:rPr lang="en-US" b="1" dirty="0" smtClean="0"/>
              <a:t>]/mem </a:t>
            </a:r>
            <a:r>
              <a:rPr lang="en-US" dirty="0"/>
              <a:t>Memory held by this </a:t>
            </a:r>
            <a:r>
              <a:rPr lang="en-US" dirty="0" smtClean="0"/>
              <a:t>process.</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b="1" dirty="0"/>
              <a:t>/proc/[</a:t>
            </a:r>
            <a:r>
              <a:rPr lang="en-US" b="1" dirty="0" err="1"/>
              <a:t>pid</a:t>
            </a:r>
            <a:r>
              <a:rPr lang="en-US" b="1" dirty="0"/>
              <a:t>]/</a:t>
            </a:r>
            <a:r>
              <a:rPr lang="en-US" b="1" dirty="0" err="1" smtClean="0"/>
              <a:t>statm</a:t>
            </a:r>
            <a:r>
              <a:rPr lang="en-US" b="1" dirty="0" smtClean="0"/>
              <a:t> </a:t>
            </a:r>
            <a:r>
              <a:rPr lang="en-US" dirty="0" smtClean="0"/>
              <a:t>Process </a:t>
            </a:r>
            <a:r>
              <a:rPr lang="en-US" dirty="0"/>
              <a:t>memory status </a:t>
            </a:r>
            <a:r>
              <a:rPr lang="en-US" dirty="0" smtClean="0"/>
              <a:t>information.</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b="1" dirty="0"/>
              <a:t>/proc/[</a:t>
            </a:r>
            <a:r>
              <a:rPr lang="en-US" b="1" dirty="0" err="1"/>
              <a:t>pid</a:t>
            </a:r>
            <a:r>
              <a:rPr lang="en-US" b="1" dirty="0"/>
              <a:t>]/</a:t>
            </a:r>
            <a:r>
              <a:rPr lang="en-US" b="1" dirty="0" smtClean="0"/>
              <a:t>status </a:t>
            </a:r>
            <a:r>
              <a:rPr lang="en-US" dirty="0" smtClean="0"/>
              <a:t>Process </a:t>
            </a:r>
            <a:r>
              <a:rPr lang="en-US" dirty="0"/>
              <a:t>status in human readable </a:t>
            </a:r>
            <a:r>
              <a:rPr lang="en-US" dirty="0" smtClean="0"/>
              <a:t>form.</a:t>
            </a:r>
          </a:p>
        </p:txBody>
      </p:sp>
    </p:spTree>
    <p:extLst>
      <p:ext uri="{BB962C8B-B14F-4D97-AF65-F5344CB8AC3E}">
        <p14:creationId xmlns:p14="http://schemas.microsoft.com/office/powerpoint/2010/main" val="1172190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2051720" y="3645024"/>
            <a:ext cx="7272808" cy="1080120"/>
          </a:xfrm>
          <a:prstGeom prst="rect">
            <a:avLst/>
          </a:prstGeom>
        </p:spPr>
        <p:txBody>
          <a:bodyPr/>
          <a:lstStyle/>
          <a:p>
            <a:pPr algn="l"/>
            <a:r>
              <a:rPr lang="es-ES" sz="4000" b="1" dirty="0" smtClean="0">
                <a:solidFill>
                  <a:schemeClr val="bg1">
                    <a:lumMod val="50000"/>
                  </a:schemeClr>
                </a:solidFill>
                <a:latin typeface="Tahoma" pitchFamily="34" charset="0"/>
                <a:ea typeface="Tahoma" pitchFamily="34" charset="0"/>
                <a:cs typeface="Tahoma" pitchFamily="34" charset="0"/>
              </a:rPr>
              <a:t>PTRACE</a:t>
            </a:r>
            <a:endParaRPr lang="es-ES" sz="4000" b="1" dirty="0">
              <a:solidFill>
                <a:srgbClr val="FD6600"/>
              </a:solidFill>
              <a:latin typeface="Tahoma" pitchFamily="34" charset="0"/>
              <a:ea typeface="Tahoma" pitchFamily="34" charset="0"/>
              <a:cs typeface="Tahoma" pitchFamily="34" charset="0"/>
            </a:endParaRPr>
          </a:p>
        </p:txBody>
      </p:sp>
      <p:pic>
        <p:nvPicPr>
          <p:cNvPr id="7" name="Picture 5" descr="PPT_appluslaboratories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0"/>
            <a:ext cx="19113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p:cNvPicPr>
            <a:picLocks noChangeAspect="1"/>
          </p:cNvPicPr>
          <p:nvPr/>
        </p:nvPicPr>
        <p:blipFill>
          <a:blip r:embed="rId3"/>
          <a:stretch>
            <a:fillRect/>
          </a:stretch>
        </p:blipFill>
        <p:spPr>
          <a:xfrm>
            <a:off x="1880946" y="2997324"/>
            <a:ext cx="2000250" cy="647700"/>
          </a:xfrm>
          <a:prstGeom prst="rect">
            <a:avLst/>
          </a:prstGeom>
        </p:spPr>
      </p:pic>
      <p:sp>
        <p:nvSpPr>
          <p:cNvPr id="6" name="CuadroTexto 5"/>
          <p:cNvSpPr txBox="1"/>
          <p:nvPr/>
        </p:nvSpPr>
        <p:spPr>
          <a:xfrm>
            <a:off x="1187624" y="2780928"/>
            <a:ext cx="936104" cy="1785104"/>
          </a:xfrm>
          <a:prstGeom prst="rect">
            <a:avLst/>
          </a:prstGeom>
          <a:noFill/>
        </p:spPr>
        <p:txBody>
          <a:bodyPr wrap="square" rtlCol="0">
            <a:spAutoFit/>
          </a:bodyPr>
          <a:lstStyle/>
          <a:p>
            <a:r>
              <a:rPr lang="es-ES" sz="11000" dirty="0">
                <a:solidFill>
                  <a:srgbClr val="FD6600"/>
                </a:solidFill>
              </a:rPr>
              <a:t>2</a:t>
            </a:r>
          </a:p>
        </p:txBody>
      </p:sp>
    </p:spTree>
    <p:extLst>
      <p:ext uri="{BB962C8B-B14F-4D97-AF65-F5344CB8AC3E}">
        <p14:creationId xmlns:p14="http://schemas.microsoft.com/office/powerpoint/2010/main" val="1652849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640695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2</a:t>
            </a:r>
            <a:r>
              <a:rPr lang="en-US" sz="3200" dirty="0" smtClean="0">
                <a:solidFill>
                  <a:schemeClr val="bg1"/>
                </a:solidFill>
                <a:latin typeface="Tahoma" pitchFamily="34" charset="0"/>
              </a:rPr>
              <a:t>.1_ PTRACE</a:t>
            </a:r>
            <a:endParaRPr lang="en-US" sz="3200" dirty="0">
              <a:solidFill>
                <a:schemeClr val="bg1"/>
              </a:solidFill>
              <a:latin typeface="Tahoma" pitchFamily="34" charset="0"/>
            </a:endParaRPr>
          </a:p>
        </p:txBody>
      </p:sp>
      <p:sp>
        <p:nvSpPr>
          <p:cNvPr id="5" name="5 Rectángulo"/>
          <p:cNvSpPr/>
          <p:nvPr/>
        </p:nvSpPr>
        <p:spPr>
          <a:xfrm>
            <a:off x="-396552" y="1268760"/>
            <a:ext cx="9217024" cy="3939540"/>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System </a:t>
            </a:r>
            <a:r>
              <a:rPr lang="en-US" sz="2000" dirty="0"/>
              <a:t>call provides a means by which one process (</a:t>
            </a:r>
            <a:r>
              <a:rPr lang="en-US" sz="2000" dirty="0" smtClean="0"/>
              <a:t>the </a:t>
            </a:r>
            <a:r>
              <a:rPr lang="en-US" sz="2000" dirty="0"/>
              <a:t>"tracer") may observe and control the execution of another </a:t>
            </a:r>
            <a:r>
              <a:rPr lang="en-US" sz="2000" dirty="0" smtClean="0"/>
              <a:t>process (the </a:t>
            </a:r>
            <a:r>
              <a:rPr lang="en-US" sz="2000" dirty="0"/>
              <a:t>"</a:t>
            </a:r>
            <a:r>
              <a:rPr lang="en-US" sz="2000" dirty="0" err="1"/>
              <a:t>tracee</a:t>
            </a:r>
            <a:r>
              <a:rPr lang="en-US" sz="2000" dirty="0"/>
              <a:t>"), and examine and change the </a:t>
            </a:r>
            <a:r>
              <a:rPr lang="en-US" sz="2000" dirty="0" err="1"/>
              <a:t>tracee's</a:t>
            </a:r>
            <a:r>
              <a:rPr lang="en-US" sz="2000" dirty="0"/>
              <a:t> memory </a:t>
            </a:r>
            <a:r>
              <a:rPr lang="en-US" sz="2000" dirty="0" smtClean="0"/>
              <a:t>and registers.</a:t>
            </a:r>
          </a:p>
          <a:p>
            <a:pPr marL="1093788" lvl="2" indent="-285750">
              <a:lnSpc>
                <a:spcPct val="110000"/>
              </a:lnSpc>
              <a:spcBef>
                <a:spcPct val="50000"/>
              </a:spcBef>
              <a:buClr>
                <a:srgbClr val="FD6600"/>
              </a:buClr>
              <a:buFont typeface="Arial" pitchFamily="34" charset="0"/>
              <a:buChar char="•"/>
              <a:tabLst>
                <a:tab pos="193675" algn="l"/>
              </a:tabLst>
            </a:pPr>
            <a:r>
              <a:rPr lang="en-US" sz="2000" dirty="0"/>
              <a:t>It is primarily used to implement breakpoint </a:t>
            </a:r>
            <a:r>
              <a:rPr lang="en-US" sz="2000" dirty="0" smtClean="0"/>
              <a:t>debugging and </a:t>
            </a:r>
            <a:r>
              <a:rPr lang="en-US" sz="2000" dirty="0"/>
              <a:t>system call tracing.</a:t>
            </a:r>
            <a:endParaRPr lang="en-US" sz="2000" dirty="0" smtClean="0"/>
          </a:p>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Most </a:t>
            </a:r>
            <a:r>
              <a:rPr lang="en-US" sz="2000" dirty="0"/>
              <a:t>debugging tools are based on </a:t>
            </a:r>
            <a:r>
              <a:rPr lang="en-US" sz="2000" dirty="0" err="1" smtClean="0"/>
              <a:t>ptrace</a:t>
            </a:r>
            <a:r>
              <a:rPr lang="en-US" sz="2000" dirty="0" smtClean="0"/>
              <a:t> (</a:t>
            </a:r>
            <a:r>
              <a:rPr lang="en-US" sz="2000" dirty="0" err="1" smtClean="0"/>
              <a:t>e.g</a:t>
            </a:r>
            <a:r>
              <a:rPr lang="en-US" sz="2000" dirty="0" smtClean="0"/>
              <a:t>: </a:t>
            </a:r>
            <a:r>
              <a:rPr lang="en-US" sz="2000" dirty="0" err="1" smtClean="0"/>
              <a:t>gdb</a:t>
            </a:r>
            <a:r>
              <a:rPr lang="en-US" sz="2000" dirty="0" smtClean="0"/>
              <a:t>). </a:t>
            </a:r>
            <a:r>
              <a:rPr lang="en-US" sz="2000" dirty="0" err="1"/>
              <a:t>p</a:t>
            </a:r>
            <a:r>
              <a:rPr lang="en-US" sz="2000" dirty="0" err="1" smtClean="0"/>
              <a:t>trace</a:t>
            </a:r>
            <a:r>
              <a:rPr lang="en-US" sz="2000" dirty="0" smtClean="0"/>
              <a:t> </a:t>
            </a:r>
            <a:r>
              <a:rPr lang="en-US" sz="2000" dirty="0"/>
              <a:t>is extremely useful but almost unknown </a:t>
            </a:r>
            <a:r>
              <a:rPr lang="en-US" sz="2000" dirty="0" err="1"/>
              <a:t>syscall</a:t>
            </a:r>
            <a:r>
              <a:rPr lang="en-U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Only one tracer can control a </a:t>
            </a:r>
            <a:r>
              <a:rPr lang="en-US" sz="2000" dirty="0" err="1" smtClean="0"/>
              <a:t>tracee</a:t>
            </a:r>
            <a:r>
              <a:rPr lang="en-US" sz="2000" dirty="0" smtClean="0"/>
              <a:t> at a time. Useful from an anti debugging point of view we are able to determine if a debugger is attached to an object simply by calling </a:t>
            </a:r>
            <a:r>
              <a:rPr lang="en-US" sz="2000" dirty="0" err="1" smtClean="0"/>
              <a:t>ptrace</a:t>
            </a:r>
            <a:r>
              <a:rPr lang="en-US" sz="2000" dirty="0" smtClean="0"/>
              <a:t>().</a:t>
            </a:r>
          </a:p>
        </p:txBody>
      </p:sp>
    </p:spTree>
    <p:extLst>
      <p:ext uri="{BB962C8B-B14F-4D97-AF65-F5344CB8AC3E}">
        <p14:creationId xmlns:p14="http://schemas.microsoft.com/office/powerpoint/2010/main" val="4004003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640695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2</a:t>
            </a:r>
            <a:r>
              <a:rPr lang="en-US" sz="3200" dirty="0" smtClean="0">
                <a:solidFill>
                  <a:schemeClr val="bg1"/>
                </a:solidFill>
                <a:latin typeface="Tahoma" pitchFamily="34" charset="0"/>
              </a:rPr>
              <a:t>.2_ PTRACE</a:t>
            </a:r>
            <a:endParaRPr lang="en-US" sz="3200" dirty="0">
              <a:solidFill>
                <a:schemeClr val="bg1"/>
              </a:solidFill>
              <a:latin typeface="Tahoma" pitchFamily="34" charset="0"/>
            </a:endParaRPr>
          </a:p>
        </p:txBody>
      </p:sp>
      <p:pic>
        <p:nvPicPr>
          <p:cNvPr id="2" name="Imagen 1"/>
          <p:cNvPicPr>
            <a:picLocks noChangeAspect="1"/>
          </p:cNvPicPr>
          <p:nvPr/>
        </p:nvPicPr>
        <p:blipFill>
          <a:blip r:embed="rId2"/>
          <a:stretch>
            <a:fillRect/>
          </a:stretch>
        </p:blipFill>
        <p:spPr>
          <a:xfrm>
            <a:off x="2843808" y="1412776"/>
            <a:ext cx="3276600"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5 Rectángulo"/>
          <p:cNvSpPr/>
          <p:nvPr/>
        </p:nvSpPr>
        <p:spPr>
          <a:xfrm>
            <a:off x="107504" y="2708920"/>
            <a:ext cx="8712968" cy="2923877"/>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_</a:t>
            </a:r>
            <a:r>
              <a:rPr lang="en-US" sz="2000" b="1" dirty="0" err="1" smtClean="0"/>
              <a:t>ptrace_request</a:t>
            </a:r>
            <a:r>
              <a:rPr lang="en-US" sz="2000" b="1" dirty="0" smtClean="0"/>
              <a:t> request</a:t>
            </a:r>
            <a:r>
              <a:rPr lang="en-US" sz="2000" dirty="0" smtClean="0"/>
              <a:t>: </a:t>
            </a:r>
            <a:r>
              <a:rPr lang="en-US" sz="2000" dirty="0"/>
              <a:t>A code provided to </a:t>
            </a:r>
            <a:r>
              <a:rPr lang="en-US" sz="2000" dirty="0" err="1"/>
              <a:t>ptrace</a:t>
            </a:r>
            <a:r>
              <a:rPr lang="en-US" sz="2000" dirty="0"/>
              <a:t> telling it which operation to perform</a:t>
            </a:r>
            <a:r>
              <a:rPr lang="en-U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2000" b="1" dirty="0" err="1" smtClean="0"/>
              <a:t>pid_t</a:t>
            </a:r>
            <a:r>
              <a:rPr lang="en-US" sz="2000" b="1" dirty="0" smtClean="0"/>
              <a:t> </a:t>
            </a:r>
            <a:r>
              <a:rPr lang="en-US" sz="2000" b="1" dirty="0" err="1" smtClean="0"/>
              <a:t>pid</a:t>
            </a:r>
            <a:r>
              <a:rPr lang="en-US" sz="2000" b="1" dirty="0"/>
              <a:t>: </a:t>
            </a:r>
            <a:r>
              <a:rPr lang="en-US" sz="2000" dirty="0"/>
              <a:t>The task ID to perform the operation </a:t>
            </a:r>
            <a:r>
              <a:rPr lang="en-US" sz="2000" dirty="0" smtClean="0"/>
              <a:t>on.</a:t>
            </a:r>
          </a:p>
          <a:p>
            <a:pPr marL="1093788" lvl="2" indent="-285750">
              <a:lnSpc>
                <a:spcPct val="110000"/>
              </a:lnSpc>
              <a:spcBef>
                <a:spcPct val="50000"/>
              </a:spcBef>
              <a:buClr>
                <a:srgbClr val="FD6600"/>
              </a:buClr>
              <a:buFont typeface="Arial" pitchFamily="34" charset="0"/>
              <a:buChar char="•"/>
              <a:tabLst>
                <a:tab pos="193675" algn="l"/>
              </a:tabLst>
            </a:pPr>
            <a:r>
              <a:rPr lang="en-US" sz="2000" b="1" dirty="0"/>
              <a:t>v</a:t>
            </a:r>
            <a:r>
              <a:rPr lang="en-US" sz="2000" b="1" dirty="0" smtClean="0"/>
              <a:t>oid *</a:t>
            </a:r>
            <a:r>
              <a:rPr lang="en-US" sz="2000" b="1" dirty="0" err="1" smtClean="0"/>
              <a:t>addr</a:t>
            </a:r>
            <a:r>
              <a:rPr lang="en-US" sz="2000" b="1" dirty="0"/>
              <a:t>: </a:t>
            </a:r>
            <a:r>
              <a:rPr lang="en-US" sz="2000" dirty="0"/>
              <a:t>The address in memory for which to read or write for certain </a:t>
            </a:r>
            <a:r>
              <a:rPr lang="en-US" sz="2000" dirty="0" err="1"/>
              <a:t>ptrace</a:t>
            </a:r>
            <a:r>
              <a:rPr lang="en-US" sz="2000" dirty="0"/>
              <a:t> operations; other operations ignore this parameter.</a:t>
            </a:r>
            <a:endParaRPr lang="en-US" sz="2000" dirty="0" smtClean="0"/>
          </a:p>
          <a:p>
            <a:pPr marL="1093788" lvl="2" indent="-285750">
              <a:lnSpc>
                <a:spcPct val="110000"/>
              </a:lnSpc>
              <a:spcBef>
                <a:spcPct val="50000"/>
              </a:spcBef>
              <a:buClr>
                <a:srgbClr val="FD6600"/>
              </a:buClr>
              <a:buFont typeface="Arial" pitchFamily="34" charset="0"/>
              <a:buChar char="•"/>
              <a:tabLst>
                <a:tab pos="193675" algn="l"/>
              </a:tabLst>
            </a:pPr>
            <a:r>
              <a:rPr lang="en-US" sz="2000" b="1" dirty="0"/>
              <a:t>v</a:t>
            </a:r>
            <a:r>
              <a:rPr lang="en-US" sz="2000" b="1" dirty="0" smtClean="0"/>
              <a:t>oid *data: </a:t>
            </a:r>
            <a:r>
              <a:rPr lang="en-US" sz="2000" dirty="0"/>
              <a:t>Address for various data structures to be read/written to/from the process.</a:t>
            </a:r>
            <a:endParaRPr lang="en-US" sz="2000" dirty="0" smtClean="0"/>
          </a:p>
        </p:txBody>
      </p:sp>
    </p:spTree>
    <p:extLst>
      <p:ext uri="{BB962C8B-B14F-4D97-AF65-F5344CB8AC3E}">
        <p14:creationId xmlns:p14="http://schemas.microsoft.com/office/powerpoint/2010/main" val="1483254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640695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2</a:t>
            </a:r>
            <a:r>
              <a:rPr lang="en-US" sz="3200" dirty="0" smtClean="0">
                <a:solidFill>
                  <a:schemeClr val="bg1"/>
                </a:solidFill>
                <a:latin typeface="Tahoma" pitchFamily="34" charset="0"/>
              </a:rPr>
              <a:t>.2_ PTRACE</a:t>
            </a:r>
            <a:endParaRPr lang="en-US" sz="3200" dirty="0">
              <a:solidFill>
                <a:schemeClr val="bg1"/>
              </a:solidFill>
              <a:latin typeface="Tahoma" pitchFamily="34" charset="0"/>
            </a:endParaRPr>
          </a:p>
        </p:txBody>
      </p:sp>
      <p:sp>
        <p:nvSpPr>
          <p:cNvPr id="6" name="5 Rectángulo"/>
          <p:cNvSpPr/>
          <p:nvPr/>
        </p:nvSpPr>
        <p:spPr>
          <a:xfrm>
            <a:off x="-252536" y="1916832"/>
            <a:ext cx="8712968" cy="4093428"/>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_</a:t>
            </a:r>
            <a:r>
              <a:rPr lang="en-US" sz="2000" b="1" dirty="0" err="1" smtClean="0"/>
              <a:t>ptrace_attach</a:t>
            </a:r>
            <a:r>
              <a:rPr lang="en-US" sz="2000" b="1" dirty="0"/>
              <a:t>: </a:t>
            </a:r>
            <a:r>
              <a:rPr lang="en-US" sz="2000" dirty="0" smtClean="0"/>
              <a:t>Used </a:t>
            </a:r>
            <a:r>
              <a:rPr lang="en-US" sz="2000" dirty="0"/>
              <a:t>by a task when it wishes to trace the execution of another task</a:t>
            </a:r>
            <a:r>
              <a:rPr lang="en-U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_</a:t>
            </a:r>
            <a:r>
              <a:rPr lang="en-US" sz="2000" b="1" dirty="0" err="1" smtClean="0"/>
              <a:t>ptrace_detach</a:t>
            </a:r>
            <a:r>
              <a:rPr lang="en-US" sz="2000" b="1" dirty="0"/>
              <a:t>:  </a:t>
            </a:r>
            <a:r>
              <a:rPr lang="en-US" sz="2000" dirty="0" smtClean="0"/>
              <a:t>If </a:t>
            </a:r>
            <a:r>
              <a:rPr lang="en-US" sz="2000" dirty="0"/>
              <a:t>the parent attached to the child, “re-parents” the child back to its original parent process.</a:t>
            </a:r>
            <a:endParaRPr lang="en-US" sz="2000" dirty="0" smtClean="0"/>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_</a:t>
            </a:r>
            <a:r>
              <a:rPr lang="en-US" sz="2000" b="1" dirty="0" err="1" smtClean="0"/>
              <a:t>ptrace_cont</a:t>
            </a:r>
            <a:r>
              <a:rPr lang="en-US" sz="2000" b="1" dirty="0"/>
              <a:t>: </a:t>
            </a:r>
            <a:r>
              <a:rPr lang="en-US" sz="2000" dirty="0" smtClean="0"/>
              <a:t>When </a:t>
            </a:r>
            <a:r>
              <a:rPr lang="en-US" sz="2000" dirty="0"/>
              <a:t>wait() indicates that the child has stopped after receiving a signal to get it running again.</a:t>
            </a:r>
            <a:endParaRPr lang="en-US" sz="2000" dirty="0" smtClean="0"/>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_</a:t>
            </a:r>
            <a:r>
              <a:rPr lang="en-US" sz="2000" b="1" dirty="0" err="1" smtClean="0"/>
              <a:t>ptrace_peektext</a:t>
            </a:r>
            <a:r>
              <a:rPr lang="en-US" sz="2000" b="1" dirty="0" smtClean="0"/>
              <a:t> / _</a:t>
            </a:r>
            <a:r>
              <a:rPr lang="en-US" sz="2000" b="1" dirty="0" err="1" smtClean="0"/>
              <a:t>ptrace_peekdata</a:t>
            </a:r>
            <a:r>
              <a:rPr lang="en-US" sz="2000" dirty="0"/>
              <a:t>: </a:t>
            </a:r>
            <a:r>
              <a:rPr lang="en-US" sz="2000" dirty="0" smtClean="0"/>
              <a:t>Read </a:t>
            </a:r>
            <a:r>
              <a:rPr lang="en-US" sz="2000" dirty="0"/>
              <a:t>words from the child task’s data address space and inspect the values.</a:t>
            </a:r>
            <a:endParaRPr lang="en-US" sz="2000" dirty="0" smtClean="0"/>
          </a:p>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_</a:t>
            </a:r>
            <a:r>
              <a:rPr lang="en-US" sz="2000" b="1" dirty="0" err="1" smtClean="0"/>
              <a:t>ptrace_getregs</a:t>
            </a:r>
            <a:r>
              <a:rPr lang="en-US" sz="2000" b="1" dirty="0" smtClean="0"/>
              <a:t> / _</a:t>
            </a:r>
            <a:r>
              <a:rPr lang="en-US" sz="2000" b="1" dirty="0" err="1" smtClean="0"/>
              <a:t>ptrace_setregs</a:t>
            </a:r>
            <a:r>
              <a:rPr lang="en-US" sz="2000" dirty="0"/>
              <a:t>: </a:t>
            </a:r>
            <a:r>
              <a:rPr lang="en-US" sz="2000" dirty="0" smtClean="0"/>
              <a:t>Reading </a:t>
            </a:r>
            <a:r>
              <a:rPr lang="en-US" sz="2000" dirty="0"/>
              <a:t>and writing the general-purpose register values for the child process.</a:t>
            </a:r>
            <a:endParaRPr lang="en-US" sz="2000" dirty="0" smtClean="0"/>
          </a:p>
        </p:txBody>
      </p:sp>
      <p:sp>
        <p:nvSpPr>
          <p:cNvPr id="5" name="Rectángulo 4"/>
          <p:cNvSpPr/>
          <p:nvPr/>
        </p:nvSpPr>
        <p:spPr>
          <a:xfrm>
            <a:off x="251520" y="1227753"/>
            <a:ext cx="4320480" cy="523220"/>
          </a:xfrm>
          <a:prstGeom prst="rect">
            <a:avLst/>
          </a:prstGeom>
        </p:spPr>
        <p:txBody>
          <a:bodyPr wrap="square">
            <a:spAutoFit/>
          </a:bodyPr>
          <a:lstStyle/>
          <a:p>
            <a:r>
              <a:rPr lang="es-ES" sz="2800" b="1" dirty="0" err="1" smtClean="0"/>
              <a:t>Ptrace</a:t>
            </a:r>
            <a:r>
              <a:rPr lang="es-ES" sz="2800" b="1" dirty="0" err="1"/>
              <a:t>_</a:t>
            </a:r>
            <a:r>
              <a:rPr lang="es-ES" sz="2800" b="1" dirty="0" err="1" smtClean="0"/>
              <a:t>request</a:t>
            </a:r>
            <a:r>
              <a:rPr lang="es-ES" sz="2800" b="1" dirty="0" smtClean="0"/>
              <a:t>: </a:t>
            </a:r>
            <a:endParaRPr lang="es-ES" sz="2800" dirty="0"/>
          </a:p>
        </p:txBody>
      </p:sp>
    </p:spTree>
    <p:extLst>
      <p:ext uri="{BB962C8B-B14F-4D97-AF65-F5344CB8AC3E}">
        <p14:creationId xmlns:p14="http://schemas.microsoft.com/office/powerpoint/2010/main" val="2521082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640695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2</a:t>
            </a:r>
            <a:r>
              <a:rPr lang="en-US" sz="3200" dirty="0" smtClean="0">
                <a:solidFill>
                  <a:schemeClr val="bg1"/>
                </a:solidFill>
                <a:latin typeface="Tahoma" pitchFamily="34" charset="0"/>
              </a:rPr>
              <a:t>.2_ PTRACE</a:t>
            </a:r>
            <a:endParaRPr lang="en-US" sz="3200" dirty="0">
              <a:solidFill>
                <a:schemeClr val="bg1"/>
              </a:solidFill>
              <a:latin typeface="Tahoma" pitchFamily="34" charset="0"/>
            </a:endParaRPr>
          </a:p>
        </p:txBody>
      </p:sp>
      <p:sp>
        <p:nvSpPr>
          <p:cNvPr id="7" name="Rectángulo 6"/>
          <p:cNvSpPr/>
          <p:nvPr/>
        </p:nvSpPr>
        <p:spPr>
          <a:xfrm>
            <a:off x="251520" y="1124744"/>
            <a:ext cx="4320480" cy="461665"/>
          </a:xfrm>
          <a:prstGeom prst="rect">
            <a:avLst/>
          </a:prstGeom>
        </p:spPr>
        <p:txBody>
          <a:bodyPr wrap="square">
            <a:spAutoFit/>
          </a:bodyPr>
          <a:lstStyle/>
          <a:p>
            <a:r>
              <a:rPr lang="es-ES" sz="2400" b="1" dirty="0" err="1" smtClean="0"/>
              <a:t>Sample</a:t>
            </a:r>
            <a:r>
              <a:rPr lang="es-ES" sz="2400" b="1" dirty="0" smtClean="0"/>
              <a:t> </a:t>
            </a:r>
            <a:r>
              <a:rPr lang="es-ES" sz="2400" b="1" dirty="0" err="1" smtClean="0"/>
              <a:t>code</a:t>
            </a:r>
            <a:r>
              <a:rPr lang="es-ES" sz="2400" b="1" dirty="0" smtClean="0"/>
              <a:t>: </a:t>
            </a:r>
            <a:endParaRPr lang="es-ES" sz="2400" dirty="0"/>
          </a:p>
        </p:txBody>
      </p:sp>
      <p:pic>
        <p:nvPicPr>
          <p:cNvPr id="2" name="Imagen 1"/>
          <p:cNvPicPr>
            <a:picLocks noChangeAspect="1"/>
          </p:cNvPicPr>
          <p:nvPr/>
        </p:nvPicPr>
        <p:blipFill>
          <a:blip r:embed="rId2"/>
          <a:stretch>
            <a:fillRect/>
          </a:stretch>
        </p:blipFill>
        <p:spPr>
          <a:xfrm>
            <a:off x="1316242" y="1837479"/>
            <a:ext cx="6511515" cy="4742579"/>
          </a:xfrm>
          <a:prstGeom prst="rect">
            <a:avLst/>
          </a:prstGeom>
        </p:spPr>
      </p:pic>
      <p:pic>
        <p:nvPicPr>
          <p:cNvPr id="8" name="Imagen 7"/>
          <p:cNvPicPr>
            <a:picLocks noChangeAspect="1"/>
          </p:cNvPicPr>
          <p:nvPr/>
        </p:nvPicPr>
        <p:blipFill rotWithShape="1">
          <a:blip r:embed="rId2"/>
          <a:srcRect l="17693" t="92612" r="61296" b="1176"/>
          <a:stretch/>
        </p:blipFill>
        <p:spPr>
          <a:xfrm>
            <a:off x="1547664" y="6285428"/>
            <a:ext cx="1368153" cy="294630"/>
          </a:xfrm>
          <a:prstGeom prst="rect">
            <a:avLst/>
          </a:prstGeom>
        </p:spPr>
      </p:pic>
    </p:spTree>
    <p:extLst>
      <p:ext uri="{BB962C8B-B14F-4D97-AF65-F5344CB8AC3E}">
        <p14:creationId xmlns:p14="http://schemas.microsoft.com/office/powerpoint/2010/main" val="287442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397298" y="269063"/>
            <a:ext cx="159452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Index</a:t>
            </a:r>
            <a:endParaRPr lang="en-US" sz="3200" dirty="0">
              <a:solidFill>
                <a:schemeClr val="bg1"/>
              </a:solidFill>
              <a:latin typeface="Tahoma" pitchFamily="34" charset="0"/>
            </a:endParaRPr>
          </a:p>
        </p:txBody>
      </p:sp>
      <p:sp>
        <p:nvSpPr>
          <p:cNvPr id="9" name="5 Rectángulo"/>
          <p:cNvSpPr/>
          <p:nvPr/>
        </p:nvSpPr>
        <p:spPr>
          <a:xfrm>
            <a:off x="13130" y="1274213"/>
            <a:ext cx="8856984" cy="6186309"/>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endParaRPr lang="en-US" sz="2400" dirty="0" smtClean="0">
              <a:solidFill>
                <a:schemeClr val="tx1">
                  <a:lumMod val="75000"/>
                  <a:lumOff val="25000"/>
                </a:schemeClr>
              </a:solidFill>
              <a:latin typeface="Tahoma" pitchFamily="34" charset="0"/>
              <a:ea typeface="Tahoma" pitchFamily="34" charset="0"/>
              <a:cs typeface="Tahoma" pitchFamily="34" charset="0"/>
            </a:endParaRPr>
          </a:p>
          <a:p>
            <a:pPr marL="808038" lvl="2">
              <a:lnSpc>
                <a:spcPct val="110000"/>
              </a:lnSpc>
              <a:spcBef>
                <a:spcPct val="50000"/>
              </a:spcBef>
              <a:buClr>
                <a:srgbClr val="FD6600"/>
              </a:buClr>
              <a:tabLst>
                <a:tab pos="193675" algn="l"/>
              </a:tabLst>
            </a:pPr>
            <a:r>
              <a:rPr lang="en-US" sz="2400" dirty="0" smtClean="0">
                <a:solidFill>
                  <a:srgbClr val="E25B00"/>
                </a:solidFill>
                <a:latin typeface="Tahoma" pitchFamily="34" charset="0"/>
                <a:ea typeface="Tahoma" pitchFamily="34" charset="0"/>
                <a:cs typeface="Tahoma" pitchFamily="34" charset="0"/>
              </a:rPr>
              <a:t>1_</a:t>
            </a:r>
            <a:r>
              <a:rPr lang="en-US" sz="2400" dirty="0" smtClean="0">
                <a:solidFill>
                  <a:schemeClr val="tx1">
                    <a:lumMod val="75000"/>
                    <a:lumOff val="25000"/>
                  </a:schemeClr>
                </a:solidFill>
                <a:latin typeface="Tahoma" pitchFamily="34" charset="0"/>
                <a:ea typeface="Tahoma" pitchFamily="34" charset="0"/>
                <a:cs typeface="Tahoma" pitchFamily="34" charset="0"/>
              </a:rPr>
              <a:t> Debugging</a:t>
            </a:r>
          </a:p>
          <a:p>
            <a:pPr marL="808038" lvl="2">
              <a:lnSpc>
                <a:spcPct val="110000"/>
              </a:lnSpc>
              <a:spcBef>
                <a:spcPct val="50000"/>
              </a:spcBef>
              <a:buClr>
                <a:srgbClr val="FD6600"/>
              </a:buClr>
              <a:tabLst>
                <a:tab pos="193675" algn="l"/>
              </a:tabLst>
            </a:pPr>
            <a:r>
              <a:rPr lang="en-US" sz="2400" dirty="0" smtClean="0">
                <a:solidFill>
                  <a:srgbClr val="E25B00"/>
                </a:solidFill>
                <a:latin typeface="Tahoma" pitchFamily="34" charset="0"/>
                <a:ea typeface="Tahoma" pitchFamily="34" charset="0"/>
                <a:cs typeface="Tahoma" pitchFamily="34" charset="0"/>
              </a:rPr>
              <a:t>	1_1 </a:t>
            </a:r>
            <a:r>
              <a:rPr lang="en-US" sz="2400" dirty="0" smtClean="0">
                <a:solidFill>
                  <a:schemeClr val="tx1">
                    <a:lumMod val="75000"/>
                    <a:lumOff val="25000"/>
                  </a:schemeClr>
                </a:solidFill>
                <a:latin typeface="Tahoma" pitchFamily="34" charset="0"/>
                <a:ea typeface="Tahoma" pitchFamily="34" charset="0"/>
                <a:cs typeface="Tahoma" pitchFamily="34" charset="0"/>
              </a:rPr>
              <a:t>Debugging (Static analysis)</a:t>
            </a:r>
            <a:endParaRPr lang="en-US" sz="2400" dirty="0" smtClean="0">
              <a:solidFill>
                <a:srgbClr val="E25B00"/>
              </a:solidFill>
              <a:latin typeface="Tahoma" pitchFamily="34" charset="0"/>
              <a:ea typeface="Tahoma" pitchFamily="34" charset="0"/>
              <a:cs typeface="Tahoma" pitchFamily="34" charset="0"/>
            </a:endParaRPr>
          </a:p>
          <a:p>
            <a:pPr marL="808038" lvl="2">
              <a:lnSpc>
                <a:spcPct val="110000"/>
              </a:lnSpc>
              <a:spcBef>
                <a:spcPct val="50000"/>
              </a:spcBef>
              <a:buClr>
                <a:srgbClr val="FD6600"/>
              </a:buClr>
              <a:tabLst>
                <a:tab pos="193675" algn="l"/>
              </a:tabLst>
            </a:pPr>
            <a:r>
              <a:rPr lang="en-US" sz="2400" dirty="0" smtClean="0">
                <a:solidFill>
                  <a:srgbClr val="E25B00"/>
                </a:solidFill>
                <a:latin typeface="Tahoma" pitchFamily="34" charset="0"/>
                <a:ea typeface="Tahoma" pitchFamily="34" charset="0"/>
                <a:cs typeface="Tahoma" pitchFamily="34" charset="0"/>
              </a:rPr>
              <a:t>	1_2 </a:t>
            </a:r>
            <a:r>
              <a:rPr lang="en-US" sz="2400" dirty="0" smtClean="0">
                <a:solidFill>
                  <a:schemeClr val="tx1">
                    <a:lumMod val="75000"/>
                    <a:lumOff val="25000"/>
                  </a:schemeClr>
                </a:solidFill>
                <a:latin typeface="Tahoma" pitchFamily="34" charset="0"/>
                <a:ea typeface="Tahoma" pitchFamily="34" charset="0"/>
                <a:cs typeface="Tahoma" pitchFamily="34" charset="0"/>
              </a:rPr>
              <a:t>Debugging (Dynamic </a:t>
            </a:r>
            <a:r>
              <a:rPr lang="en-US" sz="2400" dirty="0">
                <a:solidFill>
                  <a:schemeClr val="tx1">
                    <a:lumMod val="75000"/>
                    <a:lumOff val="25000"/>
                  </a:schemeClr>
                </a:solidFill>
                <a:latin typeface="Tahoma" pitchFamily="34" charset="0"/>
                <a:ea typeface="Tahoma" pitchFamily="34" charset="0"/>
                <a:cs typeface="Tahoma" pitchFamily="34" charset="0"/>
              </a:rPr>
              <a:t>analysis)</a:t>
            </a:r>
            <a:endParaRPr lang="en-US" sz="2400" dirty="0" smtClean="0">
              <a:solidFill>
                <a:schemeClr val="tx1">
                  <a:lumMod val="75000"/>
                  <a:lumOff val="25000"/>
                </a:schemeClr>
              </a:solidFill>
              <a:latin typeface="Tahoma" pitchFamily="34" charset="0"/>
              <a:ea typeface="Tahoma" pitchFamily="34" charset="0"/>
              <a:cs typeface="Tahoma" pitchFamily="34" charset="0"/>
            </a:endParaRPr>
          </a:p>
          <a:p>
            <a:pPr marL="808038" lvl="2">
              <a:lnSpc>
                <a:spcPct val="110000"/>
              </a:lnSpc>
              <a:spcBef>
                <a:spcPct val="50000"/>
              </a:spcBef>
              <a:buClr>
                <a:srgbClr val="FD6600"/>
              </a:buClr>
              <a:tabLst>
                <a:tab pos="193675" algn="l"/>
              </a:tabLst>
            </a:pPr>
            <a:r>
              <a:rPr lang="en-US" sz="2400" dirty="0" smtClean="0">
                <a:solidFill>
                  <a:srgbClr val="E25B00"/>
                </a:solidFill>
                <a:latin typeface="Tahoma" pitchFamily="34" charset="0"/>
                <a:ea typeface="Tahoma" pitchFamily="34" charset="0"/>
                <a:cs typeface="Tahoma" pitchFamily="34" charset="0"/>
              </a:rPr>
              <a:t>2_</a:t>
            </a:r>
            <a:r>
              <a:rPr lang="en-US" sz="2400" dirty="0" smtClean="0">
                <a:solidFill>
                  <a:schemeClr val="tx1">
                    <a:lumMod val="75000"/>
                    <a:lumOff val="25000"/>
                  </a:schemeClr>
                </a:solidFill>
                <a:latin typeface="Tahoma" pitchFamily="34" charset="0"/>
                <a:ea typeface="Tahoma" pitchFamily="34" charset="0"/>
                <a:cs typeface="Tahoma" pitchFamily="34" charset="0"/>
              </a:rPr>
              <a:t> </a:t>
            </a:r>
            <a:r>
              <a:rPr lang="en-US" sz="2400" dirty="0">
                <a:solidFill>
                  <a:schemeClr val="tx1">
                    <a:lumMod val="75000"/>
                    <a:lumOff val="25000"/>
                  </a:schemeClr>
                </a:solidFill>
                <a:latin typeface="Tahoma" pitchFamily="34" charset="0"/>
                <a:ea typeface="Tahoma" pitchFamily="34" charset="0"/>
                <a:cs typeface="Tahoma" pitchFamily="34" charset="0"/>
              </a:rPr>
              <a:t>PTRACE, STRACE, </a:t>
            </a:r>
            <a:r>
              <a:rPr lang="en-US" sz="2400" dirty="0" smtClean="0">
                <a:solidFill>
                  <a:schemeClr val="tx1">
                    <a:lumMod val="75000"/>
                    <a:lumOff val="25000"/>
                  </a:schemeClr>
                </a:solidFill>
                <a:latin typeface="Tahoma" pitchFamily="34" charset="0"/>
                <a:ea typeface="Tahoma" pitchFamily="34" charset="0"/>
                <a:cs typeface="Tahoma" pitchFamily="34" charset="0"/>
              </a:rPr>
              <a:t>LTRACE</a:t>
            </a:r>
          </a:p>
          <a:p>
            <a:pPr marL="808038" lvl="2">
              <a:lnSpc>
                <a:spcPct val="110000"/>
              </a:lnSpc>
              <a:spcBef>
                <a:spcPct val="50000"/>
              </a:spcBef>
              <a:buClr>
                <a:srgbClr val="FD6600"/>
              </a:buClr>
              <a:tabLst>
                <a:tab pos="193675" algn="l"/>
              </a:tabLst>
            </a:pPr>
            <a:r>
              <a:rPr lang="en-US" sz="2400" dirty="0">
                <a:solidFill>
                  <a:srgbClr val="E25B00"/>
                </a:solidFill>
                <a:latin typeface="Tahoma" pitchFamily="34" charset="0"/>
                <a:ea typeface="Tahoma" pitchFamily="34" charset="0"/>
                <a:cs typeface="Tahoma" pitchFamily="34" charset="0"/>
              </a:rPr>
              <a:t>3</a:t>
            </a:r>
            <a:r>
              <a:rPr lang="en-US" sz="2400" dirty="0" smtClean="0">
                <a:solidFill>
                  <a:srgbClr val="E25B00"/>
                </a:solidFill>
                <a:latin typeface="Tahoma" pitchFamily="34" charset="0"/>
                <a:ea typeface="Tahoma" pitchFamily="34" charset="0"/>
                <a:cs typeface="Tahoma" pitchFamily="34" charset="0"/>
              </a:rPr>
              <a:t>_</a:t>
            </a:r>
            <a:r>
              <a:rPr lang="en-US" sz="2400" dirty="0" smtClean="0">
                <a:solidFill>
                  <a:schemeClr val="tx1">
                    <a:lumMod val="75000"/>
                    <a:lumOff val="25000"/>
                  </a:schemeClr>
                </a:solidFill>
                <a:latin typeface="Tahoma" pitchFamily="34" charset="0"/>
                <a:ea typeface="Tahoma" pitchFamily="34" charset="0"/>
                <a:cs typeface="Tahoma" pitchFamily="34" charset="0"/>
              </a:rPr>
              <a:t> GDB</a:t>
            </a:r>
          </a:p>
          <a:p>
            <a:pPr marL="808038" lvl="2">
              <a:lnSpc>
                <a:spcPct val="110000"/>
              </a:lnSpc>
              <a:spcBef>
                <a:spcPct val="50000"/>
              </a:spcBef>
              <a:buClr>
                <a:srgbClr val="FD6600"/>
              </a:buClr>
              <a:tabLst>
                <a:tab pos="193675" algn="l"/>
              </a:tabLst>
            </a:pPr>
            <a:r>
              <a:rPr lang="en-US" sz="2400" dirty="0">
                <a:solidFill>
                  <a:srgbClr val="E25B00"/>
                </a:solidFill>
                <a:latin typeface="Tahoma" pitchFamily="34" charset="0"/>
                <a:ea typeface="Tahoma" pitchFamily="34" charset="0"/>
                <a:cs typeface="Tahoma" pitchFamily="34" charset="0"/>
              </a:rPr>
              <a:t>4</a:t>
            </a:r>
            <a:r>
              <a:rPr lang="en-US" sz="2400" dirty="0" smtClean="0">
                <a:solidFill>
                  <a:srgbClr val="E25B00"/>
                </a:solidFill>
                <a:latin typeface="Tahoma" pitchFamily="34" charset="0"/>
                <a:ea typeface="Tahoma" pitchFamily="34" charset="0"/>
                <a:cs typeface="Tahoma" pitchFamily="34" charset="0"/>
              </a:rPr>
              <a:t>_</a:t>
            </a:r>
            <a:r>
              <a:rPr lang="en-US" sz="2400" dirty="0" smtClean="0">
                <a:solidFill>
                  <a:schemeClr val="tx1">
                    <a:lumMod val="75000"/>
                    <a:lumOff val="25000"/>
                  </a:schemeClr>
                </a:solidFill>
                <a:latin typeface="Tahoma" pitchFamily="34" charset="0"/>
                <a:ea typeface="Tahoma" pitchFamily="34" charset="0"/>
                <a:cs typeface="Tahoma" pitchFamily="34" charset="0"/>
              </a:rPr>
              <a:t> </a:t>
            </a:r>
            <a:r>
              <a:rPr lang="en-US" sz="2400" dirty="0" err="1" smtClean="0">
                <a:solidFill>
                  <a:schemeClr val="tx1">
                    <a:lumMod val="75000"/>
                    <a:lumOff val="25000"/>
                  </a:schemeClr>
                </a:solidFill>
                <a:latin typeface="Tahoma" pitchFamily="34" charset="0"/>
                <a:ea typeface="Tahoma" pitchFamily="34" charset="0"/>
                <a:cs typeface="Tahoma" pitchFamily="34" charset="0"/>
              </a:rPr>
              <a:t>Radare</a:t>
            </a:r>
            <a:endParaRPr lang="en-US" sz="2400" dirty="0" smtClean="0">
              <a:solidFill>
                <a:schemeClr val="tx1">
                  <a:lumMod val="75000"/>
                  <a:lumOff val="25000"/>
                </a:schemeClr>
              </a:solidFill>
              <a:latin typeface="Tahoma" pitchFamily="34" charset="0"/>
              <a:ea typeface="Tahoma" pitchFamily="34" charset="0"/>
              <a:cs typeface="Tahoma" pitchFamily="34" charset="0"/>
            </a:endParaRPr>
          </a:p>
          <a:p>
            <a:pPr marL="808038" lvl="2">
              <a:lnSpc>
                <a:spcPct val="110000"/>
              </a:lnSpc>
              <a:spcBef>
                <a:spcPct val="50000"/>
              </a:spcBef>
              <a:buClr>
                <a:srgbClr val="FD6600"/>
              </a:buClr>
              <a:tabLst>
                <a:tab pos="193675" algn="l"/>
              </a:tabLst>
            </a:pPr>
            <a:r>
              <a:rPr lang="en-US" sz="2400" dirty="0">
                <a:solidFill>
                  <a:srgbClr val="E25B00"/>
                </a:solidFill>
                <a:latin typeface="Tahoma" pitchFamily="34" charset="0"/>
                <a:ea typeface="Tahoma" pitchFamily="34" charset="0"/>
                <a:cs typeface="Tahoma" pitchFamily="34" charset="0"/>
              </a:rPr>
              <a:t>5_</a:t>
            </a:r>
            <a:r>
              <a:rPr lang="en-US" sz="2400" dirty="0">
                <a:solidFill>
                  <a:schemeClr val="tx1">
                    <a:lumMod val="75000"/>
                    <a:lumOff val="25000"/>
                  </a:schemeClr>
                </a:solidFill>
                <a:latin typeface="Tahoma" pitchFamily="34" charset="0"/>
                <a:ea typeface="Tahoma" pitchFamily="34" charset="0"/>
                <a:cs typeface="Tahoma" pitchFamily="34" charset="0"/>
              </a:rPr>
              <a:t> </a:t>
            </a:r>
            <a:r>
              <a:rPr lang="en-US" sz="2400" dirty="0" smtClean="0">
                <a:solidFill>
                  <a:schemeClr val="tx1">
                    <a:lumMod val="75000"/>
                    <a:lumOff val="25000"/>
                  </a:schemeClr>
                </a:solidFill>
                <a:latin typeface="Tahoma" pitchFamily="34" charset="0"/>
                <a:ea typeface="Tahoma" pitchFamily="34" charset="0"/>
                <a:cs typeface="Tahoma" pitchFamily="34" charset="0"/>
              </a:rPr>
              <a:t>Chrome</a:t>
            </a:r>
          </a:p>
          <a:p>
            <a:pPr marL="808038" lvl="2">
              <a:lnSpc>
                <a:spcPct val="110000"/>
              </a:lnSpc>
              <a:spcBef>
                <a:spcPct val="50000"/>
              </a:spcBef>
              <a:buClr>
                <a:srgbClr val="FD6600"/>
              </a:buClr>
              <a:tabLst>
                <a:tab pos="193675" algn="l"/>
              </a:tabLst>
            </a:pPr>
            <a:r>
              <a:rPr lang="en-US" sz="2400" dirty="0" smtClean="0">
                <a:solidFill>
                  <a:srgbClr val="E25B00"/>
                </a:solidFill>
                <a:latin typeface="Tahoma" pitchFamily="34" charset="0"/>
                <a:ea typeface="Tahoma" pitchFamily="34" charset="0"/>
                <a:cs typeface="Tahoma" pitchFamily="34" charset="0"/>
              </a:rPr>
              <a:t>6_</a:t>
            </a:r>
            <a:r>
              <a:rPr lang="en-US" sz="2400" dirty="0" smtClean="0">
                <a:solidFill>
                  <a:schemeClr val="tx1">
                    <a:lumMod val="75000"/>
                    <a:lumOff val="25000"/>
                  </a:schemeClr>
                </a:solidFill>
                <a:latin typeface="Tahoma" pitchFamily="34" charset="0"/>
                <a:ea typeface="Tahoma" pitchFamily="34" charset="0"/>
                <a:cs typeface="Tahoma" pitchFamily="34" charset="0"/>
              </a:rPr>
              <a:t> </a:t>
            </a:r>
            <a:r>
              <a:rPr lang="en-US" sz="2400" dirty="0" err="1" smtClean="0">
                <a:solidFill>
                  <a:schemeClr val="tx1">
                    <a:lumMod val="75000"/>
                    <a:lumOff val="25000"/>
                  </a:schemeClr>
                </a:solidFill>
                <a:latin typeface="Tahoma" pitchFamily="34" charset="0"/>
                <a:ea typeface="Tahoma" pitchFamily="34" charset="0"/>
                <a:cs typeface="Tahoma" pitchFamily="34" charset="0"/>
              </a:rPr>
              <a:t>Debbugging</a:t>
            </a:r>
            <a:r>
              <a:rPr lang="en-US" sz="2400" dirty="0" smtClean="0">
                <a:solidFill>
                  <a:schemeClr val="tx1">
                    <a:lumMod val="75000"/>
                    <a:lumOff val="25000"/>
                  </a:schemeClr>
                </a:solidFill>
                <a:latin typeface="Tahoma" pitchFamily="34" charset="0"/>
                <a:ea typeface="Tahoma" pitchFamily="34" charset="0"/>
                <a:cs typeface="Tahoma" pitchFamily="34" charset="0"/>
              </a:rPr>
              <a:t> countermeasures</a:t>
            </a:r>
            <a:endParaRPr lang="en-US" sz="2400" dirty="0">
              <a:solidFill>
                <a:schemeClr val="tx1">
                  <a:lumMod val="75000"/>
                  <a:lumOff val="25000"/>
                </a:schemeClr>
              </a:solidFill>
              <a:latin typeface="Tahoma" pitchFamily="34" charset="0"/>
              <a:ea typeface="Tahoma" pitchFamily="34" charset="0"/>
              <a:cs typeface="Tahoma" pitchFamily="34" charset="0"/>
            </a:endParaRPr>
          </a:p>
          <a:p>
            <a:pPr marL="808038" lvl="2">
              <a:lnSpc>
                <a:spcPct val="110000"/>
              </a:lnSpc>
              <a:spcBef>
                <a:spcPct val="50000"/>
              </a:spcBef>
              <a:buClr>
                <a:srgbClr val="FD6600"/>
              </a:buClr>
              <a:tabLst>
                <a:tab pos="193675" algn="l"/>
              </a:tabLst>
            </a:pPr>
            <a:endParaRPr lang="en-US" sz="2400" b="1" dirty="0">
              <a:solidFill>
                <a:schemeClr val="tx1">
                  <a:lumMod val="75000"/>
                  <a:lumOff val="25000"/>
                </a:schemeClr>
              </a:solidFill>
              <a:latin typeface="Tahoma" pitchFamily="34" charset="0"/>
              <a:ea typeface="Tahoma" pitchFamily="34" charset="0"/>
              <a:cs typeface="Tahoma" pitchFamily="34" charset="0"/>
            </a:endParaRPr>
          </a:p>
          <a:p>
            <a:pPr algn="just">
              <a:defRPr/>
            </a:pPr>
            <a:endParaRPr lang="en-US" sz="2400" dirty="0">
              <a:solidFill>
                <a:schemeClr val="tx1">
                  <a:lumMod val="75000"/>
                  <a:lumOff val="25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639176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640695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2</a:t>
            </a:r>
            <a:r>
              <a:rPr lang="en-US" sz="3200" dirty="0" smtClean="0">
                <a:solidFill>
                  <a:schemeClr val="bg1"/>
                </a:solidFill>
                <a:latin typeface="Tahoma" pitchFamily="34" charset="0"/>
              </a:rPr>
              <a:t>.2_ PTRACE</a:t>
            </a:r>
            <a:endParaRPr lang="en-US" sz="3200" dirty="0">
              <a:solidFill>
                <a:schemeClr val="bg1"/>
              </a:solidFill>
              <a:latin typeface="Tahoma" pitchFamily="34" charset="0"/>
            </a:endParaRPr>
          </a:p>
        </p:txBody>
      </p:sp>
      <p:sp>
        <p:nvSpPr>
          <p:cNvPr id="7" name="Rectángulo 6"/>
          <p:cNvSpPr/>
          <p:nvPr/>
        </p:nvSpPr>
        <p:spPr>
          <a:xfrm>
            <a:off x="251520" y="1124744"/>
            <a:ext cx="4320480" cy="461665"/>
          </a:xfrm>
          <a:prstGeom prst="rect">
            <a:avLst/>
          </a:prstGeom>
        </p:spPr>
        <p:txBody>
          <a:bodyPr wrap="square">
            <a:spAutoFit/>
          </a:bodyPr>
          <a:lstStyle/>
          <a:p>
            <a:r>
              <a:rPr lang="es-ES" sz="2400" b="1" dirty="0" err="1" smtClean="0"/>
              <a:t>Sample</a:t>
            </a:r>
            <a:r>
              <a:rPr lang="es-ES" sz="2400" b="1" dirty="0" smtClean="0"/>
              <a:t> </a:t>
            </a:r>
            <a:r>
              <a:rPr lang="es-ES" sz="2400" b="1" dirty="0" err="1" smtClean="0"/>
              <a:t>code</a:t>
            </a:r>
            <a:r>
              <a:rPr lang="es-ES" sz="2400" b="1" dirty="0" smtClean="0"/>
              <a:t>: </a:t>
            </a:r>
            <a:endParaRPr lang="es-ES" sz="2400" dirty="0"/>
          </a:p>
        </p:txBody>
      </p:sp>
      <p:pic>
        <p:nvPicPr>
          <p:cNvPr id="3" name="Imagen 2"/>
          <p:cNvPicPr>
            <a:picLocks noChangeAspect="1"/>
          </p:cNvPicPr>
          <p:nvPr/>
        </p:nvPicPr>
        <p:blipFill>
          <a:blip r:embed="rId2"/>
          <a:stretch>
            <a:fillRect/>
          </a:stretch>
        </p:blipFill>
        <p:spPr>
          <a:xfrm>
            <a:off x="937237" y="1772816"/>
            <a:ext cx="7315572" cy="4752528"/>
          </a:xfrm>
          <a:prstGeom prst="rect">
            <a:avLst/>
          </a:prstGeom>
        </p:spPr>
      </p:pic>
    </p:spTree>
    <p:extLst>
      <p:ext uri="{BB962C8B-B14F-4D97-AF65-F5344CB8AC3E}">
        <p14:creationId xmlns:p14="http://schemas.microsoft.com/office/powerpoint/2010/main" val="12161584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640695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2</a:t>
            </a:r>
            <a:r>
              <a:rPr lang="en-US" sz="3200" dirty="0" smtClean="0">
                <a:solidFill>
                  <a:schemeClr val="bg1"/>
                </a:solidFill>
                <a:latin typeface="Tahoma" pitchFamily="34" charset="0"/>
              </a:rPr>
              <a:t>.3_ STRACE</a:t>
            </a:r>
            <a:endParaRPr lang="en-US" sz="3200" dirty="0">
              <a:solidFill>
                <a:schemeClr val="bg1"/>
              </a:solidFill>
              <a:latin typeface="Tahoma" pitchFamily="34" charset="0"/>
            </a:endParaRPr>
          </a:p>
        </p:txBody>
      </p:sp>
      <p:sp>
        <p:nvSpPr>
          <p:cNvPr id="5" name="5 Rectángulo"/>
          <p:cNvSpPr/>
          <p:nvPr/>
        </p:nvSpPr>
        <p:spPr>
          <a:xfrm>
            <a:off x="-396552" y="1268760"/>
            <a:ext cx="9217024" cy="3754874"/>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dirty="0"/>
              <a:t>It intercepts and records the system calls which are called by a process and the signals which are received by a process. The name of each system call, its arguments and its return value are </a:t>
            </a:r>
            <a:r>
              <a:rPr lang="en-US" sz="2000" dirty="0" smtClean="0"/>
              <a:t>printed</a:t>
            </a:r>
          </a:p>
          <a:p>
            <a:pPr marL="1093788" lvl="2" indent="-285750">
              <a:lnSpc>
                <a:spcPct val="110000"/>
              </a:lnSpc>
              <a:spcBef>
                <a:spcPct val="50000"/>
              </a:spcBef>
              <a:buClr>
                <a:srgbClr val="FD6600"/>
              </a:buClr>
              <a:buFont typeface="Arial" pitchFamily="34" charset="0"/>
              <a:buChar char="•"/>
              <a:tabLst>
                <a:tab pos="193675" algn="l"/>
              </a:tabLst>
            </a:pPr>
            <a:r>
              <a:rPr lang="en-US" sz="2000" dirty="0"/>
              <a:t>It can filter based on the specific system call or groups of system calls</a:t>
            </a:r>
          </a:p>
          <a:p>
            <a:pPr marL="1093788" lvl="2" indent="-285750">
              <a:lnSpc>
                <a:spcPct val="110000"/>
              </a:lnSpc>
              <a:spcBef>
                <a:spcPct val="50000"/>
              </a:spcBef>
              <a:buClr>
                <a:srgbClr val="FD6600"/>
              </a:buClr>
              <a:buFont typeface="Arial" pitchFamily="34" charset="0"/>
              <a:buChar char="•"/>
              <a:tabLst>
                <a:tab pos="193675" algn="l"/>
              </a:tabLst>
            </a:pPr>
            <a:r>
              <a:rPr lang="en-US" sz="2000" dirty="0"/>
              <a:t>It can profile the use of system calls by tallying up the number of times a specific system call is used, and the time taken, and the number of successes and errors.</a:t>
            </a:r>
          </a:p>
          <a:p>
            <a:pPr marL="1093788" lvl="2" indent="-285750">
              <a:lnSpc>
                <a:spcPct val="110000"/>
              </a:lnSpc>
              <a:spcBef>
                <a:spcPct val="50000"/>
              </a:spcBef>
              <a:buClr>
                <a:srgbClr val="FD6600"/>
              </a:buClr>
              <a:buFont typeface="Arial" pitchFamily="34" charset="0"/>
              <a:buChar char="•"/>
              <a:tabLst>
                <a:tab pos="193675" algn="l"/>
              </a:tabLst>
            </a:pPr>
            <a:r>
              <a:rPr lang="en-US" sz="2000" dirty="0"/>
              <a:t>It traces signals sent to the process.</a:t>
            </a:r>
          </a:p>
          <a:p>
            <a:pPr marL="1093788" lvl="2" indent="-285750">
              <a:lnSpc>
                <a:spcPct val="110000"/>
              </a:lnSpc>
              <a:spcBef>
                <a:spcPct val="50000"/>
              </a:spcBef>
              <a:buClr>
                <a:srgbClr val="FD6600"/>
              </a:buClr>
              <a:buFont typeface="Arial" pitchFamily="34" charset="0"/>
              <a:buChar char="•"/>
              <a:tabLst>
                <a:tab pos="193675" algn="l"/>
              </a:tabLst>
            </a:pPr>
            <a:r>
              <a:rPr lang="en-US" sz="2000" dirty="0"/>
              <a:t>It can attach to any running process by </a:t>
            </a:r>
            <a:r>
              <a:rPr lang="en-US" sz="2000" dirty="0" err="1"/>
              <a:t>pid</a:t>
            </a:r>
            <a:endParaRPr lang="en-US" sz="2000" dirty="0" smtClean="0"/>
          </a:p>
        </p:txBody>
      </p:sp>
    </p:spTree>
    <p:extLst>
      <p:ext uri="{BB962C8B-B14F-4D97-AF65-F5344CB8AC3E}">
        <p14:creationId xmlns:p14="http://schemas.microsoft.com/office/powerpoint/2010/main" val="1729739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640695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2</a:t>
            </a:r>
            <a:r>
              <a:rPr lang="en-US" sz="3200" dirty="0" smtClean="0">
                <a:solidFill>
                  <a:schemeClr val="bg1"/>
                </a:solidFill>
                <a:latin typeface="Tahoma" pitchFamily="34" charset="0"/>
              </a:rPr>
              <a:t>.4_ LTRACE</a:t>
            </a:r>
            <a:endParaRPr lang="en-US" sz="3200" dirty="0">
              <a:solidFill>
                <a:schemeClr val="bg1"/>
              </a:solidFill>
              <a:latin typeface="Tahoma" pitchFamily="34" charset="0"/>
            </a:endParaRPr>
          </a:p>
        </p:txBody>
      </p:sp>
      <p:sp>
        <p:nvSpPr>
          <p:cNvPr id="5" name="5 Rectángulo"/>
          <p:cNvSpPr/>
          <p:nvPr/>
        </p:nvSpPr>
        <p:spPr>
          <a:xfrm>
            <a:off x="-396552" y="1268760"/>
            <a:ext cx="9217024" cy="1938992"/>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It </a:t>
            </a:r>
            <a:r>
              <a:rPr lang="en-US" sz="2000" dirty="0"/>
              <a:t>intercepts and records the dynamic library calls which are called by the executed process and the signals which are received by that process. It can also intercept and print the system calls executed by the program</a:t>
            </a:r>
            <a:r>
              <a:rPr lang="en-U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Is able to record these calls by using </a:t>
            </a:r>
            <a:r>
              <a:rPr lang="en-US" sz="2000" dirty="0" err="1" smtClean="0"/>
              <a:t>ptrace</a:t>
            </a:r>
            <a:r>
              <a:rPr lang="en-US" sz="2000" dirty="0" smtClean="0"/>
              <a:t> to insert breakpoints at the beginning of the loaded functions.</a:t>
            </a:r>
          </a:p>
        </p:txBody>
      </p:sp>
      <p:pic>
        <p:nvPicPr>
          <p:cNvPr id="2" name="Imagen 1"/>
          <p:cNvPicPr>
            <a:picLocks noChangeAspect="1"/>
          </p:cNvPicPr>
          <p:nvPr/>
        </p:nvPicPr>
        <p:blipFill>
          <a:blip r:embed="rId2"/>
          <a:stretch>
            <a:fillRect/>
          </a:stretch>
        </p:blipFill>
        <p:spPr>
          <a:xfrm>
            <a:off x="1043608" y="3429000"/>
            <a:ext cx="6991350" cy="3019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142355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2987824" y="3573016"/>
            <a:ext cx="5384626" cy="1080120"/>
          </a:xfrm>
          <a:prstGeom prst="rect">
            <a:avLst/>
          </a:prstGeom>
        </p:spPr>
        <p:txBody>
          <a:bodyPr/>
          <a:lstStyle/>
          <a:p>
            <a:pPr algn="l"/>
            <a:r>
              <a:rPr lang="es-ES" sz="4000" b="1" dirty="0" smtClean="0">
                <a:solidFill>
                  <a:schemeClr val="bg1">
                    <a:lumMod val="50000"/>
                  </a:schemeClr>
                </a:solidFill>
                <a:latin typeface="Tahoma" pitchFamily="34" charset="0"/>
                <a:ea typeface="Tahoma" pitchFamily="34" charset="0"/>
                <a:cs typeface="Tahoma" pitchFamily="34" charset="0"/>
              </a:rPr>
              <a:t>GDB</a:t>
            </a:r>
            <a:r>
              <a:rPr lang="es-ES" sz="4000" b="1" dirty="0" smtClean="0">
                <a:solidFill>
                  <a:schemeClr val="tx1">
                    <a:lumMod val="75000"/>
                    <a:lumOff val="25000"/>
                  </a:schemeClr>
                </a:solidFill>
                <a:latin typeface="Tahoma" pitchFamily="34" charset="0"/>
                <a:ea typeface="Tahoma" pitchFamily="34" charset="0"/>
                <a:cs typeface="Tahoma" pitchFamily="34" charset="0"/>
              </a:rPr>
              <a:t/>
            </a:r>
            <a:br>
              <a:rPr lang="es-ES" sz="4000" b="1" dirty="0" smtClean="0">
                <a:solidFill>
                  <a:schemeClr val="tx1">
                    <a:lumMod val="75000"/>
                    <a:lumOff val="25000"/>
                  </a:schemeClr>
                </a:solidFill>
                <a:latin typeface="Tahoma" pitchFamily="34" charset="0"/>
                <a:ea typeface="Tahoma" pitchFamily="34" charset="0"/>
                <a:cs typeface="Tahoma" pitchFamily="34" charset="0"/>
              </a:rPr>
            </a:br>
            <a:endParaRPr lang="es-ES" sz="4000" b="1" dirty="0">
              <a:solidFill>
                <a:srgbClr val="FD6600"/>
              </a:solidFill>
              <a:latin typeface="Tahoma" pitchFamily="34" charset="0"/>
              <a:ea typeface="Tahoma" pitchFamily="34" charset="0"/>
              <a:cs typeface="Tahoma" pitchFamily="34" charset="0"/>
            </a:endParaRPr>
          </a:p>
        </p:txBody>
      </p:sp>
      <p:pic>
        <p:nvPicPr>
          <p:cNvPr id="7" name="Picture 5" descr="PPT_appluslaboratories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0"/>
            <a:ext cx="19113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p:cNvPicPr>
            <a:picLocks noChangeAspect="1"/>
          </p:cNvPicPr>
          <p:nvPr/>
        </p:nvPicPr>
        <p:blipFill>
          <a:blip r:embed="rId3"/>
          <a:stretch>
            <a:fillRect/>
          </a:stretch>
        </p:blipFill>
        <p:spPr>
          <a:xfrm>
            <a:off x="2683818" y="2925316"/>
            <a:ext cx="2000250" cy="647700"/>
          </a:xfrm>
          <a:prstGeom prst="rect">
            <a:avLst/>
          </a:prstGeom>
        </p:spPr>
      </p:pic>
      <p:sp>
        <p:nvSpPr>
          <p:cNvPr id="6" name="CuadroTexto 5"/>
          <p:cNvSpPr txBox="1"/>
          <p:nvPr/>
        </p:nvSpPr>
        <p:spPr>
          <a:xfrm>
            <a:off x="1899717" y="2680464"/>
            <a:ext cx="936104" cy="1785104"/>
          </a:xfrm>
          <a:prstGeom prst="rect">
            <a:avLst/>
          </a:prstGeom>
          <a:noFill/>
        </p:spPr>
        <p:txBody>
          <a:bodyPr wrap="square" rtlCol="0">
            <a:spAutoFit/>
          </a:bodyPr>
          <a:lstStyle/>
          <a:p>
            <a:r>
              <a:rPr lang="es-ES" sz="11000" dirty="0">
                <a:solidFill>
                  <a:srgbClr val="FD6600"/>
                </a:solidFill>
              </a:rPr>
              <a:t>3</a:t>
            </a:r>
          </a:p>
        </p:txBody>
      </p:sp>
    </p:spTree>
    <p:extLst>
      <p:ext uri="{BB962C8B-B14F-4D97-AF65-F5344CB8AC3E}">
        <p14:creationId xmlns:p14="http://schemas.microsoft.com/office/powerpoint/2010/main" val="442464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3</a:t>
            </a:r>
            <a:r>
              <a:rPr lang="en-US" sz="3200" dirty="0" smtClean="0">
                <a:solidFill>
                  <a:schemeClr val="bg1"/>
                </a:solidFill>
                <a:latin typeface="Tahoma" pitchFamily="34" charset="0"/>
              </a:rPr>
              <a:t>.1_ GDB</a:t>
            </a:r>
            <a:endParaRPr lang="en-US" sz="3200" dirty="0">
              <a:solidFill>
                <a:schemeClr val="bg1"/>
              </a:solidFill>
              <a:latin typeface="Tahoma" pitchFamily="34" charset="0"/>
            </a:endParaRPr>
          </a:p>
        </p:txBody>
      </p:sp>
      <p:sp>
        <p:nvSpPr>
          <p:cNvPr id="3" name="5 Rectángulo"/>
          <p:cNvSpPr/>
          <p:nvPr/>
        </p:nvSpPr>
        <p:spPr>
          <a:xfrm>
            <a:off x="-468560" y="1268760"/>
            <a:ext cx="9325544" cy="3077766"/>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Symbolic Command line debugger </a:t>
            </a:r>
            <a:r>
              <a:rPr lang="en-US" sz="2000" dirty="0"/>
              <a:t>by GNU project. </a:t>
            </a:r>
            <a:endParaRPr lang="en-US" sz="2000" dirty="0" smtClean="0"/>
          </a:p>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GDB </a:t>
            </a:r>
            <a:r>
              <a:rPr lang="en-US" sz="2000" dirty="0"/>
              <a:t>can step through </a:t>
            </a:r>
            <a:r>
              <a:rPr lang="en-US" sz="2000" dirty="0" smtClean="0"/>
              <a:t>the </a:t>
            </a:r>
            <a:r>
              <a:rPr lang="en-US" sz="2000" dirty="0"/>
              <a:t>source code line-by-line or even instruction by instruction. </a:t>
            </a:r>
            <a:endParaRPr lang="en-US" sz="2000" dirty="0" smtClean="0"/>
          </a:p>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Watch </a:t>
            </a:r>
            <a:r>
              <a:rPr lang="en-US" sz="2000" dirty="0"/>
              <a:t>the value of any variable at run-time</a:t>
            </a:r>
            <a:r>
              <a:rPr lang="en-U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2000" dirty="0"/>
              <a:t>It allows you to inspect what the program is doing at a </a:t>
            </a:r>
            <a:r>
              <a:rPr lang="en-US" sz="2000" dirty="0" smtClean="0"/>
              <a:t>certain point </a:t>
            </a:r>
            <a:r>
              <a:rPr lang="en-US" sz="2000" dirty="0"/>
              <a:t>during execution</a:t>
            </a:r>
            <a:r>
              <a:rPr lang="en-U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Graphical tools: Data Display Debugger (DDD).</a:t>
            </a:r>
            <a:endParaRPr lang="en-US" sz="2000" dirty="0"/>
          </a:p>
        </p:txBody>
      </p:sp>
      <p:pic>
        <p:nvPicPr>
          <p:cNvPr id="2" name="Imagen 1"/>
          <p:cNvPicPr>
            <a:picLocks noChangeAspect="1"/>
          </p:cNvPicPr>
          <p:nvPr/>
        </p:nvPicPr>
        <p:blipFill>
          <a:blip r:embed="rId2"/>
          <a:stretch>
            <a:fillRect/>
          </a:stretch>
        </p:blipFill>
        <p:spPr>
          <a:xfrm>
            <a:off x="5580112" y="4653136"/>
            <a:ext cx="2932162" cy="1916066"/>
          </a:xfrm>
          <a:prstGeom prst="rect">
            <a:avLst/>
          </a:prstGeom>
        </p:spPr>
      </p:pic>
    </p:spTree>
    <p:extLst>
      <p:ext uri="{BB962C8B-B14F-4D97-AF65-F5344CB8AC3E}">
        <p14:creationId xmlns:p14="http://schemas.microsoft.com/office/powerpoint/2010/main" val="40571103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3</a:t>
            </a:r>
            <a:r>
              <a:rPr lang="en-US" sz="3200" dirty="0" smtClean="0">
                <a:solidFill>
                  <a:schemeClr val="bg1"/>
                </a:solidFill>
                <a:latin typeface="Tahoma" pitchFamily="34" charset="0"/>
              </a:rPr>
              <a:t>.2_ GDB</a:t>
            </a:r>
            <a:endParaRPr lang="en-US" sz="3200" dirty="0">
              <a:solidFill>
                <a:schemeClr val="bg1"/>
              </a:solidFill>
              <a:latin typeface="Tahoma" pitchFamily="34" charset="0"/>
            </a:endParaRPr>
          </a:p>
        </p:txBody>
      </p:sp>
      <p:sp>
        <p:nvSpPr>
          <p:cNvPr id="3" name="5 Rectángulo"/>
          <p:cNvSpPr/>
          <p:nvPr/>
        </p:nvSpPr>
        <p:spPr>
          <a:xfrm>
            <a:off x="-468560" y="1597085"/>
            <a:ext cx="9325544" cy="5792355"/>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s-ES" sz="2000" b="1" dirty="0"/>
              <a:t>r</a:t>
            </a:r>
            <a:r>
              <a:rPr lang="es-ES" sz="2000" b="1" dirty="0" smtClean="0"/>
              <a:t>un</a:t>
            </a:r>
            <a:r>
              <a:rPr lang="es-ES" sz="2000" dirty="0" smtClean="0"/>
              <a:t>: </a:t>
            </a:r>
            <a:r>
              <a:rPr lang="es-ES" sz="2000" dirty="0" err="1" smtClean="0"/>
              <a:t>Executes</a:t>
            </a:r>
            <a:r>
              <a:rPr lang="es-ES" sz="2000" dirty="0" smtClean="0"/>
              <a:t> </a:t>
            </a:r>
            <a:r>
              <a:rPr lang="es-ES" sz="2000" dirty="0" err="1" smtClean="0"/>
              <a:t>the</a:t>
            </a:r>
            <a:r>
              <a:rPr lang="es-ES" sz="2000" dirty="0" smtClean="0"/>
              <a:t> </a:t>
            </a:r>
            <a:r>
              <a:rPr lang="es-ES" sz="2000" dirty="0" err="1" smtClean="0"/>
              <a:t>program</a:t>
            </a:r>
            <a:r>
              <a:rPr lang="es-E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s-ES" sz="2000" b="1" dirty="0" err="1" smtClean="0"/>
              <a:t>start</a:t>
            </a:r>
            <a:r>
              <a:rPr lang="es-ES" sz="2000" dirty="0" smtClean="0"/>
              <a:t>: </a:t>
            </a:r>
            <a:r>
              <a:rPr lang="es-ES" sz="2000" dirty="0" err="1" smtClean="0"/>
              <a:t>Executes</a:t>
            </a:r>
            <a:r>
              <a:rPr lang="es-ES" sz="2000" dirty="0" smtClean="0"/>
              <a:t> </a:t>
            </a:r>
            <a:r>
              <a:rPr lang="es-ES" sz="2000" dirty="0" err="1" smtClean="0"/>
              <a:t>the</a:t>
            </a:r>
            <a:r>
              <a:rPr lang="es-ES" sz="2000" dirty="0" smtClean="0"/>
              <a:t> </a:t>
            </a:r>
            <a:r>
              <a:rPr lang="es-ES" sz="2000" dirty="0" err="1" smtClean="0"/>
              <a:t>program</a:t>
            </a:r>
            <a:r>
              <a:rPr lang="es-ES" sz="2000" dirty="0" smtClean="0"/>
              <a:t> </a:t>
            </a:r>
            <a:r>
              <a:rPr lang="es-ES" sz="2000" dirty="0" err="1" smtClean="0"/>
              <a:t>but</a:t>
            </a:r>
            <a:r>
              <a:rPr lang="es-ES" sz="2000" dirty="0" smtClean="0"/>
              <a:t> stop in </a:t>
            </a:r>
            <a:r>
              <a:rPr lang="es-ES" sz="2000" dirty="0" err="1" smtClean="0"/>
              <a:t>main</a:t>
            </a:r>
            <a:r>
              <a:rPr lang="es-ES" sz="2000" dirty="0" smtClean="0"/>
              <a:t> </a:t>
            </a:r>
            <a:r>
              <a:rPr lang="es-ES" sz="2000" dirty="0" err="1" smtClean="0"/>
              <a:t>function</a:t>
            </a:r>
            <a:r>
              <a:rPr lang="es-E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s-ES" sz="2000" b="1" dirty="0" smtClean="0"/>
              <a:t>break</a:t>
            </a:r>
            <a:r>
              <a:rPr lang="es-ES" sz="2000" dirty="0" smtClean="0"/>
              <a:t>: </a:t>
            </a:r>
            <a:r>
              <a:rPr lang="es-ES" sz="2000" dirty="0" err="1" smtClean="0"/>
              <a:t>Put</a:t>
            </a:r>
            <a:r>
              <a:rPr lang="es-ES" sz="2000" dirty="0" smtClean="0"/>
              <a:t> a </a:t>
            </a:r>
            <a:r>
              <a:rPr lang="es-ES" sz="2000" dirty="0" err="1" smtClean="0"/>
              <a:t>breakpoint</a:t>
            </a:r>
            <a:r>
              <a:rPr lang="es-ES" sz="2000" dirty="0" smtClean="0"/>
              <a:t> in </a:t>
            </a:r>
            <a:r>
              <a:rPr lang="es-ES" sz="2000" dirty="0" err="1" smtClean="0"/>
              <a:t>specified</a:t>
            </a:r>
            <a:r>
              <a:rPr lang="es-ES" sz="2000" dirty="0" smtClean="0"/>
              <a:t> </a:t>
            </a:r>
            <a:r>
              <a:rPr lang="es-ES" sz="2000" dirty="0" err="1" smtClean="0"/>
              <a:t>point</a:t>
            </a:r>
            <a:r>
              <a:rPr lang="es-ES" sz="2000" dirty="0" smtClean="0"/>
              <a:t> (</a:t>
            </a:r>
            <a:r>
              <a:rPr lang="es-ES" sz="2000" dirty="0" err="1" smtClean="0"/>
              <a:t>name</a:t>
            </a:r>
            <a:r>
              <a:rPr lang="es-ES" sz="2000" dirty="0" smtClean="0"/>
              <a:t> </a:t>
            </a:r>
            <a:r>
              <a:rPr lang="es-ES" sz="2000" dirty="0" err="1" smtClean="0"/>
              <a:t>fuction</a:t>
            </a:r>
            <a:r>
              <a:rPr lang="es-ES" sz="2000" dirty="0" smtClean="0"/>
              <a:t>, line…).</a:t>
            </a:r>
          </a:p>
          <a:p>
            <a:pPr marL="1093788" lvl="2" indent="-285750">
              <a:lnSpc>
                <a:spcPct val="110000"/>
              </a:lnSpc>
              <a:spcBef>
                <a:spcPct val="50000"/>
              </a:spcBef>
              <a:buClr>
                <a:srgbClr val="FD6600"/>
              </a:buClr>
              <a:buFont typeface="Arial" pitchFamily="34" charset="0"/>
              <a:buChar char="•"/>
              <a:tabLst>
                <a:tab pos="193675" algn="l"/>
              </a:tabLst>
            </a:pPr>
            <a:r>
              <a:rPr lang="es-ES" sz="2000" b="1" dirty="0" err="1" smtClean="0"/>
              <a:t>list</a:t>
            </a:r>
            <a:r>
              <a:rPr lang="es-ES" sz="2000" dirty="0" smtClean="0"/>
              <a:t>: </a:t>
            </a:r>
            <a:r>
              <a:rPr lang="es-ES" sz="2000" dirty="0" err="1" smtClean="0"/>
              <a:t>Display</a:t>
            </a:r>
            <a:r>
              <a:rPr lang="es-ES" sz="2000" dirty="0" smtClean="0"/>
              <a:t> </a:t>
            </a:r>
            <a:r>
              <a:rPr lang="es-ES" sz="2000" dirty="0" err="1" smtClean="0"/>
              <a:t>source</a:t>
            </a:r>
            <a:r>
              <a:rPr lang="es-ES" sz="2000" dirty="0" smtClean="0"/>
              <a:t> </a:t>
            </a:r>
            <a:r>
              <a:rPr lang="es-ES" sz="2000" dirty="0" err="1" smtClean="0"/>
              <a:t>code</a:t>
            </a:r>
            <a:r>
              <a:rPr lang="es-E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s-ES" sz="2000" b="1" dirty="0" err="1"/>
              <a:t>i</a:t>
            </a:r>
            <a:r>
              <a:rPr lang="es-ES" sz="2000" b="1" dirty="0" err="1" smtClean="0"/>
              <a:t>nfo</a:t>
            </a:r>
            <a:r>
              <a:rPr lang="es-ES" sz="2000" b="1" dirty="0" smtClean="0"/>
              <a:t>:</a:t>
            </a:r>
            <a:r>
              <a:rPr lang="es-ES" sz="2000" dirty="0" smtClean="0"/>
              <a:t> </a:t>
            </a:r>
            <a:r>
              <a:rPr lang="en-US" sz="2000" dirty="0"/>
              <a:t>Generic command for showing things about the program being debugged.</a:t>
            </a:r>
            <a:endParaRPr lang="es-ES" sz="2000" dirty="0" smtClean="0"/>
          </a:p>
          <a:p>
            <a:pPr marL="1093788" lvl="2" indent="-285750">
              <a:lnSpc>
                <a:spcPct val="110000"/>
              </a:lnSpc>
              <a:spcBef>
                <a:spcPct val="50000"/>
              </a:spcBef>
              <a:buClr>
                <a:srgbClr val="FD6600"/>
              </a:buClr>
              <a:buFont typeface="Arial" pitchFamily="34" charset="0"/>
              <a:buChar char="•"/>
              <a:tabLst>
                <a:tab pos="193675" algn="l"/>
              </a:tabLst>
            </a:pPr>
            <a:r>
              <a:rPr lang="es-ES" sz="2000" b="1" dirty="0" err="1" smtClean="0"/>
              <a:t>print</a:t>
            </a:r>
            <a:r>
              <a:rPr lang="es-ES" sz="2000" dirty="0" smtClean="0"/>
              <a:t>: </a:t>
            </a:r>
            <a:r>
              <a:rPr lang="es-ES" sz="2000" dirty="0" err="1" smtClean="0"/>
              <a:t>Display</a:t>
            </a:r>
            <a:r>
              <a:rPr lang="es-ES" sz="2000" dirty="0" smtClean="0"/>
              <a:t> </a:t>
            </a:r>
            <a:r>
              <a:rPr lang="es-ES" sz="2000" dirty="0" err="1" smtClean="0"/>
              <a:t>expression</a:t>
            </a:r>
            <a:r>
              <a:rPr lang="es-ES" sz="2000" dirty="0" smtClean="0"/>
              <a:t> </a:t>
            </a:r>
            <a:r>
              <a:rPr lang="es-ES" sz="2000" dirty="0" err="1" smtClean="0"/>
              <a:t>value</a:t>
            </a:r>
            <a:r>
              <a:rPr lang="es-E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s-ES" sz="2000" b="1" dirty="0" err="1" smtClean="0"/>
              <a:t>next</a:t>
            </a:r>
            <a:r>
              <a:rPr lang="es-ES" sz="2000" dirty="0" smtClean="0"/>
              <a:t>: </a:t>
            </a:r>
            <a:r>
              <a:rPr lang="es-ES" sz="2000" dirty="0" err="1" smtClean="0"/>
              <a:t>Executes</a:t>
            </a:r>
            <a:r>
              <a:rPr lang="es-ES" sz="2000" dirty="0" smtClean="0"/>
              <a:t> </a:t>
            </a:r>
            <a:r>
              <a:rPr lang="es-ES" sz="2000" dirty="0" err="1" smtClean="0"/>
              <a:t>next</a:t>
            </a:r>
            <a:r>
              <a:rPr lang="es-ES" sz="2000" dirty="0" smtClean="0"/>
              <a:t> </a:t>
            </a:r>
            <a:r>
              <a:rPr lang="es-ES" sz="2000" dirty="0" err="1" smtClean="0"/>
              <a:t>instruction</a:t>
            </a:r>
            <a:r>
              <a:rPr lang="es-ES" sz="2000" dirty="0" smtClean="0"/>
              <a:t>, (no </a:t>
            </a:r>
            <a:r>
              <a:rPr lang="es-ES" sz="2000" dirty="0" err="1" smtClean="0"/>
              <a:t>enter</a:t>
            </a:r>
            <a:r>
              <a:rPr lang="es-ES" sz="2000" dirty="0" smtClean="0"/>
              <a:t> in </a:t>
            </a:r>
            <a:r>
              <a:rPr lang="es-ES" sz="2000" dirty="0" err="1" smtClean="0"/>
              <a:t>function</a:t>
            </a:r>
            <a:r>
              <a:rPr lang="es-ES" sz="2000" dirty="0" smtClean="0"/>
              <a:t> </a:t>
            </a:r>
            <a:r>
              <a:rPr lang="es-ES" sz="2000" dirty="0" err="1" smtClean="0"/>
              <a:t>calls</a:t>
            </a:r>
            <a:r>
              <a:rPr lang="es-E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s-ES" sz="2000" b="1" dirty="0" err="1" smtClean="0"/>
              <a:t>step</a:t>
            </a:r>
            <a:r>
              <a:rPr lang="es-ES" sz="2000" dirty="0" smtClean="0"/>
              <a:t>: </a:t>
            </a:r>
            <a:r>
              <a:rPr lang="es-ES" sz="2000" dirty="0" err="1"/>
              <a:t>Executes</a:t>
            </a:r>
            <a:r>
              <a:rPr lang="es-ES" sz="2000" dirty="0"/>
              <a:t> </a:t>
            </a:r>
            <a:r>
              <a:rPr lang="es-ES" sz="2000" dirty="0" err="1"/>
              <a:t>next</a:t>
            </a:r>
            <a:r>
              <a:rPr lang="es-ES" sz="2000" dirty="0"/>
              <a:t> </a:t>
            </a:r>
            <a:r>
              <a:rPr lang="es-ES" sz="2000" dirty="0" err="1"/>
              <a:t>instruction</a:t>
            </a:r>
            <a:r>
              <a:rPr lang="es-ES" sz="2000" dirty="0"/>
              <a:t>, </a:t>
            </a:r>
            <a:r>
              <a:rPr lang="es-ES" sz="2000" dirty="0" smtClean="0"/>
              <a:t>(</a:t>
            </a:r>
            <a:r>
              <a:rPr lang="es-ES" sz="2000" dirty="0" err="1" smtClean="0"/>
              <a:t>enter</a:t>
            </a:r>
            <a:r>
              <a:rPr lang="es-ES" sz="2000" dirty="0" smtClean="0"/>
              <a:t> </a:t>
            </a:r>
            <a:r>
              <a:rPr lang="es-ES" sz="2000" dirty="0"/>
              <a:t>in </a:t>
            </a:r>
            <a:r>
              <a:rPr lang="es-ES" sz="2000" dirty="0" err="1"/>
              <a:t>function</a:t>
            </a:r>
            <a:r>
              <a:rPr lang="es-ES" sz="2000" dirty="0"/>
              <a:t> </a:t>
            </a:r>
            <a:r>
              <a:rPr lang="es-ES" sz="2000" dirty="0" err="1"/>
              <a:t>calls</a:t>
            </a:r>
            <a:r>
              <a:rPr lang="es-E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s-ES" sz="2000" b="1" dirty="0"/>
              <a:t>s</a:t>
            </a:r>
            <a:r>
              <a:rPr lang="es-ES" sz="2000" b="1" dirty="0" smtClean="0"/>
              <a:t>et: </a:t>
            </a:r>
            <a:r>
              <a:rPr lang="es-ES" sz="2000" dirty="0" err="1" smtClean="0"/>
              <a:t>Change</a:t>
            </a:r>
            <a:r>
              <a:rPr lang="es-ES" sz="2000" dirty="0" smtClean="0"/>
              <a:t> a </a:t>
            </a:r>
            <a:r>
              <a:rPr lang="es-ES" sz="2000" dirty="0" err="1" smtClean="0"/>
              <a:t>value</a:t>
            </a:r>
            <a:r>
              <a:rPr lang="es-ES" sz="2000" dirty="0" smtClean="0"/>
              <a:t> of </a:t>
            </a:r>
            <a:r>
              <a:rPr lang="es-ES" sz="2000" dirty="0" err="1" smtClean="0"/>
              <a:t>registers</a:t>
            </a:r>
            <a:r>
              <a:rPr lang="es-ES" sz="2000" dirty="0" smtClean="0"/>
              <a:t> </a:t>
            </a:r>
            <a:r>
              <a:rPr lang="es-ES" sz="2000" dirty="0" err="1" smtClean="0"/>
              <a:t>or</a:t>
            </a:r>
            <a:r>
              <a:rPr lang="es-ES" sz="2000" dirty="0" smtClean="0"/>
              <a:t> variable.</a:t>
            </a:r>
          </a:p>
          <a:p>
            <a:pPr marL="1093788" lvl="2" indent="-285750">
              <a:lnSpc>
                <a:spcPct val="110000"/>
              </a:lnSpc>
              <a:spcBef>
                <a:spcPct val="50000"/>
              </a:spcBef>
              <a:buClr>
                <a:srgbClr val="FD6600"/>
              </a:buClr>
              <a:buFont typeface="Arial" pitchFamily="34" charset="0"/>
              <a:buChar char="•"/>
              <a:tabLst>
                <a:tab pos="193675" algn="l"/>
              </a:tabLst>
            </a:pPr>
            <a:r>
              <a:rPr lang="es-ES" sz="2000" b="1" dirty="0" err="1"/>
              <a:t>f</a:t>
            </a:r>
            <a:r>
              <a:rPr lang="es-ES" sz="2000" b="1" dirty="0" err="1" smtClean="0"/>
              <a:t>inish</a:t>
            </a:r>
            <a:r>
              <a:rPr lang="es-ES" sz="2000" b="1" dirty="0" smtClean="0"/>
              <a:t>:</a:t>
            </a:r>
            <a:r>
              <a:rPr lang="es-ES" sz="2000" dirty="0" smtClean="0"/>
              <a:t> </a:t>
            </a:r>
            <a:r>
              <a:rPr lang="en-US" sz="2000" dirty="0"/>
              <a:t>Upon return, the value returned is printed and put in the value history.</a:t>
            </a:r>
            <a:endParaRPr lang="es-ES" sz="2000" dirty="0" smtClean="0"/>
          </a:p>
          <a:p>
            <a:pPr marL="1093788" lvl="2" indent="-285750">
              <a:lnSpc>
                <a:spcPct val="110000"/>
              </a:lnSpc>
              <a:spcBef>
                <a:spcPct val="50000"/>
              </a:spcBef>
              <a:buClr>
                <a:srgbClr val="FD6600"/>
              </a:buClr>
              <a:buFont typeface="Arial" pitchFamily="34" charset="0"/>
              <a:buChar char="•"/>
              <a:tabLst>
                <a:tab pos="193675" algn="l"/>
              </a:tabLst>
            </a:pPr>
            <a:endParaRPr lang="es-ES" sz="2400" dirty="0" smtClean="0"/>
          </a:p>
        </p:txBody>
      </p:sp>
      <p:sp>
        <p:nvSpPr>
          <p:cNvPr id="2" name="Rectángulo 1"/>
          <p:cNvSpPr/>
          <p:nvPr/>
        </p:nvSpPr>
        <p:spPr>
          <a:xfrm>
            <a:off x="251520" y="1052736"/>
            <a:ext cx="4320480" cy="523220"/>
          </a:xfrm>
          <a:prstGeom prst="rect">
            <a:avLst/>
          </a:prstGeom>
        </p:spPr>
        <p:txBody>
          <a:bodyPr wrap="square">
            <a:spAutoFit/>
          </a:bodyPr>
          <a:lstStyle/>
          <a:p>
            <a:r>
              <a:rPr lang="es-ES" sz="2800" b="1" dirty="0" smtClean="0"/>
              <a:t>Basic </a:t>
            </a:r>
            <a:r>
              <a:rPr lang="es-ES" sz="2800" b="1" dirty="0" err="1" smtClean="0"/>
              <a:t>operations</a:t>
            </a:r>
            <a:r>
              <a:rPr lang="es-ES" sz="2800" b="1" dirty="0" smtClean="0"/>
              <a:t>: </a:t>
            </a:r>
            <a:endParaRPr lang="es-ES" sz="2800" dirty="0"/>
          </a:p>
        </p:txBody>
      </p:sp>
    </p:spTree>
    <p:extLst>
      <p:ext uri="{BB962C8B-B14F-4D97-AF65-F5344CB8AC3E}">
        <p14:creationId xmlns:p14="http://schemas.microsoft.com/office/powerpoint/2010/main" val="1954014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3.3_ GDB</a:t>
            </a:r>
            <a:endParaRPr lang="en-US" sz="3200" dirty="0">
              <a:solidFill>
                <a:schemeClr val="bg1"/>
              </a:solidFill>
              <a:latin typeface="Tahoma" pitchFamily="34" charset="0"/>
            </a:endParaRPr>
          </a:p>
        </p:txBody>
      </p:sp>
      <p:pic>
        <p:nvPicPr>
          <p:cNvPr id="4" name="Imagen 3"/>
          <p:cNvPicPr>
            <a:picLocks noChangeAspect="1"/>
          </p:cNvPicPr>
          <p:nvPr/>
        </p:nvPicPr>
        <p:blipFill rotWithShape="1">
          <a:blip r:embed="rId2"/>
          <a:srcRect t="1552"/>
          <a:stretch/>
        </p:blipFill>
        <p:spPr>
          <a:xfrm>
            <a:off x="179512" y="2028966"/>
            <a:ext cx="3670646" cy="4064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3"/>
          <a:stretch>
            <a:fillRect/>
          </a:stretch>
        </p:blipFill>
        <p:spPr>
          <a:xfrm>
            <a:off x="4068587" y="5013176"/>
            <a:ext cx="4868993" cy="12961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n 1"/>
          <p:cNvPicPr>
            <a:picLocks noChangeAspect="1"/>
          </p:cNvPicPr>
          <p:nvPr/>
        </p:nvPicPr>
        <p:blipFill>
          <a:blip r:embed="rId4"/>
          <a:stretch>
            <a:fillRect/>
          </a:stretch>
        </p:blipFill>
        <p:spPr>
          <a:xfrm>
            <a:off x="4067944" y="2063857"/>
            <a:ext cx="4176464" cy="23732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ángulo 5"/>
          <p:cNvSpPr/>
          <p:nvPr/>
        </p:nvSpPr>
        <p:spPr>
          <a:xfrm>
            <a:off x="251520" y="1340768"/>
            <a:ext cx="4320480" cy="461665"/>
          </a:xfrm>
          <a:prstGeom prst="rect">
            <a:avLst/>
          </a:prstGeom>
        </p:spPr>
        <p:txBody>
          <a:bodyPr wrap="square">
            <a:spAutoFit/>
          </a:bodyPr>
          <a:lstStyle/>
          <a:p>
            <a:r>
              <a:rPr lang="es-ES" sz="2400" b="1" dirty="0" err="1" smtClean="0"/>
              <a:t>Example</a:t>
            </a:r>
            <a:r>
              <a:rPr lang="es-ES" sz="2400" b="1" dirty="0" smtClean="0"/>
              <a:t> </a:t>
            </a:r>
            <a:r>
              <a:rPr lang="es-ES" sz="2400" b="1" dirty="0" err="1" smtClean="0"/>
              <a:t>commands</a:t>
            </a:r>
            <a:r>
              <a:rPr lang="es-ES" sz="2400" b="1" dirty="0" smtClean="0"/>
              <a:t>: </a:t>
            </a:r>
            <a:endParaRPr lang="es-ES" sz="2400" dirty="0"/>
          </a:p>
        </p:txBody>
      </p:sp>
      <p:sp>
        <p:nvSpPr>
          <p:cNvPr id="3" name="CuadroTexto 2"/>
          <p:cNvSpPr txBox="1"/>
          <p:nvPr/>
        </p:nvSpPr>
        <p:spPr>
          <a:xfrm>
            <a:off x="899592" y="6181329"/>
            <a:ext cx="2952328" cy="276999"/>
          </a:xfrm>
          <a:prstGeom prst="rect">
            <a:avLst/>
          </a:prstGeom>
          <a:noFill/>
        </p:spPr>
        <p:txBody>
          <a:bodyPr wrap="square" rtlCol="0">
            <a:spAutoFit/>
          </a:bodyPr>
          <a:lstStyle/>
          <a:p>
            <a:r>
              <a:rPr lang="es-ES" sz="1200" dirty="0" smtClean="0"/>
              <a:t>Img.1 - </a:t>
            </a:r>
            <a:r>
              <a:rPr lang="es-ES" sz="1200" dirty="0" err="1" smtClean="0"/>
              <a:t>Info</a:t>
            </a:r>
            <a:r>
              <a:rPr lang="es-ES" sz="1200" dirty="0" smtClean="0"/>
              <a:t> </a:t>
            </a:r>
            <a:r>
              <a:rPr lang="es-ES" sz="1200" dirty="0" err="1" smtClean="0"/>
              <a:t>registers</a:t>
            </a:r>
            <a:r>
              <a:rPr lang="es-ES" sz="1200" dirty="0" smtClean="0"/>
              <a:t> </a:t>
            </a:r>
            <a:r>
              <a:rPr lang="es-ES" sz="1200" dirty="0" err="1" smtClean="0"/>
              <a:t>command</a:t>
            </a:r>
            <a:endParaRPr lang="es-ES" sz="1200" dirty="0"/>
          </a:p>
        </p:txBody>
      </p:sp>
      <p:sp>
        <p:nvSpPr>
          <p:cNvPr id="8" name="CuadroTexto 7"/>
          <p:cNvSpPr txBox="1"/>
          <p:nvPr/>
        </p:nvSpPr>
        <p:spPr>
          <a:xfrm>
            <a:off x="5026919" y="4526143"/>
            <a:ext cx="2952328" cy="276999"/>
          </a:xfrm>
          <a:prstGeom prst="rect">
            <a:avLst/>
          </a:prstGeom>
          <a:noFill/>
        </p:spPr>
        <p:txBody>
          <a:bodyPr wrap="square" rtlCol="0">
            <a:spAutoFit/>
          </a:bodyPr>
          <a:lstStyle/>
          <a:p>
            <a:r>
              <a:rPr lang="es-ES" sz="1200" dirty="0" smtClean="0"/>
              <a:t>Img.2 – </a:t>
            </a:r>
            <a:r>
              <a:rPr lang="es-ES" sz="1200" dirty="0" err="1" smtClean="0"/>
              <a:t>list</a:t>
            </a:r>
            <a:r>
              <a:rPr lang="es-ES" sz="1200" dirty="0" smtClean="0"/>
              <a:t> </a:t>
            </a:r>
            <a:r>
              <a:rPr lang="es-ES" sz="1200" dirty="0" err="1" smtClean="0"/>
              <a:t>command</a:t>
            </a:r>
            <a:r>
              <a:rPr lang="es-ES" sz="1200" dirty="0" smtClean="0"/>
              <a:t> (</a:t>
            </a:r>
            <a:r>
              <a:rPr lang="es-ES" sz="1200" dirty="0" err="1" smtClean="0"/>
              <a:t>source</a:t>
            </a:r>
            <a:r>
              <a:rPr lang="es-ES" sz="1200" dirty="0" smtClean="0"/>
              <a:t> </a:t>
            </a:r>
            <a:r>
              <a:rPr lang="es-ES" sz="1200" dirty="0" err="1" smtClean="0"/>
              <a:t>code</a:t>
            </a:r>
            <a:r>
              <a:rPr lang="es-ES" sz="1200" dirty="0" smtClean="0"/>
              <a:t>)</a:t>
            </a:r>
            <a:endParaRPr lang="es-ES" sz="1200" dirty="0"/>
          </a:p>
        </p:txBody>
      </p:sp>
      <p:sp>
        <p:nvSpPr>
          <p:cNvPr id="9" name="CuadroTexto 8"/>
          <p:cNvSpPr txBox="1"/>
          <p:nvPr/>
        </p:nvSpPr>
        <p:spPr>
          <a:xfrm>
            <a:off x="5292080" y="6384948"/>
            <a:ext cx="2952328" cy="276999"/>
          </a:xfrm>
          <a:prstGeom prst="rect">
            <a:avLst/>
          </a:prstGeom>
          <a:noFill/>
        </p:spPr>
        <p:txBody>
          <a:bodyPr wrap="square" rtlCol="0">
            <a:spAutoFit/>
          </a:bodyPr>
          <a:lstStyle/>
          <a:p>
            <a:r>
              <a:rPr lang="es-ES" sz="1200" dirty="0" smtClean="0"/>
              <a:t>Img.3 – </a:t>
            </a:r>
            <a:r>
              <a:rPr lang="es-ES" sz="1200" dirty="0" err="1" smtClean="0"/>
              <a:t>step</a:t>
            </a:r>
            <a:r>
              <a:rPr lang="es-ES" sz="1200" dirty="0" smtClean="0"/>
              <a:t> &amp; set </a:t>
            </a:r>
            <a:r>
              <a:rPr lang="es-ES" sz="1200" dirty="0" err="1" smtClean="0"/>
              <a:t>command</a:t>
            </a:r>
            <a:endParaRPr lang="es-ES" sz="1200" dirty="0"/>
          </a:p>
        </p:txBody>
      </p:sp>
    </p:spTree>
    <p:extLst>
      <p:ext uri="{BB962C8B-B14F-4D97-AF65-F5344CB8AC3E}">
        <p14:creationId xmlns:p14="http://schemas.microsoft.com/office/powerpoint/2010/main" val="27530418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3.3_ GDB</a:t>
            </a:r>
            <a:endParaRPr lang="en-US" sz="3200" dirty="0">
              <a:solidFill>
                <a:schemeClr val="bg1"/>
              </a:solidFill>
              <a:latin typeface="Tahoma" pitchFamily="34" charset="0"/>
            </a:endParaRPr>
          </a:p>
        </p:txBody>
      </p:sp>
      <p:sp>
        <p:nvSpPr>
          <p:cNvPr id="6" name="Rectángulo 5"/>
          <p:cNvSpPr/>
          <p:nvPr/>
        </p:nvSpPr>
        <p:spPr>
          <a:xfrm>
            <a:off x="251520" y="1268760"/>
            <a:ext cx="4320480" cy="461665"/>
          </a:xfrm>
          <a:prstGeom prst="rect">
            <a:avLst/>
          </a:prstGeom>
        </p:spPr>
        <p:txBody>
          <a:bodyPr wrap="square">
            <a:spAutoFit/>
          </a:bodyPr>
          <a:lstStyle/>
          <a:p>
            <a:r>
              <a:rPr lang="es-ES" sz="2400" b="1" dirty="0" err="1" smtClean="0"/>
              <a:t>Example</a:t>
            </a:r>
            <a:r>
              <a:rPr lang="es-ES" sz="2400" b="1" dirty="0" smtClean="0"/>
              <a:t> </a:t>
            </a:r>
            <a:r>
              <a:rPr lang="es-ES" sz="2400" b="1" dirty="0" err="1" smtClean="0"/>
              <a:t>commands</a:t>
            </a:r>
            <a:r>
              <a:rPr lang="es-ES" sz="2400" b="1" dirty="0" smtClean="0"/>
              <a:t>: </a:t>
            </a:r>
            <a:endParaRPr lang="es-ES" sz="2400" dirty="0"/>
          </a:p>
        </p:txBody>
      </p:sp>
      <p:pic>
        <p:nvPicPr>
          <p:cNvPr id="8" name="Imagen 7"/>
          <p:cNvPicPr>
            <a:picLocks noChangeAspect="1"/>
          </p:cNvPicPr>
          <p:nvPr/>
        </p:nvPicPr>
        <p:blipFill>
          <a:blip r:embed="rId2"/>
          <a:stretch>
            <a:fillRect/>
          </a:stretch>
        </p:blipFill>
        <p:spPr>
          <a:xfrm>
            <a:off x="1475656" y="4293096"/>
            <a:ext cx="5334000" cy="2152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p:cNvPicPr>
            <a:picLocks noChangeAspect="1"/>
          </p:cNvPicPr>
          <p:nvPr/>
        </p:nvPicPr>
        <p:blipFill>
          <a:blip r:embed="rId3"/>
          <a:stretch>
            <a:fillRect/>
          </a:stretch>
        </p:blipFill>
        <p:spPr>
          <a:xfrm>
            <a:off x="395536" y="1906369"/>
            <a:ext cx="4752528" cy="19204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CuadroTexto 10"/>
          <p:cNvSpPr txBox="1"/>
          <p:nvPr/>
        </p:nvSpPr>
        <p:spPr>
          <a:xfrm>
            <a:off x="1619672" y="3872081"/>
            <a:ext cx="2952328" cy="276999"/>
          </a:xfrm>
          <a:prstGeom prst="rect">
            <a:avLst/>
          </a:prstGeom>
          <a:noFill/>
        </p:spPr>
        <p:txBody>
          <a:bodyPr wrap="square" rtlCol="0">
            <a:spAutoFit/>
          </a:bodyPr>
          <a:lstStyle/>
          <a:p>
            <a:r>
              <a:rPr lang="es-ES" sz="1200" dirty="0" smtClean="0"/>
              <a:t>Img.4 – </a:t>
            </a:r>
            <a:r>
              <a:rPr lang="es-ES" sz="1200" dirty="0" err="1" smtClean="0"/>
              <a:t>list</a:t>
            </a:r>
            <a:r>
              <a:rPr lang="es-ES" sz="1200" dirty="0" smtClean="0"/>
              <a:t> </a:t>
            </a:r>
            <a:r>
              <a:rPr lang="es-ES" sz="1200" dirty="0" err="1" smtClean="0"/>
              <a:t>command</a:t>
            </a:r>
            <a:r>
              <a:rPr lang="es-ES" sz="1200" dirty="0" smtClean="0"/>
              <a:t> (</a:t>
            </a:r>
            <a:r>
              <a:rPr lang="es-ES" sz="1200" dirty="0" err="1" smtClean="0"/>
              <a:t>fun</a:t>
            </a:r>
            <a:r>
              <a:rPr lang="es-ES" sz="1200" dirty="0" smtClean="0"/>
              <a:t> </a:t>
            </a:r>
            <a:r>
              <a:rPr lang="es-ES" sz="1200" dirty="0" err="1" smtClean="0"/>
              <a:t>source</a:t>
            </a:r>
            <a:r>
              <a:rPr lang="es-ES" sz="1200" dirty="0" smtClean="0"/>
              <a:t> </a:t>
            </a:r>
            <a:r>
              <a:rPr lang="es-ES" sz="1200" dirty="0" err="1" smtClean="0"/>
              <a:t>code</a:t>
            </a:r>
            <a:r>
              <a:rPr lang="es-ES" sz="1200" dirty="0" smtClean="0"/>
              <a:t>)</a:t>
            </a:r>
            <a:endParaRPr lang="es-ES" sz="1200" dirty="0"/>
          </a:p>
        </p:txBody>
      </p:sp>
      <p:sp>
        <p:nvSpPr>
          <p:cNvPr id="12" name="CuadroTexto 11"/>
          <p:cNvSpPr txBox="1"/>
          <p:nvPr/>
        </p:nvSpPr>
        <p:spPr>
          <a:xfrm>
            <a:off x="3095836" y="6488286"/>
            <a:ext cx="2952328" cy="276999"/>
          </a:xfrm>
          <a:prstGeom prst="rect">
            <a:avLst/>
          </a:prstGeom>
          <a:noFill/>
        </p:spPr>
        <p:txBody>
          <a:bodyPr wrap="square" rtlCol="0">
            <a:spAutoFit/>
          </a:bodyPr>
          <a:lstStyle/>
          <a:p>
            <a:r>
              <a:rPr lang="es-ES" sz="1200" dirty="0" smtClean="0"/>
              <a:t>Img.5 – </a:t>
            </a:r>
            <a:r>
              <a:rPr lang="es-ES" sz="1200" dirty="0" err="1" smtClean="0"/>
              <a:t>backtrace</a:t>
            </a:r>
            <a:r>
              <a:rPr lang="es-ES" sz="1200" dirty="0" smtClean="0"/>
              <a:t> and </a:t>
            </a:r>
            <a:r>
              <a:rPr lang="es-ES" sz="1200" dirty="0" err="1" smtClean="0"/>
              <a:t>info</a:t>
            </a:r>
            <a:r>
              <a:rPr lang="es-ES" sz="1200" dirty="0" smtClean="0"/>
              <a:t> </a:t>
            </a:r>
            <a:r>
              <a:rPr lang="es-ES" sz="1200" dirty="0" err="1" smtClean="0"/>
              <a:t>frame</a:t>
            </a:r>
            <a:r>
              <a:rPr lang="es-ES" sz="1200" dirty="0" smtClean="0"/>
              <a:t> </a:t>
            </a:r>
            <a:r>
              <a:rPr lang="es-ES" sz="1200" dirty="0" err="1" smtClean="0"/>
              <a:t>commands</a:t>
            </a:r>
            <a:endParaRPr lang="es-ES" sz="1200" dirty="0"/>
          </a:p>
        </p:txBody>
      </p:sp>
    </p:spTree>
    <p:extLst>
      <p:ext uri="{BB962C8B-B14F-4D97-AF65-F5344CB8AC3E}">
        <p14:creationId xmlns:p14="http://schemas.microsoft.com/office/powerpoint/2010/main" val="35012598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3.4_ GDB</a:t>
            </a:r>
            <a:endParaRPr lang="en-US" sz="3200" dirty="0">
              <a:solidFill>
                <a:schemeClr val="bg1"/>
              </a:solidFill>
              <a:latin typeface="Tahoma" pitchFamily="34" charset="0"/>
            </a:endParaRPr>
          </a:p>
        </p:txBody>
      </p:sp>
      <p:sp>
        <p:nvSpPr>
          <p:cNvPr id="6" name="Rectángulo 5"/>
          <p:cNvSpPr/>
          <p:nvPr/>
        </p:nvSpPr>
        <p:spPr>
          <a:xfrm>
            <a:off x="251520" y="1196752"/>
            <a:ext cx="4320480" cy="461665"/>
          </a:xfrm>
          <a:prstGeom prst="rect">
            <a:avLst/>
          </a:prstGeom>
        </p:spPr>
        <p:txBody>
          <a:bodyPr wrap="square">
            <a:spAutoFit/>
          </a:bodyPr>
          <a:lstStyle/>
          <a:p>
            <a:r>
              <a:rPr lang="es-ES" sz="2400" b="1" dirty="0" err="1" smtClean="0"/>
              <a:t>Remote</a:t>
            </a:r>
            <a:r>
              <a:rPr lang="es-ES" sz="2400" b="1" dirty="0" smtClean="0"/>
              <a:t> GDB: </a:t>
            </a:r>
            <a:endParaRPr lang="es-ES" sz="2400" dirty="0"/>
          </a:p>
        </p:txBody>
      </p:sp>
      <p:sp>
        <p:nvSpPr>
          <p:cNvPr id="5" name="5 Rectángulo"/>
          <p:cNvSpPr/>
          <p:nvPr/>
        </p:nvSpPr>
        <p:spPr>
          <a:xfrm>
            <a:off x="-540568" y="1692091"/>
            <a:ext cx="9505056" cy="1283428"/>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dirty="0"/>
              <a:t>We need the following two utilities to perform a remote </a:t>
            </a:r>
            <a:r>
              <a:rPr lang="en-US" dirty="0" smtClean="0"/>
              <a:t>debugging:</a:t>
            </a:r>
          </a:p>
          <a:p>
            <a:pPr marL="1550988" lvl="3" indent="-285750">
              <a:lnSpc>
                <a:spcPct val="110000"/>
              </a:lnSpc>
              <a:spcBef>
                <a:spcPct val="50000"/>
              </a:spcBef>
              <a:buClr>
                <a:srgbClr val="FD6600"/>
              </a:buClr>
              <a:buFont typeface="Arial" pitchFamily="34" charset="0"/>
              <a:buChar char="•"/>
              <a:tabLst>
                <a:tab pos="193675" algn="l"/>
              </a:tabLst>
            </a:pPr>
            <a:r>
              <a:rPr lang="en-US" dirty="0" err="1"/>
              <a:t>gdbserver</a:t>
            </a:r>
            <a:r>
              <a:rPr lang="en-US" dirty="0"/>
              <a:t> – Run this on your target system</a:t>
            </a:r>
          </a:p>
          <a:p>
            <a:pPr marL="1550988" lvl="3" indent="-285750">
              <a:lnSpc>
                <a:spcPct val="110000"/>
              </a:lnSpc>
              <a:spcBef>
                <a:spcPct val="50000"/>
              </a:spcBef>
              <a:buClr>
                <a:srgbClr val="FD6600"/>
              </a:buClr>
              <a:buFont typeface="Arial" pitchFamily="34" charset="0"/>
              <a:buChar char="•"/>
              <a:tabLst>
                <a:tab pos="193675" algn="l"/>
              </a:tabLst>
            </a:pPr>
            <a:r>
              <a:rPr lang="en-US" dirty="0"/>
              <a:t>GDB – Execute this on your host system to connect to your target </a:t>
            </a:r>
            <a:r>
              <a:rPr lang="en-US" dirty="0" smtClean="0"/>
              <a:t>system.</a:t>
            </a:r>
          </a:p>
        </p:txBody>
      </p:sp>
      <p:sp>
        <p:nvSpPr>
          <p:cNvPr id="7" name="5 Rectángulo"/>
          <p:cNvSpPr/>
          <p:nvPr/>
        </p:nvSpPr>
        <p:spPr>
          <a:xfrm>
            <a:off x="-540568" y="3009193"/>
            <a:ext cx="9505056" cy="4275016"/>
          </a:xfrm>
          <a:prstGeom prst="rect">
            <a:avLst/>
          </a:prstGeom>
        </p:spPr>
        <p:txBody>
          <a:bodyPr wrap="square">
            <a:spAutoFit/>
          </a:bodyPr>
          <a:lstStyle/>
          <a:p>
            <a:pPr marL="1150938" lvl="2" indent="-342900">
              <a:lnSpc>
                <a:spcPct val="110000"/>
              </a:lnSpc>
              <a:spcBef>
                <a:spcPct val="50000"/>
              </a:spcBef>
              <a:buClr>
                <a:srgbClr val="FD6600"/>
              </a:buClr>
              <a:buFont typeface="+mj-lt"/>
              <a:buAutoNum type="arabicPeriod"/>
              <a:tabLst>
                <a:tab pos="193675" algn="l"/>
              </a:tabLst>
            </a:pPr>
            <a:r>
              <a:rPr lang="en-US" dirty="0" smtClean="0"/>
              <a:t>Run </a:t>
            </a:r>
            <a:r>
              <a:rPr lang="en-US" b="1" dirty="0" err="1" smtClean="0"/>
              <a:t>gdbserver</a:t>
            </a:r>
            <a:r>
              <a:rPr lang="en-US" b="1" dirty="0" smtClean="0"/>
              <a:t> [:port] - -attach [</a:t>
            </a:r>
            <a:r>
              <a:rPr lang="en-US" b="1" dirty="0" err="1" smtClean="0"/>
              <a:t>pid</a:t>
            </a:r>
            <a:r>
              <a:rPr lang="en-US" b="1" dirty="0" smtClean="0"/>
              <a:t>] &amp; </a:t>
            </a:r>
            <a:r>
              <a:rPr lang="en-US" dirty="0" smtClean="0"/>
              <a:t>: With </a:t>
            </a:r>
            <a:r>
              <a:rPr lang="en-US" dirty="0" err="1" smtClean="0"/>
              <a:t>pid</a:t>
            </a:r>
            <a:r>
              <a:rPr lang="en-US" dirty="0" smtClean="0"/>
              <a:t> of process to debug.</a:t>
            </a:r>
          </a:p>
          <a:p>
            <a:pPr marL="1150938" lvl="2" indent="-342900">
              <a:lnSpc>
                <a:spcPct val="110000"/>
              </a:lnSpc>
              <a:spcBef>
                <a:spcPct val="50000"/>
              </a:spcBef>
              <a:buClr>
                <a:srgbClr val="FD6600"/>
              </a:buClr>
              <a:buFont typeface="+mj-lt"/>
              <a:buAutoNum type="arabicPeriod"/>
              <a:tabLst>
                <a:tab pos="193675" algn="l"/>
              </a:tabLst>
            </a:pPr>
            <a:r>
              <a:rPr lang="en-US" dirty="0" smtClean="0"/>
              <a:t>In client device ($ </a:t>
            </a:r>
            <a:r>
              <a:rPr lang="en-US" b="1" dirty="0" err="1" smtClean="0"/>
              <a:t>adb</a:t>
            </a:r>
            <a:r>
              <a:rPr lang="en-US" b="1" dirty="0" smtClean="0"/>
              <a:t> forward </a:t>
            </a:r>
            <a:r>
              <a:rPr lang="en-US" b="1" dirty="0" err="1" smtClean="0"/>
              <a:t>tcp</a:t>
            </a:r>
            <a:r>
              <a:rPr lang="en-US" b="1" dirty="0" smtClean="0"/>
              <a:t>:[port] </a:t>
            </a:r>
            <a:r>
              <a:rPr lang="en-US" b="1" dirty="0" err="1" smtClean="0"/>
              <a:t>tcp</a:t>
            </a:r>
            <a:r>
              <a:rPr lang="en-US" b="1" dirty="0" smtClean="0"/>
              <a:t>:[port]</a:t>
            </a:r>
            <a:r>
              <a:rPr lang="en-US" dirty="0" smtClean="0"/>
              <a:t>)</a:t>
            </a:r>
          </a:p>
          <a:p>
            <a:pPr marL="1150938" lvl="2" indent="-342900">
              <a:lnSpc>
                <a:spcPct val="110000"/>
              </a:lnSpc>
              <a:spcBef>
                <a:spcPct val="50000"/>
              </a:spcBef>
              <a:buClr>
                <a:srgbClr val="FD6600"/>
              </a:buClr>
              <a:buFont typeface="+mj-lt"/>
              <a:buAutoNum type="arabicPeriod"/>
              <a:tabLst>
                <a:tab pos="193675" algn="l"/>
              </a:tabLst>
            </a:pPr>
            <a:r>
              <a:rPr lang="en-US" dirty="0" smtClean="0"/>
              <a:t>Run </a:t>
            </a:r>
            <a:r>
              <a:rPr lang="en-US" b="1" dirty="0" smtClean="0"/>
              <a:t>./</a:t>
            </a:r>
            <a:r>
              <a:rPr lang="en-US" b="1" dirty="0" err="1" smtClean="0"/>
              <a:t>gdb</a:t>
            </a:r>
            <a:r>
              <a:rPr lang="en-US" dirty="0" smtClean="0"/>
              <a:t> : Launch </a:t>
            </a:r>
            <a:r>
              <a:rPr lang="en-US" dirty="0"/>
              <a:t>a native debugging session for your NDK-generated machine code. (/android/</a:t>
            </a:r>
            <a:r>
              <a:rPr lang="en-US" dirty="0" err="1"/>
              <a:t>ndk</a:t>
            </a:r>
            <a:r>
              <a:rPr lang="en-US" dirty="0"/>
              <a:t>/android-ndk-r12b/prebuilt/linux-x86_64/bin/)</a:t>
            </a:r>
            <a:endParaRPr lang="en-US" dirty="0" smtClean="0"/>
          </a:p>
          <a:p>
            <a:pPr marL="1150938" lvl="2" indent="-342900">
              <a:lnSpc>
                <a:spcPct val="110000"/>
              </a:lnSpc>
              <a:spcBef>
                <a:spcPct val="50000"/>
              </a:spcBef>
              <a:buClr>
                <a:srgbClr val="FD6600"/>
              </a:buClr>
              <a:buFont typeface="+mj-lt"/>
              <a:buAutoNum type="arabicPeriod"/>
              <a:tabLst>
                <a:tab pos="193675" algn="l"/>
              </a:tabLst>
            </a:pPr>
            <a:r>
              <a:rPr lang="en-US" i="1" dirty="0" err="1" smtClean="0"/>
              <a:t>gdb</a:t>
            </a:r>
            <a:r>
              <a:rPr lang="en-US" i="1" dirty="0" smtClean="0"/>
              <a:t>$</a:t>
            </a:r>
            <a:r>
              <a:rPr lang="en-US" dirty="0" smtClean="0"/>
              <a:t> </a:t>
            </a:r>
            <a:r>
              <a:rPr lang="en-US" b="1" dirty="0" smtClean="0"/>
              <a:t>set </a:t>
            </a:r>
            <a:r>
              <a:rPr lang="en-US" b="1" dirty="0" err="1" smtClean="0"/>
              <a:t>sysroot</a:t>
            </a:r>
            <a:r>
              <a:rPr lang="en-US" b="1" dirty="0" smtClean="0"/>
              <a:t> </a:t>
            </a:r>
            <a:r>
              <a:rPr lang="en-US" b="1" dirty="0"/>
              <a:t>: </a:t>
            </a:r>
            <a:r>
              <a:rPr lang="en-US" dirty="0"/>
              <a:t>Specifies the local directory that contains copies of target libraries in the corresponding subdirectories.</a:t>
            </a:r>
            <a:endParaRPr lang="en-US" dirty="0" smtClean="0"/>
          </a:p>
          <a:p>
            <a:pPr marL="1150938" lvl="2" indent="-342900">
              <a:lnSpc>
                <a:spcPct val="110000"/>
              </a:lnSpc>
              <a:spcBef>
                <a:spcPct val="50000"/>
              </a:spcBef>
              <a:buClr>
                <a:srgbClr val="FD6600"/>
              </a:buClr>
              <a:buFont typeface="+mj-lt"/>
              <a:buAutoNum type="arabicPeriod"/>
              <a:tabLst>
                <a:tab pos="193675" algn="l"/>
              </a:tabLst>
            </a:pPr>
            <a:r>
              <a:rPr lang="en-US" i="1" dirty="0" err="1" smtClean="0"/>
              <a:t>gdb</a:t>
            </a:r>
            <a:r>
              <a:rPr lang="en-US" i="1" dirty="0" smtClean="0"/>
              <a:t>$</a:t>
            </a:r>
            <a:r>
              <a:rPr lang="en-US" dirty="0" smtClean="0"/>
              <a:t> </a:t>
            </a:r>
            <a:r>
              <a:rPr lang="en-US" b="1" dirty="0" smtClean="0"/>
              <a:t>set </a:t>
            </a:r>
            <a:r>
              <a:rPr lang="en-US" b="1" dirty="0" err="1"/>
              <a:t>solib</a:t>
            </a:r>
            <a:r>
              <a:rPr lang="en-US" b="1" dirty="0"/>
              <a:t>-search-path </a:t>
            </a:r>
            <a:r>
              <a:rPr lang="en-US" b="1" dirty="0" smtClean="0"/>
              <a:t>./ </a:t>
            </a:r>
            <a:r>
              <a:rPr lang="en-US" b="1" dirty="0"/>
              <a:t>: </a:t>
            </a:r>
            <a:r>
              <a:rPr lang="en-US" dirty="0"/>
              <a:t>Specifies directories where GDB will search for shared libraries with symbols.</a:t>
            </a:r>
            <a:endParaRPr lang="en-US" dirty="0" smtClean="0"/>
          </a:p>
          <a:p>
            <a:pPr marL="1150938" lvl="2" indent="-342900">
              <a:lnSpc>
                <a:spcPct val="110000"/>
              </a:lnSpc>
              <a:spcBef>
                <a:spcPct val="50000"/>
              </a:spcBef>
              <a:buClr>
                <a:srgbClr val="FD6600"/>
              </a:buClr>
              <a:buFont typeface="+mj-lt"/>
              <a:buAutoNum type="arabicPeriod"/>
              <a:tabLst>
                <a:tab pos="193675" algn="l"/>
              </a:tabLst>
            </a:pPr>
            <a:r>
              <a:rPr lang="en-US" i="1" dirty="0" err="1" smtClean="0"/>
              <a:t>gdb</a:t>
            </a:r>
            <a:r>
              <a:rPr lang="en-US" i="1" dirty="0" smtClean="0"/>
              <a:t>$</a:t>
            </a:r>
            <a:r>
              <a:rPr lang="en-US" dirty="0" smtClean="0"/>
              <a:t> </a:t>
            </a:r>
            <a:r>
              <a:rPr lang="en-US" b="1" dirty="0" smtClean="0"/>
              <a:t>target remote [host][:port]</a:t>
            </a:r>
            <a:r>
              <a:rPr lang="en-US" dirty="0" smtClean="0"/>
              <a:t> </a:t>
            </a:r>
            <a:r>
              <a:rPr lang="en-US" dirty="0"/>
              <a:t>: If your remote target is actually running on the same machine as your debugger </a:t>
            </a:r>
            <a:r>
              <a:rPr lang="en-US" dirty="0" smtClean="0"/>
              <a:t>session, </a:t>
            </a:r>
            <a:r>
              <a:rPr lang="en-US" dirty="0"/>
              <a:t>you can omit the hostname</a:t>
            </a:r>
            <a:r>
              <a:rPr lang="en-US" dirty="0" smtClean="0"/>
              <a:t>.</a:t>
            </a:r>
          </a:p>
          <a:p>
            <a:pPr marL="1150938" lvl="2" indent="-342900">
              <a:lnSpc>
                <a:spcPct val="110000"/>
              </a:lnSpc>
              <a:spcBef>
                <a:spcPct val="50000"/>
              </a:spcBef>
              <a:buClr>
                <a:srgbClr val="FD6600"/>
              </a:buClr>
              <a:buFont typeface="+mj-lt"/>
              <a:buAutoNum type="arabicPeriod"/>
              <a:tabLst>
                <a:tab pos="193675" algn="l"/>
              </a:tabLst>
            </a:pPr>
            <a:endParaRPr lang="en-US" dirty="0" smtClean="0"/>
          </a:p>
        </p:txBody>
      </p:sp>
    </p:spTree>
    <p:extLst>
      <p:ext uri="{BB962C8B-B14F-4D97-AF65-F5344CB8AC3E}">
        <p14:creationId xmlns:p14="http://schemas.microsoft.com/office/powerpoint/2010/main" val="9630448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3.5_ GDB</a:t>
            </a:r>
            <a:endParaRPr lang="en-US" sz="3200" dirty="0">
              <a:solidFill>
                <a:schemeClr val="bg1"/>
              </a:solidFill>
              <a:latin typeface="Tahoma" pitchFamily="34" charset="0"/>
            </a:endParaRPr>
          </a:p>
        </p:txBody>
      </p:sp>
      <p:sp>
        <p:nvSpPr>
          <p:cNvPr id="6" name="Rectángulo 5"/>
          <p:cNvSpPr/>
          <p:nvPr/>
        </p:nvSpPr>
        <p:spPr>
          <a:xfrm>
            <a:off x="251520" y="1196752"/>
            <a:ext cx="4320480" cy="461665"/>
          </a:xfrm>
          <a:prstGeom prst="rect">
            <a:avLst/>
          </a:prstGeom>
        </p:spPr>
        <p:txBody>
          <a:bodyPr wrap="square">
            <a:spAutoFit/>
          </a:bodyPr>
          <a:lstStyle/>
          <a:p>
            <a:r>
              <a:rPr lang="es-ES" sz="2400" b="1" dirty="0" err="1" smtClean="0"/>
              <a:t>Automate</a:t>
            </a:r>
            <a:r>
              <a:rPr lang="es-ES" sz="2400" b="1" dirty="0" smtClean="0"/>
              <a:t> </a:t>
            </a:r>
            <a:r>
              <a:rPr lang="es-ES" sz="2400" b="1" dirty="0" err="1" smtClean="0"/>
              <a:t>debbuging</a:t>
            </a:r>
            <a:r>
              <a:rPr lang="es-ES" sz="2400" b="1" dirty="0" smtClean="0"/>
              <a:t> in GDB:</a:t>
            </a:r>
          </a:p>
        </p:txBody>
      </p:sp>
      <p:sp>
        <p:nvSpPr>
          <p:cNvPr id="2" name="Rectángulo 1"/>
          <p:cNvSpPr/>
          <p:nvPr/>
        </p:nvSpPr>
        <p:spPr>
          <a:xfrm>
            <a:off x="539552" y="1772816"/>
            <a:ext cx="8352928" cy="369332"/>
          </a:xfrm>
          <a:prstGeom prst="rect">
            <a:avLst/>
          </a:prstGeom>
        </p:spPr>
        <p:txBody>
          <a:bodyPr wrap="square">
            <a:spAutoFit/>
          </a:bodyPr>
          <a:lstStyle/>
          <a:p>
            <a:r>
              <a:rPr lang="en-US" dirty="0"/>
              <a:t>You can </a:t>
            </a:r>
            <a:r>
              <a:rPr lang="en-US" dirty="0" smtClean="0"/>
              <a:t>automate debugging with </a:t>
            </a:r>
            <a:r>
              <a:rPr lang="en-US" dirty="0" err="1"/>
              <a:t>gdb</a:t>
            </a:r>
            <a:r>
              <a:rPr lang="en-US" dirty="0"/>
              <a:t> using </a:t>
            </a:r>
            <a:r>
              <a:rPr lang="en-US" dirty="0" smtClean="0"/>
              <a:t>source files with </a:t>
            </a:r>
            <a:r>
              <a:rPr lang="en-US" dirty="0" err="1" smtClean="0"/>
              <a:t>gdb</a:t>
            </a:r>
            <a:r>
              <a:rPr lang="en-US" dirty="0" smtClean="0"/>
              <a:t> commands.</a:t>
            </a:r>
            <a:endParaRPr lang="es-ES" dirty="0"/>
          </a:p>
        </p:txBody>
      </p:sp>
      <p:sp>
        <p:nvSpPr>
          <p:cNvPr id="5" name="5 Rectángulo"/>
          <p:cNvSpPr/>
          <p:nvPr/>
        </p:nvSpPr>
        <p:spPr>
          <a:xfrm>
            <a:off x="-540568" y="2276872"/>
            <a:ext cx="9325544" cy="413959"/>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b="1" dirty="0" smtClean="0"/>
              <a:t>- source [filename]: </a:t>
            </a:r>
            <a:r>
              <a:rPr lang="en-US" sz="2000" dirty="0" smtClean="0"/>
              <a:t>Execute the </a:t>
            </a:r>
            <a:r>
              <a:rPr lang="en-US" sz="2000" dirty="0" err="1" smtClean="0"/>
              <a:t>gdb</a:t>
            </a:r>
            <a:r>
              <a:rPr lang="en-US" sz="2000" dirty="0" smtClean="0"/>
              <a:t> instructions sequentially in file.</a:t>
            </a:r>
            <a:endParaRPr lang="en-US" sz="2400" b="1" dirty="0"/>
          </a:p>
        </p:txBody>
      </p:sp>
      <p:pic>
        <p:nvPicPr>
          <p:cNvPr id="7" name="Imagen 6"/>
          <p:cNvPicPr>
            <a:picLocks noChangeAspect="1"/>
          </p:cNvPicPr>
          <p:nvPr/>
        </p:nvPicPr>
        <p:blipFill>
          <a:blip r:embed="rId2"/>
          <a:stretch>
            <a:fillRect/>
          </a:stretch>
        </p:blipFill>
        <p:spPr>
          <a:xfrm>
            <a:off x="1259632" y="3166135"/>
            <a:ext cx="2927782" cy="2351097"/>
          </a:xfrm>
          <a:prstGeom prst="rect">
            <a:avLst/>
          </a:prstGeom>
        </p:spPr>
      </p:pic>
      <p:sp>
        <p:nvSpPr>
          <p:cNvPr id="9" name="CuadroTexto 8"/>
          <p:cNvSpPr txBox="1"/>
          <p:nvPr/>
        </p:nvSpPr>
        <p:spPr>
          <a:xfrm>
            <a:off x="1475656" y="5517232"/>
            <a:ext cx="2952328" cy="276999"/>
          </a:xfrm>
          <a:prstGeom prst="rect">
            <a:avLst/>
          </a:prstGeom>
          <a:noFill/>
        </p:spPr>
        <p:txBody>
          <a:bodyPr wrap="square" rtlCol="0">
            <a:spAutoFit/>
          </a:bodyPr>
          <a:lstStyle/>
          <a:p>
            <a:r>
              <a:rPr lang="es-ES" sz="1200" dirty="0" smtClean="0"/>
              <a:t>Img.1 – </a:t>
            </a:r>
            <a:r>
              <a:rPr lang="es-ES" sz="1200" dirty="0" err="1" smtClean="0"/>
              <a:t>example</a:t>
            </a:r>
            <a:r>
              <a:rPr lang="es-ES" sz="1200" dirty="0" smtClean="0"/>
              <a:t> </a:t>
            </a:r>
            <a:r>
              <a:rPr lang="es-ES" sz="1200" dirty="0" err="1" smtClean="0"/>
              <a:t>body</a:t>
            </a:r>
            <a:r>
              <a:rPr lang="es-ES" sz="1200" dirty="0" smtClean="0"/>
              <a:t> of </a:t>
            </a:r>
            <a:r>
              <a:rPr lang="es-ES" sz="1200" dirty="0" err="1" smtClean="0"/>
              <a:t>source</a:t>
            </a:r>
            <a:r>
              <a:rPr lang="es-ES" sz="1200" dirty="0" smtClean="0"/>
              <a:t> file</a:t>
            </a:r>
            <a:endParaRPr lang="es-ES" sz="1200" dirty="0"/>
          </a:p>
        </p:txBody>
      </p:sp>
    </p:spTree>
    <p:extLst>
      <p:ext uri="{BB962C8B-B14F-4D97-AF65-F5344CB8AC3E}">
        <p14:creationId xmlns:p14="http://schemas.microsoft.com/office/powerpoint/2010/main" val="1836775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2683818" y="3429000"/>
            <a:ext cx="5184576" cy="648072"/>
          </a:xfrm>
          <a:prstGeom prst="rect">
            <a:avLst/>
          </a:prstGeom>
        </p:spPr>
        <p:txBody>
          <a:bodyPr/>
          <a:lstStyle/>
          <a:p>
            <a:pPr algn="l"/>
            <a:r>
              <a:rPr lang="es-ES" sz="4000" b="1" dirty="0" err="1" smtClean="0">
                <a:solidFill>
                  <a:schemeClr val="bg1">
                    <a:lumMod val="50000"/>
                  </a:schemeClr>
                </a:solidFill>
                <a:latin typeface="Tahoma" pitchFamily="34" charset="0"/>
                <a:ea typeface="Tahoma" pitchFamily="34" charset="0"/>
                <a:cs typeface="Tahoma" pitchFamily="34" charset="0"/>
              </a:rPr>
              <a:t>Debugging</a:t>
            </a:r>
            <a:r>
              <a:rPr lang="es-ES" sz="4000" b="1" dirty="0" smtClean="0">
                <a:solidFill>
                  <a:schemeClr val="tx1">
                    <a:lumMod val="75000"/>
                    <a:lumOff val="25000"/>
                  </a:schemeClr>
                </a:solidFill>
                <a:latin typeface="Tahoma" pitchFamily="34" charset="0"/>
                <a:ea typeface="Tahoma" pitchFamily="34" charset="0"/>
                <a:cs typeface="Tahoma" pitchFamily="34" charset="0"/>
              </a:rPr>
              <a:t/>
            </a:r>
            <a:br>
              <a:rPr lang="es-ES" sz="4000" b="1" dirty="0" smtClean="0">
                <a:solidFill>
                  <a:schemeClr val="tx1">
                    <a:lumMod val="75000"/>
                    <a:lumOff val="25000"/>
                  </a:schemeClr>
                </a:solidFill>
                <a:latin typeface="Tahoma" pitchFamily="34" charset="0"/>
                <a:ea typeface="Tahoma" pitchFamily="34" charset="0"/>
                <a:cs typeface="Tahoma" pitchFamily="34" charset="0"/>
              </a:rPr>
            </a:br>
            <a:endParaRPr lang="es-ES" sz="4000" b="1" dirty="0">
              <a:solidFill>
                <a:srgbClr val="FD6600"/>
              </a:solidFill>
              <a:latin typeface="Tahoma" pitchFamily="34" charset="0"/>
              <a:ea typeface="Tahoma" pitchFamily="34" charset="0"/>
              <a:cs typeface="Tahoma" pitchFamily="34" charset="0"/>
            </a:endParaRPr>
          </a:p>
        </p:txBody>
      </p:sp>
      <p:pic>
        <p:nvPicPr>
          <p:cNvPr id="7" name="Picture 5" descr="PPT_appluslaboratories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0"/>
            <a:ext cx="19113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p:cNvPicPr>
            <a:picLocks noChangeAspect="1"/>
          </p:cNvPicPr>
          <p:nvPr/>
        </p:nvPicPr>
        <p:blipFill>
          <a:blip r:embed="rId3"/>
          <a:stretch>
            <a:fillRect/>
          </a:stretch>
        </p:blipFill>
        <p:spPr>
          <a:xfrm>
            <a:off x="2683818" y="2781300"/>
            <a:ext cx="2000250" cy="647700"/>
          </a:xfrm>
          <a:prstGeom prst="rect">
            <a:avLst/>
          </a:prstGeom>
        </p:spPr>
      </p:pic>
      <p:pic>
        <p:nvPicPr>
          <p:cNvPr id="4" name="Imagen 3"/>
          <p:cNvPicPr>
            <a:picLocks noChangeAspect="1"/>
          </p:cNvPicPr>
          <p:nvPr/>
        </p:nvPicPr>
        <p:blipFill>
          <a:blip r:embed="rId4"/>
          <a:stretch>
            <a:fillRect/>
          </a:stretch>
        </p:blipFill>
        <p:spPr>
          <a:xfrm>
            <a:off x="1950393" y="2990850"/>
            <a:ext cx="733425" cy="1085850"/>
          </a:xfrm>
          <a:prstGeom prst="rect">
            <a:avLst/>
          </a:prstGeom>
        </p:spPr>
      </p:pic>
    </p:spTree>
    <p:extLst>
      <p:ext uri="{BB962C8B-B14F-4D97-AF65-F5344CB8AC3E}">
        <p14:creationId xmlns:p14="http://schemas.microsoft.com/office/powerpoint/2010/main" val="28410899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3.6_ GDB</a:t>
            </a:r>
            <a:endParaRPr lang="en-US" sz="3200" dirty="0">
              <a:solidFill>
                <a:schemeClr val="bg1"/>
              </a:solidFill>
              <a:latin typeface="Tahoma" pitchFamily="34" charset="0"/>
            </a:endParaRPr>
          </a:p>
        </p:txBody>
      </p:sp>
      <p:sp>
        <p:nvSpPr>
          <p:cNvPr id="6" name="Rectángulo 5"/>
          <p:cNvSpPr/>
          <p:nvPr/>
        </p:nvSpPr>
        <p:spPr>
          <a:xfrm>
            <a:off x="251520" y="1196752"/>
            <a:ext cx="4320480" cy="461665"/>
          </a:xfrm>
          <a:prstGeom prst="rect">
            <a:avLst/>
          </a:prstGeom>
        </p:spPr>
        <p:txBody>
          <a:bodyPr wrap="square">
            <a:spAutoFit/>
          </a:bodyPr>
          <a:lstStyle/>
          <a:p>
            <a:r>
              <a:rPr lang="es-ES" sz="2400" b="1" dirty="0" smtClean="0"/>
              <a:t>Python scripts to </a:t>
            </a:r>
            <a:r>
              <a:rPr lang="es-ES" sz="2400" b="1" dirty="0" err="1" smtClean="0"/>
              <a:t>extends</a:t>
            </a:r>
            <a:r>
              <a:rPr lang="es-ES" sz="2400" b="1" dirty="0" smtClean="0"/>
              <a:t> GDB:</a:t>
            </a:r>
          </a:p>
        </p:txBody>
      </p:sp>
      <p:sp>
        <p:nvSpPr>
          <p:cNvPr id="2" name="Rectángulo 1"/>
          <p:cNvSpPr/>
          <p:nvPr/>
        </p:nvSpPr>
        <p:spPr>
          <a:xfrm>
            <a:off x="467544" y="2206605"/>
            <a:ext cx="8352928" cy="646331"/>
          </a:xfrm>
          <a:prstGeom prst="rect">
            <a:avLst/>
          </a:prstGeom>
        </p:spPr>
        <p:txBody>
          <a:bodyPr wrap="square">
            <a:spAutoFit/>
          </a:bodyPr>
          <a:lstStyle/>
          <a:p>
            <a:r>
              <a:rPr lang="en-US" dirty="0"/>
              <a:t>You can extend </a:t>
            </a:r>
            <a:r>
              <a:rPr lang="en-US" dirty="0" err="1"/>
              <a:t>gdb</a:t>
            </a:r>
            <a:r>
              <a:rPr lang="en-US" dirty="0"/>
              <a:t> using the Python programming </a:t>
            </a:r>
            <a:r>
              <a:rPr lang="en-US" dirty="0" smtClean="0"/>
              <a:t>language. The python </a:t>
            </a:r>
            <a:r>
              <a:rPr lang="en-US" dirty="0"/>
              <a:t>feature is available only if </a:t>
            </a:r>
            <a:r>
              <a:rPr lang="en-US" dirty="0" err="1"/>
              <a:t>gdb</a:t>
            </a:r>
            <a:r>
              <a:rPr lang="en-US" dirty="0"/>
              <a:t> was configured using --with-python</a:t>
            </a:r>
            <a:r>
              <a:rPr lang="en-US" dirty="0" smtClean="0"/>
              <a:t>.</a:t>
            </a:r>
          </a:p>
        </p:txBody>
      </p:sp>
      <p:pic>
        <p:nvPicPr>
          <p:cNvPr id="3" name="Imagen 2"/>
          <p:cNvPicPr>
            <a:picLocks noChangeAspect="1"/>
          </p:cNvPicPr>
          <p:nvPr/>
        </p:nvPicPr>
        <p:blipFill>
          <a:blip r:embed="rId2"/>
          <a:stretch>
            <a:fillRect/>
          </a:stretch>
        </p:blipFill>
        <p:spPr>
          <a:xfrm>
            <a:off x="5436096" y="1277551"/>
            <a:ext cx="2514600" cy="866775"/>
          </a:xfrm>
          <a:prstGeom prst="rect">
            <a:avLst/>
          </a:prstGeom>
        </p:spPr>
      </p:pic>
      <p:sp>
        <p:nvSpPr>
          <p:cNvPr id="7" name="5 Rectángulo"/>
          <p:cNvSpPr/>
          <p:nvPr/>
        </p:nvSpPr>
        <p:spPr>
          <a:xfrm>
            <a:off x="-540568" y="2988431"/>
            <a:ext cx="9505056" cy="1726627"/>
          </a:xfrm>
          <a:prstGeom prst="rect">
            <a:avLst/>
          </a:prstGeom>
        </p:spPr>
        <p:txBody>
          <a:bodyPr wrap="square">
            <a:spAutoFit/>
          </a:bodyPr>
          <a:lstStyle/>
          <a:p>
            <a:pPr marL="1150938" lvl="2" indent="-342900">
              <a:lnSpc>
                <a:spcPct val="110000"/>
              </a:lnSpc>
              <a:spcBef>
                <a:spcPct val="50000"/>
              </a:spcBef>
              <a:buClr>
                <a:srgbClr val="FD6600"/>
              </a:buClr>
              <a:buFont typeface="+mj-lt"/>
              <a:buAutoNum type="arabicPeriod"/>
              <a:tabLst>
                <a:tab pos="193675" algn="l"/>
              </a:tabLst>
            </a:pPr>
            <a:r>
              <a:rPr lang="en-US" b="1" dirty="0" err="1"/>
              <a:t>gdb</a:t>
            </a:r>
            <a:r>
              <a:rPr lang="en-US" b="1" dirty="0"/>
              <a:t> –x [python file</a:t>
            </a:r>
            <a:r>
              <a:rPr lang="en-US" b="1" dirty="0" smtClean="0"/>
              <a:t>]</a:t>
            </a:r>
          </a:p>
          <a:p>
            <a:pPr marL="1150938" lvl="2" indent="-342900">
              <a:lnSpc>
                <a:spcPct val="110000"/>
              </a:lnSpc>
              <a:spcBef>
                <a:spcPct val="50000"/>
              </a:spcBef>
              <a:buClr>
                <a:srgbClr val="FD6600"/>
              </a:buClr>
              <a:buFont typeface="+mj-lt"/>
              <a:buAutoNum type="arabicPeriod"/>
              <a:tabLst>
                <a:tab pos="193675" algn="l"/>
              </a:tabLst>
            </a:pPr>
            <a:endParaRPr lang="en-US" b="1" dirty="0"/>
          </a:p>
          <a:p>
            <a:pPr marL="1150938" lvl="2" indent="-342900">
              <a:lnSpc>
                <a:spcPct val="110000"/>
              </a:lnSpc>
              <a:spcBef>
                <a:spcPct val="50000"/>
              </a:spcBef>
              <a:buClr>
                <a:srgbClr val="FD6600"/>
              </a:buClr>
              <a:buFont typeface="+mj-lt"/>
              <a:buAutoNum type="arabicPeriod"/>
              <a:tabLst>
                <a:tab pos="193675" algn="l"/>
              </a:tabLst>
            </a:pPr>
            <a:endParaRPr lang="en-US" dirty="0" smtClean="0"/>
          </a:p>
          <a:p>
            <a:pPr marL="1150938" lvl="2" indent="-342900">
              <a:lnSpc>
                <a:spcPct val="110000"/>
              </a:lnSpc>
              <a:spcBef>
                <a:spcPct val="50000"/>
              </a:spcBef>
              <a:buClr>
                <a:srgbClr val="FD6600"/>
              </a:buClr>
              <a:buFont typeface="+mj-lt"/>
              <a:buAutoNum type="arabicPeriod"/>
              <a:tabLst>
                <a:tab pos="193675" algn="l"/>
              </a:tabLst>
            </a:pPr>
            <a:endParaRPr lang="en-US" dirty="0" smtClean="0"/>
          </a:p>
        </p:txBody>
      </p:sp>
      <p:pic>
        <p:nvPicPr>
          <p:cNvPr id="5" name="Imagen 4"/>
          <p:cNvPicPr>
            <a:picLocks noChangeAspect="1"/>
          </p:cNvPicPr>
          <p:nvPr/>
        </p:nvPicPr>
        <p:blipFill>
          <a:blip r:embed="rId3"/>
          <a:stretch>
            <a:fillRect/>
          </a:stretch>
        </p:blipFill>
        <p:spPr>
          <a:xfrm>
            <a:off x="467544" y="3599645"/>
            <a:ext cx="4438650" cy="2647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p:cNvSpPr txBox="1"/>
          <p:nvPr/>
        </p:nvSpPr>
        <p:spPr>
          <a:xfrm>
            <a:off x="1403648" y="6320353"/>
            <a:ext cx="2952328" cy="276999"/>
          </a:xfrm>
          <a:prstGeom prst="rect">
            <a:avLst/>
          </a:prstGeom>
          <a:noFill/>
        </p:spPr>
        <p:txBody>
          <a:bodyPr wrap="square" rtlCol="0">
            <a:spAutoFit/>
          </a:bodyPr>
          <a:lstStyle/>
          <a:p>
            <a:r>
              <a:rPr lang="es-ES" sz="1200" dirty="0" smtClean="0"/>
              <a:t>Img.1 – </a:t>
            </a:r>
            <a:r>
              <a:rPr lang="es-ES" sz="1200" dirty="0" err="1" smtClean="0"/>
              <a:t>example</a:t>
            </a:r>
            <a:r>
              <a:rPr lang="es-ES" sz="1200" dirty="0" smtClean="0"/>
              <a:t> </a:t>
            </a:r>
            <a:r>
              <a:rPr lang="es-ES" sz="1200" dirty="0" err="1" smtClean="0"/>
              <a:t>body</a:t>
            </a:r>
            <a:r>
              <a:rPr lang="es-ES" sz="1200" dirty="0" smtClean="0"/>
              <a:t> of </a:t>
            </a:r>
            <a:r>
              <a:rPr lang="es-ES" sz="1200" dirty="0" err="1" smtClean="0"/>
              <a:t>python</a:t>
            </a:r>
            <a:r>
              <a:rPr lang="es-ES" sz="1200" dirty="0" smtClean="0"/>
              <a:t> file</a:t>
            </a:r>
            <a:endParaRPr lang="es-ES" sz="1200" dirty="0"/>
          </a:p>
        </p:txBody>
      </p:sp>
      <p:pic>
        <p:nvPicPr>
          <p:cNvPr id="10" name="Imagen 9"/>
          <p:cNvPicPr>
            <a:picLocks noChangeAspect="1"/>
          </p:cNvPicPr>
          <p:nvPr/>
        </p:nvPicPr>
        <p:blipFill>
          <a:blip r:embed="rId4"/>
          <a:stretch>
            <a:fillRect/>
          </a:stretch>
        </p:blipFill>
        <p:spPr>
          <a:xfrm>
            <a:off x="5074879" y="3851744"/>
            <a:ext cx="3881275" cy="19004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uadroTexto 11"/>
          <p:cNvSpPr txBox="1"/>
          <p:nvPr/>
        </p:nvSpPr>
        <p:spPr>
          <a:xfrm>
            <a:off x="5864016" y="5800270"/>
            <a:ext cx="2952328" cy="276999"/>
          </a:xfrm>
          <a:prstGeom prst="rect">
            <a:avLst/>
          </a:prstGeom>
          <a:noFill/>
        </p:spPr>
        <p:txBody>
          <a:bodyPr wrap="square" rtlCol="0">
            <a:spAutoFit/>
          </a:bodyPr>
          <a:lstStyle/>
          <a:p>
            <a:r>
              <a:rPr lang="es-ES" sz="1200" dirty="0" smtClean="0"/>
              <a:t>Img.2 – </a:t>
            </a:r>
            <a:r>
              <a:rPr lang="es-ES" sz="1200" dirty="0" err="1" smtClean="0"/>
              <a:t>example</a:t>
            </a:r>
            <a:r>
              <a:rPr lang="es-ES" sz="1200" dirty="0" smtClean="0"/>
              <a:t> </a:t>
            </a:r>
            <a:r>
              <a:rPr lang="es-ES" sz="1200" dirty="0" err="1" smtClean="0"/>
              <a:t>body</a:t>
            </a:r>
            <a:r>
              <a:rPr lang="es-ES" sz="1200" dirty="0" smtClean="0"/>
              <a:t> of </a:t>
            </a:r>
            <a:r>
              <a:rPr lang="es-ES" sz="1200" dirty="0" err="1" smtClean="0"/>
              <a:t>python</a:t>
            </a:r>
            <a:r>
              <a:rPr lang="es-ES" sz="1200" dirty="0" smtClean="0"/>
              <a:t> file</a:t>
            </a:r>
            <a:endParaRPr lang="es-ES" sz="1200" dirty="0"/>
          </a:p>
        </p:txBody>
      </p:sp>
    </p:spTree>
    <p:extLst>
      <p:ext uri="{BB962C8B-B14F-4D97-AF65-F5344CB8AC3E}">
        <p14:creationId xmlns:p14="http://schemas.microsoft.com/office/powerpoint/2010/main" val="205681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2987824" y="3573016"/>
            <a:ext cx="5384626" cy="1080120"/>
          </a:xfrm>
          <a:prstGeom prst="rect">
            <a:avLst/>
          </a:prstGeom>
        </p:spPr>
        <p:txBody>
          <a:bodyPr/>
          <a:lstStyle/>
          <a:p>
            <a:pPr algn="l"/>
            <a:r>
              <a:rPr lang="es-ES" sz="4000" b="1" dirty="0" err="1" smtClean="0">
                <a:solidFill>
                  <a:schemeClr val="bg1">
                    <a:lumMod val="50000"/>
                  </a:schemeClr>
                </a:solidFill>
                <a:latin typeface="Tahoma" pitchFamily="34" charset="0"/>
                <a:ea typeface="Tahoma" pitchFamily="34" charset="0"/>
                <a:cs typeface="Tahoma" pitchFamily="34" charset="0"/>
              </a:rPr>
              <a:t>Radare</a:t>
            </a:r>
            <a:r>
              <a:rPr lang="es-ES" sz="4000" b="1" dirty="0" smtClean="0">
                <a:solidFill>
                  <a:schemeClr val="tx1">
                    <a:lumMod val="75000"/>
                    <a:lumOff val="25000"/>
                  </a:schemeClr>
                </a:solidFill>
                <a:latin typeface="Tahoma" pitchFamily="34" charset="0"/>
                <a:ea typeface="Tahoma" pitchFamily="34" charset="0"/>
                <a:cs typeface="Tahoma" pitchFamily="34" charset="0"/>
              </a:rPr>
              <a:t/>
            </a:r>
            <a:br>
              <a:rPr lang="es-ES" sz="4000" b="1" dirty="0" smtClean="0">
                <a:solidFill>
                  <a:schemeClr val="tx1">
                    <a:lumMod val="75000"/>
                    <a:lumOff val="25000"/>
                  </a:schemeClr>
                </a:solidFill>
                <a:latin typeface="Tahoma" pitchFamily="34" charset="0"/>
                <a:ea typeface="Tahoma" pitchFamily="34" charset="0"/>
                <a:cs typeface="Tahoma" pitchFamily="34" charset="0"/>
              </a:rPr>
            </a:br>
            <a:endParaRPr lang="es-ES" sz="4000" b="1" dirty="0">
              <a:solidFill>
                <a:srgbClr val="FD6600"/>
              </a:solidFill>
              <a:latin typeface="Tahoma" pitchFamily="34" charset="0"/>
              <a:ea typeface="Tahoma" pitchFamily="34" charset="0"/>
              <a:cs typeface="Tahoma" pitchFamily="34" charset="0"/>
            </a:endParaRPr>
          </a:p>
        </p:txBody>
      </p:sp>
      <p:pic>
        <p:nvPicPr>
          <p:cNvPr id="7" name="Picture 5" descr="PPT_appluslaboratories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0"/>
            <a:ext cx="19113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p:cNvPicPr>
            <a:picLocks noChangeAspect="1"/>
          </p:cNvPicPr>
          <p:nvPr/>
        </p:nvPicPr>
        <p:blipFill>
          <a:blip r:embed="rId3"/>
          <a:stretch>
            <a:fillRect/>
          </a:stretch>
        </p:blipFill>
        <p:spPr>
          <a:xfrm>
            <a:off x="2683818" y="2925316"/>
            <a:ext cx="2000250" cy="647700"/>
          </a:xfrm>
          <a:prstGeom prst="rect">
            <a:avLst/>
          </a:prstGeom>
        </p:spPr>
      </p:pic>
      <p:sp>
        <p:nvSpPr>
          <p:cNvPr id="9" name="CuadroTexto 8"/>
          <p:cNvSpPr txBox="1"/>
          <p:nvPr/>
        </p:nvSpPr>
        <p:spPr>
          <a:xfrm>
            <a:off x="2029941" y="2680464"/>
            <a:ext cx="936104" cy="1785104"/>
          </a:xfrm>
          <a:prstGeom prst="rect">
            <a:avLst/>
          </a:prstGeom>
          <a:noFill/>
        </p:spPr>
        <p:txBody>
          <a:bodyPr wrap="square" rtlCol="0">
            <a:spAutoFit/>
          </a:bodyPr>
          <a:lstStyle/>
          <a:p>
            <a:r>
              <a:rPr lang="es-ES" sz="11000" dirty="0" smtClean="0">
                <a:solidFill>
                  <a:srgbClr val="FD6600"/>
                </a:solidFill>
              </a:rPr>
              <a:t>4</a:t>
            </a:r>
            <a:endParaRPr lang="es-ES" sz="11000" dirty="0">
              <a:solidFill>
                <a:srgbClr val="FD6600"/>
              </a:solidFill>
            </a:endParaRPr>
          </a:p>
        </p:txBody>
      </p:sp>
    </p:spTree>
    <p:extLst>
      <p:ext uri="{BB962C8B-B14F-4D97-AF65-F5344CB8AC3E}">
        <p14:creationId xmlns:p14="http://schemas.microsoft.com/office/powerpoint/2010/main" val="14159175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4</a:t>
            </a:r>
            <a:r>
              <a:rPr lang="en-US" sz="3200" dirty="0" smtClean="0">
                <a:solidFill>
                  <a:schemeClr val="bg1"/>
                </a:solidFill>
                <a:latin typeface="Tahoma" pitchFamily="34" charset="0"/>
              </a:rPr>
              <a:t>.1_ </a:t>
            </a:r>
            <a:r>
              <a:rPr lang="en-US" sz="3200" dirty="0" err="1" smtClean="0">
                <a:solidFill>
                  <a:schemeClr val="bg1"/>
                </a:solidFill>
                <a:latin typeface="Tahoma" pitchFamily="34" charset="0"/>
              </a:rPr>
              <a:t>Radare</a:t>
            </a:r>
            <a:endParaRPr lang="en-US" sz="3200" dirty="0">
              <a:solidFill>
                <a:schemeClr val="bg1"/>
              </a:solidFill>
              <a:latin typeface="Tahoma" pitchFamily="34" charset="0"/>
            </a:endParaRPr>
          </a:p>
        </p:txBody>
      </p:sp>
      <p:sp>
        <p:nvSpPr>
          <p:cNvPr id="3" name="5 Rectángulo"/>
          <p:cNvSpPr/>
          <p:nvPr/>
        </p:nvSpPr>
        <p:spPr>
          <a:xfrm>
            <a:off x="-468560" y="1268760"/>
            <a:ext cx="9325544" cy="4930581"/>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A </a:t>
            </a:r>
            <a:r>
              <a:rPr lang="en-US" sz="2000" dirty="0"/>
              <a:t>rewrite from scratch of </a:t>
            </a:r>
            <a:r>
              <a:rPr lang="en-US" sz="2000" dirty="0" err="1"/>
              <a:t>radare</a:t>
            </a:r>
            <a:r>
              <a:rPr lang="en-US" sz="2000" dirty="0"/>
              <a:t> in order to provide a set of libraries and tools to work with binary files</a:t>
            </a:r>
            <a:r>
              <a:rPr lang="en-US" sz="2000"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sz="2000" dirty="0" smtClean="0"/>
              <a:t>Started </a:t>
            </a:r>
            <a:r>
              <a:rPr lang="en-US" sz="2000" dirty="0"/>
              <a:t>as a forensics tool, a scriptable </a:t>
            </a:r>
            <a:r>
              <a:rPr lang="en-US" sz="2000" dirty="0" smtClean="0"/>
              <a:t>command line </a:t>
            </a:r>
            <a:r>
              <a:rPr lang="en-US" sz="2000" dirty="0"/>
              <a:t>hexadecimal editor able to open disk files, but later support for analyzing binaries, disassembling code, debugging programs, attaching to remote </a:t>
            </a:r>
            <a:r>
              <a:rPr lang="en-US" sz="2000" dirty="0" err="1"/>
              <a:t>gdb</a:t>
            </a:r>
            <a:r>
              <a:rPr lang="en-US" sz="2000" dirty="0"/>
              <a:t> </a:t>
            </a:r>
            <a:r>
              <a:rPr lang="en-US" sz="2000" dirty="0" smtClean="0"/>
              <a:t>servers.</a:t>
            </a:r>
          </a:p>
          <a:p>
            <a:pPr marL="1093788" lvl="2" indent="-285750">
              <a:lnSpc>
                <a:spcPct val="110000"/>
              </a:lnSpc>
              <a:spcBef>
                <a:spcPct val="50000"/>
              </a:spcBef>
              <a:buClr>
                <a:srgbClr val="FD6600"/>
              </a:buClr>
              <a:buFont typeface="Arial" pitchFamily="34" charset="0"/>
              <a:buChar char="•"/>
              <a:tabLst>
                <a:tab pos="193675" algn="l"/>
              </a:tabLst>
            </a:pPr>
            <a:r>
              <a:rPr lang="en-US" sz="2400" b="1" dirty="0"/>
              <a:t>Architectures: </a:t>
            </a:r>
            <a:r>
              <a:rPr lang="en-US" dirty="0"/>
              <a:t>arm, </a:t>
            </a:r>
            <a:r>
              <a:rPr lang="en-US" dirty="0" err="1"/>
              <a:t>avr</a:t>
            </a:r>
            <a:r>
              <a:rPr lang="en-US" dirty="0"/>
              <a:t>, bf, </a:t>
            </a:r>
            <a:r>
              <a:rPr lang="en-US" dirty="0" err="1"/>
              <a:t>blackfin</a:t>
            </a:r>
            <a:r>
              <a:rPr lang="en-US" dirty="0"/>
              <a:t>, </a:t>
            </a:r>
            <a:r>
              <a:rPr lang="en-US" dirty="0" err="1"/>
              <a:t>xap</a:t>
            </a:r>
            <a:r>
              <a:rPr lang="en-US" dirty="0"/>
              <a:t>, </a:t>
            </a:r>
            <a:r>
              <a:rPr lang="en-US" dirty="0" err="1"/>
              <a:t>dalvik</a:t>
            </a:r>
            <a:r>
              <a:rPr lang="en-US" dirty="0"/>
              <a:t>, dcpu16, </a:t>
            </a:r>
            <a:r>
              <a:rPr lang="en-US" dirty="0" err="1"/>
              <a:t>gameboy</a:t>
            </a:r>
            <a:r>
              <a:rPr lang="en-US" dirty="0"/>
              <a:t>, i386, i4004, i8080, m68k, </a:t>
            </a:r>
            <a:r>
              <a:rPr lang="en-US" dirty="0" err="1"/>
              <a:t>malbolge</a:t>
            </a:r>
            <a:r>
              <a:rPr lang="en-US" dirty="0"/>
              <a:t>, </a:t>
            </a:r>
            <a:r>
              <a:rPr lang="en-US" dirty="0" err="1"/>
              <a:t>mips</a:t>
            </a:r>
            <a:r>
              <a:rPr lang="en-US" dirty="0"/>
              <a:t>, </a:t>
            </a:r>
            <a:r>
              <a:rPr lang="en-US" dirty="0" err="1"/>
              <a:t>msil</a:t>
            </a:r>
            <a:r>
              <a:rPr lang="en-US" dirty="0"/>
              <a:t>, msp430, </a:t>
            </a:r>
            <a:r>
              <a:rPr lang="en-US" dirty="0" err="1"/>
              <a:t>nios</a:t>
            </a:r>
            <a:r>
              <a:rPr lang="en-US" dirty="0"/>
              <a:t> II, </a:t>
            </a:r>
            <a:r>
              <a:rPr lang="en-US" dirty="0" err="1"/>
              <a:t>powerpc</a:t>
            </a:r>
            <a:r>
              <a:rPr lang="en-US" dirty="0"/>
              <a:t>, </a:t>
            </a:r>
            <a:r>
              <a:rPr lang="en-US" dirty="0" err="1"/>
              <a:t>rar</a:t>
            </a:r>
            <a:r>
              <a:rPr lang="en-US" dirty="0"/>
              <a:t>, </a:t>
            </a:r>
            <a:r>
              <a:rPr lang="en-US" dirty="0" err="1"/>
              <a:t>sh</a:t>
            </a:r>
            <a:r>
              <a:rPr lang="en-US" dirty="0"/>
              <a:t>, </a:t>
            </a:r>
            <a:r>
              <a:rPr lang="en-US" dirty="0" err="1"/>
              <a:t>snes</a:t>
            </a:r>
            <a:r>
              <a:rPr lang="en-US" dirty="0"/>
              <a:t>, </a:t>
            </a:r>
            <a:r>
              <a:rPr lang="en-US" dirty="0" err="1"/>
              <a:t>sparc</a:t>
            </a:r>
            <a:r>
              <a:rPr lang="en-US" dirty="0"/>
              <a:t>, tms320 (c54x c55x c55+), V810, x86-64, </a:t>
            </a:r>
            <a:r>
              <a:rPr lang="en-US" dirty="0" err="1"/>
              <a:t>zimg</a:t>
            </a:r>
            <a:r>
              <a:rPr lang="en-US" dirty="0"/>
              <a:t>, </a:t>
            </a:r>
            <a:r>
              <a:rPr lang="en-US" dirty="0" err="1"/>
              <a:t>risc</a:t>
            </a:r>
            <a:r>
              <a:rPr lang="en-US" dirty="0"/>
              <a:t>-v.</a:t>
            </a:r>
            <a:endParaRPr lang="en-US" dirty="0" smtClean="0"/>
          </a:p>
          <a:p>
            <a:pPr marL="1093788" lvl="2" indent="-285750">
              <a:lnSpc>
                <a:spcPct val="110000"/>
              </a:lnSpc>
              <a:spcBef>
                <a:spcPct val="50000"/>
              </a:spcBef>
              <a:buClr>
                <a:srgbClr val="FD6600"/>
              </a:buClr>
              <a:buFont typeface="Arial" pitchFamily="34" charset="0"/>
              <a:buChar char="•"/>
              <a:tabLst>
                <a:tab pos="193675" algn="l"/>
              </a:tabLst>
            </a:pPr>
            <a:r>
              <a:rPr lang="en-US" sz="2400" b="1" dirty="0" smtClean="0"/>
              <a:t>File formats</a:t>
            </a:r>
            <a:r>
              <a:rPr lang="en-US" sz="2400" b="1" dirty="0"/>
              <a:t>: </a:t>
            </a:r>
            <a:r>
              <a:rPr lang="en-US" dirty="0"/>
              <a:t>bios, CGC, </a:t>
            </a:r>
            <a:r>
              <a:rPr lang="en-US" dirty="0" err="1"/>
              <a:t>dex</a:t>
            </a:r>
            <a:r>
              <a:rPr lang="en-US" dirty="0"/>
              <a:t>, elf, elf64, filesystem, java, fatmach0, mach0, mach0-64, MZ, PE, PE+, TE, COFF, plan9, </a:t>
            </a:r>
            <a:r>
              <a:rPr lang="en-US" dirty="0" err="1"/>
              <a:t>dyldcache</a:t>
            </a:r>
            <a:r>
              <a:rPr lang="en-US" dirty="0"/>
              <a:t>, Commodore VICE emulator, Game Boy (Advance), Nintendo DS ROMs and Nintendo 3DS FIRMs.</a:t>
            </a:r>
            <a:endParaRPr lang="en-US" dirty="0" smtClean="0"/>
          </a:p>
          <a:p>
            <a:pPr marL="1093788" lvl="2" indent="-285750">
              <a:lnSpc>
                <a:spcPct val="110000"/>
              </a:lnSpc>
              <a:spcBef>
                <a:spcPct val="50000"/>
              </a:spcBef>
              <a:buClr>
                <a:srgbClr val="FD6600"/>
              </a:buClr>
              <a:buFont typeface="Arial" pitchFamily="34" charset="0"/>
              <a:buChar char="•"/>
              <a:tabLst>
                <a:tab pos="193675" algn="l"/>
              </a:tabLst>
            </a:pPr>
            <a:r>
              <a:rPr lang="en-US" sz="2400" b="1" dirty="0" smtClean="0"/>
              <a:t>OS:</a:t>
            </a:r>
            <a:r>
              <a:rPr lang="en-US" sz="2400" dirty="0" smtClean="0"/>
              <a:t> Android, GNU/Linux, </a:t>
            </a:r>
            <a:r>
              <a:rPr lang="en-US" sz="2400" dirty="0" err="1" smtClean="0"/>
              <a:t>iOs</a:t>
            </a:r>
            <a:r>
              <a:rPr lang="en-US" sz="2400" smtClean="0"/>
              <a:t>, Windows..</a:t>
            </a:r>
            <a:endParaRPr lang="en-US" sz="2400" dirty="0"/>
          </a:p>
        </p:txBody>
      </p:sp>
    </p:spTree>
    <p:extLst>
      <p:ext uri="{BB962C8B-B14F-4D97-AF65-F5344CB8AC3E}">
        <p14:creationId xmlns:p14="http://schemas.microsoft.com/office/powerpoint/2010/main" val="41319953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4</a:t>
            </a:r>
            <a:r>
              <a:rPr lang="en-US" sz="3200" dirty="0" smtClean="0">
                <a:solidFill>
                  <a:schemeClr val="bg1"/>
                </a:solidFill>
                <a:latin typeface="Tahoma" pitchFamily="34" charset="0"/>
              </a:rPr>
              <a:t>.2_ </a:t>
            </a:r>
            <a:r>
              <a:rPr lang="en-US" sz="3200" dirty="0" err="1" smtClean="0">
                <a:solidFill>
                  <a:schemeClr val="bg1"/>
                </a:solidFill>
                <a:latin typeface="Tahoma" pitchFamily="34" charset="0"/>
              </a:rPr>
              <a:t>Radare</a:t>
            </a:r>
            <a:endParaRPr lang="en-US" sz="3200" dirty="0">
              <a:solidFill>
                <a:schemeClr val="bg1"/>
              </a:solidFill>
              <a:latin typeface="Tahoma" pitchFamily="34" charset="0"/>
            </a:endParaRPr>
          </a:p>
        </p:txBody>
      </p:sp>
      <p:sp>
        <p:nvSpPr>
          <p:cNvPr id="3" name="5 Rectángulo"/>
          <p:cNvSpPr/>
          <p:nvPr/>
        </p:nvSpPr>
        <p:spPr>
          <a:xfrm>
            <a:off x="-468560" y="1268760"/>
            <a:ext cx="9325544" cy="6312497"/>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dirty="0" smtClean="0"/>
              <a:t>Is </a:t>
            </a:r>
            <a:r>
              <a:rPr lang="en-US" dirty="0"/>
              <a:t>composed by a set of small utilities that can be used together </a:t>
            </a:r>
            <a:r>
              <a:rPr lang="en-US" dirty="0" smtClean="0"/>
              <a:t>or independently.</a:t>
            </a:r>
          </a:p>
          <a:p>
            <a:pPr marL="1093788" lvl="2" indent="-285750">
              <a:lnSpc>
                <a:spcPct val="110000"/>
              </a:lnSpc>
              <a:spcBef>
                <a:spcPct val="50000"/>
              </a:spcBef>
              <a:buClr>
                <a:srgbClr val="FD6600"/>
              </a:buClr>
              <a:buFont typeface="Arial" pitchFamily="34" charset="0"/>
              <a:buChar char="•"/>
              <a:tabLst>
                <a:tab pos="193675" algn="l"/>
              </a:tabLst>
            </a:pPr>
            <a:r>
              <a:rPr lang="en-US" b="1" dirty="0" err="1" smtClean="0"/>
              <a:t>Radare</a:t>
            </a:r>
            <a:r>
              <a:rPr lang="en-US" b="1" dirty="0" smtClean="0"/>
              <a:t>:</a:t>
            </a:r>
          </a:p>
          <a:p>
            <a:pPr marL="1550988" lvl="3" indent="-285750">
              <a:lnSpc>
                <a:spcPct val="110000"/>
              </a:lnSpc>
              <a:spcBef>
                <a:spcPct val="50000"/>
              </a:spcBef>
              <a:buClr>
                <a:srgbClr val="FD6600"/>
              </a:buClr>
              <a:buFont typeface="Arial" pitchFamily="34" charset="0"/>
              <a:buChar char="•"/>
              <a:tabLst>
                <a:tab pos="193675" algn="l"/>
              </a:tabLst>
            </a:pPr>
            <a:r>
              <a:rPr lang="en-US" dirty="0"/>
              <a:t>The core of the hexadecimal editor and debugger. Allows to open any kind of file from </a:t>
            </a:r>
            <a:r>
              <a:rPr lang="en-US" dirty="0" smtClean="0"/>
              <a:t>different IO </a:t>
            </a:r>
            <a:r>
              <a:rPr lang="en-US" dirty="0"/>
              <a:t>access like disk, network, kernel plugins, remote devices, debugged processes, ... and </a:t>
            </a:r>
            <a:r>
              <a:rPr lang="en-US" dirty="0" smtClean="0"/>
              <a:t>handle any </a:t>
            </a:r>
            <a:r>
              <a:rPr lang="en-US" dirty="0"/>
              <a:t>of them as if they were a simple plain file</a:t>
            </a:r>
            <a:r>
              <a:rPr lang="en-US" dirty="0" smtClean="0"/>
              <a:t>.</a:t>
            </a:r>
          </a:p>
          <a:p>
            <a:pPr marL="1550988" lvl="3" indent="-285750">
              <a:lnSpc>
                <a:spcPct val="110000"/>
              </a:lnSpc>
              <a:spcBef>
                <a:spcPct val="50000"/>
              </a:spcBef>
              <a:buClr>
                <a:srgbClr val="FD6600"/>
              </a:buClr>
              <a:buFont typeface="Arial" pitchFamily="34" charset="0"/>
              <a:buChar char="•"/>
              <a:tabLst>
                <a:tab pos="193675" algn="l"/>
              </a:tabLst>
            </a:pPr>
            <a:r>
              <a:rPr lang="en-US" dirty="0"/>
              <a:t>Implements an advanced command line interface for moving around the file, analyzing </a:t>
            </a:r>
            <a:r>
              <a:rPr lang="en-US" dirty="0" smtClean="0"/>
              <a:t>data, disassembling</a:t>
            </a:r>
            <a:r>
              <a:rPr lang="en-US" dirty="0"/>
              <a:t>, binary patching, data </a:t>
            </a:r>
            <a:r>
              <a:rPr lang="en-US" dirty="0" err="1"/>
              <a:t>comparision</a:t>
            </a:r>
            <a:r>
              <a:rPr lang="en-US" dirty="0"/>
              <a:t>, searching, replacing, scripting with </a:t>
            </a:r>
            <a:r>
              <a:rPr lang="en-US" dirty="0" smtClean="0"/>
              <a:t>ruby, python</a:t>
            </a:r>
            <a:r>
              <a:rPr lang="en-US" dirty="0"/>
              <a:t>, </a:t>
            </a:r>
            <a:r>
              <a:rPr lang="en-US" dirty="0" err="1"/>
              <a:t>lua</a:t>
            </a:r>
            <a:r>
              <a:rPr lang="en-US" dirty="0"/>
              <a:t> and </a:t>
            </a:r>
            <a:r>
              <a:rPr lang="en-US" dirty="0" err="1"/>
              <a:t>perl</a:t>
            </a:r>
            <a:r>
              <a:rPr lang="en-US" dirty="0"/>
              <a:t>, </a:t>
            </a:r>
            <a:r>
              <a:rPr lang="en-US"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Rabin:</a:t>
            </a:r>
            <a:endParaRPr lang="en-US" b="1" dirty="0"/>
          </a:p>
          <a:p>
            <a:pPr marL="1550988" lvl="3" indent="-285750">
              <a:lnSpc>
                <a:spcPct val="110000"/>
              </a:lnSpc>
              <a:spcBef>
                <a:spcPct val="50000"/>
              </a:spcBef>
              <a:buClr>
                <a:srgbClr val="FD6600"/>
              </a:buClr>
              <a:buFont typeface="Arial" pitchFamily="34" charset="0"/>
              <a:buChar char="•"/>
              <a:tabLst>
                <a:tab pos="193675" algn="l"/>
              </a:tabLst>
            </a:pPr>
            <a:r>
              <a:rPr lang="en-US" dirty="0"/>
              <a:t>Extracts information from executable binaries like ELF, PE, Java CLASS, MACH-O. It's </a:t>
            </a:r>
            <a:r>
              <a:rPr lang="en-US" dirty="0" smtClean="0"/>
              <a:t>used from </a:t>
            </a:r>
            <a:r>
              <a:rPr lang="en-US" dirty="0"/>
              <a:t>the core to get exported symbols, imports, file information, </a:t>
            </a:r>
            <a:r>
              <a:rPr lang="en-US" dirty="0" err="1"/>
              <a:t>xrefs</a:t>
            </a:r>
            <a:r>
              <a:rPr lang="en-US" dirty="0"/>
              <a:t>, library </a:t>
            </a:r>
            <a:r>
              <a:rPr lang="en-US" dirty="0" smtClean="0"/>
              <a:t>dependencies, sections</a:t>
            </a:r>
            <a:r>
              <a:rPr lang="en-US" dirty="0"/>
              <a:t>, </a:t>
            </a:r>
            <a:r>
              <a:rPr lang="en-US"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b="1" dirty="0" err="1" smtClean="0"/>
              <a:t>Rasm</a:t>
            </a:r>
            <a:r>
              <a:rPr lang="en-US" b="1" dirty="0" smtClean="0"/>
              <a:t>:</a:t>
            </a:r>
          </a:p>
          <a:p>
            <a:pPr marL="1550988" lvl="3" indent="-285750">
              <a:lnSpc>
                <a:spcPct val="110000"/>
              </a:lnSpc>
              <a:spcBef>
                <a:spcPct val="50000"/>
              </a:spcBef>
              <a:buClr>
                <a:srgbClr val="FD6600"/>
              </a:buClr>
              <a:buFont typeface="Arial" pitchFamily="34" charset="0"/>
              <a:buChar char="•"/>
              <a:tabLst>
                <a:tab pos="193675" algn="l"/>
              </a:tabLst>
            </a:pPr>
            <a:r>
              <a:rPr lang="en-US" dirty="0" err="1"/>
              <a:t>Commandline</a:t>
            </a:r>
            <a:r>
              <a:rPr lang="en-US" dirty="0"/>
              <a:t> assembler and disassembler for multiple </a:t>
            </a:r>
            <a:r>
              <a:rPr lang="en-US" dirty="0" smtClean="0"/>
              <a:t>architectures.</a:t>
            </a:r>
            <a:endParaRPr lang="en-US" dirty="0"/>
          </a:p>
          <a:p>
            <a:pPr marL="1550988" lvl="3" indent="-285750">
              <a:lnSpc>
                <a:spcPct val="110000"/>
              </a:lnSpc>
              <a:spcBef>
                <a:spcPct val="50000"/>
              </a:spcBef>
              <a:buClr>
                <a:srgbClr val="FD6600"/>
              </a:buClr>
              <a:buFont typeface="Arial" pitchFamily="34" charset="0"/>
              <a:buChar char="•"/>
              <a:tabLst>
                <a:tab pos="193675" algn="l"/>
              </a:tabLst>
            </a:pPr>
            <a:endParaRPr lang="en-US" sz="2000" dirty="0"/>
          </a:p>
          <a:p>
            <a:pPr marL="1550988" lvl="3" indent="-285750">
              <a:lnSpc>
                <a:spcPct val="110000"/>
              </a:lnSpc>
              <a:spcBef>
                <a:spcPct val="50000"/>
              </a:spcBef>
              <a:buClr>
                <a:srgbClr val="FD6600"/>
              </a:buClr>
              <a:buFont typeface="Arial" pitchFamily="34" charset="0"/>
              <a:buChar char="•"/>
              <a:tabLst>
                <a:tab pos="193675" algn="l"/>
              </a:tabLst>
            </a:pPr>
            <a:endParaRPr lang="en-US" sz="2000" dirty="0" smtClean="0"/>
          </a:p>
        </p:txBody>
      </p:sp>
    </p:spTree>
    <p:extLst>
      <p:ext uri="{BB962C8B-B14F-4D97-AF65-F5344CB8AC3E}">
        <p14:creationId xmlns:p14="http://schemas.microsoft.com/office/powerpoint/2010/main" val="1907523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4</a:t>
            </a:r>
            <a:r>
              <a:rPr lang="en-US" sz="3200" dirty="0" smtClean="0">
                <a:solidFill>
                  <a:schemeClr val="bg1"/>
                </a:solidFill>
                <a:latin typeface="Tahoma" pitchFamily="34" charset="0"/>
              </a:rPr>
              <a:t>.2_ </a:t>
            </a:r>
            <a:r>
              <a:rPr lang="en-US" sz="3200" dirty="0" err="1" smtClean="0">
                <a:solidFill>
                  <a:schemeClr val="bg1"/>
                </a:solidFill>
                <a:latin typeface="Tahoma" pitchFamily="34" charset="0"/>
              </a:rPr>
              <a:t>Radare</a:t>
            </a:r>
            <a:endParaRPr lang="en-US" sz="3200" dirty="0">
              <a:solidFill>
                <a:schemeClr val="bg1"/>
              </a:solidFill>
              <a:latin typeface="Tahoma" pitchFamily="34" charset="0"/>
            </a:endParaRPr>
          </a:p>
        </p:txBody>
      </p:sp>
      <p:sp>
        <p:nvSpPr>
          <p:cNvPr id="3" name="5 Rectángulo"/>
          <p:cNvSpPr/>
          <p:nvPr/>
        </p:nvSpPr>
        <p:spPr>
          <a:xfrm>
            <a:off x="-468560" y="1268760"/>
            <a:ext cx="9325544" cy="6257098"/>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b="1" dirty="0" err="1" smtClean="0"/>
              <a:t>Rasc</a:t>
            </a:r>
            <a:r>
              <a:rPr lang="en-US" b="1" dirty="0" smtClean="0"/>
              <a:t>:</a:t>
            </a:r>
          </a:p>
          <a:p>
            <a:pPr marL="1550988" lvl="3" indent="-285750">
              <a:lnSpc>
                <a:spcPct val="110000"/>
              </a:lnSpc>
              <a:spcBef>
                <a:spcPct val="50000"/>
              </a:spcBef>
              <a:buClr>
                <a:srgbClr val="FD6600"/>
              </a:buClr>
              <a:buFont typeface="Arial" pitchFamily="34" charset="0"/>
              <a:buChar char="•"/>
              <a:tabLst>
                <a:tab pos="193675" algn="l"/>
              </a:tabLst>
            </a:pPr>
            <a:r>
              <a:rPr lang="en-US" dirty="0"/>
              <a:t>Small utility to prepare buffers or shellcodes for exploiting vulnerabilities. It has an </a:t>
            </a:r>
            <a:r>
              <a:rPr lang="en-US" dirty="0" smtClean="0"/>
              <a:t>internal hardcoded </a:t>
            </a:r>
            <a:r>
              <a:rPr lang="en-US" dirty="0"/>
              <a:t>database of shellcodes and a </a:t>
            </a:r>
            <a:r>
              <a:rPr lang="en-US" dirty="0" err="1"/>
              <a:t>syscall</a:t>
            </a:r>
            <a:r>
              <a:rPr lang="en-US" dirty="0"/>
              <a:t>-proxy interface with some nice helpers like </a:t>
            </a:r>
            <a:r>
              <a:rPr lang="en-US" dirty="0" err="1" smtClean="0"/>
              <a:t>fillwith</a:t>
            </a:r>
            <a:r>
              <a:rPr lang="en-US" dirty="0" smtClean="0"/>
              <a:t> </a:t>
            </a:r>
            <a:r>
              <a:rPr lang="en-US" dirty="0" err="1" smtClean="0"/>
              <a:t>nops</a:t>
            </a:r>
            <a:r>
              <a:rPr lang="en-US" dirty="0"/>
              <a:t>, breakpoints, series of values to find the landing point, etc...</a:t>
            </a:r>
            <a:endParaRPr lang="en-US" dirty="0" smtClean="0"/>
          </a:p>
          <a:p>
            <a:pPr marL="1093788" lvl="2" indent="-285750">
              <a:lnSpc>
                <a:spcPct val="110000"/>
              </a:lnSpc>
              <a:spcBef>
                <a:spcPct val="50000"/>
              </a:spcBef>
              <a:buClr>
                <a:srgbClr val="FD6600"/>
              </a:buClr>
              <a:buFont typeface="Arial" pitchFamily="34" charset="0"/>
              <a:buChar char="•"/>
              <a:tabLst>
                <a:tab pos="193675" algn="l"/>
              </a:tabLst>
            </a:pPr>
            <a:r>
              <a:rPr lang="en-US" b="1" dirty="0" err="1" smtClean="0"/>
              <a:t>Rahash</a:t>
            </a:r>
            <a:r>
              <a:rPr lang="en-US" b="1" dirty="0" smtClean="0"/>
              <a:t>:</a:t>
            </a:r>
            <a:endParaRPr lang="en-US" b="1" dirty="0"/>
          </a:p>
          <a:p>
            <a:pPr marL="1550988" lvl="3" indent="-285750">
              <a:lnSpc>
                <a:spcPct val="110000"/>
              </a:lnSpc>
              <a:spcBef>
                <a:spcPct val="50000"/>
              </a:spcBef>
              <a:buClr>
                <a:srgbClr val="FD6600"/>
              </a:buClr>
              <a:buFont typeface="Arial" pitchFamily="34" charset="0"/>
              <a:buChar char="•"/>
              <a:tabLst>
                <a:tab pos="193675" algn="l"/>
              </a:tabLst>
            </a:pPr>
            <a:r>
              <a:rPr lang="en-US" dirty="0"/>
              <a:t>Implementation of a block-based </a:t>
            </a:r>
            <a:r>
              <a:rPr lang="en-US" dirty="0" err="1"/>
              <a:t>rahash</a:t>
            </a:r>
            <a:r>
              <a:rPr lang="en-US" dirty="0"/>
              <a:t> for small text strings or large disks, supporting </a:t>
            </a:r>
            <a:r>
              <a:rPr lang="en-US" dirty="0" smtClean="0"/>
              <a:t>multiple algorithms </a:t>
            </a:r>
            <a:r>
              <a:rPr lang="en-US" dirty="0"/>
              <a:t>like md4, md5, crc16, crc32, sha1, sha256, sha384, sha512, par, </a:t>
            </a:r>
            <a:r>
              <a:rPr lang="en-US" dirty="0" err="1" smtClean="0"/>
              <a:t>xor</a:t>
            </a:r>
            <a:r>
              <a:rPr lang="en-US"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b="1" dirty="0" err="1" smtClean="0"/>
              <a:t>Radiff</a:t>
            </a:r>
            <a:r>
              <a:rPr lang="en-US" b="1" dirty="0" smtClean="0"/>
              <a:t>:</a:t>
            </a:r>
          </a:p>
          <a:p>
            <a:pPr marL="1550988" lvl="3" indent="-285750">
              <a:lnSpc>
                <a:spcPct val="110000"/>
              </a:lnSpc>
              <a:spcBef>
                <a:spcPct val="50000"/>
              </a:spcBef>
              <a:buClr>
                <a:srgbClr val="FD6600"/>
              </a:buClr>
              <a:buFont typeface="Arial" pitchFamily="34" charset="0"/>
              <a:buChar char="•"/>
              <a:tabLst>
                <a:tab pos="193675" algn="l"/>
              </a:tabLst>
            </a:pPr>
            <a:r>
              <a:rPr lang="en-US" dirty="0"/>
              <a:t>Binary diffing utility with multiple algorithms implemented inside. Supports </a:t>
            </a:r>
            <a:r>
              <a:rPr lang="en-US" dirty="0" smtClean="0"/>
              <a:t>byte-level.</a:t>
            </a:r>
          </a:p>
          <a:p>
            <a:pPr marL="1093788" lvl="2" indent="-285750">
              <a:lnSpc>
                <a:spcPct val="110000"/>
              </a:lnSpc>
              <a:spcBef>
                <a:spcPct val="50000"/>
              </a:spcBef>
              <a:buClr>
                <a:srgbClr val="FD6600"/>
              </a:buClr>
              <a:buFont typeface="Arial" pitchFamily="34" charset="0"/>
              <a:buChar char="•"/>
              <a:tabLst>
                <a:tab pos="193675" algn="l"/>
              </a:tabLst>
            </a:pPr>
            <a:r>
              <a:rPr lang="en-US" sz="2000" b="1" dirty="0" err="1" smtClean="0"/>
              <a:t>Rsc</a:t>
            </a:r>
            <a:r>
              <a:rPr lang="en-US" sz="2000" b="1" dirty="0" smtClean="0"/>
              <a:t>:</a:t>
            </a:r>
          </a:p>
          <a:p>
            <a:pPr marL="1550988" lvl="3" indent="-285750">
              <a:lnSpc>
                <a:spcPct val="110000"/>
              </a:lnSpc>
              <a:spcBef>
                <a:spcPct val="50000"/>
              </a:spcBef>
              <a:buClr>
                <a:srgbClr val="FD6600"/>
              </a:buClr>
              <a:buFont typeface="Arial" pitchFamily="34" charset="0"/>
              <a:buChar char="•"/>
              <a:tabLst>
                <a:tab pos="193675" algn="l"/>
              </a:tabLst>
            </a:pPr>
            <a:r>
              <a:rPr lang="en-US" dirty="0" err="1"/>
              <a:t>Entrypoint</a:t>
            </a:r>
            <a:r>
              <a:rPr lang="en-US" dirty="0"/>
              <a:t> for calling multiple small scripts and utilities that can be used from the shell</a:t>
            </a:r>
            <a:r>
              <a:rPr lang="en-US" dirty="0" smtClean="0"/>
              <a:t>.</a:t>
            </a:r>
            <a:endParaRPr lang="en-US" dirty="0"/>
          </a:p>
          <a:p>
            <a:pPr marL="1550988" lvl="3" indent="-285750">
              <a:lnSpc>
                <a:spcPct val="110000"/>
              </a:lnSpc>
              <a:spcBef>
                <a:spcPct val="50000"/>
              </a:spcBef>
              <a:buClr>
                <a:srgbClr val="FD6600"/>
              </a:buClr>
              <a:buFont typeface="Arial" pitchFamily="34" charset="0"/>
              <a:buChar char="•"/>
              <a:tabLst>
                <a:tab pos="193675" algn="l"/>
              </a:tabLst>
            </a:pPr>
            <a:endParaRPr lang="en-US" sz="2000" dirty="0" smtClean="0"/>
          </a:p>
        </p:txBody>
      </p:sp>
    </p:spTree>
    <p:extLst>
      <p:ext uri="{BB962C8B-B14F-4D97-AF65-F5344CB8AC3E}">
        <p14:creationId xmlns:p14="http://schemas.microsoft.com/office/powerpoint/2010/main" val="4345694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4</a:t>
            </a:r>
            <a:r>
              <a:rPr lang="en-US" sz="3200" dirty="0" smtClean="0">
                <a:solidFill>
                  <a:schemeClr val="bg1"/>
                </a:solidFill>
                <a:latin typeface="Tahoma" pitchFamily="34" charset="0"/>
              </a:rPr>
              <a:t>.3_ </a:t>
            </a:r>
            <a:r>
              <a:rPr lang="en-US" sz="3200" dirty="0" err="1" smtClean="0">
                <a:solidFill>
                  <a:schemeClr val="bg1"/>
                </a:solidFill>
                <a:latin typeface="Tahoma" pitchFamily="34" charset="0"/>
              </a:rPr>
              <a:t>Radare</a:t>
            </a:r>
            <a:endParaRPr lang="en-US" sz="3200" dirty="0">
              <a:solidFill>
                <a:schemeClr val="bg1"/>
              </a:solidFill>
              <a:latin typeface="Tahoma" pitchFamily="34" charset="0"/>
            </a:endParaRPr>
          </a:p>
        </p:txBody>
      </p:sp>
      <p:sp>
        <p:nvSpPr>
          <p:cNvPr id="3" name="5 Rectángulo"/>
          <p:cNvSpPr/>
          <p:nvPr/>
        </p:nvSpPr>
        <p:spPr>
          <a:xfrm>
            <a:off x="-468560" y="1268760"/>
            <a:ext cx="9325544" cy="2662267"/>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b="1" dirty="0" smtClean="0"/>
              <a:t>$ r2 ./</a:t>
            </a:r>
            <a:r>
              <a:rPr lang="en-US" b="1" dirty="0" err="1" smtClean="0"/>
              <a:t>hello_world</a:t>
            </a:r>
            <a:endParaRPr lang="en-US" b="1" dirty="0" smtClean="0"/>
          </a:p>
          <a:p>
            <a:pPr marL="1093788" lvl="2" indent="-285750">
              <a:lnSpc>
                <a:spcPct val="110000"/>
              </a:lnSpc>
              <a:spcBef>
                <a:spcPct val="50000"/>
              </a:spcBef>
              <a:buClr>
                <a:srgbClr val="FD6600"/>
              </a:buClr>
              <a:buFont typeface="Arial" pitchFamily="34" charset="0"/>
              <a:buChar char="•"/>
              <a:tabLst>
                <a:tab pos="193675" algn="l"/>
              </a:tabLst>
            </a:pPr>
            <a:r>
              <a:rPr lang="en-US" b="1" dirty="0" smtClean="0"/>
              <a:t>$ run ‘aa’ or ‘</a:t>
            </a:r>
            <a:r>
              <a:rPr lang="en-US" b="1" dirty="0" err="1" smtClean="0"/>
              <a:t>aaa</a:t>
            </a:r>
            <a:r>
              <a:rPr lang="en-US" b="1" dirty="0" smtClean="0"/>
              <a:t>’ to analyze all code.</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 ‘V’ to enter Visual Mode.</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 ‘v’ to view the graph of a function.</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 ‘p’ show the disassembly at the current location. ‘p’ again show registers state.</a:t>
            </a:r>
            <a:endParaRPr lang="en-US" dirty="0"/>
          </a:p>
          <a:p>
            <a:pPr marL="1550988" lvl="3" indent="-285750">
              <a:lnSpc>
                <a:spcPct val="110000"/>
              </a:lnSpc>
              <a:spcBef>
                <a:spcPct val="50000"/>
              </a:spcBef>
              <a:buClr>
                <a:srgbClr val="FD6600"/>
              </a:buClr>
              <a:buFont typeface="Arial" pitchFamily="34" charset="0"/>
              <a:buChar char="•"/>
              <a:tabLst>
                <a:tab pos="193675" algn="l"/>
              </a:tabLst>
            </a:pPr>
            <a:endParaRPr lang="en-US" sz="2000" dirty="0" smtClean="0"/>
          </a:p>
        </p:txBody>
      </p:sp>
      <p:pic>
        <p:nvPicPr>
          <p:cNvPr id="2" name="Imagen 1"/>
          <p:cNvPicPr>
            <a:picLocks noChangeAspect="1"/>
          </p:cNvPicPr>
          <p:nvPr/>
        </p:nvPicPr>
        <p:blipFill>
          <a:blip r:embed="rId2"/>
          <a:stretch>
            <a:fillRect/>
          </a:stretch>
        </p:blipFill>
        <p:spPr>
          <a:xfrm>
            <a:off x="397298" y="3603022"/>
            <a:ext cx="4248471" cy="2423370"/>
          </a:xfrm>
          <a:prstGeom prst="rect">
            <a:avLst/>
          </a:prstGeom>
        </p:spPr>
      </p:pic>
      <p:pic>
        <p:nvPicPr>
          <p:cNvPr id="4" name="Imagen 3"/>
          <p:cNvPicPr>
            <a:picLocks noChangeAspect="1"/>
          </p:cNvPicPr>
          <p:nvPr/>
        </p:nvPicPr>
        <p:blipFill rotWithShape="1">
          <a:blip r:embed="rId3"/>
          <a:srcRect l="50610"/>
          <a:stretch/>
        </p:blipFill>
        <p:spPr>
          <a:xfrm>
            <a:off x="4732853" y="4568586"/>
            <a:ext cx="4037046" cy="1482161"/>
          </a:xfrm>
          <a:prstGeom prst="rect">
            <a:avLst/>
          </a:prstGeom>
        </p:spPr>
      </p:pic>
    </p:spTree>
    <p:extLst>
      <p:ext uri="{BB962C8B-B14F-4D97-AF65-F5344CB8AC3E}">
        <p14:creationId xmlns:p14="http://schemas.microsoft.com/office/powerpoint/2010/main" val="23569062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a:solidFill>
                  <a:schemeClr val="bg1"/>
                </a:solidFill>
                <a:latin typeface="Tahoma" pitchFamily="34" charset="0"/>
              </a:rPr>
              <a:t>4</a:t>
            </a:r>
            <a:r>
              <a:rPr lang="en-US" sz="3200" dirty="0" smtClean="0">
                <a:solidFill>
                  <a:schemeClr val="bg1"/>
                </a:solidFill>
                <a:latin typeface="Tahoma" pitchFamily="34" charset="0"/>
              </a:rPr>
              <a:t>.3_ </a:t>
            </a:r>
            <a:r>
              <a:rPr lang="en-US" sz="3200" dirty="0" err="1" smtClean="0">
                <a:solidFill>
                  <a:schemeClr val="bg1"/>
                </a:solidFill>
                <a:latin typeface="Tahoma" pitchFamily="34" charset="0"/>
              </a:rPr>
              <a:t>Radare</a:t>
            </a:r>
            <a:endParaRPr lang="en-US" sz="3200" dirty="0">
              <a:solidFill>
                <a:schemeClr val="bg1"/>
              </a:solidFill>
              <a:latin typeface="Tahoma" pitchFamily="34" charset="0"/>
            </a:endParaRPr>
          </a:p>
        </p:txBody>
      </p:sp>
      <p:pic>
        <p:nvPicPr>
          <p:cNvPr id="5" name="Imagen 4"/>
          <p:cNvPicPr>
            <a:picLocks noChangeAspect="1"/>
          </p:cNvPicPr>
          <p:nvPr/>
        </p:nvPicPr>
        <p:blipFill>
          <a:blip r:embed="rId2"/>
          <a:stretch>
            <a:fillRect/>
          </a:stretch>
        </p:blipFill>
        <p:spPr>
          <a:xfrm>
            <a:off x="1043608" y="1711446"/>
            <a:ext cx="6305128" cy="4800495"/>
          </a:xfrm>
          <a:prstGeom prst="rect">
            <a:avLst/>
          </a:prstGeom>
        </p:spPr>
      </p:pic>
      <p:sp>
        <p:nvSpPr>
          <p:cNvPr id="7" name="5 Rectángulo"/>
          <p:cNvSpPr/>
          <p:nvPr/>
        </p:nvSpPr>
        <p:spPr>
          <a:xfrm>
            <a:off x="-468560" y="1268760"/>
            <a:ext cx="9325544" cy="381771"/>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b="1" dirty="0" smtClean="0"/>
              <a:t>$ </a:t>
            </a:r>
            <a:r>
              <a:rPr lang="en-US" b="1" dirty="0" err="1" smtClean="0"/>
              <a:t>iS</a:t>
            </a:r>
            <a:r>
              <a:rPr lang="en-US" b="1" dirty="0" smtClean="0"/>
              <a:t> -&gt; </a:t>
            </a:r>
            <a:r>
              <a:rPr lang="en-US" dirty="0" smtClean="0"/>
              <a:t>View</a:t>
            </a:r>
            <a:r>
              <a:rPr lang="en-US" b="1" dirty="0" smtClean="0"/>
              <a:t> </a:t>
            </a:r>
            <a:r>
              <a:rPr lang="en-US" dirty="0" smtClean="0"/>
              <a:t>Sections and their permissions.</a:t>
            </a:r>
            <a:endParaRPr lang="en-US" dirty="0"/>
          </a:p>
        </p:txBody>
      </p:sp>
    </p:spTree>
    <p:extLst>
      <p:ext uri="{BB962C8B-B14F-4D97-AF65-F5344CB8AC3E}">
        <p14:creationId xmlns:p14="http://schemas.microsoft.com/office/powerpoint/2010/main" val="15250471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2987824" y="3573016"/>
            <a:ext cx="5384626" cy="1080120"/>
          </a:xfrm>
          <a:prstGeom prst="rect">
            <a:avLst/>
          </a:prstGeom>
        </p:spPr>
        <p:txBody>
          <a:bodyPr/>
          <a:lstStyle/>
          <a:p>
            <a:pPr algn="l"/>
            <a:r>
              <a:rPr lang="es-ES" sz="4000" b="1" dirty="0" smtClean="0">
                <a:solidFill>
                  <a:schemeClr val="bg1">
                    <a:lumMod val="50000"/>
                  </a:schemeClr>
                </a:solidFill>
                <a:latin typeface="Tahoma" pitchFamily="34" charset="0"/>
                <a:ea typeface="Tahoma" pitchFamily="34" charset="0"/>
                <a:cs typeface="Tahoma" pitchFamily="34" charset="0"/>
              </a:rPr>
              <a:t>Chrome</a:t>
            </a:r>
            <a:r>
              <a:rPr lang="es-ES" sz="4000" b="1" dirty="0" smtClean="0">
                <a:solidFill>
                  <a:schemeClr val="tx1">
                    <a:lumMod val="75000"/>
                    <a:lumOff val="25000"/>
                  </a:schemeClr>
                </a:solidFill>
                <a:latin typeface="Tahoma" pitchFamily="34" charset="0"/>
                <a:ea typeface="Tahoma" pitchFamily="34" charset="0"/>
                <a:cs typeface="Tahoma" pitchFamily="34" charset="0"/>
              </a:rPr>
              <a:t/>
            </a:r>
            <a:br>
              <a:rPr lang="es-ES" sz="4000" b="1" dirty="0" smtClean="0">
                <a:solidFill>
                  <a:schemeClr val="tx1">
                    <a:lumMod val="75000"/>
                    <a:lumOff val="25000"/>
                  </a:schemeClr>
                </a:solidFill>
                <a:latin typeface="Tahoma" pitchFamily="34" charset="0"/>
                <a:ea typeface="Tahoma" pitchFamily="34" charset="0"/>
                <a:cs typeface="Tahoma" pitchFamily="34" charset="0"/>
              </a:rPr>
            </a:br>
            <a:endParaRPr lang="es-ES" sz="4000" b="1" dirty="0">
              <a:solidFill>
                <a:srgbClr val="FD6600"/>
              </a:solidFill>
              <a:latin typeface="Tahoma" pitchFamily="34" charset="0"/>
              <a:ea typeface="Tahoma" pitchFamily="34" charset="0"/>
              <a:cs typeface="Tahoma" pitchFamily="34" charset="0"/>
            </a:endParaRPr>
          </a:p>
        </p:txBody>
      </p:sp>
      <p:pic>
        <p:nvPicPr>
          <p:cNvPr id="7" name="Picture 5" descr="PPT_appluslaboratories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0"/>
            <a:ext cx="19113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p:cNvPicPr>
            <a:picLocks noChangeAspect="1"/>
          </p:cNvPicPr>
          <p:nvPr/>
        </p:nvPicPr>
        <p:blipFill>
          <a:blip r:embed="rId3"/>
          <a:stretch>
            <a:fillRect/>
          </a:stretch>
        </p:blipFill>
        <p:spPr>
          <a:xfrm>
            <a:off x="2683818" y="2925316"/>
            <a:ext cx="2000250" cy="647700"/>
          </a:xfrm>
          <a:prstGeom prst="rect">
            <a:avLst/>
          </a:prstGeom>
        </p:spPr>
      </p:pic>
      <p:sp>
        <p:nvSpPr>
          <p:cNvPr id="9" name="CuadroTexto 8"/>
          <p:cNvSpPr txBox="1"/>
          <p:nvPr/>
        </p:nvSpPr>
        <p:spPr>
          <a:xfrm>
            <a:off x="2029941" y="2680464"/>
            <a:ext cx="936104" cy="1785104"/>
          </a:xfrm>
          <a:prstGeom prst="rect">
            <a:avLst/>
          </a:prstGeom>
          <a:noFill/>
        </p:spPr>
        <p:txBody>
          <a:bodyPr wrap="square" rtlCol="0">
            <a:spAutoFit/>
          </a:bodyPr>
          <a:lstStyle/>
          <a:p>
            <a:r>
              <a:rPr lang="es-ES" sz="11000" dirty="0" smtClean="0">
                <a:solidFill>
                  <a:srgbClr val="FD6600"/>
                </a:solidFill>
              </a:rPr>
              <a:t>5</a:t>
            </a:r>
            <a:endParaRPr lang="es-ES" sz="11000" dirty="0">
              <a:solidFill>
                <a:srgbClr val="FD6600"/>
              </a:solidFill>
            </a:endParaRPr>
          </a:p>
        </p:txBody>
      </p:sp>
    </p:spTree>
    <p:extLst>
      <p:ext uri="{BB962C8B-B14F-4D97-AF65-F5344CB8AC3E}">
        <p14:creationId xmlns:p14="http://schemas.microsoft.com/office/powerpoint/2010/main" val="5431140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5.1_ Chrome</a:t>
            </a:r>
            <a:endParaRPr lang="en-US" sz="3200" dirty="0">
              <a:solidFill>
                <a:schemeClr val="bg1"/>
              </a:solidFill>
              <a:latin typeface="Tahoma" pitchFamily="34" charset="0"/>
            </a:endParaRPr>
          </a:p>
        </p:txBody>
      </p:sp>
      <p:sp>
        <p:nvSpPr>
          <p:cNvPr id="6" name="5 Rectángulo"/>
          <p:cNvSpPr/>
          <p:nvPr/>
        </p:nvSpPr>
        <p:spPr>
          <a:xfrm>
            <a:off x="-468560" y="1268760"/>
            <a:ext cx="9325544" cy="1520416"/>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dirty="0" smtClean="0"/>
              <a:t>Chrome includes a functionality to debug </a:t>
            </a:r>
            <a:r>
              <a:rPr lang="en-US" dirty="0" err="1" smtClean="0"/>
              <a:t>WebView</a:t>
            </a:r>
            <a:r>
              <a:rPr lang="en-US" dirty="0" smtClean="0"/>
              <a:t> applications.</a:t>
            </a:r>
          </a:p>
          <a:p>
            <a:pPr marL="1093788" lvl="2" indent="-285750">
              <a:lnSpc>
                <a:spcPct val="110000"/>
              </a:lnSpc>
              <a:spcBef>
                <a:spcPct val="50000"/>
              </a:spcBef>
              <a:buClr>
                <a:srgbClr val="FD6600"/>
              </a:buClr>
              <a:buFont typeface="Arial" pitchFamily="34" charset="0"/>
              <a:buChar char="•"/>
              <a:tabLst>
                <a:tab pos="193675" algn="l"/>
              </a:tabLst>
            </a:pPr>
            <a:r>
              <a:rPr lang="es-ES" dirty="0" err="1" smtClean="0"/>
              <a:t>The</a:t>
            </a:r>
            <a:r>
              <a:rPr lang="es-ES" dirty="0" smtClean="0"/>
              <a:t> </a:t>
            </a:r>
            <a:r>
              <a:rPr lang="es-ES" dirty="0" err="1" smtClean="0"/>
              <a:t>debugging</a:t>
            </a:r>
            <a:r>
              <a:rPr lang="es-ES" dirty="0" smtClean="0"/>
              <a:t> </a:t>
            </a:r>
            <a:r>
              <a:rPr lang="es-ES" dirty="0" err="1" smtClean="0"/>
              <a:t>functionallity</a:t>
            </a:r>
            <a:r>
              <a:rPr lang="es-ES" dirty="0" smtClean="0"/>
              <a:t> </a:t>
            </a:r>
            <a:r>
              <a:rPr lang="es-ES" dirty="0" err="1" smtClean="0"/>
              <a:t>is</a:t>
            </a:r>
            <a:r>
              <a:rPr lang="es-ES" dirty="0" smtClean="0"/>
              <a:t> </a:t>
            </a:r>
            <a:r>
              <a:rPr lang="es-ES" dirty="0" err="1" smtClean="0"/>
              <a:t>only</a:t>
            </a:r>
            <a:r>
              <a:rPr lang="es-ES" dirty="0" smtClean="0"/>
              <a:t> </a:t>
            </a:r>
            <a:r>
              <a:rPr lang="es-ES" dirty="0" err="1" smtClean="0"/>
              <a:t>available</a:t>
            </a:r>
            <a:r>
              <a:rPr lang="es-ES" dirty="0" smtClean="0"/>
              <a:t> </a:t>
            </a:r>
            <a:r>
              <a:rPr lang="es-ES" dirty="0" err="1" smtClean="0"/>
              <a:t>if</a:t>
            </a:r>
            <a:r>
              <a:rPr lang="es-ES" dirty="0" smtClean="0"/>
              <a:t> </a:t>
            </a:r>
            <a:r>
              <a:rPr lang="es-ES" dirty="0" err="1" smtClean="0"/>
              <a:t>the</a:t>
            </a:r>
            <a:r>
              <a:rPr lang="es-ES" dirty="0" smtClean="0"/>
              <a:t> </a:t>
            </a:r>
            <a:r>
              <a:rPr lang="es-ES" dirty="0" err="1" smtClean="0"/>
              <a:t>debug</a:t>
            </a:r>
            <a:r>
              <a:rPr lang="es-ES" dirty="0" smtClean="0"/>
              <a:t> </a:t>
            </a:r>
            <a:r>
              <a:rPr lang="es-ES" dirty="0" err="1" smtClean="0"/>
              <a:t>is</a:t>
            </a:r>
            <a:r>
              <a:rPr lang="es-ES" dirty="0" smtClean="0"/>
              <a:t> </a:t>
            </a:r>
            <a:r>
              <a:rPr lang="es-ES" dirty="0" err="1" smtClean="0"/>
              <a:t>enabled</a:t>
            </a:r>
            <a:r>
              <a:rPr lang="es-ES" dirty="0" smtClean="0"/>
              <a:t> in </a:t>
            </a:r>
            <a:r>
              <a:rPr lang="es-ES" dirty="0" err="1" smtClean="0"/>
              <a:t>the</a:t>
            </a:r>
            <a:r>
              <a:rPr lang="es-ES" dirty="0" smtClean="0"/>
              <a:t> </a:t>
            </a:r>
            <a:r>
              <a:rPr lang="es-ES" dirty="0" err="1" smtClean="0"/>
              <a:t>WebView</a:t>
            </a:r>
            <a:r>
              <a:rPr lang="es-ES" dirty="0"/>
              <a:t> </a:t>
            </a:r>
            <a:r>
              <a:rPr lang="en-US" sz="1400" dirty="0" smtClean="0">
                <a:latin typeface="Consolas" panose="020B0609020204030204" pitchFamily="49" charset="0"/>
              </a:rPr>
              <a:t>“</a:t>
            </a:r>
            <a:r>
              <a:rPr lang="en-US" sz="1400" dirty="0" err="1">
                <a:latin typeface="Consolas" panose="020B0609020204030204" pitchFamily="49" charset="0"/>
              </a:rPr>
              <a:t>WebView.setWebContentsDebuggingEnabled</a:t>
            </a:r>
            <a:r>
              <a:rPr lang="en-US" sz="1400" dirty="0">
                <a:latin typeface="Consolas" panose="020B0609020204030204" pitchFamily="49" charset="0"/>
              </a:rPr>
              <a:t>(true</a:t>
            </a:r>
            <a:r>
              <a:rPr lang="en-US" sz="1400" dirty="0" smtClean="0">
                <a:latin typeface="Consolas" panose="020B0609020204030204" pitchFamily="49" charset="0"/>
              </a:rPr>
              <a:t>);”</a:t>
            </a:r>
            <a:endParaRPr lang="es-ES" sz="1400" dirty="0" smtClean="0">
              <a:latin typeface="Consolas" panose="020B0609020204030204" pitchFamily="49" charset="0"/>
            </a:endParaRPr>
          </a:p>
          <a:p>
            <a:pPr marL="1093788" lvl="2" indent="-285750">
              <a:lnSpc>
                <a:spcPct val="110000"/>
              </a:lnSpc>
              <a:spcBef>
                <a:spcPct val="50000"/>
              </a:spcBef>
              <a:buClr>
                <a:srgbClr val="FD6600"/>
              </a:buClr>
              <a:buFont typeface="Arial" pitchFamily="34" charset="0"/>
              <a:buChar char="•"/>
              <a:tabLst>
                <a:tab pos="193675" algn="l"/>
              </a:tabLst>
            </a:pPr>
            <a:r>
              <a:rPr lang="es-ES" dirty="0" err="1" smtClean="0"/>
              <a:t>The</a:t>
            </a:r>
            <a:r>
              <a:rPr lang="es-ES" dirty="0" smtClean="0"/>
              <a:t> </a:t>
            </a:r>
            <a:r>
              <a:rPr lang="en-US" dirty="0"/>
              <a:t>functionality </a:t>
            </a:r>
            <a:r>
              <a:rPr lang="en-US" dirty="0" smtClean="0"/>
              <a:t> is available in chrome://inspect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56992"/>
            <a:ext cx="7454331"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1691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5.2_ Chrome</a:t>
            </a:r>
            <a:endParaRPr lang="en-US" sz="3200" dirty="0">
              <a:solidFill>
                <a:schemeClr val="bg1"/>
              </a:solidFill>
              <a:latin typeface="Tahoma" pitchFamily="34" charset="0"/>
            </a:endParaRPr>
          </a:p>
        </p:txBody>
      </p:sp>
      <p:sp>
        <p:nvSpPr>
          <p:cNvPr id="8" name="5 Rectángulo"/>
          <p:cNvSpPr/>
          <p:nvPr/>
        </p:nvSpPr>
        <p:spPr>
          <a:xfrm>
            <a:off x="-468560" y="1268760"/>
            <a:ext cx="9325544" cy="4927503"/>
          </a:xfrm>
          <a:prstGeom prst="rect">
            <a:avLst/>
          </a:prstGeom>
        </p:spPr>
        <p:txBody>
          <a:bodyPr wrap="square">
            <a:spAutoFit/>
          </a:bodyPr>
          <a:lstStyle/>
          <a:p>
            <a:pPr marL="1093788" lvl="2" indent="-285750">
              <a:lnSpc>
                <a:spcPct val="110000"/>
              </a:lnSpc>
              <a:spcBef>
                <a:spcPct val="50000"/>
              </a:spcBef>
              <a:buClr>
                <a:srgbClr val="FD6600"/>
              </a:buClr>
              <a:buFont typeface="Arial" pitchFamily="34" charset="0"/>
              <a:buChar char="•"/>
              <a:tabLst>
                <a:tab pos="193675" algn="l"/>
              </a:tabLst>
            </a:pPr>
            <a:r>
              <a:rPr lang="en-US" dirty="0" smtClean="0"/>
              <a:t>Is </a:t>
            </a:r>
            <a:r>
              <a:rPr lang="en-US" dirty="0"/>
              <a:t>composed by a </a:t>
            </a:r>
            <a:r>
              <a:rPr lang="en-US" dirty="0" smtClean="0"/>
              <a:t>set utilities </a:t>
            </a:r>
            <a:r>
              <a:rPr lang="en-US" dirty="0"/>
              <a:t>that </a:t>
            </a:r>
            <a:r>
              <a:rPr lang="en-US" dirty="0" smtClean="0"/>
              <a:t>are available together. The most relevant ones are:</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Console:</a:t>
            </a:r>
          </a:p>
          <a:p>
            <a:pPr marL="1550988" lvl="3" indent="-285750">
              <a:lnSpc>
                <a:spcPct val="110000"/>
              </a:lnSpc>
              <a:spcBef>
                <a:spcPct val="50000"/>
              </a:spcBef>
              <a:buClr>
                <a:srgbClr val="FD6600"/>
              </a:buClr>
              <a:buFont typeface="Arial" pitchFamily="34" charset="0"/>
              <a:buChar char="•"/>
              <a:tabLst>
                <a:tab pos="193675" algn="l"/>
              </a:tabLst>
            </a:pPr>
            <a:r>
              <a:rPr lang="en-US" dirty="0"/>
              <a:t>The </a:t>
            </a:r>
            <a:r>
              <a:rPr lang="en-US" dirty="0" smtClean="0"/>
              <a:t>console allows to execute JavaScript code.</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Network:</a:t>
            </a:r>
            <a:endParaRPr lang="en-US" b="1" dirty="0"/>
          </a:p>
          <a:p>
            <a:pPr marL="1550988" lvl="3" indent="-285750">
              <a:lnSpc>
                <a:spcPct val="110000"/>
              </a:lnSpc>
              <a:spcBef>
                <a:spcPct val="50000"/>
              </a:spcBef>
              <a:buClr>
                <a:srgbClr val="FD6600"/>
              </a:buClr>
              <a:buFont typeface="Arial" pitchFamily="34" charset="0"/>
              <a:buChar char="•"/>
              <a:tabLst>
                <a:tab pos="193675" algn="l"/>
              </a:tabLst>
            </a:pPr>
            <a:r>
              <a:rPr lang="en-US" dirty="0" smtClean="0"/>
              <a:t>Networking analysis of the different petitions sent by the </a:t>
            </a:r>
            <a:r>
              <a:rPr lang="en-US" dirty="0" err="1" smtClean="0"/>
              <a:t>WebView</a:t>
            </a:r>
            <a:r>
              <a:rPr lang="en-US" dirty="0" smtClean="0"/>
              <a:t>.</a:t>
            </a:r>
          </a:p>
          <a:p>
            <a:pPr marL="1093788" lvl="2" indent="-285750">
              <a:lnSpc>
                <a:spcPct val="110000"/>
              </a:lnSpc>
              <a:spcBef>
                <a:spcPct val="50000"/>
              </a:spcBef>
              <a:buClr>
                <a:srgbClr val="FD6600"/>
              </a:buClr>
              <a:buFont typeface="Arial" pitchFamily="34" charset="0"/>
              <a:buChar char="•"/>
              <a:tabLst>
                <a:tab pos="193675" algn="l"/>
              </a:tabLst>
            </a:pPr>
            <a:r>
              <a:rPr lang="en-US" b="1" dirty="0" smtClean="0"/>
              <a:t>Filesystem:</a:t>
            </a:r>
          </a:p>
          <a:p>
            <a:pPr marL="1550988" lvl="3" indent="-285750">
              <a:lnSpc>
                <a:spcPct val="110000"/>
              </a:lnSpc>
              <a:spcBef>
                <a:spcPct val="50000"/>
              </a:spcBef>
              <a:buClr>
                <a:srgbClr val="FD6600"/>
              </a:buClr>
              <a:buFont typeface="Arial" pitchFamily="34" charset="0"/>
              <a:buChar char="•"/>
              <a:tabLst>
                <a:tab pos="193675" algn="l"/>
              </a:tabLst>
            </a:pPr>
            <a:r>
              <a:rPr lang="en-US" dirty="0" smtClean="0"/>
              <a:t>Utility to view the data stored by the </a:t>
            </a:r>
            <a:r>
              <a:rPr lang="en-US" dirty="0" err="1" smtClean="0"/>
              <a:t>WebView</a:t>
            </a:r>
            <a:r>
              <a:rPr lang="en-US" dirty="0" smtClean="0"/>
              <a:t> (cookies, etc.).</a:t>
            </a:r>
            <a:endParaRPr lang="en-US" dirty="0"/>
          </a:p>
          <a:p>
            <a:pPr marL="1093788" lvl="2" indent="-285750">
              <a:lnSpc>
                <a:spcPct val="110000"/>
              </a:lnSpc>
              <a:spcBef>
                <a:spcPct val="50000"/>
              </a:spcBef>
              <a:buClr>
                <a:srgbClr val="FD6600"/>
              </a:buClr>
              <a:buFont typeface="Arial" pitchFamily="34" charset="0"/>
              <a:buChar char="•"/>
              <a:tabLst>
                <a:tab pos="193675" algn="l"/>
              </a:tabLst>
            </a:pPr>
            <a:r>
              <a:rPr lang="en-US" b="1" dirty="0" smtClean="0"/>
              <a:t>Breakpoint/Call stack:</a:t>
            </a:r>
            <a:endParaRPr lang="en-US" b="1" dirty="0"/>
          </a:p>
          <a:p>
            <a:pPr marL="1550988" lvl="3" indent="-285750">
              <a:lnSpc>
                <a:spcPct val="110000"/>
              </a:lnSpc>
              <a:spcBef>
                <a:spcPct val="50000"/>
              </a:spcBef>
              <a:buClr>
                <a:srgbClr val="FD6600"/>
              </a:buClr>
              <a:buFont typeface="Arial" pitchFamily="34" charset="0"/>
              <a:buChar char="•"/>
              <a:tabLst>
                <a:tab pos="193675" algn="l"/>
              </a:tabLst>
            </a:pPr>
            <a:r>
              <a:rPr lang="en-US" dirty="0"/>
              <a:t>Utility to </a:t>
            </a:r>
            <a:r>
              <a:rPr lang="en-US" dirty="0" smtClean="0"/>
              <a:t>set, remove breakpoints and also analyze the call stack.</a:t>
            </a:r>
            <a:endParaRPr lang="en-US" dirty="0"/>
          </a:p>
          <a:p>
            <a:pPr marL="1550988" lvl="3" indent="-285750">
              <a:lnSpc>
                <a:spcPct val="110000"/>
              </a:lnSpc>
              <a:spcBef>
                <a:spcPct val="50000"/>
              </a:spcBef>
              <a:buClr>
                <a:srgbClr val="FD6600"/>
              </a:buClr>
              <a:buFont typeface="Arial" pitchFamily="34" charset="0"/>
              <a:buChar char="•"/>
              <a:tabLst>
                <a:tab pos="193675" algn="l"/>
              </a:tabLst>
            </a:pPr>
            <a:endParaRPr lang="en-US" sz="2000" dirty="0"/>
          </a:p>
          <a:p>
            <a:pPr marL="1550988" lvl="3" indent="-285750">
              <a:lnSpc>
                <a:spcPct val="110000"/>
              </a:lnSpc>
              <a:spcBef>
                <a:spcPct val="50000"/>
              </a:spcBef>
              <a:buClr>
                <a:srgbClr val="FD6600"/>
              </a:buClr>
              <a:buFont typeface="Arial" pitchFamily="34" charset="0"/>
              <a:buChar char="•"/>
              <a:tabLst>
                <a:tab pos="193675" algn="l"/>
              </a:tabLst>
            </a:pPr>
            <a:endParaRPr lang="en-US" sz="2000" dirty="0" smtClean="0"/>
          </a:p>
        </p:txBody>
      </p:sp>
    </p:spTree>
    <p:extLst>
      <p:ext uri="{BB962C8B-B14F-4D97-AF65-F5344CB8AC3E}">
        <p14:creationId xmlns:p14="http://schemas.microsoft.com/office/powerpoint/2010/main" val="638366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57200" y="1158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endParaRPr lang="en-US" dirty="0">
              <a:solidFill>
                <a:schemeClr val="bg1"/>
              </a:solidFill>
            </a:endParaRPr>
          </a:p>
        </p:txBody>
      </p:sp>
      <p:sp>
        <p:nvSpPr>
          <p:cNvPr id="7" name="1 Título"/>
          <p:cNvSpPr txBox="1">
            <a:spLocks/>
          </p:cNvSpPr>
          <p:nvPr/>
        </p:nvSpPr>
        <p:spPr bwMode="auto">
          <a:xfrm>
            <a:off x="397298" y="269063"/>
            <a:ext cx="460675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3" name="Rectángulo 2"/>
          <p:cNvSpPr/>
          <p:nvPr/>
        </p:nvSpPr>
        <p:spPr>
          <a:xfrm>
            <a:off x="388724" y="1412063"/>
            <a:ext cx="8298076" cy="1200329"/>
          </a:xfrm>
          <a:prstGeom prst="rect">
            <a:avLst/>
          </a:prstGeom>
        </p:spPr>
        <p:txBody>
          <a:bodyPr wrap="square">
            <a:spAutoFit/>
          </a:bodyPr>
          <a:lstStyle/>
          <a:p>
            <a:r>
              <a:rPr lang="en-US" dirty="0"/>
              <a:t>The use of the word </a:t>
            </a:r>
            <a:r>
              <a:rPr lang="en-US" b="1" i="1" dirty="0"/>
              <a:t>bug</a:t>
            </a:r>
            <a:r>
              <a:rPr lang="en-US" dirty="0"/>
              <a:t> as a synonym for </a:t>
            </a:r>
            <a:r>
              <a:rPr lang="en-US" b="1" dirty="0" smtClean="0"/>
              <a:t>error (unwanted result)</a:t>
            </a:r>
            <a:r>
              <a:rPr lang="en-US" dirty="0"/>
              <a:t> originated in engineering. The term's application to computing and the inspiration for using the word </a:t>
            </a:r>
            <a:r>
              <a:rPr lang="en-US" b="1" i="1" dirty="0"/>
              <a:t>debugging</a:t>
            </a:r>
            <a:r>
              <a:rPr lang="en-US" dirty="0"/>
              <a:t> as a </a:t>
            </a:r>
            <a:r>
              <a:rPr lang="en-US" dirty="0" smtClean="0"/>
              <a:t>synonym for </a:t>
            </a:r>
            <a:r>
              <a:rPr lang="en-US" b="1" dirty="0" smtClean="0"/>
              <a:t>troubleshooting</a:t>
            </a:r>
            <a:r>
              <a:rPr lang="en-US" dirty="0"/>
              <a:t> </a:t>
            </a:r>
            <a:r>
              <a:rPr lang="en-US" dirty="0" smtClean="0"/>
              <a:t>has </a:t>
            </a:r>
            <a:r>
              <a:rPr lang="en-US" dirty="0"/>
              <a:t>been attributed </a:t>
            </a:r>
            <a:r>
              <a:rPr lang="en-US" dirty="0" smtClean="0"/>
              <a:t>to Admiral Grace Hopper</a:t>
            </a:r>
            <a:r>
              <a:rPr lang="en-US" b="1" dirty="0" smtClean="0"/>
              <a:t> </a:t>
            </a:r>
            <a:r>
              <a:rPr lang="es-ES" dirty="0" smtClean="0"/>
              <a:t>in </a:t>
            </a:r>
            <a:r>
              <a:rPr lang="es-ES" dirty="0" err="1"/>
              <a:t>the</a:t>
            </a:r>
            <a:r>
              <a:rPr lang="es-ES" dirty="0"/>
              <a:t> 1940s</a:t>
            </a:r>
            <a:r>
              <a:rPr lang="en-US" b="1" dirty="0" smtClean="0"/>
              <a:t>.</a:t>
            </a:r>
            <a:endParaRPr lang="es-ES" dirty="0"/>
          </a:p>
        </p:txBody>
      </p:sp>
      <p:pic>
        <p:nvPicPr>
          <p:cNvPr id="1026" name="Picture 2" descr="https://upload.wikimedia.org/wikipedia/commons/8/8a/H96566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996952"/>
            <a:ext cx="4176464" cy="3290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8276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2987824" y="3573016"/>
            <a:ext cx="5384626" cy="1080120"/>
          </a:xfrm>
          <a:prstGeom prst="rect">
            <a:avLst/>
          </a:prstGeom>
        </p:spPr>
        <p:txBody>
          <a:bodyPr/>
          <a:lstStyle/>
          <a:p>
            <a:pPr algn="l"/>
            <a:r>
              <a:rPr lang="es-ES" sz="4000" b="1" dirty="0" err="1" smtClean="0">
                <a:solidFill>
                  <a:schemeClr val="bg1">
                    <a:lumMod val="50000"/>
                  </a:schemeClr>
                </a:solidFill>
                <a:latin typeface="Tahoma" pitchFamily="34" charset="0"/>
                <a:ea typeface="Tahoma" pitchFamily="34" charset="0"/>
                <a:cs typeface="Tahoma" pitchFamily="34" charset="0"/>
              </a:rPr>
              <a:t>Debugging</a:t>
            </a:r>
            <a:r>
              <a:rPr lang="es-ES" sz="4000" b="1" dirty="0" smtClean="0">
                <a:solidFill>
                  <a:schemeClr val="bg1">
                    <a:lumMod val="50000"/>
                  </a:schemeClr>
                </a:solidFill>
                <a:latin typeface="Tahoma" pitchFamily="34" charset="0"/>
                <a:ea typeface="Tahoma" pitchFamily="34" charset="0"/>
                <a:cs typeface="Tahoma" pitchFamily="34" charset="0"/>
              </a:rPr>
              <a:t> </a:t>
            </a:r>
            <a:r>
              <a:rPr lang="es-ES" sz="4000" b="1" dirty="0" err="1" smtClean="0">
                <a:solidFill>
                  <a:schemeClr val="bg1">
                    <a:lumMod val="50000"/>
                  </a:schemeClr>
                </a:solidFill>
                <a:latin typeface="Tahoma" pitchFamily="34" charset="0"/>
                <a:ea typeface="Tahoma" pitchFamily="34" charset="0"/>
                <a:cs typeface="Tahoma" pitchFamily="34" charset="0"/>
              </a:rPr>
              <a:t>Countermeasures</a:t>
            </a:r>
            <a:r>
              <a:rPr lang="es-ES" sz="4000" b="1" dirty="0" smtClean="0">
                <a:solidFill>
                  <a:schemeClr val="tx1">
                    <a:lumMod val="75000"/>
                    <a:lumOff val="25000"/>
                  </a:schemeClr>
                </a:solidFill>
                <a:latin typeface="Tahoma" pitchFamily="34" charset="0"/>
                <a:ea typeface="Tahoma" pitchFamily="34" charset="0"/>
                <a:cs typeface="Tahoma" pitchFamily="34" charset="0"/>
              </a:rPr>
              <a:t/>
            </a:r>
            <a:br>
              <a:rPr lang="es-ES" sz="4000" b="1" dirty="0" smtClean="0">
                <a:solidFill>
                  <a:schemeClr val="tx1">
                    <a:lumMod val="75000"/>
                    <a:lumOff val="25000"/>
                  </a:schemeClr>
                </a:solidFill>
                <a:latin typeface="Tahoma" pitchFamily="34" charset="0"/>
                <a:ea typeface="Tahoma" pitchFamily="34" charset="0"/>
                <a:cs typeface="Tahoma" pitchFamily="34" charset="0"/>
              </a:rPr>
            </a:br>
            <a:endParaRPr lang="es-ES" sz="4000" b="1" dirty="0">
              <a:solidFill>
                <a:srgbClr val="FD6600"/>
              </a:solidFill>
              <a:latin typeface="Tahoma" pitchFamily="34" charset="0"/>
              <a:ea typeface="Tahoma" pitchFamily="34" charset="0"/>
              <a:cs typeface="Tahoma" pitchFamily="34" charset="0"/>
            </a:endParaRPr>
          </a:p>
        </p:txBody>
      </p:sp>
      <p:pic>
        <p:nvPicPr>
          <p:cNvPr id="7" name="Picture 5" descr="PPT_appluslaboratories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0"/>
            <a:ext cx="19113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p:cNvPicPr>
            <a:picLocks noChangeAspect="1"/>
          </p:cNvPicPr>
          <p:nvPr/>
        </p:nvPicPr>
        <p:blipFill>
          <a:blip r:embed="rId3"/>
          <a:stretch>
            <a:fillRect/>
          </a:stretch>
        </p:blipFill>
        <p:spPr>
          <a:xfrm>
            <a:off x="2683818" y="2925316"/>
            <a:ext cx="2000250" cy="647700"/>
          </a:xfrm>
          <a:prstGeom prst="rect">
            <a:avLst/>
          </a:prstGeom>
        </p:spPr>
      </p:pic>
      <p:sp>
        <p:nvSpPr>
          <p:cNvPr id="9" name="CuadroTexto 8"/>
          <p:cNvSpPr txBox="1"/>
          <p:nvPr/>
        </p:nvSpPr>
        <p:spPr>
          <a:xfrm>
            <a:off x="2029941" y="2680464"/>
            <a:ext cx="936104" cy="1785104"/>
          </a:xfrm>
          <a:prstGeom prst="rect">
            <a:avLst/>
          </a:prstGeom>
          <a:noFill/>
        </p:spPr>
        <p:txBody>
          <a:bodyPr wrap="square" rtlCol="0">
            <a:spAutoFit/>
          </a:bodyPr>
          <a:lstStyle/>
          <a:p>
            <a:r>
              <a:rPr lang="es-ES" sz="11000" dirty="0">
                <a:solidFill>
                  <a:srgbClr val="FD6600"/>
                </a:solidFill>
              </a:rPr>
              <a:t>6</a:t>
            </a:r>
            <a:endParaRPr lang="es-ES" sz="11000" dirty="0">
              <a:solidFill>
                <a:srgbClr val="FD6600"/>
              </a:solidFill>
            </a:endParaRPr>
          </a:p>
        </p:txBody>
      </p:sp>
    </p:spTree>
    <p:extLst>
      <p:ext uri="{BB962C8B-B14F-4D97-AF65-F5344CB8AC3E}">
        <p14:creationId xmlns:p14="http://schemas.microsoft.com/office/powerpoint/2010/main" val="8917433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6.1</a:t>
            </a:r>
            <a:r>
              <a:rPr lang="en-US" sz="3200" dirty="0" smtClean="0">
                <a:solidFill>
                  <a:schemeClr val="bg1"/>
                </a:solidFill>
                <a:latin typeface="Tahoma" pitchFamily="34" charset="0"/>
              </a:rPr>
              <a:t>_ </a:t>
            </a:r>
            <a:r>
              <a:rPr lang="en-US" sz="2800" dirty="0" smtClean="0">
                <a:solidFill>
                  <a:schemeClr val="bg1"/>
                </a:solidFill>
                <a:latin typeface="Tahoma" pitchFamily="34" charset="0"/>
              </a:rPr>
              <a:t>Debugging Countermeasures</a:t>
            </a:r>
            <a:endParaRPr lang="en-US" sz="2800" dirty="0">
              <a:solidFill>
                <a:schemeClr val="bg1"/>
              </a:solidFill>
              <a:latin typeface="Tahoma" pitchFamily="34" charset="0"/>
            </a:endParaRPr>
          </a:p>
        </p:txBody>
      </p:sp>
      <p:sp>
        <p:nvSpPr>
          <p:cNvPr id="2" name="CuadroTexto 1"/>
          <p:cNvSpPr txBox="1"/>
          <p:nvPr/>
        </p:nvSpPr>
        <p:spPr>
          <a:xfrm>
            <a:off x="397298" y="1556792"/>
            <a:ext cx="7848872" cy="2585323"/>
          </a:xfrm>
          <a:prstGeom prst="rect">
            <a:avLst/>
          </a:prstGeom>
          <a:noFill/>
        </p:spPr>
        <p:txBody>
          <a:bodyPr wrap="square" rtlCol="0">
            <a:spAutoFit/>
          </a:bodyPr>
          <a:lstStyle/>
          <a:p>
            <a:r>
              <a:rPr lang="es-ES" dirty="0" err="1" smtClean="0"/>
              <a:t>Only</a:t>
            </a:r>
            <a:r>
              <a:rPr lang="es-ES" dirty="0" smtClean="0"/>
              <a:t> </a:t>
            </a:r>
            <a:r>
              <a:rPr lang="es-ES" dirty="0" err="1" smtClean="0"/>
              <a:t>one</a:t>
            </a:r>
            <a:r>
              <a:rPr lang="es-ES" dirty="0" smtClean="0"/>
              <a:t> </a:t>
            </a:r>
            <a:r>
              <a:rPr lang="es-ES" dirty="0" err="1" smtClean="0"/>
              <a:t>debugger</a:t>
            </a:r>
            <a:r>
              <a:rPr lang="es-ES" dirty="0" smtClean="0"/>
              <a:t> </a:t>
            </a:r>
            <a:r>
              <a:rPr lang="es-ES" dirty="0" err="1" smtClean="0"/>
              <a:t>may</a:t>
            </a:r>
            <a:r>
              <a:rPr lang="es-ES" dirty="0" smtClean="0"/>
              <a:t> be </a:t>
            </a:r>
            <a:r>
              <a:rPr lang="es-ES" dirty="0" err="1" smtClean="0"/>
              <a:t>connected</a:t>
            </a:r>
            <a:r>
              <a:rPr lang="es-ES" dirty="0" smtClean="0"/>
              <a:t> to a </a:t>
            </a:r>
            <a:r>
              <a:rPr lang="es-ES" dirty="0" err="1" smtClean="0"/>
              <a:t>debugged</a:t>
            </a:r>
            <a:r>
              <a:rPr lang="es-ES" dirty="0" smtClean="0"/>
              <a:t> </a:t>
            </a:r>
            <a:r>
              <a:rPr lang="es-ES" dirty="0" err="1" smtClean="0"/>
              <a:t>process</a:t>
            </a:r>
            <a:r>
              <a:rPr lang="es-ES" dirty="0" smtClean="0"/>
              <a:t>.</a:t>
            </a:r>
          </a:p>
          <a:p>
            <a:endParaRPr lang="es-ES" dirty="0"/>
          </a:p>
          <a:p>
            <a:r>
              <a:rPr lang="es-ES" dirty="0" err="1" smtClean="0"/>
              <a:t>This</a:t>
            </a:r>
            <a:r>
              <a:rPr lang="es-ES" dirty="0" smtClean="0"/>
              <a:t> </a:t>
            </a:r>
            <a:r>
              <a:rPr lang="es-ES" dirty="0" err="1" smtClean="0"/>
              <a:t>fact</a:t>
            </a:r>
            <a:r>
              <a:rPr lang="es-ES" dirty="0" smtClean="0"/>
              <a:t> can be </a:t>
            </a:r>
            <a:r>
              <a:rPr lang="es-ES" dirty="0" err="1" smtClean="0"/>
              <a:t>used</a:t>
            </a:r>
            <a:r>
              <a:rPr lang="es-ES" dirty="0" smtClean="0"/>
              <a:t> to </a:t>
            </a:r>
            <a:r>
              <a:rPr lang="es-ES" dirty="0" err="1" smtClean="0"/>
              <a:t>prevent</a:t>
            </a:r>
            <a:r>
              <a:rPr lang="es-ES" dirty="0" smtClean="0"/>
              <a:t> </a:t>
            </a:r>
            <a:r>
              <a:rPr lang="es-ES" dirty="0" err="1" smtClean="0"/>
              <a:t>applications</a:t>
            </a:r>
            <a:r>
              <a:rPr lang="es-ES" dirty="0" smtClean="0"/>
              <a:t> </a:t>
            </a:r>
            <a:r>
              <a:rPr lang="es-ES" dirty="0" err="1" smtClean="0"/>
              <a:t>from</a:t>
            </a:r>
            <a:r>
              <a:rPr lang="es-ES" dirty="0" smtClean="0"/>
              <a:t> </a:t>
            </a:r>
            <a:r>
              <a:rPr lang="es-ES" dirty="0" err="1" smtClean="0"/>
              <a:t>being</a:t>
            </a:r>
            <a:r>
              <a:rPr lang="es-ES" dirty="0" smtClean="0"/>
              <a:t> </a:t>
            </a:r>
            <a:r>
              <a:rPr lang="es-ES" dirty="0" err="1" smtClean="0"/>
              <a:t>debugged</a:t>
            </a:r>
            <a:r>
              <a:rPr lang="es-ES" dirty="0" smtClean="0"/>
              <a:t> </a:t>
            </a:r>
            <a:r>
              <a:rPr lang="es-ES" dirty="0" err="1" smtClean="0"/>
              <a:t>by</a:t>
            </a:r>
            <a:r>
              <a:rPr lang="es-ES" dirty="0" smtClean="0"/>
              <a:t> a 3rd </a:t>
            </a:r>
            <a:r>
              <a:rPr lang="es-ES" dirty="0" err="1" smtClean="0"/>
              <a:t>party</a:t>
            </a:r>
            <a:r>
              <a:rPr lang="es-ES" dirty="0" smtClean="0"/>
              <a:t>.</a:t>
            </a:r>
          </a:p>
          <a:p>
            <a:endParaRPr lang="es-ES" dirty="0"/>
          </a:p>
          <a:p>
            <a:r>
              <a:rPr lang="es-ES" dirty="0" err="1" smtClean="0"/>
              <a:t>Other</a:t>
            </a:r>
            <a:r>
              <a:rPr lang="es-ES" dirty="0" smtClean="0"/>
              <a:t> anti-</a:t>
            </a:r>
            <a:r>
              <a:rPr lang="es-ES" dirty="0" err="1" smtClean="0"/>
              <a:t>debugging</a:t>
            </a:r>
            <a:r>
              <a:rPr lang="es-ES" dirty="0" smtClean="0"/>
              <a:t> </a:t>
            </a:r>
            <a:r>
              <a:rPr lang="es-ES" dirty="0" err="1" smtClean="0"/>
              <a:t>tricks</a:t>
            </a:r>
            <a:r>
              <a:rPr lang="es-ES" dirty="0" smtClean="0"/>
              <a:t> </a:t>
            </a:r>
            <a:r>
              <a:rPr lang="es-ES" dirty="0" err="1" smtClean="0"/>
              <a:t>include</a:t>
            </a:r>
            <a:r>
              <a:rPr lang="es-ES" dirty="0" smtClean="0"/>
              <a:t>:</a:t>
            </a:r>
          </a:p>
          <a:p>
            <a:pPr marL="742950" lvl="1" indent="-285750">
              <a:buFont typeface="Arial" panose="020B0604020202020204" pitchFamily="34" charset="0"/>
              <a:buChar char="•"/>
            </a:pPr>
            <a:r>
              <a:rPr lang="es-ES" dirty="0" err="1" smtClean="0"/>
              <a:t>messing</a:t>
            </a:r>
            <a:r>
              <a:rPr lang="es-ES" dirty="0" smtClean="0"/>
              <a:t> </a:t>
            </a:r>
            <a:r>
              <a:rPr lang="es-ES" dirty="0" err="1" smtClean="0"/>
              <a:t>with</a:t>
            </a:r>
            <a:r>
              <a:rPr lang="es-ES" dirty="0" smtClean="0"/>
              <a:t> </a:t>
            </a:r>
            <a:r>
              <a:rPr lang="es-ES" dirty="0" err="1" smtClean="0"/>
              <a:t>debugger</a:t>
            </a:r>
            <a:r>
              <a:rPr lang="es-ES" dirty="0" smtClean="0"/>
              <a:t> </a:t>
            </a:r>
            <a:r>
              <a:rPr lang="es-ES" dirty="0" err="1" smtClean="0"/>
              <a:t>memory</a:t>
            </a:r>
            <a:r>
              <a:rPr lang="es-ES" dirty="0" smtClean="0"/>
              <a:t> </a:t>
            </a:r>
            <a:r>
              <a:rPr lang="es-ES" dirty="0" err="1" smtClean="0"/>
              <a:t>structures</a:t>
            </a:r>
            <a:r>
              <a:rPr lang="es-ES" dirty="0" smtClean="0"/>
              <a:t> </a:t>
            </a:r>
          </a:p>
          <a:p>
            <a:pPr marL="742950" lvl="1" indent="-285750">
              <a:buFont typeface="Arial" panose="020B0604020202020204" pitchFamily="34" charset="0"/>
              <a:buChar char="•"/>
            </a:pPr>
            <a:r>
              <a:rPr lang="es-ES" dirty="0" err="1" smtClean="0"/>
              <a:t>Treating</a:t>
            </a:r>
            <a:r>
              <a:rPr lang="es-ES" dirty="0" smtClean="0"/>
              <a:t> </a:t>
            </a:r>
            <a:r>
              <a:rPr lang="es-ES" dirty="0" err="1" smtClean="0"/>
              <a:t>signals</a:t>
            </a:r>
            <a:r>
              <a:rPr lang="es-ES" dirty="0" smtClean="0"/>
              <a:t> </a:t>
            </a:r>
            <a:r>
              <a:rPr lang="es-ES" dirty="0" err="1" smtClean="0"/>
              <a:t>such</a:t>
            </a:r>
            <a:r>
              <a:rPr lang="es-ES" dirty="0" smtClean="0"/>
              <a:t> as SIGTRAP</a:t>
            </a:r>
          </a:p>
          <a:p>
            <a:pPr marL="742950" lvl="1" indent="-285750">
              <a:buFont typeface="Arial" panose="020B0604020202020204" pitchFamily="34" charset="0"/>
              <a:buChar char="•"/>
            </a:pPr>
            <a:r>
              <a:rPr lang="es-ES" dirty="0" err="1" smtClean="0"/>
              <a:t>Checking</a:t>
            </a:r>
            <a:r>
              <a:rPr lang="es-ES" dirty="0" smtClean="0"/>
              <a:t> </a:t>
            </a:r>
            <a:r>
              <a:rPr lang="es-ES" dirty="0" err="1" smtClean="0"/>
              <a:t>available</a:t>
            </a:r>
            <a:r>
              <a:rPr lang="es-ES" dirty="0" smtClean="0"/>
              <a:t> </a:t>
            </a:r>
            <a:r>
              <a:rPr lang="es-ES" dirty="0" err="1" smtClean="0"/>
              <a:t>info</a:t>
            </a:r>
            <a:r>
              <a:rPr lang="es-ES" dirty="0" smtClean="0"/>
              <a:t> </a:t>
            </a:r>
            <a:r>
              <a:rPr lang="es-ES" dirty="0" err="1" smtClean="0"/>
              <a:t>about</a:t>
            </a:r>
            <a:r>
              <a:rPr lang="es-ES" dirty="0" smtClean="0"/>
              <a:t> a </a:t>
            </a:r>
            <a:r>
              <a:rPr lang="es-ES" dirty="0" err="1" smtClean="0"/>
              <a:t>process</a:t>
            </a:r>
            <a:r>
              <a:rPr lang="es-ES" dirty="0" smtClean="0"/>
              <a:t> status</a:t>
            </a:r>
          </a:p>
          <a:p>
            <a:pPr marL="285750" indent="-285750">
              <a:buFontTx/>
              <a:buChar char="-"/>
            </a:pPr>
            <a:endParaRPr lang="es-ES" dirty="0"/>
          </a:p>
        </p:txBody>
      </p:sp>
    </p:spTree>
    <p:extLst>
      <p:ext uri="{BB962C8B-B14F-4D97-AF65-F5344CB8AC3E}">
        <p14:creationId xmlns:p14="http://schemas.microsoft.com/office/powerpoint/2010/main" val="32186609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6.2</a:t>
            </a:r>
            <a:r>
              <a:rPr lang="en-US" sz="3200" dirty="0" smtClean="0">
                <a:solidFill>
                  <a:schemeClr val="bg1"/>
                </a:solidFill>
                <a:latin typeface="Tahoma" pitchFamily="34" charset="0"/>
              </a:rPr>
              <a:t>_ </a:t>
            </a:r>
            <a:r>
              <a:rPr lang="en-US" sz="2800" dirty="0" err="1" smtClean="0">
                <a:solidFill>
                  <a:schemeClr val="bg1"/>
                </a:solidFill>
                <a:latin typeface="Tahoma" pitchFamily="34" charset="0"/>
              </a:rPr>
              <a:t>Ptrace</a:t>
            </a:r>
            <a:endParaRPr lang="en-US" sz="2800" dirty="0">
              <a:solidFill>
                <a:schemeClr val="bg1"/>
              </a:solidFill>
              <a:latin typeface="Tahoma" pitchFamily="34" charset="0"/>
            </a:endParaRPr>
          </a:p>
        </p:txBody>
      </p:sp>
      <p:sp>
        <p:nvSpPr>
          <p:cNvPr id="2" name="CuadroTexto 1"/>
          <p:cNvSpPr txBox="1"/>
          <p:nvPr/>
        </p:nvSpPr>
        <p:spPr>
          <a:xfrm>
            <a:off x="397298" y="1556792"/>
            <a:ext cx="7848872" cy="369332"/>
          </a:xfrm>
          <a:prstGeom prst="rect">
            <a:avLst/>
          </a:prstGeom>
          <a:noFill/>
        </p:spPr>
        <p:txBody>
          <a:bodyPr wrap="square" rtlCol="0">
            <a:spAutoFit/>
          </a:bodyPr>
          <a:lstStyle/>
          <a:p>
            <a:r>
              <a:rPr lang="es-ES" dirty="0" err="1" smtClean="0"/>
              <a:t>We</a:t>
            </a:r>
            <a:r>
              <a:rPr lang="es-ES" dirty="0" smtClean="0"/>
              <a:t> can use </a:t>
            </a:r>
            <a:r>
              <a:rPr lang="es-ES" dirty="0" err="1" smtClean="0"/>
              <a:t>ptrace</a:t>
            </a:r>
            <a:r>
              <a:rPr lang="es-ES" dirty="0" smtClean="0"/>
              <a:t> to </a:t>
            </a:r>
            <a:r>
              <a:rPr lang="es-ES" dirty="0" err="1" smtClean="0"/>
              <a:t>attach</a:t>
            </a:r>
            <a:r>
              <a:rPr lang="es-ES" dirty="0" smtClean="0"/>
              <a:t> a </a:t>
            </a:r>
            <a:r>
              <a:rPr lang="es-ES" dirty="0" err="1" smtClean="0"/>
              <a:t>forked</a:t>
            </a:r>
            <a:r>
              <a:rPr lang="es-ES" dirty="0" smtClean="0"/>
              <a:t> </a:t>
            </a:r>
            <a:r>
              <a:rPr lang="es-ES" dirty="0" err="1" smtClean="0"/>
              <a:t>child</a:t>
            </a:r>
            <a:r>
              <a:rPr lang="es-ES" dirty="0" smtClean="0"/>
              <a:t> to </a:t>
            </a:r>
            <a:r>
              <a:rPr lang="es-ES" dirty="0" err="1" smtClean="0"/>
              <a:t>our</a:t>
            </a:r>
            <a:r>
              <a:rPr lang="es-ES" dirty="0" smtClean="0"/>
              <a:t> </a:t>
            </a:r>
            <a:r>
              <a:rPr lang="es-ES" dirty="0" err="1" smtClean="0"/>
              <a:t>process</a:t>
            </a:r>
            <a:r>
              <a:rPr lang="es-ES" dirty="0" smtClean="0"/>
              <a:t>:</a:t>
            </a:r>
            <a:endParaRPr lang="es-ES" dirty="0"/>
          </a:p>
        </p:txBody>
      </p:sp>
      <p:pic>
        <p:nvPicPr>
          <p:cNvPr id="3" name="Imagen 2"/>
          <p:cNvPicPr>
            <a:picLocks noChangeAspect="1"/>
          </p:cNvPicPr>
          <p:nvPr/>
        </p:nvPicPr>
        <p:blipFill>
          <a:blip r:embed="rId2"/>
          <a:stretch>
            <a:fillRect/>
          </a:stretch>
        </p:blipFill>
        <p:spPr>
          <a:xfrm>
            <a:off x="1835709" y="2276872"/>
            <a:ext cx="4972050" cy="3086100"/>
          </a:xfrm>
          <a:prstGeom prst="rect">
            <a:avLst/>
          </a:prstGeom>
        </p:spPr>
      </p:pic>
      <p:sp>
        <p:nvSpPr>
          <p:cNvPr id="4" name="CuadroTexto 3"/>
          <p:cNvSpPr txBox="1"/>
          <p:nvPr/>
        </p:nvSpPr>
        <p:spPr>
          <a:xfrm>
            <a:off x="611560" y="5733256"/>
            <a:ext cx="7776864" cy="923330"/>
          </a:xfrm>
          <a:prstGeom prst="rect">
            <a:avLst/>
          </a:prstGeom>
          <a:noFill/>
        </p:spPr>
        <p:txBody>
          <a:bodyPr wrap="square" rtlCol="0">
            <a:spAutoFit/>
          </a:bodyPr>
          <a:lstStyle/>
          <a:p>
            <a:r>
              <a:rPr lang="es-ES" dirty="0" err="1" smtClean="0"/>
              <a:t>Beware</a:t>
            </a:r>
            <a:r>
              <a:rPr lang="es-ES" dirty="0" smtClean="0"/>
              <a:t> </a:t>
            </a:r>
            <a:r>
              <a:rPr lang="es-ES" dirty="0" err="1" smtClean="0"/>
              <a:t>that</a:t>
            </a:r>
            <a:r>
              <a:rPr lang="es-ES" dirty="0" smtClean="0"/>
              <a:t> </a:t>
            </a:r>
            <a:r>
              <a:rPr lang="es-ES" dirty="0" err="1" smtClean="0"/>
              <a:t>ptrace</a:t>
            </a:r>
            <a:r>
              <a:rPr lang="es-ES" dirty="0" smtClean="0"/>
              <a:t> “</a:t>
            </a:r>
            <a:r>
              <a:rPr lang="es-ES" dirty="0" err="1" smtClean="0"/>
              <a:t>tricks</a:t>
            </a:r>
            <a:r>
              <a:rPr lang="es-ES" dirty="0" smtClean="0"/>
              <a:t>” </a:t>
            </a:r>
            <a:r>
              <a:rPr lang="es-ES" dirty="0" err="1" smtClean="0"/>
              <a:t>based</a:t>
            </a:r>
            <a:r>
              <a:rPr lang="es-ES" dirty="0" smtClean="0"/>
              <a:t> </a:t>
            </a:r>
            <a:r>
              <a:rPr lang="es-ES" dirty="0" err="1" smtClean="0"/>
              <a:t>on</a:t>
            </a:r>
            <a:r>
              <a:rPr lang="es-ES" dirty="0" smtClean="0"/>
              <a:t> PTRACE_TRACEME </a:t>
            </a:r>
            <a:r>
              <a:rPr lang="es-ES" dirty="0" err="1" smtClean="0"/>
              <a:t>instead</a:t>
            </a:r>
            <a:r>
              <a:rPr lang="es-ES" dirty="0" smtClean="0"/>
              <a:t> of PTRACE_ATTACH </a:t>
            </a:r>
            <a:r>
              <a:rPr lang="es-ES" dirty="0" err="1" smtClean="0"/>
              <a:t>won’t</a:t>
            </a:r>
            <a:r>
              <a:rPr lang="es-ES" dirty="0" smtClean="0"/>
              <a:t> </a:t>
            </a:r>
            <a:r>
              <a:rPr lang="es-ES" dirty="0" err="1" smtClean="0"/>
              <a:t>work</a:t>
            </a:r>
            <a:r>
              <a:rPr lang="es-ES" dirty="0" smtClean="0"/>
              <a:t> </a:t>
            </a:r>
            <a:r>
              <a:rPr lang="es-ES" dirty="0" err="1" smtClean="0"/>
              <a:t>on</a:t>
            </a:r>
            <a:r>
              <a:rPr lang="es-ES" dirty="0" smtClean="0"/>
              <a:t> Android 4.4 </a:t>
            </a:r>
            <a:r>
              <a:rPr lang="es-ES" dirty="0" err="1" smtClean="0"/>
              <a:t>or</a:t>
            </a:r>
            <a:r>
              <a:rPr lang="es-ES" dirty="0" smtClean="0"/>
              <a:t> </a:t>
            </a:r>
            <a:r>
              <a:rPr lang="es-ES" dirty="0" err="1" smtClean="0"/>
              <a:t>newer</a:t>
            </a:r>
            <a:r>
              <a:rPr lang="es-ES" dirty="0" smtClean="0"/>
              <a:t> </a:t>
            </a:r>
            <a:r>
              <a:rPr lang="es-ES" dirty="0" err="1" smtClean="0"/>
              <a:t>due</a:t>
            </a:r>
            <a:r>
              <a:rPr lang="es-ES" dirty="0" smtClean="0"/>
              <a:t> to </a:t>
            </a:r>
            <a:r>
              <a:rPr lang="es-ES" dirty="0" err="1" smtClean="0"/>
              <a:t>permission</a:t>
            </a:r>
            <a:r>
              <a:rPr lang="es-ES" dirty="0" smtClean="0"/>
              <a:t> </a:t>
            </a:r>
            <a:r>
              <a:rPr lang="es-ES" dirty="0" err="1" smtClean="0"/>
              <a:t>restrictions</a:t>
            </a:r>
            <a:r>
              <a:rPr lang="es-ES" dirty="0" smtClean="0"/>
              <a:t> .</a:t>
            </a:r>
            <a:endParaRPr lang="es-ES" dirty="0"/>
          </a:p>
        </p:txBody>
      </p:sp>
    </p:spTree>
    <p:extLst>
      <p:ext uri="{BB962C8B-B14F-4D97-AF65-F5344CB8AC3E}">
        <p14:creationId xmlns:p14="http://schemas.microsoft.com/office/powerpoint/2010/main" val="31926768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6.3</a:t>
            </a:r>
            <a:r>
              <a:rPr lang="en-US" sz="3200" dirty="0" smtClean="0">
                <a:solidFill>
                  <a:schemeClr val="bg1"/>
                </a:solidFill>
                <a:latin typeface="Tahoma" pitchFamily="34" charset="0"/>
              </a:rPr>
              <a:t>_ </a:t>
            </a:r>
            <a:r>
              <a:rPr lang="en-US" sz="2800" dirty="0" smtClean="0">
                <a:solidFill>
                  <a:schemeClr val="bg1"/>
                </a:solidFill>
                <a:latin typeface="Tahoma" pitchFamily="34" charset="0"/>
              </a:rPr>
              <a:t>/</a:t>
            </a:r>
            <a:r>
              <a:rPr lang="en-US" sz="2800" dirty="0" err="1" smtClean="0">
                <a:solidFill>
                  <a:schemeClr val="bg1"/>
                </a:solidFill>
                <a:latin typeface="Tahoma" pitchFamily="34" charset="0"/>
              </a:rPr>
              <a:t>proc</a:t>
            </a:r>
            <a:r>
              <a:rPr lang="en-US" sz="2800" dirty="0" smtClean="0">
                <a:solidFill>
                  <a:schemeClr val="bg1"/>
                </a:solidFill>
                <a:latin typeface="Tahoma" pitchFamily="34" charset="0"/>
              </a:rPr>
              <a:t>/self/status</a:t>
            </a:r>
            <a:endParaRPr lang="en-US" sz="2800" dirty="0">
              <a:solidFill>
                <a:schemeClr val="bg1"/>
              </a:solidFill>
              <a:latin typeface="Tahoma" pitchFamily="34" charset="0"/>
            </a:endParaRPr>
          </a:p>
        </p:txBody>
      </p:sp>
      <p:sp>
        <p:nvSpPr>
          <p:cNvPr id="2" name="CuadroTexto 1"/>
          <p:cNvSpPr txBox="1"/>
          <p:nvPr/>
        </p:nvSpPr>
        <p:spPr>
          <a:xfrm>
            <a:off x="397298" y="1268760"/>
            <a:ext cx="7848872" cy="369332"/>
          </a:xfrm>
          <a:prstGeom prst="rect">
            <a:avLst/>
          </a:prstGeom>
          <a:noFill/>
        </p:spPr>
        <p:txBody>
          <a:bodyPr wrap="square" rtlCol="0">
            <a:spAutoFit/>
          </a:bodyPr>
          <a:lstStyle/>
          <a:p>
            <a:r>
              <a:rPr lang="es-ES" dirty="0" err="1" smtClean="0"/>
              <a:t>This</a:t>
            </a:r>
            <a:r>
              <a:rPr lang="es-ES" dirty="0" smtClean="0"/>
              <a:t> </a:t>
            </a:r>
            <a:r>
              <a:rPr lang="es-ES" dirty="0" err="1" smtClean="0"/>
              <a:t>code</a:t>
            </a:r>
            <a:r>
              <a:rPr lang="es-ES" dirty="0" smtClean="0"/>
              <a:t> </a:t>
            </a:r>
            <a:r>
              <a:rPr lang="es-ES" dirty="0" err="1" smtClean="0"/>
              <a:t>checks</a:t>
            </a:r>
            <a:r>
              <a:rPr lang="es-ES" dirty="0" smtClean="0"/>
              <a:t> /</a:t>
            </a:r>
            <a:r>
              <a:rPr lang="es-ES" dirty="0" err="1" smtClean="0"/>
              <a:t>proc</a:t>
            </a:r>
            <a:r>
              <a:rPr lang="es-ES" dirty="0" smtClean="0"/>
              <a:t>/</a:t>
            </a:r>
            <a:r>
              <a:rPr lang="es-ES" dirty="0" err="1" smtClean="0"/>
              <a:t>self</a:t>
            </a:r>
            <a:r>
              <a:rPr lang="es-ES" dirty="0" smtClean="0"/>
              <a:t>/status </a:t>
            </a:r>
            <a:r>
              <a:rPr lang="es-ES" dirty="0" err="1" smtClean="0"/>
              <a:t>for</a:t>
            </a:r>
            <a:r>
              <a:rPr lang="es-ES" dirty="0" smtClean="0"/>
              <a:t> </a:t>
            </a:r>
            <a:r>
              <a:rPr lang="es-ES" dirty="0" err="1" smtClean="0"/>
              <a:t>the</a:t>
            </a:r>
            <a:r>
              <a:rPr lang="es-ES" dirty="0" smtClean="0"/>
              <a:t> </a:t>
            </a:r>
            <a:r>
              <a:rPr lang="es-ES" dirty="0" err="1" smtClean="0"/>
              <a:t>existence</a:t>
            </a:r>
            <a:r>
              <a:rPr lang="es-ES" dirty="0" smtClean="0"/>
              <a:t> of a </a:t>
            </a:r>
            <a:r>
              <a:rPr lang="es-ES" dirty="0" err="1" smtClean="0"/>
              <a:t>tracer</a:t>
            </a:r>
            <a:endParaRPr lang="es-ES" dirty="0"/>
          </a:p>
        </p:txBody>
      </p:sp>
      <p:pic>
        <p:nvPicPr>
          <p:cNvPr id="5" name="Imagen 4"/>
          <p:cNvPicPr>
            <a:picLocks noChangeAspect="1"/>
          </p:cNvPicPr>
          <p:nvPr/>
        </p:nvPicPr>
        <p:blipFill>
          <a:blip r:embed="rId2"/>
          <a:stretch>
            <a:fillRect/>
          </a:stretch>
        </p:blipFill>
        <p:spPr>
          <a:xfrm>
            <a:off x="363472" y="2348880"/>
            <a:ext cx="8467725" cy="3848100"/>
          </a:xfrm>
          <a:prstGeom prst="rect">
            <a:avLst/>
          </a:prstGeom>
        </p:spPr>
      </p:pic>
    </p:spTree>
    <p:extLst>
      <p:ext uri="{BB962C8B-B14F-4D97-AF65-F5344CB8AC3E}">
        <p14:creationId xmlns:p14="http://schemas.microsoft.com/office/powerpoint/2010/main" val="9390491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6.4</a:t>
            </a:r>
            <a:r>
              <a:rPr lang="en-US" sz="3200" dirty="0" smtClean="0">
                <a:solidFill>
                  <a:schemeClr val="bg1"/>
                </a:solidFill>
                <a:latin typeface="Tahoma" pitchFamily="34" charset="0"/>
              </a:rPr>
              <a:t>_ </a:t>
            </a:r>
            <a:r>
              <a:rPr lang="en-US" sz="2800" dirty="0" smtClean="0">
                <a:solidFill>
                  <a:schemeClr val="bg1"/>
                </a:solidFill>
                <a:latin typeface="Tahoma" pitchFamily="34" charset="0"/>
              </a:rPr>
              <a:t>JDWP</a:t>
            </a:r>
            <a:endParaRPr lang="en-US" sz="2800" dirty="0">
              <a:solidFill>
                <a:schemeClr val="bg1"/>
              </a:solidFill>
              <a:latin typeface="Tahoma" pitchFamily="34" charset="0"/>
            </a:endParaRPr>
          </a:p>
        </p:txBody>
      </p:sp>
      <p:sp>
        <p:nvSpPr>
          <p:cNvPr id="2" name="CuadroTexto 1"/>
          <p:cNvSpPr txBox="1"/>
          <p:nvPr/>
        </p:nvSpPr>
        <p:spPr>
          <a:xfrm>
            <a:off x="397298" y="1268760"/>
            <a:ext cx="7848872" cy="923330"/>
          </a:xfrm>
          <a:prstGeom prst="rect">
            <a:avLst/>
          </a:prstGeom>
          <a:noFill/>
        </p:spPr>
        <p:txBody>
          <a:bodyPr wrap="square" rtlCol="0">
            <a:spAutoFit/>
          </a:bodyPr>
          <a:lstStyle/>
          <a:p>
            <a:r>
              <a:rPr lang="es-ES" dirty="0" err="1" smtClean="0"/>
              <a:t>This</a:t>
            </a:r>
            <a:r>
              <a:rPr lang="es-ES" dirty="0" smtClean="0"/>
              <a:t> </a:t>
            </a:r>
            <a:r>
              <a:rPr lang="es-ES" dirty="0" err="1" smtClean="0"/>
              <a:t>code</a:t>
            </a:r>
            <a:r>
              <a:rPr lang="es-ES" dirty="0" smtClean="0"/>
              <a:t> </a:t>
            </a:r>
            <a:r>
              <a:rPr lang="es-ES" dirty="0" err="1" smtClean="0"/>
              <a:t>changes</a:t>
            </a:r>
            <a:r>
              <a:rPr lang="es-ES" dirty="0" smtClean="0"/>
              <a:t> </a:t>
            </a:r>
            <a:r>
              <a:rPr lang="es-ES" dirty="0" err="1" smtClean="0"/>
              <a:t>the</a:t>
            </a:r>
            <a:r>
              <a:rPr lang="es-ES" dirty="0" smtClean="0"/>
              <a:t> pointer </a:t>
            </a:r>
            <a:r>
              <a:rPr lang="es-ES" dirty="0"/>
              <a:t>of </a:t>
            </a:r>
            <a:r>
              <a:rPr lang="es-ES" dirty="0" err="1"/>
              <a:t>jdwpAdbState</a:t>
            </a:r>
            <a:r>
              <a:rPr lang="es-ES" dirty="0"/>
              <a:t>::</a:t>
            </a:r>
            <a:r>
              <a:rPr lang="es-ES" dirty="0" err="1" smtClean="0"/>
              <a:t>ProcessIncoming</a:t>
            </a:r>
            <a:r>
              <a:rPr lang="es-ES" dirty="0" smtClean="0"/>
              <a:t> </a:t>
            </a:r>
            <a:r>
              <a:rPr lang="es-ES" dirty="0" err="1" smtClean="0"/>
              <a:t>with</a:t>
            </a:r>
            <a:r>
              <a:rPr lang="es-ES" dirty="0" smtClean="0"/>
              <a:t> </a:t>
            </a:r>
            <a:r>
              <a:rPr lang="es-ES" dirty="0" err="1" smtClean="0"/>
              <a:t>the</a:t>
            </a:r>
            <a:r>
              <a:rPr lang="es-ES" dirty="0" smtClean="0"/>
              <a:t> </a:t>
            </a:r>
            <a:r>
              <a:rPr lang="es-ES" dirty="0" err="1" smtClean="0"/>
              <a:t>address</a:t>
            </a:r>
            <a:r>
              <a:rPr lang="es-ES" dirty="0"/>
              <a:t> of </a:t>
            </a:r>
            <a:r>
              <a:rPr lang="es-ES" dirty="0" err="1"/>
              <a:t>JdwpAdbState</a:t>
            </a:r>
            <a:r>
              <a:rPr lang="es-ES" dirty="0"/>
              <a:t>::</a:t>
            </a:r>
            <a:r>
              <a:rPr lang="es-ES" dirty="0" err="1" smtClean="0"/>
              <a:t>Shutdown</a:t>
            </a:r>
            <a:r>
              <a:rPr lang="es-ES" dirty="0" smtClean="0"/>
              <a:t>. </a:t>
            </a:r>
            <a:r>
              <a:rPr lang="es-ES" dirty="0" err="1" smtClean="0"/>
              <a:t>This</a:t>
            </a:r>
            <a:r>
              <a:rPr lang="es-ES" dirty="0" smtClean="0"/>
              <a:t> </a:t>
            </a:r>
            <a:r>
              <a:rPr lang="es-ES" dirty="0" err="1" smtClean="0"/>
              <a:t>makes</a:t>
            </a:r>
            <a:r>
              <a:rPr lang="es-ES" dirty="0" smtClean="0"/>
              <a:t> </a:t>
            </a:r>
            <a:r>
              <a:rPr lang="es-ES" dirty="0" err="1" smtClean="0"/>
              <a:t>the</a:t>
            </a:r>
            <a:r>
              <a:rPr lang="es-ES" dirty="0" smtClean="0"/>
              <a:t> </a:t>
            </a:r>
            <a:r>
              <a:rPr lang="es-ES" dirty="0" err="1" smtClean="0"/>
              <a:t>debugger</a:t>
            </a:r>
            <a:r>
              <a:rPr lang="es-ES" dirty="0" smtClean="0"/>
              <a:t> to </a:t>
            </a:r>
            <a:r>
              <a:rPr lang="es-ES" dirty="0" err="1" smtClean="0"/>
              <a:t>disconnect</a:t>
            </a:r>
            <a:r>
              <a:rPr lang="es-ES" dirty="0" smtClean="0"/>
              <a:t> </a:t>
            </a:r>
            <a:r>
              <a:rPr lang="es-ES" dirty="0" err="1" smtClean="0"/>
              <a:t>immediately</a:t>
            </a:r>
            <a:r>
              <a:rPr lang="es-ES" dirty="0" smtClean="0"/>
              <a:t>.</a:t>
            </a:r>
            <a:endParaRPr lang="es-ES" dirty="0"/>
          </a:p>
        </p:txBody>
      </p:sp>
      <p:pic>
        <p:nvPicPr>
          <p:cNvPr id="3" name="Imagen 2"/>
          <p:cNvPicPr>
            <a:picLocks noChangeAspect="1"/>
          </p:cNvPicPr>
          <p:nvPr/>
        </p:nvPicPr>
        <p:blipFill>
          <a:blip r:embed="rId2"/>
          <a:stretch>
            <a:fillRect/>
          </a:stretch>
        </p:blipFill>
        <p:spPr>
          <a:xfrm>
            <a:off x="2017478" y="2181837"/>
            <a:ext cx="4608512" cy="4559034"/>
          </a:xfrm>
          <a:prstGeom prst="rect">
            <a:avLst/>
          </a:prstGeom>
        </p:spPr>
      </p:pic>
    </p:spTree>
    <p:extLst>
      <p:ext uri="{BB962C8B-B14F-4D97-AF65-F5344CB8AC3E}">
        <p14:creationId xmlns:p14="http://schemas.microsoft.com/office/powerpoint/2010/main" val="28645187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830886"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6.5</a:t>
            </a:r>
            <a:r>
              <a:rPr lang="en-US" sz="3200" dirty="0" smtClean="0">
                <a:solidFill>
                  <a:schemeClr val="bg1"/>
                </a:solidFill>
                <a:latin typeface="Tahoma" pitchFamily="34" charset="0"/>
              </a:rPr>
              <a:t>_ </a:t>
            </a:r>
            <a:r>
              <a:rPr lang="en-US" sz="2800" dirty="0" smtClean="0">
                <a:solidFill>
                  <a:schemeClr val="bg1"/>
                </a:solidFill>
                <a:latin typeface="Tahoma" pitchFamily="34" charset="0"/>
              </a:rPr>
              <a:t>SIGTRAP</a:t>
            </a:r>
            <a:endParaRPr lang="en-US" sz="2800" dirty="0">
              <a:solidFill>
                <a:schemeClr val="bg1"/>
              </a:solidFill>
              <a:latin typeface="Tahoma" pitchFamily="34" charset="0"/>
            </a:endParaRPr>
          </a:p>
        </p:txBody>
      </p:sp>
      <p:sp>
        <p:nvSpPr>
          <p:cNvPr id="2" name="CuadroTexto 1"/>
          <p:cNvSpPr txBox="1"/>
          <p:nvPr/>
        </p:nvSpPr>
        <p:spPr>
          <a:xfrm>
            <a:off x="397298" y="1268760"/>
            <a:ext cx="7848872" cy="923330"/>
          </a:xfrm>
          <a:prstGeom prst="rect">
            <a:avLst/>
          </a:prstGeom>
          <a:noFill/>
        </p:spPr>
        <p:txBody>
          <a:bodyPr wrap="square" rtlCol="0">
            <a:spAutoFit/>
          </a:bodyPr>
          <a:lstStyle/>
          <a:p>
            <a:r>
              <a:rPr lang="es-ES" dirty="0" err="1" smtClean="0"/>
              <a:t>We</a:t>
            </a:r>
            <a:r>
              <a:rPr lang="es-ES" dirty="0" smtClean="0"/>
              <a:t> can </a:t>
            </a:r>
            <a:r>
              <a:rPr lang="es-ES" dirty="0" err="1" smtClean="0"/>
              <a:t>intercept</a:t>
            </a:r>
            <a:r>
              <a:rPr lang="es-ES" dirty="0" smtClean="0"/>
              <a:t> </a:t>
            </a:r>
            <a:r>
              <a:rPr lang="es-ES" dirty="0" err="1" smtClean="0"/>
              <a:t>inside</a:t>
            </a:r>
            <a:r>
              <a:rPr lang="es-ES" dirty="0" smtClean="0"/>
              <a:t> </a:t>
            </a:r>
            <a:r>
              <a:rPr lang="es-ES" dirty="0" err="1" smtClean="0"/>
              <a:t>our</a:t>
            </a:r>
            <a:r>
              <a:rPr lang="es-ES" dirty="0" smtClean="0"/>
              <a:t> </a:t>
            </a:r>
            <a:r>
              <a:rPr lang="es-ES" dirty="0" err="1" smtClean="0"/>
              <a:t>code</a:t>
            </a:r>
            <a:r>
              <a:rPr lang="es-ES" dirty="0" smtClean="0"/>
              <a:t> </a:t>
            </a:r>
            <a:r>
              <a:rPr lang="es-ES" dirty="0" err="1" smtClean="0"/>
              <a:t>the</a:t>
            </a:r>
            <a:r>
              <a:rPr lang="es-ES" dirty="0" smtClean="0"/>
              <a:t> </a:t>
            </a:r>
            <a:r>
              <a:rPr lang="es-ES" dirty="0" err="1" smtClean="0"/>
              <a:t>trap</a:t>
            </a:r>
            <a:r>
              <a:rPr lang="es-ES" dirty="0" smtClean="0"/>
              <a:t> </a:t>
            </a:r>
            <a:r>
              <a:rPr lang="es-ES" dirty="0" err="1" smtClean="0"/>
              <a:t>signal</a:t>
            </a:r>
            <a:r>
              <a:rPr lang="es-ES" dirty="0" smtClean="0"/>
              <a:t>, </a:t>
            </a:r>
            <a:r>
              <a:rPr lang="es-ES" dirty="0" err="1" smtClean="0"/>
              <a:t>which</a:t>
            </a:r>
            <a:r>
              <a:rPr lang="es-ES" dirty="0" smtClean="0"/>
              <a:t> </a:t>
            </a:r>
            <a:r>
              <a:rPr lang="es-ES" dirty="0" err="1" smtClean="0"/>
              <a:t>is</a:t>
            </a:r>
            <a:r>
              <a:rPr lang="es-ES" dirty="0" smtClean="0"/>
              <a:t> </a:t>
            </a:r>
            <a:r>
              <a:rPr lang="es-ES" dirty="0" err="1" smtClean="0"/>
              <a:t>the</a:t>
            </a:r>
            <a:r>
              <a:rPr lang="es-ES" dirty="0" smtClean="0"/>
              <a:t> </a:t>
            </a:r>
            <a:r>
              <a:rPr lang="es-ES" dirty="0" err="1" smtClean="0"/>
              <a:t>one</a:t>
            </a:r>
            <a:r>
              <a:rPr lang="es-ES" dirty="0" smtClean="0"/>
              <a:t> </a:t>
            </a:r>
            <a:r>
              <a:rPr lang="es-ES" dirty="0" err="1" smtClean="0"/>
              <a:t>used</a:t>
            </a:r>
            <a:r>
              <a:rPr lang="es-ES" dirty="0" smtClean="0"/>
              <a:t> to </a:t>
            </a:r>
            <a:r>
              <a:rPr lang="es-ES" dirty="0" err="1" smtClean="0"/>
              <a:t>create</a:t>
            </a:r>
            <a:r>
              <a:rPr lang="es-ES" dirty="0" smtClean="0"/>
              <a:t> </a:t>
            </a:r>
            <a:r>
              <a:rPr lang="es-ES" dirty="0" err="1" smtClean="0"/>
              <a:t>breakpoints</a:t>
            </a:r>
            <a:r>
              <a:rPr lang="es-ES" dirty="0" smtClean="0"/>
              <a:t> </a:t>
            </a:r>
            <a:r>
              <a:rPr lang="es-ES" dirty="0" err="1" smtClean="0"/>
              <a:t>when</a:t>
            </a:r>
            <a:r>
              <a:rPr lang="es-ES" dirty="0" smtClean="0"/>
              <a:t> </a:t>
            </a:r>
            <a:r>
              <a:rPr lang="es-ES" dirty="0" err="1" smtClean="0"/>
              <a:t>debugging</a:t>
            </a:r>
            <a:r>
              <a:rPr lang="es-ES" dirty="0" smtClean="0"/>
              <a:t>. </a:t>
            </a:r>
            <a:r>
              <a:rPr lang="es-ES" dirty="0" err="1" smtClean="0"/>
              <a:t>This</a:t>
            </a:r>
            <a:r>
              <a:rPr lang="es-ES" dirty="0" smtClean="0"/>
              <a:t> </a:t>
            </a:r>
            <a:r>
              <a:rPr lang="es-ES" dirty="0" err="1" smtClean="0"/>
              <a:t>code</a:t>
            </a:r>
            <a:r>
              <a:rPr lang="es-ES" dirty="0" smtClean="0"/>
              <a:t> shows </a:t>
            </a:r>
            <a:r>
              <a:rPr lang="es-ES" dirty="0" err="1" smtClean="0"/>
              <a:t>that</a:t>
            </a:r>
            <a:r>
              <a:rPr lang="es-ES" dirty="0" smtClean="0"/>
              <a:t> </a:t>
            </a:r>
            <a:r>
              <a:rPr lang="es-ES" dirty="0" err="1" smtClean="0"/>
              <a:t>we</a:t>
            </a:r>
            <a:r>
              <a:rPr lang="es-ES" dirty="0" smtClean="0"/>
              <a:t> can </a:t>
            </a:r>
            <a:r>
              <a:rPr lang="es-ES" dirty="0" err="1" smtClean="0"/>
              <a:t>redirect</a:t>
            </a:r>
            <a:r>
              <a:rPr lang="es-ES" dirty="0" smtClean="0"/>
              <a:t> </a:t>
            </a:r>
            <a:r>
              <a:rPr lang="es-ES" dirty="0" err="1" smtClean="0"/>
              <a:t>our</a:t>
            </a:r>
            <a:r>
              <a:rPr lang="es-ES" dirty="0" smtClean="0"/>
              <a:t> </a:t>
            </a:r>
            <a:r>
              <a:rPr lang="es-ES" dirty="0" err="1" smtClean="0"/>
              <a:t>flow</a:t>
            </a:r>
            <a:r>
              <a:rPr lang="es-ES" dirty="0" smtClean="0"/>
              <a:t> </a:t>
            </a:r>
            <a:r>
              <a:rPr lang="es-ES" dirty="0" err="1" smtClean="0"/>
              <a:t>whenever</a:t>
            </a:r>
            <a:r>
              <a:rPr lang="es-ES" dirty="0" smtClean="0"/>
              <a:t> a SIGTRAP </a:t>
            </a:r>
            <a:r>
              <a:rPr lang="es-ES" dirty="0" err="1" smtClean="0"/>
              <a:t>is</a:t>
            </a:r>
            <a:r>
              <a:rPr lang="es-ES" dirty="0" smtClean="0"/>
              <a:t> </a:t>
            </a:r>
            <a:r>
              <a:rPr lang="es-ES" dirty="0" err="1" smtClean="0"/>
              <a:t>launched</a:t>
            </a:r>
            <a:r>
              <a:rPr lang="es-ES" dirty="0" smtClean="0"/>
              <a:t>.</a:t>
            </a:r>
            <a:endParaRPr lang="es-ES" dirty="0"/>
          </a:p>
        </p:txBody>
      </p:sp>
      <p:pic>
        <p:nvPicPr>
          <p:cNvPr id="3" name="Imagen 2"/>
          <p:cNvPicPr>
            <a:picLocks noChangeAspect="1"/>
          </p:cNvPicPr>
          <p:nvPr/>
        </p:nvPicPr>
        <p:blipFill>
          <a:blip r:embed="rId2"/>
          <a:stretch>
            <a:fillRect/>
          </a:stretch>
        </p:blipFill>
        <p:spPr>
          <a:xfrm>
            <a:off x="2916796" y="2348880"/>
            <a:ext cx="2809875" cy="4038600"/>
          </a:xfrm>
          <a:prstGeom prst="rect">
            <a:avLst/>
          </a:prstGeom>
        </p:spPr>
      </p:pic>
    </p:spTree>
    <p:extLst>
      <p:ext uri="{BB962C8B-B14F-4D97-AF65-F5344CB8AC3E}">
        <p14:creationId xmlns:p14="http://schemas.microsoft.com/office/powerpoint/2010/main" val="38827827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9144000" cy="6858000"/>
          </a:xfrm>
          <a:prstGeom prst="rect">
            <a:avLst/>
          </a:prstGeom>
          <a:solidFill>
            <a:srgbClr val="FD6600"/>
          </a:solidFill>
          <a:ln>
            <a:solidFill>
              <a:srgbClr val="FD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8253" y="2354578"/>
            <a:ext cx="6507493" cy="2148844"/>
          </a:xfrm>
          <a:prstGeom prst="rect">
            <a:avLst/>
          </a:prstGeom>
        </p:spPr>
      </p:pic>
    </p:spTree>
    <p:extLst>
      <p:ext uri="{BB962C8B-B14F-4D97-AF65-F5344CB8AC3E}">
        <p14:creationId xmlns:p14="http://schemas.microsoft.com/office/powerpoint/2010/main" val="571507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8560" y="1268760"/>
            <a:ext cx="9361040" cy="1726627"/>
          </a:xfrm>
          <a:prstGeom prst="rect">
            <a:avLst/>
          </a:prstGeom>
        </p:spPr>
        <p:txBody>
          <a:bodyPr wrap="square">
            <a:spAutoFit/>
          </a:bodyPr>
          <a:lstStyle/>
          <a:p>
            <a:pPr marL="808038" lvl="2">
              <a:lnSpc>
                <a:spcPct val="110000"/>
              </a:lnSpc>
              <a:spcBef>
                <a:spcPct val="50000"/>
              </a:spcBef>
              <a:buClr>
                <a:srgbClr val="FD6600"/>
              </a:buClr>
              <a:tabLst>
                <a:tab pos="193675" algn="l"/>
              </a:tabLst>
            </a:pPr>
            <a:r>
              <a:rPr lang="en-US" dirty="0" smtClean="0"/>
              <a:t>In </a:t>
            </a:r>
            <a:r>
              <a:rPr lang="en-US" dirty="0"/>
              <a:t>computer programming and </a:t>
            </a:r>
            <a:r>
              <a:rPr lang="en-US" dirty="0" smtClean="0"/>
              <a:t>engineering:</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dirty="0" smtClean="0"/>
              <a:t>Is </a:t>
            </a:r>
            <a:r>
              <a:rPr lang="en-US" dirty="0"/>
              <a:t>a multistep process that involves identifying a </a:t>
            </a:r>
            <a:r>
              <a:rPr lang="en-US" dirty="0" smtClean="0"/>
              <a:t>problem or action. </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dirty="0" smtClean="0"/>
              <a:t>Isolating </a:t>
            </a:r>
            <a:r>
              <a:rPr lang="en-US" dirty="0"/>
              <a:t>the source of the </a:t>
            </a:r>
            <a:r>
              <a:rPr lang="en-US" dirty="0" smtClean="0"/>
              <a:t>problem or action.</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dirty="0" smtClean="0"/>
              <a:t>Correcting </a:t>
            </a:r>
            <a:r>
              <a:rPr lang="en-US" dirty="0"/>
              <a:t>the problem or determining a way to work around </a:t>
            </a:r>
            <a:r>
              <a:rPr lang="en-US" dirty="0" smtClean="0"/>
              <a:t>it.</a:t>
            </a:r>
            <a:endParaRPr lang="en-US" dirty="0"/>
          </a:p>
        </p:txBody>
      </p:sp>
      <p:sp>
        <p:nvSpPr>
          <p:cNvPr id="5" name="Rectángulo 4"/>
          <p:cNvSpPr/>
          <p:nvPr/>
        </p:nvSpPr>
        <p:spPr>
          <a:xfrm>
            <a:off x="-471936" y="3212976"/>
            <a:ext cx="9361040" cy="3388620"/>
          </a:xfrm>
          <a:prstGeom prst="rect">
            <a:avLst/>
          </a:prstGeom>
        </p:spPr>
        <p:txBody>
          <a:bodyPr wrap="square">
            <a:spAutoFit/>
          </a:bodyPr>
          <a:lstStyle/>
          <a:p>
            <a:pPr marL="808038" lvl="2">
              <a:lnSpc>
                <a:spcPct val="110000"/>
              </a:lnSpc>
              <a:spcBef>
                <a:spcPct val="50000"/>
              </a:spcBef>
              <a:buClr>
                <a:srgbClr val="FD6600"/>
              </a:buClr>
              <a:tabLst>
                <a:tab pos="193675" algn="l"/>
              </a:tabLst>
            </a:pPr>
            <a:r>
              <a:rPr lang="en-US" dirty="0" smtClean="0"/>
              <a:t>When debugging we can do:</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dirty="0" smtClean="0"/>
              <a:t>Can </a:t>
            </a:r>
            <a:r>
              <a:rPr lang="en-US" b="1" dirty="0"/>
              <a:t>changing</a:t>
            </a:r>
            <a:r>
              <a:rPr lang="en-US" dirty="0"/>
              <a:t> the value of variables </a:t>
            </a:r>
            <a:r>
              <a:rPr lang="en-US" b="1" dirty="0"/>
              <a:t>at run-time</a:t>
            </a:r>
            <a:r>
              <a:rPr lang="en-US" dirty="0"/>
              <a:t>, </a:t>
            </a:r>
            <a:r>
              <a:rPr lang="en-US" dirty="0" smtClean="0"/>
              <a:t>pause </a:t>
            </a:r>
            <a:r>
              <a:rPr lang="en-US" dirty="0"/>
              <a:t>the program temporarily, list source code, </a:t>
            </a:r>
            <a:r>
              <a:rPr lang="en-US" b="1" dirty="0"/>
              <a:t>print</a:t>
            </a:r>
            <a:r>
              <a:rPr lang="en-US" dirty="0"/>
              <a:t> the datatype of a variable or </a:t>
            </a:r>
            <a:r>
              <a:rPr lang="en-US" dirty="0" err="1" smtClean="0"/>
              <a:t>struct</a:t>
            </a:r>
            <a:r>
              <a:rPr lang="en-US" dirty="0" smtClean="0"/>
              <a:t>, </a:t>
            </a:r>
            <a:r>
              <a:rPr lang="en-US" dirty="0"/>
              <a:t>jump to an arbitrary line of code…</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dirty="0"/>
              <a:t>O</a:t>
            </a:r>
            <a:r>
              <a:rPr lang="en-US" dirty="0" smtClean="0"/>
              <a:t>n </a:t>
            </a:r>
            <a:r>
              <a:rPr lang="en-US" dirty="0"/>
              <a:t>a running process; you </a:t>
            </a:r>
            <a:r>
              <a:rPr lang="en-US" b="1" dirty="0"/>
              <a:t>don't even have to kill the process</a:t>
            </a:r>
            <a:r>
              <a:rPr lang="en-US" dirty="0"/>
              <a:t>.</a:t>
            </a:r>
            <a:endParaRPr lang="en-US" dirty="0" smtClean="0"/>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dirty="0" smtClean="0"/>
              <a:t>On </a:t>
            </a:r>
            <a:r>
              <a:rPr lang="en-US" dirty="0"/>
              <a:t>a process that has already crashed and died without having to re-run the program. You'll </a:t>
            </a:r>
            <a:r>
              <a:rPr lang="en-US" b="1" dirty="0"/>
              <a:t>see the state the program</a:t>
            </a:r>
            <a:r>
              <a:rPr lang="en-US" dirty="0"/>
              <a:t> was in at the time of death and can </a:t>
            </a:r>
            <a:r>
              <a:rPr lang="en-US" b="1" dirty="0"/>
              <a:t>inspect all</a:t>
            </a:r>
            <a:r>
              <a:rPr lang="en-US" dirty="0"/>
              <a:t> the variables. </a:t>
            </a:r>
            <a:endParaRPr lang="en-US" dirty="0" smtClean="0"/>
          </a:p>
          <a:p>
            <a:pPr marL="1093788" lvl="2" indent="-285750">
              <a:lnSpc>
                <a:spcPct val="110000"/>
              </a:lnSpc>
              <a:spcBef>
                <a:spcPct val="50000"/>
              </a:spcBef>
              <a:buClr>
                <a:srgbClr val="FD6600"/>
              </a:buClr>
              <a:buFont typeface="Arial" panose="020B0604020202020204" pitchFamily="34" charset="0"/>
              <a:buChar char="•"/>
              <a:tabLst>
                <a:tab pos="193675" algn="l"/>
              </a:tabLst>
            </a:pPr>
            <a:endParaRPr lang="en-US" dirty="0"/>
          </a:p>
        </p:txBody>
      </p:sp>
      <p:sp>
        <p:nvSpPr>
          <p:cNvPr id="6"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1.1_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Tree>
    <p:extLst>
      <p:ext uri="{BB962C8B-B14F-4D97-AF65-F5344CB8AC3E}">
        <p14:creationId xmlns:p14="http://schemas.microsoft.com/office/powerpoint/2010/main" val="2304214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1.1_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2" name="Rectángulo 1"/>
          <p:cNvSpPr/>
          <p:nvPr/>
        </p:nvSpPr>
        <p:spPr>
          <a:xfrm>
            <a:off x="397298" y="1268761"/>
            <a:ext cx="8351166" cy="2031325"/>
          </a:xfrm>
          <a:prstGeom prst="rect">
            <a:avLst/>
          </a:prstGeom>
        </p:spPr>
        <p:txBody>
          <a:bodyPr wrap="square">
            <a:spAutoFit/>
          </a:bodyPr>
          <a:lstStyle/>
          <a:p>
            <a:r>
              <a:rPr lang="en-US" dirty="0">
                <a:solidFill>
                  <a:srgbClr val="000000"/>
                </a:solidFill>
              </a:rPr>
              <a:t>To effectively learn how to use </a:t>
            </a:r>
            <a:r>
              <a:rPr lang="en-US" dirty="0" smtClean="0">
                <a:solidFill>
                  <a:srgbClr val="000000"/>
                </a:solidFill>
              </a:rPr>
              <a:t>a </a:t>
            </a:r>
            <a:r>
              <a:rPr lang="en-US" dirty="0" err="1" smtClean="0">
                <a:solidFill>
                  <a:srgbClr val="000000"/>
                </a:solidFill>
              </a:rPr>
              <a:t>debbuger</a:t>
            </a:r>
            <a:r>
              <a:rPr lang="en-US" dirty="0" smtClean="0">
                <a:solidFill>
                  <a:srgbClr val="000000"/>
                </a:solidFill>
              </a:rPr>
              <a:t>, we </a:t>
            </a:r>
            <a:r>
              <a:rPr lang="en-US" dirty="0">
                <a:solidFill>
                  <a:srgbClr val="000000"/>
                </a:solidFill>
              </a:rPr>
              <a:t>must understand </a:t>
            </a:r>
            <a:r>
              <a:rPr lang="en-US" b="1" dirty="0" smtClean="0">
                <a:solidFill>
                  <a:srgbClr val="000000"/>
                </a:solidFill>
              </a:rPr>
              <a:t>registers</a:t>
            </a:r>
            <a:r>
              <a:rPr lang="en-US" dirty="0" smtClean="0">
                <a:solidFill>
                  <a:srgbClr val="000000"/>
                </a:solidFill>
              </a:rPr>
              <a:t> and </a:t>
            </a:r>
            <a:r>
              <a:rPr lang="en-US" b="1" dirty="0" smtClean="0">
                <a:solidFill>
                  <a:srgbClr val="000000"/>
                </a:solidFill>
              </a:rPr>
              <a:t>stack frames</a:t>
            </a:r>
            <a:r>
              <a:rPr lang="en-US" dirty="0" smtClean="0">
                <a:solidFill>
                  <a:srgbClr val="000000"/>
                </a:solidFill>
              </a:rPr>
              <a:t>.</a:t>
            </a:r>
          </a:p>
          <a:p>
            <a:endParaRPr lang="en-US" dirty="0">
              <a:solidFill>
                <a:srgbClr val="000000"/>
              </a:solidFill>
            </a:endParaRPr>
          </a:p>
          <a:p>
            <a:r>
              <a:rPr lang="en-US" dirty="0" smtClean="0">
                <a:solidFill>
                  <a:srgbClr val="000000"/>
                </a:solidFill>
              </a:rPr>
              <a:t>To </a:t>
            </a:r>
            <a:r>
              <a:rPr lang="en-US" dirty="0">
                <a:solidFill>
                  <a:srgbClr val="000000"/>
                </a:solidFill>
              </a:rPr>
              <a:t>learn about the </a:t>
            </a:r>
            <a:r>
              <a:rPr lang="en-US" dirty="0" smtClean="0">
                <a:solidFill>
                  <a:srgbClr val="000000"/>
                </a:solidFill>
              </a:rPr>
              <a:t>stack frames, </a:t>
            </a:r>
            <a:r>
              <a:rPr lang="en-US" dirty="0">
                <a:solidFill>
                  <a:srgbClr val="000000"/>
                </a:solidFill>
              </a:rPr>
              <a:t>we need to learn about the </a:t>
            </a:r>
            <a:r>
              <a:rPr lang="en-US" b="1" dirty="0">
                <a:solidFill>
                  <a:srgbClr val="000000"/>
                </a:solidFill>
              </a:rPr>
              <a:t>memory layout</a:t>
            </a:r>
            <a:r>
              <a:rPr lang="en-US" dirty="0">
                <a:solidFill>
                  <a:srgbClr val="000000"/>
                </a:solidFill>
              </a:rPr>
              <a:t> of an executing program</a:t>
            </a:r>
            <a:r>
              <a:rPr lang="en-US" dirty="0" smtClean="0">
                <a:solidFill>
                  <a:srgbClr val="000000"/>
                </a:solidFill>
              </a:rPr>
              <a:t>.</a:t>
            </a:r>
          </a:p>
          <a:p>
            <a:endParaRPr lang="en-US" dirty="0">
              <a:solidFill>
                <a:srgbClr val="000000"/>
              </a:solidFill>
            </a:endParaRPr>
          </a:p>
          <a:p>
            <a:r>
              <a:rPr lang="en-US" dirty="0" smtClean="0">
                <a:solidFill>
                  <a:srgbClr val="000000"/>
                </a:solidFill>
              </a:rPr>
              <a:t>To understand memory layout, we must learn the </a:t>
            </a:r>
            <a:r>
              <a:rPr lang="en-US" b="1" dirty="0" smtClean="0">
                <a:solidFill>
                  <a:srgbClr val="000000"/>
                </a:solidFill>
              </a:rPr>
              <a:t>structure of executable file</a:t>
            </a:r>
            <a:r>
              <a:rPr lang="en-US" dirty="0" smtClean="0">
                <a:solidFill>
                  <a:srgbClr val="000000"/>
                </a:solidFill>
              </a:rPr>
              <a:t>.</a:t>
            </a:r>
            <a:endParaRPr lang="es-ES" dirty="0"/>
          </a:p>
        </p:txBody>
      </p:sp>
    </p:spTree>
    <p:extLst>
      <p:ext uri="{BB962C8B-B14F-4D97-AF65-F5344CB8AC3E}">
        <p14:creationId xmlns:p14="http://schemas.microsoft.com/office/powerpoint/2010/main" val="778930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bwMode="auto">
          <a:xfrm>
            <a:off x="397298" y="269063"/>
            <a:ext cx="5326830" cy="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96" charset="0"/>
                <a:ea typeface="ＭＳ Ｐゴシック" pitchFamily="34" charset="-128"/>
              </a:defRPr>
            </a:lvl1pPr>
            <a:lvl2pPr marL="742950" indent="-285750">
              <a:defRPr sz="2400">
                <a:solidFill>
                  <a:schemeClr val="tx1"/>
                </a:solidFill>
                <a:latin typeface="Times" pitchFamily="-96" charset="0"/>
                <a:ea typeface="ＭＳ Ｐゴシック" pitchFamily="34" charset="-128"/>
              </a:defRPr>
            </a:lvl2pPr>
            <a:lvl3pPr marL="1143000" indent="-228600">
              <a:defRPr sz="2400">
                <a:solidFill>
                  <a:schemeClr val="tx1"/>
                </a:solidFill>
                <a:latin typeface="Times" pitchFamily="-96" charset="0"/>
                <a:ea typeface="ＭＳ Ｐゴシック" pitchFamily="34" charset="-128"/>
              </a:defRPr>
            </a:lvl3pPr>
            <a:lvl4pPr marL="1600200" indent="-228600">
              <a:defRPr sz="2400">
                <a:solidFill>
                  <a:schemeClr val="tx1"/>
                </a:solidFill>
                <a:latin typeface="Times" pitchFamily="-96" charset="0"/>
                <a:ea typeface="ＭＳ Ｐゴシック" pitchFamily="34" charset="-128"/>
              </a:defRPr>
            </a:lvl4pPr>
            <a:lvl5pPr marL="2057400" indent="-228600">
              <a:defRPr sz="2400">
                <a:solidFill>
                  <a:schemeClr val="tx1"/>
                </a:solidFill>
                <a:latin typeface="Times" pitchFamily="-96"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96" charset="0"/>
                <a:ea typeface="ＭＳ Ｐゴシック" pitchFamily="34" charset="-128"/>
              </a:defRPr>
            </a:lvl9pPr>
          </a:lstStyle>
          <a:p>
            <a:r>
              <a:rPr lang="en-US" sz="3200" dirty="0" smtClean="0">
                <a:solidFill>
                  <a:schemeClr val="bg1"/>
                </a:solidFill>
                <a:latin typeface="Tahoma" pitchFamily="34" charset="0"/>
              </a:rPr>
              <a:t>1.1_ </a:t>
            </a:r>
            <a:r>
              <a:rPr lang="en-US" sz="3200" dirty="0" err="1" smtClean="0">
                <a:solidFill>
                  <a:schemeClr val="bg1"/>
                </a:solidFill>
                <a:latin typeface="Tahoma" pitchFamily="34" charset="0"/>
              </a:rPr>
              <a:t>Debbuging</a:t>
            </a:r>
            <a:endParaRPr lang="en-US" sz="3200" dirty="0">
              <a:solidFill>
                <a:schemeClr val="bg1"/>
              </a:solidFill>
              <a:latin typeface="Tahoma" pitchFamily="34" charset="0"/>
            </a:endParaRPr>
          </a:p>
        </p:txBody>
      </p:sp>
      <p:sp>
        <p:nvSpPr>
          <p:cNvPr id="2" name="Rectángulo 1"/>
          <p:cNvSpPr/>
          <p:nvPr/>
        </p:nvSpPr>
        <p:spPr>
          <a:xfrm>
            <a:off x="397298" y="1196752"/>
            <a:ext cx="8351166" cy="461665"/>
          </a:xfrm>
          <a:prstGeom prst="rect">
            <a:avLst/>
          </a:prstGeom>
        </p:spPr>
        <p:txBody>
          <a:bodyPr wrap="square">
            <a:spAutoFit/>
          </a:bodyPr>
          <a:lstStyle/>
          <a:p>
            <a:r>
              <a:rPr lang="en-US" sz="2400" b="1" dirty="0" smtClean="0">
                <a:solidFill>
                  <a:srgbClr val="000000"/>
                </a:solidFill>
              </a:rPr>
              <a:t>Static vs Dynamic:</a:t>
            </a:r>
            <a:r>
              <a:rPr lang="en-US" sz="2400" dirty="0" smtClean="0">
                <a:solidFill>
                  <a:srgbClr val="000000"/>
                </a:solidFill>
              </a:rPr>
              <a:t> </a:t>
            </a:r>
            <a:endParaRPr lang="es-ES" sz="2400" dirty="0"/>
          </a:p>
        </p:txBody>
      </p:sp>
      <p:sp>
        <p:nvSpPr>
          <p:cNvPr id="5" name="Rectángulo 4"/>
          <p:cNvSpPr/>
          <p:nvPr/>
        </p:nvSpPr>
        <p:spPr>
          <a:xfrm>
            <a:off x="-239955" y="1772816"/>
            <a:ext cx="9361040" cy="1737399"/>
          </a:xfrm>
          <a:prstGeom prst="rect">
            <a:avLst/>
          </a:prstGeom>
        </p:spPr>
        <p:txBody>
          <a:bodyPr wrap="square">
            <a:spAutoFit/>
          </a:bodyPr>
          <a:lstStyle/>
          <a:p>
            <a:pPr marL="808038" lvl="2">
              <a:lnSpc>
                <a:spcPct val="110000"/>
              </a:lnSpc>
              <a:spcBef>
                <a:spcPct val="50000"/>
              </a:spcBef>
              <a:buClr>
                <a:srgbClr val="FD6600"/>
              </a:buClr>
              <a:tabLst>
                <a:tab pos="193675" algn="l"/>
              </a:tabLst>
            </a:pPr>
            <a:r>
              <a:rPr lang="en-US" sz="2000" dirty="0" smtClean="0"/>
              <a:t>In </a:t>
            </a:r>
            <a:r>
              <a:rPr lang="en-US" sz="2000" b="1" dirty="0" smtClean="0"/>
              <a:t>static analysis</a:t>
            </a:r>
            <a:r>
              <a:rPr lang="en-US" sz="2000" dirty="0" smtClean="0"/>
              <a:t>:</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sz="2000" dirty="0" smtClean="0"/>
              <a:t>We can obtain some information about binary: File structure, code, initialized variables, no initialized variables, immutable strings, dead code... </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sz="2000" dirty="0" smtClean="0"/>
              <a:t>Avoid most anti-analysis techniques.</a:t>
            </a:r>
            <a:endParaRPr lang="en-US" sz="2000" dirty="0"/>
          </a:p>
        </p:txBody>
      </p:sp>
      <p:sp>
        <p:nvSpPr>
          <p:cNvPr id="6" name="Rectángulo 5"/>
          <p:cNvSpPr/>
          <p:nvPr/>
        </p:nvSpPr>
        <p:spPr>
          <a:xfrm>
            <a:off x="-239955" y="3861048"/>
            <a:ext cx="9361040" cy="1415772"/>
          </a:xfrm>
          <a:prstGeom prst="rect">
            <a:avLst/>
          </a:prstGeom>
        </p:spPr>
        <p:txBody>
          <a:bodyPr wrap="square">
            <a:spAutoFit/>
          </a:bodyPr>
          <a:lstStyle/>
          <a:p>
            <a:pPr marL="808038" lvl="2">
              <a:lnSpc>
                <a:spcPct val="110000"/>
              </a:lnSpc>
              <a:spcBef>
                <a:spcPct val="50000"/>
              </a:spcBef>
              <a:buClr>
                <a:srgbClr val="FD6600"/>
              </a:buClr>
              <a:tabLst>
                <a:tab pos="193675" algn="l"/>
              </a:tabLst>
            </a:pPr>
            <a:r>
              <a:rPr lang="en-US" sz="2000" dirty="0" smtClean="0"/>
              <a:t>In </a:t>
            </a:r>
            <a:r>
              <a:rPr lang="en-US" sz="2000" b="1" dirty="0" smtClean="0"/>
              <a:t>dynamic analysis</a:t>
            </a:r>
            <a:r>
              <a:rPr lang="en-US" sz="2000" dirty="0" smtClean="0"/>
              <a:t>:</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sz="2000" dirty="0" smtClean="0"/>
              <a:t>Memory mapping analysis, CPU registers, status program analysis…</a:t>
            </a:r>
          </a:p>
          <a:p>
            <a:pPr marL="1093788" lvl="2" indent="-285750">
              <a:lnSpc>
                <a:spcPct val="110000"/>
              </a:lnSpc>
              <a:spcBef>
                <a:spcPct val="50000"/>
              </a:spcBef>
              <a:buClr>
                <a:srgbClr val="FD6600"/>
              </a:buClr>
              <a:buFont typeface="Arial" panose="020B0604020202020204" pitchFamily="34" charset="0"/>
              <a:buChar char="•"/>
              <a:tabLst>
                <a:tab pos="193675" algn="l"/>
              </a:tabLst>
            </a:pPr>
            <a:r>
              <a:rPr lang="en-US" sz="2000" dirty="0" smtClean="0"/>
              <a:t>Faster than static analysis.</a:t>
            </a:r>
            <a:endParaRPr lang="en-US" sz="2000" dirty="0"/>
          </a:p>
        </p:txBody>
      </p:sp>
    </p:spTree>
    <p:extLst>
      <p:ext uri="{BB962C8B-B14F-4D97-AF65-F5344CB8AC3E}">
        <p14:creationId xmlns:p14="http://schemas.microsoft.com/office/powerpoint/2010/main" val="1260147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2683818" y="3429000"/>
            <a:ext cx="5184576" cy="648072"/>
          </a:xfrm>
          <a:prstGeom prst="rect">
            <a:avLst/>
          </a:prstGeom>
        </p:spPr>
        <p:txBody>
          <a:bodyPr/>
          <a:lstStyle/>
          <a:p>
            <a:pPr algn="l"/>
            <a:r>
              <a:rPr lang="es-ES" sz="4000" b="1" dirty="0" err="1" smtClean="0">
                <a:solidFill>
                  <a:schemeClr val="bg1">
                    <a:lumMod val="50000"/>
                  </a:schemeClr>
                </a:solidFill>
                <a:latin typeface="Tahoma" pitchFamily="34" charset="0"/>
                <a:ea typeface="Tahoma" pitchFamily="34" charset="0"/>
                <a:cs typeface="Tahoma" pitchFamily="34" charset="0"/>
              </a:rPr>
              <a:t>Debugging</a:t>
            </a:r>
            <a:r>
              <a:rPr lang="es-ES" sz="4000" b="1" dirty="0" smtClean="0">
                <a:solidFill>
                  <a:schemeClr val="bg1">
                    <a:lumMod val="50000"/>
                  </a:schemeClr>
                </a:solidFill>
                <a:latin typeface="Tahoma" pitchFamily="34" charset="0"/>
                <a:ea typeface="Tahoma" pitchFamily="34" charset="0"/>
                <a:cs typeface="Tahoma" pitchFamily="34" charset="0"/>
              </a:rPr>
              <a:t/>
            </a:r>
            <a:br>
              <a:rPr lang="es-ES" sz="4000" b="1" dirty="0" smtClean="0">
                <a:solidFill>
                  <a:schemeClr val="bg1">
                    <a:lumMod val="50000"/>
                  </a:schemeClr>
                </a:solidFill>
                <a:latin typeface="Tahoma" pitchFamily="34" charset="0"/>
                <a:ea typeface="Tahoma" pitchFamily="34" charset="0"/>
                <a:cs typeface="Tahoma" pitchFamily="34" charset="0"/>
              </a:rPr>
            </a:br>
            <a:r>
              <a:rPr lang="es-ES" sz="4000" b="1" dirty="0" smtClean="0">
                <a:solidFill>
                  <a:schemeClr val="bg1">
                    <a:lumMod val="50000"/>
                  </a:schemeClr>
                </a:solidFill>
                <a:latin typeface="Tahoma" pitchFamily="34" charset="0"/>
                <a:ea typeface="Tahoma" pitchFamily="34" charset="0"/>
                <a:cs typeface="Tahoma" pitchFamily="34" charset="0"/>
              </a:rPr>
              <a:t>(</a:t>
            </a:r>
            <a:r>
              <a:rPr lang="es-ES" sz="4000" b="1" dirty="0" err="1" smtClean="0">
                <a:solidFill>
                  <a:schemeClr val="bg1">
                    <a:lumMod val="50000"/>
                  </a:schemeClr>
                </a:solidFill>
                <a:latin typeface="Tahoma" pitchFamily="34" charset="0"/>
                <a:ea typeface="Tahoma" pitchFamily="34" charset="0"/>
                <a:cs typeface="Tahoma" pitchFamily="34" charset="0"/>
              </a:rPr>
              <a:t>Static</a:t>
            </a:r>
            <a:r>
              <a:rPr lang="es-ES" sz="4000" b="1" dirty="0" smtClean="0">
                <a:solidFill>
                  <a:schemeClr val="bg1">
                    <a:lumMod val="50000"/>
                  </a:schemeClr>
                </a:solidFill>
                <a:latin typeface="Tahoma" pitchFamily="34" charset="0"/>
                <a:ea typeface="Tahoma" pitchFamily="34" charset="0"/>
                <a:cs typeface="Tahoma" pitchFamily="34" charset="0"/>
              </a:rPr>
              <a:t> </a:t>
            </a:r>
            <a:r>
              <a:rPr lang="es-ES" sz="4000" b="1" dirty="0" err="1" smtClean="0">
                <a:solidFill>
                  <a:schemeClr val="bg1">
                    <a:lumMod val="50000"/>
                  </a:schemeClr>
                </a:solidFill>
                <a:latin typeface="Tahoma" pitchFamily="34" charset="0"/>
                <a:ea typeface="Tahoma" pitchFamily="34" charset="0"/>
                <a:cs typeface="Tahoma" pitchFamily="34" charset="0"/>
              </a:rPr>
              <a:t>analysis</a:t>
            </a:r>
            <a:r>
              <a:rPr lang="es-ES" sz="4000" b="1" dirty="0" smtClean="0">
                <a:solidFill>
                  <a:schemeClr val="bg1">
                    <a:lumMod val="50000"/>
                  </a:schemeClr>
                </a:solidFill>
                <a:latin typeface="Tahoma" pitchFamily="34" charset="0"/>
                <a:ea typeface="Tahoma" pitchFamily="34" charset="0"/>
                <a:cs typeface="Tahoma" pitchFamily="34" charset="0"/>
              </a:rPr>
              <a:t>)</a:t>
            </a:r>
            <a:r>
              <a:rPr lang="es-ES" sz="4000" b="1" dirty="0" smtClean="0">
                <a:solidFill>
                  <a:schemeClr val="tx1">
                    <a:lumMod val="75000"/>
                    <a:lumOff val="25000"/>
                  </a:schemeClr>
                </a:solidFill>
                <a:latin typeface="Tahoma" pitchFamily="34" charset="0"/>
                <a:ea typeface="Tahoma" pitchFamily="34" charset="0"/>
                <a:cs typeface="Tahoma" pitchFamily="34" charset="0"/>
              </a:rPr>
              <a:t/>
            </a:r>
            <a:br>
              <a:rPr lang="es-ES" sz="4000" b="1" dirty="0" smtClean="0">
                <a:solidFill>
                  <a:schemeClr val="tx1">
                    <a:lumMod val="75000"/>
                    <a:lumOff val="25000"/>
                  </a:schemeClr>
                </a:solidFill>
                <a:latin typeface="Tahoma" pitchFamily="34" charset="0"/>
                <a:ea typeface="Tahoma" pitchFamily="34" charset="0"/>
                <a:cs typeface="Tahoma" pitchFamily="34" charset="0"/>
              </a:rPr>
            </a:br>
            <a:endParaRPr lang="es-ES" sz="4000" b="1" dirty="0">
              <a:solidFill>
                <a:srgbClr val="FD6600"/>
              </a:solidFill>
              <a:latin typeface="Tahoma" pitchFamily="34" charset="0"/>
              <a:ea typeface="Tahoma" pitchFamily="34" charset="0"/>
              <a:cs typeface="Tahoma" pitchFamily="34" charset="0"/>
            </a:endParaRPr>
          </a:p>
        </p:txBody>
      </p:sp>
      <p:pic>
        <p:nvPicPr>
          <p:cNvPr id="7" name="Picture 5" descr="PPT_appluslaboratories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0"/>
            <a:ext cx="19113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p:cNvPicPr>
            <a:picLocks noChangeAspect="1"/>
          </p:cNvPicPr>
          <p:nvPr/>
        </p:nvPicPr>
        <p:blipFill>
          <a:blip r:embed="rId3"/>
          <a:stretch>
            <a:fillRect/>
          </a:stretch>
        </p:blipFill>
        <p:spPr>
          <a:xfrm>
            <a:off x="2683818" y="2781300"/>
            <a:ext cx="2000250" cy="647700"/>
          </a:xfrm>
          <a:prstGeom prst="rect">
            <a:avLst/>
          </a:prstGeom>
        </p:spPr>
      </p:pic>
      <p:sp>
        <p:nvSpPr>
          <p:cNvPr id="6" name="CuadroTexto 5"/>
          <p:cNvSpPr txBox="1"/>
          <p:nvPr/>
        </p:nvSpPr>
        <p:spPr>
          <a:xfrm>
            <a:off x="1027634" y="2630522"/>
            <a:ext cx="1656184" cy="1446550"/>
          </a:xfrm>
          <a:prstGeom prst="rect">
            <a:avLst/>
          </a:prstGeom>
          <a:noFill/>
        </p:spPr>
        <p:txBody>
          <a:bodyPr wrap="square" rtlCol="0">
            <a:spAutoFit/>
          </a:bodyPr>
          <a:lstStyle/>
          <a:p>
            <a:r>
              <a:rPr lang="es-ES" sz="8800" dirty="0" smtClean="0">
                <a:solidFill>
                  <a:srgbClr val="FD6600"/>
                </a:solidFill>
              </a:rPr>
              <a:t>1.1</a:t>
            </a:r>
            <a:endParaRPr lang="es-ES" sz="8800" dirty="0">
              <a:solidFill>
                <a:srgbClr val="FD6600"/>
              </a:solidFill>
            </a:endParaRPr>
          </a:p>
        </p:txBody>
      </p:sp>
    </p:spTree>
    <p:extLst>
      <p:ext uri="{BB962C8B-B14F-4D97-AF65-F5344CB8AC3E}">
        <p14:creationId xmlns:p14="http://schemas.microsoft.com/office/powerpoint/2010/main" val="1794635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Personalizado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C4C4C"/>
      </a:hlink>
      <a:folHlink>
        <a:srgbClr val="FD66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16080</TotalTime>
  <Words>2843</Words>
  <Application>Microsoft Office PowerPoint</Application>
  <PresentationFormat>Presentación en pantalla (4:3)</PresentationFormat>
  <Paragraphs>303</Paragraphs>
  <Slides>56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56</vt:i4>
      </vt:variant>
    </vt:vector>
  </HeadingPairs>
  <TitlesOfParts>
    <vt:vector size="63" baseType="lpstr">
      <vt:lpstr>MS PGothic</vt:lpstr>
      <vt:lpstr>Arial</vt:lpstr>
      <vt:lpstr>Calibri</vt:lpstr>
      <vt:lpstr>Consolas</vt:lpstr>
      <vt:lpstr>Tahoma</vt:lpstr>
      <vt:lpstr>Times</vt:lpstr>
      <vt:lpstr>Tema de Office</vt:lpstr>
      <vt:lpstr>Presentación de PowerPoint</vt:lpstr>
      <vt:lpstr>Debugging </vt:lpstr>
      <vt:lpstr>Presentación de PowerPoint</vt:lpstr>
      <vt:lpstr>Debugging </vt:lpstr>
      <vt:lpstr>Presentación de PowerPoint</vt:lpstr>
      <vt:lpstr>Presentación de PowerPoint</vt:lpstr>
      <vt:lpstr>Presentación de PowerPoint</vt:lpstr>
      <vt:lpstr>Presentación de PowerPoint</vt:lpstr>
      <vt:lpstr>Debugging (Static analysis)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Debugging (Dynamic analysis) </vt:lpstr>
      <vt:lpstr>Presentación de PowerPoint</vt:lpstr>
      <vt:lpstr>Presentación de PowerPoint</vt:lpstr>
      <vt:lpstr>Presentación de PowerPoint</vt:lpstr>
      <vt:lpstr>Presentación de PowerPoint</vt:lpstr>
      <vt:lpstr>Presentación de PowerPoint</vt:lpstr>
      <vt:lpstr>Presentación de PowerPoint</vt:lpstr>
      <vt:lpstr>PTRACE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GDB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Radare </vt:lpstr>
      <vt:lpstr>Presentación de PowerPoint</vt:lpstr>
      <vt:lpstr>Presentación de PowerPoint</vt:lpstr>
      <vt:lpstr>Presentación de PowerPoint</vt:lpstr>
      <vt:lpstr>Presentación de PowerPoint</vt:lpstr>
      <vt:lpstr>Presentación de PowerPoint</vt:lpstr>
      <vt:lpstr>Chrome </vt:lpstr>
      <vt:lpstr>Presentación de PowerPoint</vt:lpstr>
      <vt:lpstr>Presentación de PowerPoint</vt:lpstr>
      <vt:lpstr>Debugging Countermeasures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 Lopez Bugeda</dc:creator>
  <cp:lastModifiedBy>jandreu</cp:lastModifiedBy>
  <cp:revision>755</cp:revision>
  <cp:lastPrinted>2013-10-09T14:10:00Z</cp:lastPrinted>
  <dcterms:created xsi:type="dcterms:W3CDTF">2013-09-09T15:22:57Z</dcterms:created>
  <dcterms:modified xsi:type="dcterms:W3CDTF">2018-10-25T13:03:54Z</dcterms:modified>
</cp:coreProperties>
</file>