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3"/>
  </p:notesMasterIdLst>
  <p:handoutMasterIdLst>
    <p:handoutMasterId r:id="rId54"/>
  </p:handoutMasterIdLst>
  <p:sldIdLst>
    <p:sldId id="567" r:id="rId4"/>
    <p:sldId id="740" r:id="rId5"/>
    <p:sldId id="702" r:id="rId6"/>
    <p:sldId id="703" r:id="rId7"/>
    <p:sldId id="704" r:id="rId8"/>
    <p:sldId id="705" r:id="rId9"/>
    <p:sldId id="706" r:id="rId10"/>
    <p:sldId id="741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42" r:id="rId22"/>
    <p:sldId id="717" r:id="rId23"/>
    <p:sldId id="718" r:id="rId24"/>
    <p:sldId id="719" r:id="rId25"/>
    <p:sldId id="720" r:id="rId26"/>
    <p:sldId id="743" r:id="rId27"/>
    <p:sldId id="744" r:id="rId28"/>
    <p:sldId id="721" r:id="rId29"/>
    <p:sldId id="722" r:id="rId30"/>
    <p:sldId id="723" r:id="rId31"/>
    <p:sldId id="724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732" r:id="rId40"/>
    <p:sldId id="733" r:id="rId41"/>
    <p:sldId id="734" r:id="rId42"/>
    <p:sldId id="735" r:id="rId43"/>
    <p:sldId id="736" r:id="rId44"/>
    <p:sldId id="737" r:id="rId45"/>
    <p:sldId id="738" r:id="rId46"/>
    <p:sldId id="739" r:id="rId47"/>
    <p:sldId id="687" r:id="rId48"/>
    <p:sldId id="686" r:id="rId49"/>
    <p:sldId id="696" r:id="rId50"/>
    <p:sldId id="697" r:id="rId51"/>
    <p:sldId id="699" r:id="rId5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9900"/>
    <a:srgbClr val="0000FF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5" d="100"/>
          <a:sy n="65" d="100"/>
        </p:scale>
        <p:origin x="1284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2-08T18:43:1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8346 2441 0,'0'12'16,"0"0"-1,0 11 1,0-11-16,0 0 16,0 0-16,0 12 15,0-12-15,0 12 16,0 35-1,0-23 1,0 0-16,0-13 0,0 13 16,0-12-16,0-12 15,0 12-15,0-12 16,0 23-16,0-11 16,0 0-16,0 12 15,0-1-15,0 1 16,0-12-16,0 12 15,0-1-15,0-11 16,0 0-16,0 0 16,0 35-1,0-35-15,0 12 16,0-12-16,0 11 16,0-23-16,0 0 15,0 12-15,0-12 16,12-48 140,-12 24-140,24 0-16,-24 0 15,12-11-15,0 11 16,-12 0-16,12 0 16,0-12-16,-12 0 15,12 12-15,-12 0 16,11 1-16,-11-1 15,0 0 1,12 12-16,-12-12 16,0 0-16,12 0 15,-12 0-15,12 12 16,-12-12 0,0 24 171,0 0-187,-12 0 16,12 0-16,-12 12 15,12-1 1,-12-23 0,1 12-16,11 12 15,0-12-15,-12 0 16,0 24-1,0-36 1,12 12 0,-12-12-1,0 35 1,0-23 0,12 0-16,-12-12 15,12 12-15,-12 0 16,12 0-1,-12-12 1,0 12 0,12 0-1,-11-12 110,-1-24-109,0 12-16,0-12 16,0 0-16,0 1 15,12 11-15,-12-12 16,0 24-16,12-12 15,0 0 1,0 0 0,0 0-16,0 0 15,-12 0-15,12 0 16,0 1 15,0-1-15,0 0 15</inkml:trace>
  <inkml:trace contextRef="#ctx0" brushRef="#br0" timeOffset="3095.34">8620 9394 0,'0'24'62,"0"-12"-46,0 0-16,0 0 15,0-1-15,0 13 16,0 12-16,0 0 16,0 11-16,0 1 15,12-12-15,-12-1 16,12 1-16,-12 12 15,0-24-15,0 11 16,0-11-16,0 24 16,0-13-16,0 1 15,0 0-15,0-12 16,12 11-16,-12-11 16,0 12-1,12-12-15,-12-12 16,0 35-1,0-23 1,0 0-16,0 0 16,0 0-16,0 11 15,0 37 1,0-60 0,0-1-1,0-34 157,12-1-156,0 0-16,-1 0 15,-11 12-15,0-11 16,12-1-16,-12 12 16,12 12-16,-12-24 15,0 12-15,12 0 16,0-12-1,0 1 1,-12 11 0,12 0-1,-12-12-15,12 24 16,-12-12-16,12 12 16,-12-12-1,0 36 141,0-12-140,0 0-16,0 0 16,0 0-16,-12 11 15,12-11-15,0 0 16,0 12-16,-12-12 16,0 0-16,12 12 15,0-12-15,-12-1 16,0 25-16,12-24 15,-12 0 1,12 0-16,-12 12 16,12-12-16,0-1 15,-12 1 1,1 0 0,11 12-16,-12-12 15,12 0 1,-12 0 31,0-12 62,0 0-93,0 0-1,-12-36 1,12 24-16,12-12 16,-24 12-16,24 1 15,-11-13-15,-1 12 16,12 0-16,-12-12 15,0 12-15,12 0 16,0-23-16,-12 23 0,0 0 16,12-12-1,-12 12-15,12 0 16,-12-12-16,0 1 31,0 11-31,12 0 31,0 0 32,-11 12-16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3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Biv</a:t>
            </a:r>
            <a:r>
              <a:rPr lang="en-US" dirty="0"/>
              <a:t> – I</a:t>
            </a:r>
          </a:p>
          <a:p>
            <a:r>
              <a:rPr lang="en-US" dirty="0"/>
              <a:t>IV: t1, t2</a:t>
            </a:r>
          </a:p>
          <a:p>
            <a:r>
              <a:rPr lang="en-US" dirty="0"/>
              <a:t>T1,t2 family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0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2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7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2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9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3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1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7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9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6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3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0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6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5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9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7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2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52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2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0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1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0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03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1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2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5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Entire graph, 2. {2-8}, 3. {4,6}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LICM: Loop Invariant Code Motion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Given: a set of nodes in a loop</a:t>
            </a:r>
          </a:p>
          <a:p>
            <a:r>
              <a:rPr lang="en-US" b="1" dirty="0"/>
              <a:t>Compute reaching definitions</a:t>
            </a:r>
          </a:p>
          <a:p>
            <a:r>
              <a:rPr lang="en-US" b="1" dirty="0"/>
              <a:t>Compute loop invariant computation</a:t>
            </a:r>
          </a:p>
          <a:p>
            <a:r>
              <a:rPr lang="en-US" b="1" dirty="0"/>
              <a:t>Compute dominators</a:t>
            </a:r>
          </a:p>
          <a:p>
            <a:r>
              <a:rPr lang="en-US" b="1" dirty="0"/>
              <a:t>Find the exits of the loop (i.e. nodes with successor outside loop)</a:t>
            </a:r>
          </a:p>
          <a:p>
            <a:r>
              <a:rPr lang="en-US" b="1" dirty="0">
                <a:solidFill>
                  <a:srgbClr val="0000FF"/>
                </a:solidFill>
              </a:rPr>
              <a:t>Candidate statement for code motion:</a:t>
            </a:r>
          </a:p>
          <a:p>
            <a:pPr lvl="1"/>
            <a:r>
              <a:rPr lang="en-US" dirty="0"/>
              <a:t>loop invariant</a:t>
            </a:r>
          </a:p>
          <a:p>
            <a:pPr lvl="1"/>
            <a:r>
              <a:rPr lang="en-US" dirty="0"/>
              <a:t>in blocks that dominate all the exits of the loop</a:t>
            </a:r>
          </a:p>
          <a:p>
            <a:pPr lvl="1"/>
            <a:r>
              <a:rPr lang="en-US" dirty="0"/>
              <a:t>assign to variable not assigned to elsewhere in the loop</a:t>
            </a:r>
          </a:p>
          <a:p>
            <a:pPr lvl="1"/>
            <a:r>
              <a:rPr lang="en-US" dirty="0"/>
              <a:t>in blocks that dominate all blocks in the loop that use the variable assigned</a:t>
            </a:r>
          </a:p>
          <a:p>
            <a:r>
              <a:rPr lang="en-US" b="1" dirty="0"/>
              <a:t>Perform a depth-first search of the blocks</a:t>
            </a:r>
          </a:p>
          <a:p>
            <a:pPr lvl="1"/>
            <a:r>
              <a:rPr lang="en-US" dirty="0"/>
              <a:t>Move candidate to </a:t>
            </a:r>
            <a:r>
              <a:rPr lang="en-US" dirty="0" err="1"/>
              <a:t>preheader</a:t>
            </a:r>
            <a:r>
              <a:rPr lang="en-US" dirty="0"/>
              <a:t> if all the invariant operations it depends upon have been moved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7" y="24572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92111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6503" y="44958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44958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898" y="52578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F = E + 2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2172567" y="4694627"/>
            <a:ext cx="408057" cy="718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3012616" y="4572866"/>
            <a:ext cx="408057" cy="96181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1" y="38100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2251519" y="3929876"/>
            <a:ext cx="331857" cy="7999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3091567" y="3889817"/>
            <a:ext cx="331857" cy="880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219200" y="3581400"/>
            <a:ext cx="1514579" cy="2438400"/>
            <a:chOff x="2057400" y="3124200"/>
            <a:chExt cx="1981200" cy="2438400"/>
          </a:xfrm>
        </p:grpSpPr>
        <p:cxnSp>
          <p:nvCxnSpPr>
            <p:cNvPr id="16" name="Straight Connector 15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rot="5400000" flipH="1" flipV="1">
            <a:off x="2667001" y="5943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1" y="19812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19812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1898" y="27432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rot="16200000" flipH="1">
            <a:off x="2229662" y="2237122"/>
            <a:ext cx="408057" cy="6040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 rot="5400000">
            <a:off x="2974516" y="2096366"/>
            <a:ext cx="408057" cy="885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03257" y="1295400"/>
            <a:ext cx="97334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header</a:t>
            </a:r>
          </a:p>
        </p:txBody>
      </p:sp>
      <p:cxnSp>
        <p:nvCxnSpPr>
          <p:cNvPr id="27" name="Straight Arrow Connector 26"/>
          <p:cNvCxnSpPr>
            <a:stCxn id="26" idx="2"/>
            <a:endCxn id="21" idx="0"/>
          </p:cNvCxnSpPr>
          <p:nvPr/>
        </p:nvCxnSpPr>
        <p:spPr>
          <a:xfrm rot="5400000">
            <a:off x="2294858" y="1486128"/>
            <a:ext cx="331857" cy="658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2" idx="0"/>
          </p:cNvCxnSpPr>
          <p:nvPr/>
        </p:nvCxnSpPr>
        <p:spPr>
          <a:xfrm rot="16200000" flipH="1">
            <a:off x="3039711" y="1399561"/>
            <a:ext cx="331857" cy="8314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219200" y="1066800"/>
            <a:ext cx="1514579" cy="2209800"/>
            <a:chOff x="2057400" y="3124200"/>
            <a:chExt cx="1981200" cy="2438400"/>
          </a:xfrm>
        </p:grpSpPr>
        <p:cxnSp>
          <p:nvCxnSpPr>
            <p:cNvPr id="30" name="Straight Connector 29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rot="5400000" flipH="1" flipV="1">
            <a:off x="2667000" y="32004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3800" y="2743200"/>
            <a:ext cx="166584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outside loop</a:t>
            </a:r>
          </a:p>
        </p:txBody>
      </p:sp>
      <p:cxnSp>
        <p:nvCxnSpPr>
          <p:cNvPr id="36" name="Straight Arrow Connector 35"/>
          <p:cNvCxnSpPr>
            <a:stCxn id="22" idx="2"/>
            <a:endCxn id="35" idx="0"/>
          </p:cNvCxnSpPr>
          <p:nvPr/>
        </p:nvCxnSpPr>
        <p:spPr>
          <a:xfrm rot="16200000" flipH="1">
            <a:off x="3890007" y="2066485"/>
            <a:ext cx="408057" cy="94537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FD4837-D8D9-4AC3-A3B7-15739295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17" y="1251699"/>
            <a:ext cx="2696679" cy="5114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5EE5E7-0E9B-4BD9-B99D-23A83AE7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22" y="2009898"/>
            <a:ext cx="2374671" cy="5114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DA7A144-DFD7-4857-923B-E5AD56D89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99" y="3620294"/>
            <a:ext cx="3639188" cy="22471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0B1107-0D8C-4A27-B964-B86E6F4B5A68}"/>
                  </a:ext>
                </a:extLst>
              </p14:cNvPr>
              <p14:cNvContentPartPr/>
              <p14:nvPr/>
            </p14:nvContentPartPr>
            <p14:xfrm>
              <a:off x="2957400" y="878760"/>
              <a:ext cx="210600" cy="292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0B1107-0D8C-4A27-B964-B86E6F4B5A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8040" y="869400"/>
                <a:ext cx="229320" cy="29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5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42"/>
            <a:ext cx="8229600" cy="1143000"/>
          </a:xfrm>
        </p:spPr>
        <p:txBody>
          <a:bodyPr/>
          <a:lstStyle/>
          <a:p>
            <a:r>
              <a:rPr lang="en-US" dirty="0"/>
              <a:t>More Aggressive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Gamble on: most loops get executed </a:t>
            </a:r>
          </a:p>
          <a:p>
            <a:pPr lvl="1"/>
            <a:r>
              <a:rPr lang="en-US" dirty="0"/>
              <a:t>Can we relax constraint of dominating all exits?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Landing pads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		 While p do s  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p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preheader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    repeat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	   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    until not p;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         }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1409" y="2743199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A +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008" y="2743199"/>
            <a:ext cx="710451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009" y="3505199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…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2315381" y="3258621"/>
            <a:ext cx="146447" cy="3467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896568" y="2762532"/>
            <a:ext cx="408057" cy="107727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865" y="2209799"/>
            <a:ext cx="97334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2454666" y="2324327"/>
            <a:ext cx="179457" cy="658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3166657" y="2270621"/>
            <a:ext cx="179457" cy="765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302811" y="3962399"/>
            <a:ext cx="1295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50309" y="3009899"/>
            <a:ext cx="190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02809" y="2057399"/>
            <a:ext cx="145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669838" y="2146709"/>
            <a:ext cx="178594" cy="121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560109" y="3924299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7409" y="3352799"/>
            <a:ext cx="67839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exit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 rot="16200000" flipH="1">
            <a:off x="3770091" y="2966284"/>
            <a:ext cx="255657" cy="5173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BB199-8419-4B99-9A43-8DEBED61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39" y="2484857"/>
            <a:ext cx="3535453" cy="10203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7DDE84-908C-4BFF-984E-D7A77EED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45" y="4759814"/>
            <a:ext cx="2084535" cy="10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Precise definition and algorithm for loop invariant computation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Precise algorithm for code motion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Use of reaching definitions and dominators in optimizations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057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3200" b="1" u="none" dirty="0"/>
            </a:br>
            <a:r>
              <a:rPr lang="en-US" sz="3200" b="1" u="none" dirty="0"/>
              <a:t>Induction Variables and </a:t>
            </a:r>
            <a:br>
              <a:rPr lang="en-US" sz="3200" b="1" u="none" dirty="0"/>
            </a:br>
            <a:r>
              <a:rPr lang="en-US" sz="3200" b="1" u="none" dirty="0"/>
              <a:t>Strength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696200" cy="2819400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</a:rPr>
              <a:t> Overview of optimization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</a:rPr>
              <a:t> Algorithm to find induction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 to 100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spcBef>
                <a:spcPts val="0"/>
              </a:spcBef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						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L2: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&gt;=100 GOTO L1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t1 = 4 * i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t2 = &amp;A + t1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*t2 = 0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i+1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GOTO L2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6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basic induction variable </a:t>
            </a:r>
            <a:r>
              <a:rPr lang="en-US" dirty="0"/>
              <a:t>is</a:t>
            </a:r>
          </a:p>
          <a:p>
            <a:pPr lvl="1"/>
            <a:r>
              <a:rPr lang="en-US" dirty="0"/>
              <a:t>a variable X whose only definitions within the loop are assignments of the form: </a:t>
            </a:r>
          </a:p>
          <a:p>
            <a:pPr lvl="1">
              <a:buNone/>
            </a:pPr>
            <a:r>
              <a:rPr lang="en-US" dirty="0"/>
              <a:t>			    X =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FF3399"/>
                </a:solidFill>
              </a:rPr>
              <a:t>+c</a:t>
            </a:r>
            <a:r>
              <a:rPr lang="en-US" dirty="0"/>
              <a:t>  or  X = X</a:t>
            </a:r>
            <a:r>
              <a:rPr lang="en-US" dirty="0">
                <a:solidFill>
                  <a:srgbClr val="FF3399"/>
                </a:solidFill>
              </a:rPr>
              <a:t>-c</a:t>
            </a:r>
            <a:r>
              <a:rPr lang="en-US" dirty="0"/>
              <a:t>, </a:t>
            </a:r>
          </a:p>
          <a:p>
            <a:pPr lvl="1">
              <a:buNone/>
            </a:pPr>
            <a:r>
              <a:rPr lang="en-US" dirty="0"/>
              <a:t>	where 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 is either a </a:t>
            </a:r>
            <a:r>
              <a:rPr lang="en-US" dirty="0">
                <a:solidFill>
                  <a:srgbClr val="0000FF"/>
                </a:solidFill>
              </a:rPr>
              <a:t>constant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loop-invariant variable.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0000FF"/>
                </a:solidFill>
              </a:rPr>
              <a:t>induction variable </a:t>
            </a:r>
            <a:r>
              <a:rPr lang="en-US" dirty="0"/>
              <a:t>is 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FF3399"/>
                </a:solidFill>
              </a:rPr>
              <a:t>basic induction variable</a:t>
            </a:r>
            <a:r>
              <a:rPr lang="en-US" dirty="0"/>
              <a:t>, or</a:t>
            </a:r>
          </a:p>
          <a:p>
            <a:pPr lvl="2"/>
            <a:r>
              <a:rPr lang="en-US" dirty="0"/>
              <a:t>a variable </a:t>
            </a:r>
            <a:r>
              <a:rPr lang="en-US" dirty="0">
                <a:solidFill>
                  <a:srgbClr val="0000FF"/>
                </a:solidFill>
              </a:rPr>
              <a:t>defined once </a:t>
            </a:r>
            <a:r>
              <a:rPr lang="en-US" dirty="0"/>
              <a:t>within the loop, whose value is a </a:t>
            </a:r>
            <a:r>
              <a:rPr lang="en-US" dirty="0">
                <a:solidFill>
                  <a:srgbClr val="0000FF"/>
                </a:solidFill>
              </a:rPr>
              <a:t>linear function of some basic induction variable</a:t>
            </a:r>
            <a:r>
              <a:rPr lang="en-US" dirty="0"/>
              <a:t> at the time of the definition:</a:t>
            </a:r>
            <a:br>
              <a:rPr lang="en-US" dirty="0"/>
            </a:br>
            <a:r>
              <a:rPr lang="en-US" dirty="0">
                <a:solidFill>
                  <a:srgbClr val="FF3399"/>
                </a:solidFill>
              </a:rPr>
              <a:t>A = c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  <a:r>
              <a:rPr lang="en-US" dirty="0">
                <a:solidFill>
                  <a:srgbClr val="FF3399"/>
                </a:solidFill>
              </a:rPr>
              <a:t> * B + c</a:t>
            </a:r>
            <a:r>
              <a:rPr lang="en-US" baseline="-25000" dirty="0">
                <a:solidFill>
                  <a:srgbClr val="FF3399"/>
                </a:solidFill>
              </a:rPr>
              <a:t>2</a:t>
            </a:r>
            <a:br>
              <a:rPr lang="en-US" baseline="-25000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FAMILY of a basic induction variable B </a:t>
            </a:r>
            <a:r>
              <a:rPr lang="en-US" dirty="0"/>
              <a:t>is</a:t>
            </a:r>
          </a:p>
          <a:p>
            <a:pPr lvl="2"/>
            <a:r>
              <a:rPr lang="en-US" dirty="0"/>
              <a:t>the set of induction variables A such that each time A is assigned in the loop, the value of A is a linear function of B.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041BB-E19A-4756-851D-40518E8F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5418"/>
            <a:ext cx="2009035" cy="15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/>
              <a:t>Strength reduction: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/>
              <a:t> is an induction variable in family of </a:t>
            </a:r>
            <a:r>
              <a:rPr lang="en-US" dirty="0">
                <a:solidFill>
                  <a:srgbClr val="0000FF"/>
                </a:solidFill>
              </a:rPr>
              <a:t>basic induction variable B </a:t>
            </a:r>
            <a:r>
              <a:rPr lang="en-US" dirty="0"/>
              <a:t>(</a:t>
            </a:r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/>
              <a:t> = c</a:t>
            </a:r>
            <a:r>
              <a:rPr lang="en-US" baseline="-25000" dirty="0"/>
              <a:t>1 </a:t>
            </a:r>
            <a:r>
              <a:rPr lang="en-US" dirty="0"/>
              <a:t>*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00FF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new variable</a:t>
            </a:r>
            <a:r>
              <a:rPr lang="en-US" sz="1800" dirty="0"/>
              <a:t>:		</a:t>
            </a:r>
            <a:r>
              <a:rPr lang="en-US" sz="1800" dirty="0">
                <a:solidFill>
                  <a:srgbClr val="FF3399"/>
                </a:solidFill>
              </a:rPr>
              <a:t>A’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Initialization in </a:t>
            </a:r>
            <a:r>
              <a:rPr lang="en-US" sz="1800" dirty="0" err="1">
                <a:solidFill>
                  <a:srgbClr val="0000FF"/>
                </a:solidFill>
              </a:rPr>
              <a:t>preheader</a:t>
            </a:r>
            <a:r>
              <a:rPr lang="en-US" sz="1800" dirty="0"/>
              <a:t>: 		</a:t>
            </a:r>
            <a:r>
              <a:rPr lang="en-US" sz="1800" dirty="0">
                <a:solidFill>
                  <a:srgbClr val="FF3399"/>
                </a:solidFill>
              </a:rPr>
              <a:t>A’= c</a:t>
            </a:r>
            <a:r>
              <a:rPr lang="en-US" sz="1800" baseline="-25000" dirty="0">
                <a:solidFill>
                  <a:srgbClr val="FF3399"/>
                </a:solidFill>
              </a:rPr>
              <a:t>1 </a:t>
            </a:r>
            <a:r>
              <a:rPr lang="en-US" sz="1800" dirty="0">
                <a:solidFill>
                  <a:srgbClr val="FF3399"/>
                </a:solidFill>
              </a:rPr>
              <a:t>* B + c</a:t>
            </a:r>
            <a:r>
              <a:rPr lang="en-US" sz="1800" baseline="-25000" dirty="0">
                <a:solidFill>
                  <a:srgbClr val="FF3399"/>
                </a:solidFill>
              </a:rPr>
              <a:t>2</a:t>
            </a:r>
            <a:r>
              <a:rPr lang="en-US" sz="1800" dirty="0">
                <a:solidFill>
                  <a:srgbClr val="FF3399"/>
                </a:solidFill>
              </a:rPr>
              <a:t>;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Track value of B:</a:t>
            </a:r>
            <a:r>
              <a:rPr lang="en-US" sz="1800" dirty="0"/>
              <a:t> 			add after</a:t>
            </a:r>
            <a:r>
              <a:rPr lang="en-US" dirty="0"/>
              <a:t> </a:t>
            </a:r>
            <a:r>
              <a:rPr lang="en-US" sz="1800" dirty="0"/>
              <a:t>B=</a:t>
            </a:r>
            <a:r>
              <a:rPr lang="en-US" sz="1800" dirty="0" err="1"/>
              <a:t>B+x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3399"/>
                </a:solidFill>
              </a:rPr>
              <a:t>A’=</a:t>
            </a:r>
            <a:r>
              <a:rPr lang="en-US" sz="1800" dirty="0" err="1">
                <a:solidFill>
                  <a:srgbClr val="FF3399"/>
                </a:solidFill>
              </a:rPr>
              <a:t>A’+x</a:t>
            </a:r>
            <a:r>
              <a:rPr lang="en-US" sz="1800" dirty="0">
                <a:solidFill>
                  <a:srgbClr val="FF3399"/>
                </a:solidFill>
              </a:rPr>
              <a:t>*c</a:t>
            </a:r>
            <a:r>
              <a:rPr lang="en-US" sz="1800" baseline="-25000" dirty="0">
                <a:solidFill>
                  <a:srgbClr val="FF3399"/>
                </a:solidFill>
              </a:rPr>
              <a:t>1</a:t>
            </a:r>
            <a:r>
              <a:rPr lang="en-US" sz="1800" dirty="0">
                <a:solidFill>
                  <a:srgbClr val="FF3399"/>
                </a:solidFill>
              </a:rPr>
              <a:t>;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Replace assignment to A:</a:t>
            </a:r>
            <a:r>
              <a:rPr lang="en-US" sz="1800" dirty="0"/>
              <a:t> 		replace lone </a:t>
            </a:r>
            <a:r>
              <a:rPr lang="en-US" sz="1800" dirty="0">
                <a:solidFill>
                  <a:srgbClr val="FF3399"/>
                </a:solidFill>
              </a:rPr>
              <a:t>A= </a:t>
            </a:r>
            <a:r>
              <a:rPr lang="en-US" sz="1800" dirty="0"/>
              <a:t>with</a:t>
            </a:r>
            <a:r>
              <a:rPr lang="en-US" sz="1800" dirty="0">
                <a:solidFill>
                  <a:srgbClr val="FF3399"/>
                </a:solidFill>
              </a:rPr>
              <a:t> A=A’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FBC5-EA28-4207-9BA0-3F2C5D04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69" y="4617720"/>
            <a:ext cx="6653461" cy="20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2. Optimizing </a:t>
            </a:r>
            <a:r>
              <a:rPr lang="en-US" b="1" dirty="0">
                <a:solidFill>
                  <a:srgbClr val="0000FF"/>
                </a:solidFill>
              </a:rPr>
              <a:t>non-basic</a:t>
            </a:r>
            <a:r>
              <a:rPr lang="en-US" b="1" dirty="0"/>
              <a:t> induction variables</a:t>
            </a:r>
          </a:p>
          <a:p>
            <a:pPr lvl="1"/>
            <a:r>
              <a:rPr lang="en-US" dirty="0"/>
              <a:t>copy propagation </a:t>
            </a:r>
          </a:p>
          <a:p>
            <a:pPr lvl="1"/>
            <a:r>
              <a:rPr lang="en-US" dirty="0"/>
              <a:t>dead code elimination</a:t>
            </a:r>
          </a:p>
          <a:p>
            <a:pPr>
              <a:buNone/>
            </a:pPr>
            <a:r>
              <a:rPr lang="en-US" b="1" dirty="0"/>
              <a:t>3. Optimizing </a:t>
            </a:r>
            <a:r>
              <a:rPr lang="en-US" b="1" dirty="0">
                <a:solidFill>
                  <a:srgbClr val="0000FF"/>
                </a:solidFill>
              </a:rPr>
              <a:t>basic</a:t>
            </a:r>
            <a:r>
              <a:rPr lang="en-US" b="1" dirty="0"/>
              <a:t> induction variables</a:t>
            </a:r>
          </a:p>
          <a:p>
            <a:pPr lvl="1"/>
            <a:r>
              <a:rPr lang="en-US" dirty="0"/>
              <a:t>Eliminate basic induction variables used only for</a:t>
            </a:r>
          </a:p>
          <a:p>
            <a:pPr lvl="2"/>
            <a:r>
              <a:rPr lang="en-US" dirty="0"/>
              <a:t>calculating other induction variables and loop tests</a:t>
            </a:r>
          </a:p>
          <a:p>
            <a:pPr lvl="1"/>
            <a:r>
              <a:rPr lang="en-US" u="sng" dirty="0"/>
              <a:t>Algorithm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Select an </a:t>
            </a:r>
            <a:r>
              <a:rPr lang="en-US" dirty="0">
                <a:solidFill>
                  <a:srgbClr val="0000FF"/>
                </a:solidFill>
              </a:rPr>
              <a:t>induction variable A in the family of B</a:t>
            </a:r>
            <a:r>
              <a:rPr lang="en-US" dirty="0"/>
              <a:t>, preferably with simple constants (A = c</a:t>
            </a:r>
            <a:r>
              <a:rPr lang="en-US" baseline="-25000" dirty="0"/>
              <a:t>1 </a:t>
            </a:r>
            <a:r>
              <a:rPr lang="en-US" dirty="0"/>
              <a:t>* B + c</a:t>
            </a:r>
            <a:r>
              <a:rPr lang="en-US" baseline="-25000" dirty="0"/>
              <a:t>2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Replace a comparison such as </a:t>
            </a:r>
          </a:p>
          <a:p>
            <a:pPr lvl="1">
              <a:buNone/>
            </a:pPr>
            <a:r>
              <a:rPr lang="en-US" sz="1600" dirty="0"/>
              <a:t>	  	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B &gt;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 lvl="1">
              <a:buNone/>
            </a:pPr>
            <a:r>
              <a:rPr lang="en-US" sz="1800" dirty="0"/>
              <a:t>		     with</a:t>
            </a:r>
          </a:p>
          <a:p>
            <a:pPr lvl="1">
              <a:buNone/>
            </a:pPr>
            <a:r>
              <a:rPr lang="en-US" sz="1800" dirty="0"/>
              <a:t>		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A’ &gt; c</a:t>
            </a:r>
            <a:r>
              <a:rPr lang="en-US" sz="1800" b="1" baseline="-250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FF3399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3399"/>
                </a:solidFill>
              </a:rPr>
              <a:t>* </a:t>
            </a:r>
            <a:r>
              <a:rPr lang="en-US" sz="18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X + c</a:t>
            </a:r>
            <a:r>
              <a:rPr lang="en-US" sz="1800" b="1" baseline="-250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L1</a:t>
            </a:r>
            <a:r>
              <a:rPr lang="en-US" sz="1800" dirty="0"/>
              <a:t>      (assuming c</a:t>
            </a:r>
            <a:r>
              <a:rPr lang="en-US" sz="1800" baseline="-25000" dirty="0"/>
              <a:t>1</a:t>
            </a:r>
            <a:r>
              <a:rPr lang="en-US" sz="1800" dirty="0"/>
              <a:t> is positive)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if B is live</a:t>
            </a:r>
            <a:r>
              <a:rPr lang="en-US" dirty="0"/>
              <a:t> at any exit from the loop, </a:t>
            </a:r>
            <a:r>
              <a:rPr lang="en-US" dirty="0" err="1">
                <a:solidFill>
                  <a:srgbClr val="0000FF"/>
                </a:solidFill>
              </a:rPr>
              <a:t>recompute</a:t>
            </a:r>
            <a:r>
              <a:rPr lang="en-US" dirty="0">
                <a:solidFill>
                  <a:srgbClr val="0000FF"/>
                </a:solidFill>
              </a:rPr>
              <a:t> it from </a:t>
            </a:r>
            <a:r>
              <a:rPr lang="en-US" sz="1400" dirty="0">
                <a:solidFill>
                  <a:srgbClr val="0000FF"/>
                </a:solidFill>
              </a:rPr>
              <a:t>A’</a:t>
            </a:r>
          </a:p>
          <a:p>
            <a:pPr lvl="3"/>
            <a:r>
              <a:rPr lang="en-US" dirty="0"/>
              <a:t>After the exit,</a:t>
            </a:r>
            <a:r>
              <a:rPr lang="en-US" sz="1800" dirty="0"/>
              <a:t> </a:t>
            </a:r>
            <a:r>
              <a:rPr lang="en-US" dirty="0">
                <a:solidFill>
                  <a:srgbClr val="0000FF"/>
                </a:solidFill>
              </a:rPr>
              <a:t>B = (A’ - c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 / c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sz="1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2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551A2-EEE2-4FC5-9B1D-6A4EE490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676400"/>
            <a:ext cx="7580086" cy="42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25D-0E26-44E2-8632-6B45032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1D08-6105-44D2-AEDC-639532D4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 is out </a:t>
            </a:r>
          </a:p>
          <a:p>
            <a:endParaRPr lang="en-US" dirty="0"/>
          </a:p>
          <a:p>
            <a:r>
              <a:rPr lang="en-US" dirty="0"/>
              <a:t>Midterm is March 6</a:t>
            </a:r>
            <a:r>
              <a:rPr lang="en-US" baseline="30000" dirty="0"/>
              <a:t>th</a:t>
            </a:r>
            <a:r>
              <a:rPr lang="en-US" dirty="0"/>
              <a:t> (during the class)</a:t>
            </a:r>
          </a:p>
          <a:p>
            <a:endParaRPr lang="en-US" dirty="0"/>
          </a:p>
          <a:p>
            <a:r>
              <a:rPr lang="en-US" dirty="0"/>
              <a:t>No class on Feb. 20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(reading week)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9698-0F97-409A-8239-37339DB5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43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Basic Induction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 BASIC induction variable in a loop L</a:t>
            </a:r>
          </a:p>
          <a:p>
            <a:pPr lvl="1"/>
            <a:r>
              <a:rPr lang="en-US" sz="2300" dirty="0"/>
              <a:t>a variable </a:t>
            </a:r>
            <a:r>
              <a:rPr lang="en-US" sz="2300" dirty="0">
                <a:solidFill>
                  <a:srgbClr val="0000FF"/>
                </a:solidFill>
              </a:rPr>
              <a:t>X</a:t>
            </a:r>
            <a:r>
              <a:rPr lang="en-US" sz="2300" dirty="0"/>
              <a:t> whose </a:t>
            </a:r>
            <a:r>
              <a:rPr lang="en-US" sz="2300" dirty="0">
                <a:solidFill>
                  <a:srgbClr val="0000FF"/>
                </a:solidFill>
              </a:rPr>
              <a:t>only definitions within L </a:t>
            </a:r>
            <a:r>
              <a:rPr lang="en-US" sz="2300" dirty="0"/>
              <a:t>are assignments of the form:     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X = </a:t>
            </a:r>
            <a:r>
              <a:rPr lang="en-US" dirty="0" err="1">
                <a:solidFill>
                  <a:srgbClr val="0000FF"/>
                </a:solidFill>
              </a:rPr>
              <a:t>X+c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X = X-c</a:t>
            </a:r>
            <a:r>
              <a:rPr lang="en-US" dirty="0"/>
              <a:t>, where c is either a constant or a loop-invariant variable. </a:t>
            </a:r>
          </a:p>
          <a:p>
            <a:pPr>
              <a:lnSpc>
                <a:spcPct val="160000"/>
              </a:lnSpc>
            </a:pPr>
            <a:r>
              <a:rPr lang="en-US" b="1" u="sng" dirty="0"/>
              <a:t>Algorithm</a:t>
            </a:r>
            <a:r>
              <a:rPr lang="en-US" b="1" dirty="0"/>
              <a:t>: can be detected by scanning L</a:t>
            </a:r>
          </a:p>
          <a:p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k = 0;</a:t>
            </a:r>
          </a:p>
          <a:p>
            <a:pPr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for (i = 0; i &lt; n; i++) {</a:t>
            </a:r>
          </a:p>
          <a:p>
            <a:pPr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   k = k + 3;</a:t>
            </a:r>
          </a:p>
          <a:p>
            <a:pPr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(x &lt; y)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k = k + 4;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(a &lt; b)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m = 2 * k;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k = k – 2;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… = m;</a:t>
            </a:r>
          </a:p>
          <a:p>
            <a:pPr algn="ctr">
              <a:lnSpc>
                <a:spcPct val="15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/>
              <a:t>Each iteration may execute a different number of increments/decrements!!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1D65-3FE1-4094-AF96-D5F49ABC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10000"/>
            <a:ext cx="390851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Reduction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Key idea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For each induction variable A, (A = c</a:t>
            </a:r>
            <a:r>
              <a:rPr lang="en-US" baseline="-25000" dirty="0"/>
              <a:t>1</a:t>
            </a:r>
            <a:r>
              <a:rPr lang="en-US" dirty="0"/>
              <a:t>*B+c</a:t>
            </a:r>
            <a:r>
              <a:rPr lang="en-US" baseline="-25000" dirty="0"/>
              <a:t>2</a:t>
            </a:r>
            <a:r>
              <a:rPr lang="en-US" dirty="0"/>
              <a:t> at time of definition) </a:t>
            </a:r>
          </a:p>
          <a:p>
            <a:pPr lvl="2"/>
            <a:r>
              <a:rPr lang="en-US" sz="1800" dirty="0"/>
              <a:t>variable A’ holds expression c</a:t>
            </a:r>
            <a:r>
              <a:rPr lang="en-US" sz="1800" baseline="-25000" dirty="0"/>
              <a:t>1</a:t>
            </a:r>
            <a:r>
              <a:rPr lang="en-US" sz="1800" dirty="0"/>
              <a:t>*B+c</a:t>
            </a:r>
            <a:r>
              <a:rPr lang="en-US" sz="1800" baseline="-25000" dirty="0"/>
              <a:t>2</a:t>
            </a:r>
            <a:r>
              <a:rPr lang="en-US" sz="1800" dirty="0"/>
              <a:t> at all times</a:t>
            </a:r>
          </a:p>
          <a:p>
            <a:pPr lvl="2"/>
            <a:r>
              <a:rPr lang="en-US" sz="1800" dirty="0"/>
              <a:t>replace definition of A with A=A’ only when executed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u="sng" dirty="0"/>
              <a:t>Result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Program is correct</a:t>
            </a:r>
          </a:p>
          <a:p>
            <a:pPr lvl="1"/>
            <a:r>
              <a:rPr lang="en-US" dirty="0"/>
              <a:t>Definition of A does not need to refer to 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Induction Variable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Let B be a basic induction variable</a:t>
            </a:r>
          </a:p>
          <a:p>
            <a:pPr lvl="1"/>
            <a:r>
              <a:rPr lang="en-US" dirty="0"/>
              <a:t>Find all induction variables A in family of B:</a:t>
            </a:r>
          </a:p>
          <a:p>
            <a:pPr lvl="2"/>
            <a:r>
              <a:rPr lang="en-US" dirty="0"/>
              <a:t>A = c</a:t>
            </a:r>
            <a:r>
              <a:rPr lang="en-US" baseline="-25000" dirty="0"/>
              <a:t>1</a:t>
            </a:r>
            <a:r>
              <a:rPr lang="en-US" dirty="0"/>
              <a:t> * B + 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(where B refers to the value of B at time of definition)</a:t>
            </a:r>
          </a:p>
          <a:p>
            <a:r>
              <a:rPr lang="en-US" b="1" dirty="0"/>
              <a:t>Conditions:</a:t>
            </a:r>
          </a:p>
          <a:p>
            <a:pPr lvl="1"/>
            <a:r>
              <a:rPr lang="en-US" dirty="0"/>
              <a:t>If A has a single assignment in the loop L, and assignment is one of: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 = B * c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 = c * B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 = B / c  </a:t>
            </a:r>
            <a:r>
              <a:rPr lang="en-US" sz="1600" dirty="0">
                <a:cs typeface="Courier New" pitchFamily="49" charset="0"/>
              </a:rPr>
              <a:t>(assuming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>
                <a:cs typeface="Courier New" pitchFamily="49" charset="0"/>
              </a:rPr>
              <a:t> is real)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B +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A = c + B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A = B –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A = c – B</a:t>
            </a:r>
          </a:p>
          <a:p>
            <a:pPr>
              <a:spcBef>
                <a:spcPts val="0"/>
              </a:spcBef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OR, ... (next page)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5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Induction Variable Families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3556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Let D be an induction variable in the family of B  (D = c</a:t>
            </a:r>
            <a:r>
              <a:rPr lang="en-US" baseline="-25000" dirty="0"/>
              <a:t>1</a:t>
            </a:r>
            <a:r>
              <a:rPr lang="en-US" dirty="0"/>
              <a:t>* B + c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A has a single assignment in the loop L, and assignment is one of:</a:t>
            </a:r>
          </a:p>
          <a:p>
            <a:pPr lvl="2"/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 = D * c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 = c * D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 = D / c  </a:t>
            </a:r>
            <a:r>
              <a:rPr lang="en-US" sz="1600" dirty="0">
                <a:cs typeface="Courier New" pitchFamily="49" charset="0"/>
              </a:rPr>
              <a:t>(assuming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>
                <a:cs typeface="Courier New" pitchFamily="49" charset="0"/>
              </a:rPr>
              <a:t> is real)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D +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	A = c + D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	A = D –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	A = c – D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 lvl="2"/>
            <a:r>
              <a:rPr lang="en-US" dirty="0"/>
              <a:t>No definition of D outside L reaches the assignment to A 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Between the lone point of assignment to D in L and the assignment to A,</a:t>
            </a:r>
            <a:br>
              <a:rPr lang="en-US" dirty="0"/>
            </a:br>
            <a:r>
              <a:rPr lang="en-US" dirty="0"/>
              <a:t>there are no definitions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94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4E0B-D2C1-46FA-AEDC-61E333B0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Variable Family - 1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88310-89D9-4854-88EF-F0EF409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8D3A8-8025-4089-B016-DB1ECE14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92803"/>
            <a:ext cx="8063910" cy="51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4E0B-D2C1-46FA-AEDC-61E333B0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Variable Family - 2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88310-89D9-4854-88EF-F0EF409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4A4F7-F168-4810-A6B3-69FDDB8F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6440"/>
            <a:ext cx="8305800" cy="50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4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Precise definitions of induction variables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Systematic identification of induction variables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Strength reduction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Clean up: </a:t>
            </a:r>
          </a:p>
          <a:p>
            <a:pPr lvl="1"/>
            <a:r>
              <a:rPr lang="en-US" dirty="0"/>
              <a:t>eliminating basic induction variables</a:t>
            </a:r>
          </a:p>
          <a:p>
            <a:pPr lvl="2"/>
            <a:r>
              <a:rPr lang="en-US" dirty="0"/>
              <a:t>used in other induction variable calculations</a:t>
            </a:r>
          </a:p>
          <a:p>
            <a:pPr lvl="2"/>
            <a:r>
              <a:rPr lang="en-US" dirty="0"/>
              <a:t>replacement of loop tests</a:t>
            </a:r>
          </a:p>
          <a:p>
            <a:pPr lvl="1"/>
            <a:r>
              <a:rPr lang="en-US" dirty="0"/>
              <a:t>eliminating other induction variables</a:t>
            </a:r>
          </a:p>
          <a:p>
            <a:pPr lvl="2"/>
            <a:r>
              <a:rPr lang="en-US" dirty="0"/>
              <a:t>standard optimizations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1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8287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u="none" dirty="0"/>
              <a:t>Partial Redundancy Elimination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7696200" cy="3124200"/>
          </a:xfrm>
        </p:spPr>
        <p:txBody>
          <a:bodyPr>
            <a:normAutofit/>
          </a:bodyPr>
          <a:lstStyle/>
          <a:p>
            <a:pPr marL="514350" algn="l"/>
            <a:r>
              <a:rPr lang="en-US" dirty="0">
                <a:solidFill>
                  <a:schemeClr val="tx1"/>
                </a:solidFill>
              </a:rPr>
              <a:t>Global code motion optimization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Remove partially redundant expressions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Loop invariant code motion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Can be extended to do Strength Reduction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loop analysis needed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Bidirectional flow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472"/>
            <a:ext cx="8229600" cy="1143000"/>
          </a:xfrm>
        </p:spPr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Common </a:t>
            </a:r>
            <a:r>
              <a:rPr lang="en-US" dirty="0" err="1">
                <a:solidFill>
                  <a:srgbClr val="0000FF"/>
                </a:solidFill>
              </a:rPr>
              <a:t>Subexpression</a:t>
            </a:r>
            <a:r>
              <a:rPr lang="en-US" dirty="0"/>
              <a:t> is a </a:t>
            </a:r>
            <a:r>
              <a:rPr lang="en-US" dirty="0">
                <a:solidFill>
                  <a:srgbClr val="FF3399"/>
                </a:solidFill>
              </a:rPr>
              <a:t>Redundant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Occurrence of expression E at P is </a:t>
            </a:r>
            <a:r>
              <a:rPr lang="en-US" b="1" dirty="0">
                <a:solidFill>
                  <a:srgbClr val="FF3399"/>
                </a:solidFill>
              </a:rPr>
              <a:t>redundant</a:t>
            </a:r>
            <a:r>
              <a:rPr lang="en-US" dirty="0"/>
              <a:t> if E is </a:t>
            </a:r>
            <a:r>
              <a:rPr lang="en-US" dirty="0">
                <a:solidFill>
                  <a:srgbClr val="0000FF"/>
                </a:solidFill>
              </a:rPr>
              <a:t>available</a:t>
            </a:r>
            <a:r>
              <a:rPr lang="en-US" dirty="0"/>
              <a:t> there:</a:t>
            </a:r>
          </a:p>
          <a:p>
            <a:pPr lvl="1"/>
            <a:r>
              <a:rPr lang="en-US" dirty="0"/>
              <a:t>E is evaluated along every path to P, with no operands redefined since.</a:t>
            </a:r>
          </a:p>
          <a:p>
            <a:r>
              <a:rPr lang="en-US" dirty="0"/>
              <a:t>Redundant expression can be eliminated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1293" y="19722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693" y="19722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893" y="3267670"/>
            <a:ext cx="183896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t3 = a + b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646076" y="2361370"/>
            <a:ext cx="372070" cy="14405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5055777" y="2392200"/>
            <a:ext cx="372070" cy="137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1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Partially Redundant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Occurrence of expression E at P is </a:t>
            </a:r>
            <a:r>
              <a:rPr lang="en-US" b="1" dirty="0">
                <a:solidFill>
                  <a:srgbClr val="FF3399"/>
                </a:solidFill>
              </a:rPr>
              <a:t>partially redundant</a:t>
            </a:r>
            <a:r>
              <a:rPr lang="en-US" b="1" dirty="0"/>
              <a:t> </a:t>
            </a:r>
            <a:r>
              <a:rPr lang="en-US" dirty="0"/>
              <a:t>if E is </a:t>
            </a:r>
            <a:r>
              <a:rPr lang="en-US" dirty="0">
                <a:solidFill>
                  <a:srgbClr val="0000FF"/>
                </a:solidFill>
              </a:rPr>
              <a:t>partially available</a:t>
            </a:r>
            <a:r>
              <a:rPr lang="en-US" dirty="0"/>
              <a:t> there:</a:t>
            </a:r>
          </a:p>
          <a:p>
            <a:pPr lvl="1"/>
            <a:r>
              <a:rPr lang="en-US" dirty="0"/>
              <a:t>E is evaluated along </a:t>
            </a:r>
            <a:r>
              <a:rPr lang="en-US" dirty="0">
                <a:solidFill>
                  <a:srgbClr val="0000FF"/>
                </a:solidFill>
              </a:rPr>
              <a:t>at least one path </a:t>
            </a:r>
            <a:r>
              <a:rPr lang="en-US" dirty="0"/>
              <a:t>to P, with no operands redefined since.</a:t>
            </a:r>
          </a:p>
          <a:p>
            <a:r>
              <a:rPr lang="en-US" dirty="0"/>
              <a:t>Partially redundant expression </a:t>
            </a:r>
            <a:r>
              <a:rPr lang="en-US" dirty="0">
                <a:solidFill>
                  <a:srgbClr val="0000FF"/>
                </a:solidFill>
              </a:rPr>
              <a:t>can be eliminated </a:t>
            </a:r>
            <a:r>
              <a:rPr lang="en-US" dirty="0"/>
              <a:t>if we can </a:t>
            </a:r>
            <a:r>
              <a:rPr lang="en-US" dirty="0">
                <a:solidFill>
                  <a:srgbClr val="0000FF"/>
                </a:solidFill>
              </a:rPr>
              <a:t>insert computations </a:t>
            </a:r>
            <a:r>
              <a:rPr lang="en-US" dirty="0"/>
              <a:t>to make it </a:t>
            </a:r>
            <a:r>
              <a:rPr lang="en-US" dirty="0">
                <a:solidFill>
                  <a:srgbClr val="0000FF"/>
                </a:solidFill>
              </a:rPr>
              <a:t>fully redundant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1293" y="17436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693" y="17436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893" y="3039070"/>
            <a:ext cx="183896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t3 = a + b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646076" y="2132770"/>
            <a:ext cx="372070" cy="14405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5055777" y="2163600"/>
            <a:ext cx="372070" cy="137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3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loops in graph theoretic terms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Definitions and algorithms for: </a:t>
            </a:r>
          </a:p>
          <a:p>
            <a:pPr lvl="1"/>
            <a:r>
              <a:rPr lang="en-US" dirty="0"/>
              <a:t>Dominators</a:t>
            </a:r>
          </a:p>
          <a:p>
            <a:pPr lvl="1"/>
            <a:r>
              <a:rPr lang="en-US" dirty="0"/>
              <a:t>Back edges</a:t>
            </a:r>
          </a:p>
          <a:p>
            <a:pPr lvl="1"/>
            <a:r>
              <a:rPr lang="en-US" dirty="0"/>
              <a:t>Natural loops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6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417638"/>
          </a:xfrm>
        </p:spPr>
        <p:txBody>
          <a:bodyPr>
            <a:normAutofit fontScale="90000"/>
          </a:bodyPr>
          <a:lstStyle/>
          <a:p>
            <a:r>
              <a:rPr lang="en-US" dirty="0"/>
              <a:t>Loop Invariants are Partial 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 invariant expression is partially redundant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As before, partially redundant computation can be eliminated if we insert computations to make it fully redundant.</a:t>
            </a:r>
          </a:p>
          <a:p>
            <a:r>
              <a:rPr lang="en-US" dirty="0"/>
              <a:t>Remaining copies can be eliminated through copy propagation or more complex analysis of partially redundant assignments.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0480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1752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… 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rot="5400000">
            <a:off x="3941119" y="2861965"/>
            <a:ext cx="3720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929559" y="4147641"/>
            <a:ext cx="3720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844800" y="28147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DA785C-DB1E-4F63-8676-C166F03E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2" y="1524000"/>
            <a:ext cx="2276670" cy="292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9ABC3-C808-4B91-A7E8-A7374060E8BC}"/>
              </a:ext>
            </a:extLst>
          </p:cNvPr>
          <p:cNvSpPr txBox="1"/>
          <p:nvPr/>
        </p:nvSpPr>
        <p:spPr>
          <a:xfrm>
            <a:off x="1237719" y="3324999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a+b</a:t>
            </a:r>
            <a:r>
              <a:rPr lang="en-US" b="1" dirty="0">
                <a:solidFill>
                  <a:srgbClr val="0033CC"/>
                </a:solidFill>
              </a:rPr>
              <a:t> is available</a:t>
            </a:r>
            <a:endParaRPr lang="en-CA" b="1" dirty="0">
              <a:solidFill>
                <a:srgbClr val="0033C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5C0B9-32E5-4DA1-9705-8D70719B369A}"/>
              </a:ext>
            </a:extLst>
          </p:cNvPr>
          <p:cNvSpPr txBox="1"/>
          <p:nvPr/>
        </p:nvSpPr>
        <p:spPr>
          <a:xfrm>
            <a:off x="4432749" y="2672834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a+b</a:t>
            </a:r>
            <a:r>
              <a:rPr lang="en-US" b="1" dirty="0">
                <a:solidFill>
                  <a:srgbClr val="0033CC"/>
                </a:solidFill>
              </a:rPr>
              <a:t> is NOT available</a:t>
            </a:r>
            <a:endParaRPr lang="en-CA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Redundancy Elimination (PRE)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Insert Computations to make partially redundant expression(s) fully redundant.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 redundant expression(s).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Issues [Outline of Lecture]: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expression occurrences are candidates for elimination?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Where can we safely insert computations?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Where do we want to insert them?</a:t>
            </a:r>
          </a:p>
          <a:p>
            <a:pPr>
              <a:lnSpc>
                <a:spcPct val="150000"/>
              </a:lnSpc>
            </a:pPr>
            <a:r>
              <a:rPr lang="en-US" dirty="0"/>
              <a:t>For this lecture, we assume one expression of interest, </a:t>
            </a:r>
            <a:r>
              <a:rPr lang="en-US" dirty="0" err="1"/>
              <a:t>a+b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practice, with some restrictions, can do many expressions in parallel.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8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Occurrences Might Be Eliminated?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CSE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E is </a:t>
            </a:r>
            <a:r>
              <a:rPr lang="en-US" b="1" dirty="0">
                <a:solidFill>
                  <a:srgbClr val="0000FF"/>
                </a:solidFill>
              </a:rPr>
              <a:t>available</a:t>
            </a:r>
            <a:r>
              <a:rPr lang="en-US" b="1" dirty="0"/>
              <a:t> </a:t>
            </a:r>
            <a:r>
              <a:rPr lang="en-US" dirty="0"/>
              <a:t>at P if it is previously evaluated along </a:t>
            </a:r>
            <a:r>
              <a:rPr lang="en-US" b="1" dirty="0">
                <a:solidFill>
                  <a:srgbClr val="FF3399"/>
                </a:solidFill>
              </a:rPr>
              <a:t>every</a:t>
            </a:r>
            <a:r>
              <a:rPr lang="en-US" b="1" dirty="0"/>
              <a:t> </a:t>
            </a:r>
            <a:r>
              <a:rPr lang="en-US" dirty="0"/>
              <a:t>path to P, with no subsequent redefinitions of operands.</a:t>
            </a:r>
          </a:p>
          <a:p>
            <a:pPr lvl="1"/>
            <a:r>
              <a:rPr lang="en-US" dirty="0"/>
              <a:t>If so, we can eliminate computation at P.</a:t>
            </a:r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PRE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E is </a:t>
            </a:r>
            <a:r>
              <a:rPr lang="en-US" b="1" dirty="0">
                <a:solidFill>
                  <a:srgbClr val="0000FF"/>
                </a:solidFill>
              </a:rPr>
              <a:t>partially available</a:t>
            </a:r>
            <a:r>
              <a:rPr lang="en-US" b="1" dirty="0"/>
              <a:t> </a:t>
            </a:r>
            <a:r>
              <a:rPr lang="en-US" dirty="0"/>
              <a:t>at P if it is previously evaluated along </a:t>
            </a:r>
            <a:r>
              <a:rPr lang="en-US" b="1" dirty="0">
                <a:solidFill>
                  <a:srgbClr val="FF3399"/>
                </a:solidFill>
              </a:rPr>
              <a:t>at least one</a:t>
            </a:r>
            <a:r>
              <a:rPr lang="en-US" b="1" dirty="0"/>
              <a:t> </a:t>
            </a:r>
            <a:r>
              <a:rPr lang="en-US" dirty="0"/>
              <a:t>path to P, with no subsequent redefinitions of operands.</a:t>
            </a:r>
          </a:p>
          <a:p>
            <a:pPr lvl="1"/>
            <a:r>
              <a:rPr lang="en-US" dirty="0"/>
              <a:t>If so, we might be able to eliminate computation at P, if we can insert computations to make it fully redundant.</a:t>
            </a:r>
          </a:p>
          <a:p>
            <a:pPr>
              <a:spcBef>
                <a:spcPts val="600"/>
              </a:spcBef>
            </a:pPr>
            <a:r>
              <a:rPr lang="en-US" dirty="0"/>
              <a:t>Occurrences of E where E is </a:t>
            </a:r>
            <a:r>
              <a:rPr lang="en-US" dirty="0">
                <a:solidFill>
                  <a:srgbClr val="0000FF"/>
                </a:solidFill>
              </a:rPr>
              <a:t>partially available </a:t>
            </a:r>
            <a:r>
              <a:rPr lang="en-US" dirty="0"/>
              <a:t>are candidates for elimination.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0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Partially Available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513"/>
            <a:ext cx="7924800" cy="3800277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Forward flow problem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Lattice</a:t>
            </a:r>
            <a:r>
              <a:rPr lang="en-US" sz="1600" b="1" dirty="0"/>
              <a:t> = { 0, 1 }, </a:t>
            </a:r>
            <a:r>
              <a:rPr lang="en-US" sz="1600" b="1" dirty="0">
                <a:solidFill>
                  <a:srgbClr val="0000FF"/>
                </a:solidFill>
              </a:rPr>
              <a:t>meet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FF3399"/>
                </a:solidFill>
              </a:rPr>
              <a:t>union</a:t>
            </a:r>
            <a:r>
              <a:rPr lang="en-US" sz="1600" b="1" dirty="0"/>
              <a:t> (</a:t>
            </a:r>
            <a:r>
              <a:rPr lang="en-US" sz="1600" b="1" dirty="0">
                <a:sym typeface="Symbol"/>
              </a:rPr>
              <a:t></a:t>
            </a:r>
            <a:r>
              <a:rPr lang="en-US" sz="1600" b="1" dirty="0"/>
              <a:t>), </a:t>
            </a:r>
            <a:r>
              <a:rPr lang="en-US" sz="1600" b="1" dirty="0">
                <a:solidFill>
                  <a:srgbClr val="0000FF"/>
                </a:solidFill>
              </a:rPr>
              <a:t>Top </a:t>
            </a:r>
            <a:r>
              <a:rPr lang="en-US" sz="1600" b="1" dirty="0"/>
              <a:t>= 0 (not PAVAIL), </a:t>
            </a:r>
            <a:r>
              <a:rPr lang="en-US" sz="1600" b="1" dirty="0">
                <a:solidFill>
                  <a:srgbClr val="0000FF"/>
                </a:solidFill>
              </a:rPr>
              <a:t>entry</a:t>
            </a:r>
            <a:r>
              <a:rPr lang="en-US" sz="1600" b="1" dirty="0"/>
              <a:t> = 0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PAVOUT[</a:t>
            </a:r>
            <a:r>
              <a:rPr lang="en-US" dirty="0" err="1"/>
              <a:t>i</a:t>
            </a:r>
            <a:r>
              <a:rPr lang="en-US" dirty="0"/>
              <a:t>] = (PAVIN[</a:t>
            </a:r>
            <a:r>
              <a:rPr lang="en-US" dirty="0" err="1"/>
              <a:t>i</a:t>
            </a:r>
            <a:r>
              <a:rPr lang="en-US" dirty="0"/>
              <a:t>] – KILL[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>
                <a:sym typeface="Symbol"/>
              </a:rPr>
              <a:t> AVLOC[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sym typeface="Symbol"/>
              </a:rPr>
              <a:t>PAVIN[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=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For a block: </a:t>
            </a:r>
            <a:r>
              <a:rPr lang="en-US" sz="2400" dirty="0"/>
              <a:t>Expression is </a:t>
            </a:r>
            <a:r>
              <a:rPr lang="en-US" sz="2400" b="1" dirty="0">
                <a:solidFill>
                  <a:srgbClr val="0000FF"/>
                </a:solidFill>
              </a:rPr>
              <a:t>locally available</a:t>
            </a:r>
            <a:r>
              <a:rPr lang="en-US" sz="2400" b="1" dirty="0"/>
              <a:t> (</a:t>
            </a:r>
            <a:r>
              <a:rPr lang="en-US" sz="2400" b="1" dirty="0">
                <a:solidFill>
                  <a:srgbClr val="0000FF"/>
                </a:solidFill>
              </a:rPr>
              <a:t>AVLOC</a:t>
            </a:r>
            <a:r>
              <a:rPr lang="en-US" sz="2400" b="1" dirty="0"/>
              <a:t>) </a:t>
            </a:r>
            <a:r>
              <a:rPr lang="en-US" sz="2400" dirty="0"/>
              <a:t>downwards exposed; Expression is killed (</a:t>
            </a:r>
            <a:r>
              <a:rPr lang="en-US" sz="2400" b="1" dirty="0">
                <a:solidFill>
                  <a:srgbClr val="0000FF"/>
                </a:solidFill>
              </a:rPr>
              <a:t>KILL</a:t>
            </a:r>
            <a:r>
              <a:rPr lang="en-US" sz="2400" b="1" dirty="0"/>
              <a:t>) </a:t>
            </a:r>
            <a:r>
              <a:rPr lang="en-US" sz="2400" dirty="0"/>
              <a:t>if any assignments to operands</a:t>
            </a:r>
            <a:r>
              <a:rPr lang="en-US" sz="2400" b="1" dirty="0"/>
              <a:t>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0931" y="2209800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381553" y="2403396"/>
            <a:ext cx="2311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5044" y="2784396"/>
            <a:ext cx="2574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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PAVOUT[p]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1931" y="3089196"/>
            <a:ext cx="888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p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preds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56693" y="4590654"/>
            <a:ext cx="1701107" cy="1657746"/>
            <a:chOff x="3480493" y="4267200"/>
            <a:chExt cx="1701107" cy="1657746"/>
          </a:xfrm>
        </p:grpSpPr>
        <p:sp>
          <p:nvSpPr>
            <p:cNvPr id="11" name="TextBox 10"/>
            <p:cNvSpPr txBox="1"/>
            <p:nvPr/>
          </p:nvSpPr>
          <p:spPr>
            <a:xfrm>
              <a:off x="34804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>
              <a:endCxn id="11" idx="0"/>
            </p:cNvCxnSpPr>
            <p:nvPr/>
          </p:nvCxnSpPr>
          <p:spPr>
            <a:xfrm rot="5400000">
              <a:off x="4145808" y="4452440"/>
              <a:ext cx="371275" cy="7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41334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194493" y="4590655"/>
            <a:ext cx="1701107" cy="1657745"/>
            <a:chOff x="1423093" y="4267201"/>
            <a:chExt cx="1701107" cy="1657745"/>
          </a:xfrm>
        </p:grpSpPr>
        <p:sp>
          <p:nvSpPr>
            <p:cNvPr id="14" name="TextBox 13"/>
            <p:cNvSpPr txBox="1"/>
            <p:nvPr/>
          </p:nvSpPr>
          <p:spPr>
            <a:xfrm>
              <a:off x="14230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    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 rot="5400000">
              <a:off x="2088413" y="4452435"/>
              <a:ext cx="371276" cy="8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0760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19800" y="4590654"/>
            <a:ext cx="1701107" cy="1657746"/>
            <a:chOff x="5537893" y="4267200"/>
            <a:chExt cx="1701107" cy="1657746"/>
          </a:xfrm>
        </p:grpSpPr>
        <p:sp>
          <p:nvSpPr>
            <p:cNvPr id="17" name="TextBox 16"/>
            <p:cNvSpPr txBox="1"/>
            <p:nvPr/>
          </p:nvSpPr>
          <p:spPr>
            <a:xfrm>
              <a:off x="55378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    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Straight Arrow Connector 17"/>
            <p:cNvCxnSpPr>
              <a:endCxn id="17" idx="0"/>
            </p:cNvCxnSpPr>
            <p:nvPr/>
          </p:nvCxnSpPr>
          <p:spPr>
            <a:xfrm rot="5400000">
              <a:off x="6203211" y="4452436"/>
              <a:ext cx="371276" cy="8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61908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305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Availability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For expression </a:t>
            </a:r>
            <a:r>
              <a:rPr lang="en-US" b="1" dirty="0" err="1"/>
              <a:t>a+b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Occurrence in loop is partially redundant.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10502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996625"/>
            <a:ext cx="10502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4292025"/>
            <a:ext cx="10502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1752600"/>
            <a:ext cx="10438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996625"/>
            <a:ext cx="10438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4292025"/>
            <a:ext cx="10438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</a:t>
            </a:r>
          </a:p>
        </p:txBody>
      </p:sp>
    </p:spTree>
    <p:extLst>
      <p:ext uri="{BB962C8B-B14F-4D97-AF65-F5344CB8AC3E}">
        <p14:creationId xmlns:p14="http://schemas.microsoft.com/office/powerpoint/2010/main" val="70050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Can We Insert Computations?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Safety</a:t>
            </a:r>
            <a:r>
              <a:rPr lang="en-US" b="1" dirty="0"/>
              <a:t>: never introduce a new expression along any path.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r>
              <a:rPr lang="en-US" dirty="0"/>
              <a:t>Insertion could introduce exception, change program behavior.</a:t>
            </a:r>
          </a:p>
          <a:p>
            <a:pPr lvl="1"/>
            <a:r>
              <a:rPr lang="en-US" dirty="0"/>
              <a:t>If we can add a new basic block, can insert safely in most cases.</a:t>
            </a:r>
          </a:p>
          <a:p>
            <a:pPr lvl="1"/>
            <a:r>
              <a:rPr lang="en-US" dirty="0"/>
              <a:t>Solution: insert expression only where it is </a:t>
            </a:r>
            <a:r>
              <a:rPr lang="en-US" b="1" dirty="0">
                <a:solidFill>
                  <a:srgbClr val="FF3399"/>
                </a:solidFill>
              </a:rPr>
              <a:t>anticipated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b="1" dirty="0"/>
              <a:t>: never increase the # of computations on any path.</a:t>
            </a:r>
          </a:p>
          <a:p>
            <a:pPr lvl="1"/>
            <a:r>
              <a:rPr lang="en-US" dirty="0"/>
              <a:t>Under simple model, guarantees program won’t get worse.</a:t>
            </a:r>
          </a:p>
          <a:p>
            <a:pPr lvl="1"/>
            <a:r>
              <a:rPr lang="en-US" dirty="0"/>
              <a:t>Reality: might increase register lifetimes, add copies, lose.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706939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706939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3002339"/>
            <a:ext cx="183896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t3 = a + b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061183" y="2096039"/>
            <a:ext cx="372070" cy="14405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470884" y="2126869"/>
            <a:ext cx="372070" cy="137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1202" y="3011269"/>
            <a:ext cx="183896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 rot="16200000" flipH="1">
            <a:off x="5838019" y="2138603"/>
            <a:ext cx="381000" cy="1364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09C13-79E9-48D9-97CF-A5CEAFB3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353" y="1983937"/>
            <a:ext cx="1116000" cy="4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"/>
            <a:ext cx="8229600" cy="1143000"/>
          </a:xfrm>
        </p:spPr>
        <p:txBody>
          <a:bodyPr/>
          <a:lstStyle/>
          <a:p>
            <a:r>
              <a:rPr lang="en-US" dirty="0"/>
              <a:t>Finding Anticipated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4183"/>
            <a:ext cx="82296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FF3399"/>
                </a:solidFill>
              </a:rPr>
              <a:t>Backward</a:t>
            </a:r>
            <a:r>
              <a:rPr lang="en-US" sz="2400" b="1" dirty="0"/>
              <a:t> flow problem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Lattice</a:t>
            </a:r>
            <a:r>
              <a:rPr lang="en-US" sz="1600" b="1" dirty="0"/>
              <a:t> = { 0, 1 }, </a:t>
            </a:r>
            <a:r>
              <a:rPr lang="en-US" sz="1600" b="1" dirty="0">
                <a:solidFill>
                  <a:srgbClr val="0000FF"/>
                </a:solidFill>
              </a:rPr>
              <a:t>meet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FF3399"/>
                </a:solidFill>
              </a:rPr>
              <a:t>intersection</a:t>
            </a:r>
            <a:r>
              <a:rPr lang="en-US" sz="1600" b="1" dirty="0"/>
              <a:t> (</a:t>
            </a:r>
            <a:r>
              <a:rPr lang="en-US" sz="1600" b="1" dirty="0">
                <a:sym typeface="Symbol"/>
              </a:rPr>
              <a:t></a:t>
            </a:r>
            <a:r>
              <a:rPr lang="en-US" sz="1600" b="1" dirty="0"/>
              <a:t>), </a:t>
            </a:r>
            <a:r>
              <a:rPr lang="en-US" sz="1600" b="1" dirty="0">
                <a:solidFill>
                  <a:srgbClr val="0000FF"/>
                </a:solidFill>
              </a:rPr>
              <a:t>top</a:t>
            </a:r>
            <a:r>
              <a:rPr lang="en-US" sz="1600" b="1" dirty="0"/>
              <a:t> = 1 (ANT), </a:t>
            </a:r>
            <a:r>
              <a:rPr lang="en-US" sz="1600" b="1" dirty="0">
                <a:solidFill>
                  <a:srgbClr val="0000FF"/>
                </a:solidFill>
              </a:rPr>
              <a:t>exit</a:t>
            </a:r>
            <a:r>
              <a:rPr lang="en-US" sz="1600" b="1" dirty="0"/>
              <a:t> = 0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ANTIN[</a:t>
            </a:r>
            <a:r>
              <a:rPr lang="en-US" dirty="0" err="1"/>
              <a:t>i</a:t>
            </a:r>
            <a:r>
              <a:rPr lang="en-US" dirty="0"/>
              <a:t>] = ANTLOC[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 (ANTOUT[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- KIL</a:t>
            </a:r>
            <a:r>
              <a:rPr lang="en-US" dirty="0"/>
              <a:t>L[</a:t>
            </a:r>
            <a:r>
              <a:rPr lang="en-US" dirty="0" err="1"/>
              <a:t>i</a:t>
            </a:r>
            <a:r>
              <a:rPr lang="en-US" dirty="0"/>
              <a:t>]) </a:t>
            </a:r>
            <a:endParaRPr lang="en-US" dirty="0">
              <a:sym typeface="Symbol"/>
            </a:endParaRPr>
          </a:p>
          <a:p>
            <a:pPr lvl="2">
              <a:lnSpc>
                <a:spcPct val="200000"/>
              </a:lnSpc>
            </a:pPr>
            <a:r>
              <a:rPr lang="en-US" dirty="0">
                <a:sym typeface="Symbol"/>
              </a:rPr>
              <a:t>ANTOUT[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=</a:t>
            </a:r>
            <a:endParaRPr lang="en-US" dirty="0"/>
          </a:p>
          <a:p>
            <a:pPr lvl="1"/>
            <a:endParaRPr lang="en-US" sz="1600" b="1" dirty="0"/>
          </a:p>
          <a:p>
            <a:r>
              <a:rPr lang="en-US" sz="2400" b="1" dirty="0"/>
              <a:t>For a block: </a:t>
            </a:r>
            <a:r>
              <a:rPr lang="en-US" sz="2400" dirty="0"/>
              <a:t>Expression </a:t>
            </a:r>
            <a:r>
              <a:rPr lang="en-US" sz="2400" b="1" dirty="0">
                <a:solidFill>
                  <a:srgbClr val="0000FF"/>
                </a:solidFill>
              </a:rPr>
              <a:t>locally anticipated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00FF"/>
                </a:solidFill>
              </a:rPr>
              <a:t>ANTLOC</a:t>
            </a:r>
            <a:r>
              <a:rPr lang="en-US" sz="2400" dirty="0"/>
              <a:t>) if upwards exposed.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331075"/>
            <a:ext cx="2133600" cy="365125"/>
          </a:xfrm>
        </p:spPr>
        <p:txBody>
          <a:bodyPr/>
          <a:lstStyle/>
          <a:p>
            <a:r>
              <a:rPr lang="en-US"/>
              <a:t>Todd C. Mowry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331075"/>
            <a:ext cx="2895600" cy="365125"/>
          </a:xfrm>
        </p:spPr>
        <p:txBody>
          <a:bodyPr/>
          <a:lstStyle/>
          <a:p>
            <a:r>
              <a:rPr lang="en-US"/>
              <a:t>15-745: Partial Redundancy Elim.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331075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8008" y="2668994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658630" y="2862590"/>
            <a:ext cx="218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2121" y="3243590"/>
            <a:ext cx="237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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ANTIN[s]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9008" y="3548390"/>
            <a:ext cx="8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s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succ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56693" y="4648200"/>
            <a:ext cx="1701107" cy="1657746"/>
            <a:chOff x="3480493" y="4267200"/>
            <a:chExt cx="1701107" cy="1657746"/>
          </a:xfrm>
        </p:grpSpPr>
        <p:sp>
          <p:nvSpPr>
            <p:cNvPr id="12" name="TextBox 11"/>
            <p:cNvSpPr txBox="1"/>
            <p:nvPr/>
          </p:nvSpPr>
          <p:spPr>
            <a:xfrm>
              <a:off x="34804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 rot="5400000">
              <a:off x="4145808" y="4452440"/>
              <a:ext cx="371275" cy="7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41334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94493" y="4648201"/>
            <a:ext cx="1701107" cy="1657745"/>
            <a:chOff x="1423093" y="4267201"/>
            <a:chExt cx="1701107" cy="1657745"/>
          </a:xfrm>
        </p:grpSpPr>
        <p:sp>
          <p:nvSpPr>
            <p:cNvPr id="16" name="TextBox 15"/>
            <p:cNvSpPr txBox="1"/>
            <p:nvPr/>
          </p:nvSpPr>
          <p:spPr>
            <a:xfrm>
              <a:off x="14230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    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 rot="5400000">
              <a:off x="2088413" y="4452435"/>
              <a:ext cx="371276" cy="8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20760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019800" y="4648200"/>
            <a:ext cx="1701107" cy="1657746"/>
            <a:chOff x="5537893" y="4267200"/>
            <a:chExt cx="1701107" cy="1657746"/>
          </a:xfrm>
        </p:grpSpPr>
        <p:sp>
          <p:nvSpPr>
            <p:cNvPr id="20" name="TextBox 19"/>
            <p:cNvSpPr txBox="1"/>
            <p:nvPr/>
          </p:nvSpPr>
          <p:spPr>
            <a:xfrm>
              <a:off x="55378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    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Straight Arrow Connector 20"/>
            <p:cNvCxnSpPr>
              <a:endCxn id="20" idx="0"/>
            </p:cNvCxnSpPr>
            <p:nvPr/>
          </p:nvCxnSpPr>
          <p:spPr>
            <a:xfrm rot="5400000">
              <a:off x="6203211" y="4452436"/>
              <a:ext cx="371276" cy="8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61908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633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5" y="41384"/>
            <a:ext cx="8229600" cy="1143000"/>
          </a:xfrm>
        </p:spPr>
        <p:txBody>
          <a:bodyPr/>
          <a:lstStyle/>
          <a:p>
            <a:r>
              <a:rPr lang="en-US" dirty="0"/>
              <a:t>Anticipation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4384"/>
            <a:ext cx="8252905" cy="494177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For expression </a:t>
            </a:r>
            <a:r>
              <a:rPr lang="en-US" b="1" dirty="0" err="1"/>
              <a:t>a+b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Expression is anticipated at end of first block.</a:t>
            </a:r>
          </a:p>
          <a:p>
            <a:r>
              <a:rPr lang="en-US" b="1" dirty="0"/>
              <a:t>Computation may be safely inserted there.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1166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996625"/>
            <a:ext cx="1166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4292025"/>
            <a:ext cx="1166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1752600"/>
            <a:ext cx="10567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ANTOUT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996625"/>
            <a:ext cx="10567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ANTOUT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4292025"/>
            <a:ext cx="10567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ANTOUT =</a:t>
            </a:r>
          </a:p>
        </p:txBody>
      </p:sp>
    </p:spTree>
    <p:extLst>
      <p:ext uri="{BB962C8B-B14F-4D97-AF65-F5344CB8AC3E}">
        <p14:creationId xmlns:p14="http://schemas.microsoft.com/office/powerpoint/2010/main" val="23211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 Want to Insert Computations?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Morel-</a:t>
            </a:r>
            <a:r>
              <a:rPr lang="en-US" b="1" dirty="0" err="1"/>
              <a:t>Renvoise</a:t>
            </a:r>
            <a:r>
              <a:rPr lang="en-US" b="1" dirty="0"/>
              <a:t> and variants: “</a:t>
            </a:r>
            <a:r>
              <a:rPr lang="en-US" b="1" dirty="0">
                <a:solidFill>
                  <a:srgbClr val="FF3399"/>
                </a:solidFill>
              </a:rPr>
              <a:t>Placement Possible</a:t>
            </a:r>
            <a:r>
              <a:rPr lang="en-US" b="1" dirty="0"/>
              <a:t>” </a:t>
            </a:r>
          </a:p>
          <a:p>
            <a:pPr lvl="1"/>
            <a:r>
              <a:rPr lang="en-US" dirty="0"/>
              <a:t>Dataflow analysis shows where to insert: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PPIN</a:t>
            </a:r>
            <a:r>
              <a:rPr lang="en-US" dirty="0"/>
              <a:t> = “Placement possible at entry of block or before.”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PPOUT</a:t>
            </a:r>
            <a:r>
              <a:rPr lang="en-US" dirty="0"/>
              <a:t> = “Placement possible at exit of block or before.”</a:t>
            </a:r>
          </a:p>
          <a:p>
            <a:pPr lvl="1"/>
            <a:r>
              <a:rPr lang="en-US" dirty="0"/>
              <a:t>Insert at </a:t>
            </a:r>
            <a:r>
              <a:rPr lang="en-US" dirty="0">
                <a:solidFill>
                  <a:srgbClr val="0000FF"/>
                </a:solidFill>
              </a:rPr>
              <a:t>earliest place where PP =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place at end of blocks,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PPIN</a:t>
            </a:r>
            <a:r>
              <a:rPr lang="en-US" dirty="0"/>
              <a:t> really means “</a:t>
            </a:r>
            <a:r>
              <a:rPr lang="en-US" dirty="0">
                <a:solidFill>
                  <a:srgbClr val="FF3399"/>
                </a:solidFill>
              </a:rPr>
              <a:t>Placement possible or not necessary </a:t>
            </a:r>
            <a:r>
              <a:rPr lang="en-US" dirty="0"/>
              <a:t>in each predecessor block.”</a:t>
            </a:r>
          </a:p>
          <a:p>
            <a:pPr lvl="1"/>
            <a:r>
              <a:rPr lang="en-US" dirty="0"/>
              <a:t>Don’t need to insert where expression is already available.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INSERT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>
                <a:solidFill>
                  <a:srgbClr val="FF3399"/>
                </a:solidFill>
              </a:rPr>
              <a:t>PPOUT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</a:t>
            </a:r>
            <a:r>
              <a:rPr lang="en-US" sz="1800" b="1" dirty="0">
                <a:sym typeface="Symbol"/>
              </a:rPr>
              <a:t></a:t>
            </a:r>
            <a:r>
              <a:rPr lang="en-US" sz="1800" dirty="0">
                <a:sym typeface="Symbol"/>
              </a:rPr>
              <a:t> (</a:t>
            </a:r>
            <a:r>
              <a:rPr lang="en-US" sz="2000" dirty="0">
                <a:sym typeface="Symbol"/>
              </a:rPr>
              <a:t></a:t>
            </a:r>
            <a:r>
              <a:rPr lang="en-US" sz="1800" dirty="0">
                <a:solidFill>
                  <a:srgbClr val="FF3399"/>
                </a:solidFill>
                <a:sym typeface="Symbol"/>
              </a:rPr>
              <a:t>PPIN</a:t>
            </a:r>
            <a:r>
              <a:rPr lang="en-US" sz="1800" dirty="0">
                <a:sym typeface="Symbol"/>
              </a:rPr>
              <a:t>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 </a:t>
            </a:r>
            <a:r>
              <a:rPr lang="en-US" sz="1800" b="1" dirty="0">
                <a:sym typeface="Symbol"/>
              </a:rPr>
              <a:t></a:t>
            </a:r>
            <a:r>
              <a:rPr lang="en-US" sz="1800" dirty="0">
                <a:sym typeface="Symbol"/>
              </a:rPr>
              <a:t> KILL[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]) </a:t>
            </a:r>
            <a:r>
              <a:rPr lang="en-US" sz="1800" b="1" dirty="0">
                <a:sym typeface="Symbol"/>
              </a:rPr>
              <a:t></a:t>
            </a:r>
            <a:r>
              <a:rPr lang="en-US" sz="1800" dirty="0">
                <a:sym typeface="Symbol"/>
              </a:rPr>
              <a:t> 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AVOUT</a:t>
            </a:r>
            <a:r>
              <a:rPr lang="en-US" sz="1800" dirty="0">
                <a:sym typeface="Symbol"/>
              </a:rPr>
              <a:t>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Remove (upwards-exposed) computations where PPIN=1.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DELETE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>
                <a:solidFill>
                  <a:srgbClr val="FF3399"/>
                </a:solidFill>
              </a:rPr>
              <a:t>PPIN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</a:t>
            </a:r>
            <a:r>
              <a:rPr lang="en-US" sz="1800" b="1" dirty="0">
                <a:sym typeface="Symbol"/>
              </a:rPr>
              <a:t></a:t>
            </a:r>
            <a:r>
              <a:rPr lang="en-US" sz="1800" dirty="0">
                <a:sym typeface="Symbol"/>
              </a:rPr>
              <a:t> ANTLOC[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 We Want to Insert?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9156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996625"/>
            <a:ext cx="9156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4292025"/>
            <a:ext cx="9156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</p:spTree>
    <p:extLst>
      <p:ext uri="{BB962C8B-B14F-4D97-AF65-F5344CB8AC3E}">
        <p14:creationId xmlns:p14="http://schemas.microsoft.com/office/powerpoint/2010/main" val="37176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042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Loop-Invariant Computation and Code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/>
          <a:lstStyle/>
          <a:p>
            <a:r>
              <a:rPr lang="en-US" sz="2400" b="1" dirty="0"/>
              <a:t>A loop-invariant computation:</a:t>
            </a:r>
          </a:p>
          <a:p>
            <a:pPr lvl="1"/>
            <a:r>
              <a:rPr lang="en-US" sz="2400" dirty="0"/>
              <a:t>a computation whose value does not change as long as control stays within the loop</a:t>
            </a:r>
          </a:p>
          <a:p>
            <a:r>
              <a:rPr lang="en-US" sz="2400" b="1" dirty="0"/>
              <a:t>Code motion: </a:t>
            </a:r>
          </a:p>
          <a:p>
            <a:pPr lvl="1"/>
            <a:r>
              <a:rPr lang="en-US" sz="2400" dirty="0"/>
              <a:t>to move a statement within a loop to the </a:t>
            </a:r>
            <a:r>
              <a:rPr lang="en-US" sz="2400" dirty="0" err="1"/>
              <a:t>preheader</a:t>
            </a:r>
            <a:r>
              <a:rPr lang="en-US" sz="2400" dirty="0"/>
              <a:t> of the loop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7533" y="44196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F = A + 2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133" y="44196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6718" y="54102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323443" y="4693083"/>
            <a:ext cx="375047" cy="10591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318493" y="4495610"/>
            <a:ext cx="636657" cy="11925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1110" y="3733800"/>
            <a:ext cx="97334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header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328650" y="3740467"/>
            <a:ext cx="331857" cy="10264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454504" y="3641021"/>
            <a:ext cx="331857" cy="12253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5105400"/>
            <a:ext cx="1762021" cy="35394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outside loop</a:t>
            </a:r>
          </a:p>
        </p:txBody>
      </p:sp>
      <p:cxnSp>
        <p:nvCxnSpPr>
          <p:cNvPr id="18" name="Straight Arrow Connector 17"/>
          <p:cNvCxnSpPr>
            <a:stCxn id="8" idx="2"/>
            <a:endCxn id="17" idx="0"/>
          </p:cNvCxnSpPr>
          <p:nvPr/>
        </p:nvCxnSpPr>
        <p:spPr>
          <a:xfrm rot="16200000" flipH="1">
            <a:off x="5634318" y="4372306"/>
            <a:ext cx="331857" cy="11343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57400" y="3505200"/>
            <a:ext cx="1982180" cy="2438400"/>
            <a:chOff x="2057400" y="3124200"/>
            <a:chExt cx="1982180" cy="2438400"/>
          </a:xfrm>
        </p:grpSpPr>
        <p:cxnSp>
          <p:nvCxnSpPr>
            <p:cNvPr id="22" name="Straight Connector 21"/>
            <p:cNvCxnSpPr>
              <a:cxnSpLocks/>
            </p:cNvCxnSpPr>
            <p:nvPr/>
          </p:nvCxnSpPr>
          <p:spPr>
            <a:xfrm rot="5400000">
              <a:off x="3948872" y="5471892"/>
              <a:ext cx="179457" cy="1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11766A5-B538-45B9-ACE9-7F2EC6D188E1}"/>
              </a:ext>
            </a:extLst>
          </p:cNvPr>
          <p:cNvSpPr/>
          <p:nvPr/>
        </p:nvSpPr>
        <p:spPr>
          <a:xfrm>
            <a:off x="1318984" y="4431632"/>
            <a:ext cx="739683" cy="34190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yes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9E41A-8231-4BBB-85A6-69BF1B63C96F}"/>
              </a:ext>
            </a:extLst>
          </p:cNvPr>
          <p:cNvSpPr txBox="1"/>
          <p:nvPr/>
        </p:nvSpPr>
        <p:spPr>
          <a:xfrm>
            <a:off x="110270" y="3850203"/>
            <a:ext cx="1333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B, C defined outside</a:t>
            </a:r>
          </a:p>
          <a:p>
            <a:r>
              <a:rPr lang="en-US" dirty="0">
                <a:solidFill>
                  <a:srgbClr val="009900"/>
                </a:solidFill>
              </a:rPr>
              <a:t>of the loop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79D335-4BD5-467C-98BD-69FF15BC3B59}"/>
              </a:ext>
            </a:extLst>
          </p:cNvPr>
          <p:cNvSpPr/>
          <p:nvPr/>
        </p:nvSpPr>
        <p:spPr>
          <a:xfrm>
            <a:off x="1333296" y="4638239"/>
            <a:ext cx="739683" cy="34190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yes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D0651-E1A9-46E4-BC7E-D395058B370F}"/>
              </a:ext>
            </a:extLst>
          </p:cNvPr>
          <p:cNvSpPr txBox="1"/>
          <p:nvPr/>
        </p:nvSpPr>
        <p:spPr>
          <a:xfrm>
            <a:off x="74241" y="4772068"/>
            <a:ext cx="133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Function of loop </a:t>
            </a:r>
            <a:r>
              <a:rPr lang="en-US" dirty="0" err="1">
                <a:solidFill>
                  <a:srgbClr val="009900"/>
                </a:solidFill>
              </a:rPr>
              <a:t>inv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4FD7D46-1EB6-4784-B81B-2F141E5ED8C0}"/>
              </a:ext>
            </a:extLst>
          </p:cNvPr>
          <p:cNvSpPr/>
          <p:nvPr/>
        </p:nvSpPr>
        <p:spPr>
          <a:xfrm>
            <a:off x="5809952" y="4372368"/>
            <a:ext cx="978408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yes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58731-8280-4ABC-88AD-2A62A3F748DF}"/>
              </a:ext>
            </a:extLst>
          </p:cNvPr>
          <p:cNvSpPr txBox="1"/>
          <p:nvPr/>
        </p:nvSpPr>
        <p:spPr>
          <a:xfrm>
            <a:off x="7048929" y="4436309"/>
            <a:ext cx="13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constant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3A0755F6-F8CB-466A-A249-E1855A9F6327}"/>
              </a:ext>
            </a:extLst>
          </p:cNvPr>
          <p:cNvSpPr/>
          <p:nvPr/>
        </p:nvSpPr>
        <p:spPr>
          <a:xfrm>
            <a:off x="4953000" y="5410200"/>
            <a:ext cx="978408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no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D6C6EB-1B9C-4B19-94A4-336E8202737C}"/>
              </a:ext>
            </a:extLst>
          </p:cNvPr>
          <p:cNvSpPr txBox="1"/>
          <p:nvPr/>
        </p:nvSpPr>
        <p:spPr>
          <a:xfrm>
            <a:off x="6191976" y="5474141"/>
            <a:ext cx="2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One def inside loop, and one outside</a:t>
            </a:r>
            <a:endParaRPr lang="en-CA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5" grpId="0" animBg="1"/>
      <p:bldP spid="27" grpId="0"/>
      <p:bldP spid="19" grpId="0" animBg="1"/>
      <p:bldP spid="32" grpId="0"/>
      <p:bldP spid="34" grpId="0" animBg="1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PPOUT</a:t>
            </a:r>
            <a:r>
              <a:rPr lang="en-US" b="1" dirty="0"/>
              <a:t>: we want to place at output of this block only if</a:t>
            </a:r>
          </a:p>
          <a:p>
            <a:pPr lvl="1"/>
            <a:r>
              <a:rPr lang="en-US" dirty="0"/>
              <a:t>we want to place at </a:t>
            </a:r>
            <a:r>
              <a:rPr lang="en-US" dirty="0">
                <a:solidFill>
                  <a:srgbClr val="0000FF"/>
                </a:solidFill>
              </a:rPr>
              <a:t>entry of all successors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PPIN</a:t>
            </a:r>
            <a:r>
              <a:rPr lang="en-US" b="1" dirty="0"/>
              <a:t>: we want to place at input of this block only if (all of):</a:t>
            </a:r>
          </a:p>
          <a:p>
            <a:pPr lvl="1"/>
            <a:r>
              <a:rPr lang="en-US" dirty="0"/>
              <a:t>we have a local computation to place, or a placement at the end of this block which we can move up</a:t>
            </a:r>
          </a:p>
          <a:p>
            <a:pPr lvl="1"/>
            <a:r>
              <a:rPr lang="en-US" dirty="0"/>
              <a:t>we want to move computation to </a:t>
            </a:r>
            <a:r>
              <a:rPr lang="en-US" dirty="0">
                <a:solidFill>
                  <a:srgbClr val="0000FF"/>
                </a:solidFill>
              </a:rPr>
              <a:t>output of all predecessors </a:t>
            </a:r>
            <a:r>
              <a:rPr lang="en-US" dirty="0"/>
              <a:t>where expression is not already available (don’t insert at input)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00FF"/>
                </a:solidFill>
              </a:rPr>
              <a:t>gain something </a:t>
            </a:r>
            <a:r>
              <a:rPr lang="en-US" dirty="0"/>
              <a:t>by placing it here (</a:t>
            </a:r>
            <a:r>
              <a:rPr lang="en-US" dirty="0">
                <a:solidFill>
                  <a:srgbClr val="0000FF"/>
                </a:solidFill>
              </a:rPr>
              <a:t>PAVIN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Forward or Backward?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3399"/>
                </a:solidFill>
              </a:rPr>
              <a:t>BOTH!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 is </a:t>
            </a:r>
            <a:r>
              <a:rPr lang="en-US" b="1" i="1" dirty="0">
                <a:solidFill>
                  <a:srgbClr val="FF3399"/>
                </a:solidFill>
              </a:rPr>
              <a:t>bidirectional</a:t>
            </a:r>
            <a:r>
              <a:rPr lang="en-US" b="1" dirty="0"/>
              <a:t>, but lattice {0, 1} is finite, so</a:t>
            </a:r>
          </a:p>
          <a:p>
            <a:pPr lvl="1"/>
            <a:r>
              <a:rPr lang="en-US" dirty="0"/>
              <a:t>as long as transfer functions are </a:t>
            </a:r>
            <a:r>
              <a:rPr lang="en-US" dirty="0">
                <a:solidFill>
                  <a:srgbClr val="0000FF"/>
                </a:solidFill>
              </a:rPr>
              <a:t>monotone</a:t>
            </a:r>
            <a:r>
              <a:rPr lang="en-US" dirty="0"/>
              <a:t>, it converges.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60692"/>
            <a:ext cx="8229600" cy="1143000"/>
          </a:xfrm>
        </p:spPr>
        <p:txBody>
          <a:bodyPr/>
          <a:lstStyle/>
          <a:p>
            <a:r>
              <a:rPr lang="en-US" dirty="0"/>
              <a:t>Computing “Placement Possible”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rgbClr val="0000FF"/>
                </a:solidFill>
              </a:rPr>
              <a:t>PPOUT</a:t>
            </a:r>
            <a:r>
              <a:rPr lang="en-US" sz="3100" b="1" dirty="0"/>
              <a:t>: we want to place at output of this block only if</a:t>
            </a:r>
          </a:p>
          <a:p>
            <a:pPr lvl="1"/>
            <a:r>
              <a:rPr lang="en-US" dirty="0"/>
              <a:t>we want to place at entry of all successors</a:t>
            </a:r>
          </a:p>
          <a:p>
            <a:pPr lvl="2">
              <a:lnSpc>
                <a:spcPct val="200000"/>
              </a:lnSpc>
            </a:pPr>
            <a:r>
              <a:rPr lang="en-US" sz="3100" dirty="0">
                <a:solidFill>
                  <a:srgbClr val="FF3399"/>
                </a:solidFill>
              </a:rPr>
              <a:t>PPOUT</a:t>
            </a:r>
            <a:r>
              <a:rPr lang="en-US" sz="3100" dirty="0"/>
              <a:t>[</a:t>
            </a:r>
            <a:r>
              <a:rPr lang="en-US" sz="3100" dirty="0" err="1"/>
              <a:t>i</a:t>
            </a:r>
            <a:r>
              <a:rPr lang="en-US" sz="3100" dirty="0"/>
              <a:t>] = </a:t>
            </a:r>
          </a:p>
          <a:p>
            <a:pPr lvl="1"/>
            <a:endParaRPr lang="en-US" dirty="0"/>
          </a:p>
          <a:p>
            <a:r>
              <a:rPr lang="en-US" sz="2800" b="1" dirty="0">
                <a:solidFill>
                  <a:srgbClr val="0000FF"/>
                </a:solidFill>
              </a:rPr>
              <a:t>PPIN</a:t>
            </a:r>
            <a:r>
              <a:rPr lang="en-US" sz="2800" b="1" dirty="0"/>
              <a:t>: we want to place at start of this block only if (all of):</a:t>
            </a:r>
          </a:p>
          <a:p>
            <a:pPr lvl="1"/>
            <a:r>
              <a:rPr lang="en-US" dirty="0"/>
              <a:t>we have a local computation to place, or a placement at the end of this block which we can move up</a:t>
            </a:r>
          </a:p>
          <a:p>
            <a:pPr lvl="1"/>
            <a:r>
              <a:rPr lang="en-US" dirty="0"/>
              <a:t>we want to move computation to output of all predecessors where expression is not already available (don’t insert at input)</a:t>
            </a:r>
          </a:p>
          <a:p>
            <a:pPr lvl="1"/>
            <a:r>
              <a:rPr lang="en-US" dirty="0"/>
              <a:t>we gain something by moving it up (PAVIN heuristic)</a:t>
            </a:r>
          </a:p>
          <a:p>
            <a:pPr lvl="1"/>
            <a:endParaRPr lang="en-US" dirty="0"/>
          </a:p>
          <a:p>
            <a:pPr lvl="2">
              <a:lnSpc>
                <a:spcPct val="250000"/>
              </a:lnSpc>
            </a:pPr>
            <a:r>
              <a:rPr lang="en-US" sz="2800" dirty="0">
                <a:solidFill>
                  <a:srgbClr val="FF3399"/>
                </a:solidFill>
              </a:rPr>
              <a:t>PPIN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1621" y="1754594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612243" y="1948190"/>
            <a:ext cx="2311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5734" y="2329190"/>
            <a:ext cx="242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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PPIN[s]    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621" y="2633990"/>
            <a:ext cx="8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s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succ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2047" y="4870530"/>
            <a:ext cx="77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ym typeface="Symbol"/>
              </a:rPr>
              <a:t>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1581" y="5144790"/>
            <a:ext cx="2783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0                   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exit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1647" y="5373390"/>
            <a:ext cx="4288353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sym typeface="Symbol"/>
              </a:rPr>
              <a:t>([ANTLOC[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 </a:t>
            </a:r>
            <a:r>
              <a:rPr lang="en-US" sz="1600" b="1" dirty="0">
                <a:sym typeface="Symbol"/>
              </a:rPr>
              <a:t></a:t>
            </a:r>
            <a:r>
              <a:rPr lang="en-US" sz="1600" dirty="0">
                <a:latin typeface="Calibri"/>
                <a:sym typeface="Symbol"/>
              </a:rPr>
              <a:t> (PPOUT[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 – KILL[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])]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sym typeface="Symbol"/>
              </a:rPr>
              <a:t> </a:t>
            </a:r>
            <a:r>
              <a:rPr lang="en-US" sz="1600" b="1" dirty="0">
                <a:sym typeface="Symbol"/>
              </a:rPr>
              <a:t></a:t>
            </a:r>
            <a:r>
              <a:rPr lang="en-US" sz="1600" dirty="0">
                <a:latin typeface="Calibri"/>
                <a:sym typeface="Symbol"/>
              </a:rPr>
              <a:t>             (PPOUT[p] </a:t>
            </a:r>
            <a:r>
              <a:rPr lang="en-US" sz="1600" b="1" dirty="0">
                <a:sym typeface="Symbol"/>
              </a:rPr>
              <a:t></a:t>
            </a:r>
            <a:r>
              <a:rPr lang="en-US" sz="1600" dirty="0">
                <a:latin typeface="Calibri"/>
                <a:sym typeface="Symbol"/>
              </a:rPr>
              <a:t> AVOUT[p])  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dirty="0">
              <a:latin typeface="Calibri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sym typeface="Symbol"/>
              </a:rPr>
              <a:t>                  </a:t>
            </a:r>
            <a:r>
              <a:rPr lang="en-US" sz="1600" b="1" dirty="0">
                <a:sym typeface="Symbol"/>
              </a:rPr>
              <a:t> </a:t>
            </a:r>
            <a:r>
              <a:rPr lang="en-US" sz="1600" dirty="0">
                <a:latin typeface="Calibri"/>
                <a:sym typeface="Symbol"/>
              </a:rPr>
              <a:t> PAVIN[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09938" y="5601990"/>
            <a:ext cx="888509" cy="685800"/>
            <a:chOff x="3505200" y="5181600"/>
            <a:chExt cx="888509" cy="685800"/>
          </a:xfrm>
        </p:grpSpPr>
        <p:sp>
          <p:nvSpPr>
            <p:cNvPr id="14" name="TextBox 13"/>
            <p:cNvSpPr txBox="1"/>
            <p:nvPr/>
          </p:nvSpPr>
          <p:spPr>
            <a:xfrm>
              <a:off x="3505200" y="5605790"/>
              <a:ext cx="888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alibri"/>
                  <a:sym typeface="Symbol"/>
                </a:rPr>
                <a:t>p </a:t>
              </a:r>
              <a:r>
                <a:rPr lang="en-US" sz="1100" i="1" dirty="0">
                  <a:latin typeface="Calibri"/>
                </a:rPr>
                <a:t> </a:t>
              </a:r>
              <a:r>
                <a:rPr lang="en-US" sz="1100" i="1" dirty="0" err="1">
                  <a:latin typeface="Calibri"/>
                </a:rPr>
                <a:t>preds</a:t>
              </a:r>
              <a:r>
                <a:rPr lang="en-US" sz="1100" i="1" dirty="0">
                  <a:latin typeface="Calibri"/>
                </a:rPr>
                <a:t>(</a:t>
              </a:r>
              <a:r>
                <a:rPr lang="en-US" sz="1100" i="1" dirty="0" err="1">
                  <a:latin typeface="Calibri"/>
                </a:rPr>
                <a:t>i</a:t>
              </a:r>
              <a:r>
                <a:rPr lang="en-US" sz="1100" i="1" dirty="0">
                  <a:latin typeface="Calibri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7600" y="5181600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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143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“Placement Possible”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0017" y="6126163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2800" y="1600200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2800" y="28442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2800" y="41396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1600200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28442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41396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1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2200" y="16002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28194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4120515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cxnSp>
        <p:nvCxnSpPr>
          <p:cNvPr id="24" name="Straight Arrow Connector 23"/>
          <p:cNvCxnSpPr>
            <a:endCxn id="8" idx="0"/>
          </p:cNvCxnSpPr>
          <p:nvPr/>
        </p:nvCxnSpPr>
        <p:spPr>
          <a:xfrm rot="5400000">
            <a:off x="2145444" y="1575312"/>
            <a:ext cx="268067" cy="130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 rot="16200000" flipH="1">
            <a:off x="2127077" y="5098877"/>
            <a:ext cx="304800" cy="130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40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“Placement Possible”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08725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7668" y="2895600"/>
            <a:ext cx="12875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…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156324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41910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6173" y="1600200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6173" y="28442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6173" y="41396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7773" y="1600200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7773" y="28442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7773" y="41396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1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573" y="16002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5573" y="28194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25573" y="4120515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cxnSp>
        <p:nvCxnSpPr>
          <p:cNvPr id="26" name="Straight Arrow Connector 25"/>
          <p:cNvCxnSpPr>
            <a:stCxn id="8" idx="2"/>
            <a:endCxn id="12" idx="0"/>
          </p:cNvCxnSpPr>
          <p:nvPr/>
        </p:nvCxnSpPr>
        <p:spPr>
          <a:xfrm rot="16200000" flipH="1">
            <a:off x="934854" y="3056100"/>
            <a:ext cx="1591270" cy="678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2" idx="0"/>
          </p:cNvCxnSpPr>
          <p:nvPr/>
        </p:nvCxnSpPr>
        <p:spPr>
          <a:xfrm rot="5400000">
            <a:off x="2279559" y="3609125"/>
            <a:ext cx="372070" cy="791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0"/>
          </p:cNvCxnSpPr>
          <p:nvPr/>
        </p:nvCxnSpPr>
        <p:spPr>
          <a:xfrm rot="5400000">
            <a:off x="2726117" y="2497517"/>
            <a:ext cx="533400" cy="2627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 rot="5400000">
            <a:off x="1267112" y="1419512"/>
            <a:ext cx="381000" cy="1327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</p:cNvCxnSpPr>
          <p:nvPr/>
        </p:nvCxnSpPr>
        <p:spPr>
          <a:xfrm rot="5400000">
            <a:off x="1877542" y="5294188"/>
            <a:ext cx="372070" cy="123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60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“Placement Possible”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Convergence</a:t>
            </a:r>
            <a:r>
              <a:rPr lang="en-US" b="1" dirty="0"/>
              <a:t> of analysis: transfer functions are monotone.</a:t>
            </a:r>
          </a:p>
          <a:p>
            <a:r>
              <a:rPr lang="en-US" b="1" dirty="0">
                <a:solidFill>
                  <a:srgbClr val="0000FF"/>
                </a:solidFill>
              </a:rPr>
              <a:t>Safety</a:t>
            </a:r>
            <a:r>
              <a:rPr lang="en-US" b="1" dirty="0"/>
              <a:t>: Insert only if anticipated.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                 PPIN[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</a:t>
            </a:r>
            <a:r>
              <a:rPr lang="en-US" b="1" dirty="0">
                <a:sym typeface="Symbol"/>
              </a:rPr>
              <a:t> </a:t>
            </a:r>
            <a:r>
              <a:rPr lang="en-US" dirty="0">
                <a:sym typeface="Symbol"/>
              </a:rPr>
              <a:t>(PPOUT[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– KILL[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]) </a:t>
            </a:r>
            <a:r>
              <a:rPr lang="en-US" sz="2000" b="1" dirty="0">
                <a:sym typeface="Symbol"/>
              </a:rPr>
              <a:t>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FF3399"/>
                </a:solidFill>
                <a:sym typeface="Symbol"/>
              </a:rPr>
              <a:t>ANTLOC</a:t>
            </a:r>
            <a:r>
              <a:rPr lang="en-US" dirty="0">
                <a:sym typeface="Symbol"/>
              </a:rPr>
              <a:t>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</a:t>
            </a:r>
            <a:r>
              <a:rPr lang="en-US" dirty="0"/>
              <a:t> </a:t>
            </a:r>
          </a:p>
          <a:p>
            <a:endParaRPr lang="en-US" sz="2600" b="1" dirty="0"/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sz="2600" dirty="0"/>
              <a:t>                        PPOUT[</a:t>
            </a:r>
            <a:r>
              <a:rPr lang="en-US" sz="2600" dirty="0" err="1"/>
              <a:t>i</a:t>
            </a:r>
            <a:r>
              <a:rPr lang="en-US" sz="2600" dirty="0"/>
              <a:t>] = </a:t>
            </a:r>
          </a:p>
          <a:p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3399"/>
                </a:solidFill>
              </a:rPr>
              <a:t>INSERT</a:t>
            </a:r>
            <a:r>
              <a:rPr lang="en-US" dirty="0"/>
              <a:t> </a:t>
            </a:r>
            <a:r>
              <a:rPr lang="en-US" sz="2000" b="1" dirty="0">
                <a:sym typeface="Symbol"/>
              </a:rPr>
              <a:t></a:t>
            </a:r>
            <a:r>
              <a:rPr lang="en-US" dirty="0"/>
              <a:t> PPOUT </a:t>
            </a:r>
            <a:r>
              <a:rPr lang="en-US" sz="2000" b="1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ANTOUT</a:t>
            </a:r>
            <a:r>
              <a:rPr lang="en-US" dirty="0"/>
              <a:t>, so insertion is safe.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b="1" dirty="0"/>
              <a:t>: never increase the # of computations on any path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FF3399"/>
                </a:solidFill>
              </a:rPr>
              <a:t>DELETE</a:t>
            </a:r>
            <a:r>
              <a:rPr lang="en-US" dirty="0"/>
              <a:t> = PPIN </a:t>
            </a:r>
            <a:r>
              <a:rPr lang="en-US" sz="2000" b="1" dirty="0">
                <a:sym typeface="Symbol"/>
              </a:rPr>
              <a:t></a:t>
            </a:r>
            <a:r>
              <a:rPr lang="en-US" dirty="0"/>
              <a:t> ANTLOC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On every path from an INSERT, there is a DELETE.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number of computations on a path does not increase.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076" y="2875746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243822" y="3091190"/>
            <a:ext cx="218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7313" y="3472190"/>
            <a:ext cx="242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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PPIN[s]    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776990"/>
            <a:ext cx="8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s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succ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27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LICM: Loop Invariant Code Motion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3679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4C4-BF25-4F10-9C18-AD2AC69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D0FB-D728-4FE1-AC71-C0794E27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5DC-8DFF-4BC9-8B67-363B178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93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53" y="1686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Finding 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Depth-first spanning tree</a:t>
            </a:r>
          </a:p>
          <a:p>
            <a:pPr lvl="2"/>
            <a:r>
              <a:rPr lang="en-US" dirty="0"/>
              <a:t>Edges traversed in a depth-first search of the flow graph form a</a:t>
            </a:r>
            <a:br>
              <a:rPr lang="en-US" dirty="0"/>
            </a:br>
            <a:r>
              <a:rPr lang="en-US" dirty="0"/>
              <a:t>depth-first spanning tree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Categorizing edges in graph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Advancing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ancestor to proper descendant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Cross (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right to left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Retreating (</a:t>
            </a:r>
            <a:r>
              <a:rPr lang="en-US" dirty="0">
                <a:solidFill>
                  <a:srgbClr val="FF3399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descendant to ancestor (not necessarily proper)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CF24-18FD-4B08-BC08-4422745D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63" y="2262612"/>
            <a:ext cx="2586355" cy="23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Back edge</a:t>
            </a:r>
            <a:r>
              <a:rPr lang="en-US" dirty="0"/>
              <a:t>: t-&gt;h, h dominates 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Relationships between graph edges and back edges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Algorithm</a:t>
            </a:r>
          </a:p>
          <a:p>
            <a:pPr lvl="1"/>
            <a:r>
              <a:rPr lang="en-US" dirty="0"/>
              <a:t>Perform a depth first search</a:t>
            </a:r>
          </a:p>
          <a:p>
            <a:pPr lvl="1"/>
            <a:r>
              <a:rPr lang="en-US" dirty="0"/>
              <a:t>For each retreating edge t-&gt;h, check if h is in </a:t>
            </a:r>
            <a:r>
              <a:rPr lang="en-US" dirty="0" err="1"/>
              <a:t>t’s</a:t>
            </a:r>
            <a:r>
              <a:rPr lang="en-US" dirty="0"/>
              <a:t> dominator list</a:t>
            </a:r>
          </a:p>
          <a:p>
            <a:pPr lvl="2"/>
            <a:endParaRPr lang="en-US" dirty="0"/>
          </a:p>
          <a:p>
            <a:r>
              <a:rPr lang="en-US" b="1" dirty="0"/>
              <a:t>Most programs (all structured code, and most GOTO programs) have  </a:t>
            </a:r>
            <a:r>
              <a:rPr lang="en-US" b="1" dirty="0">
                <a:solidFill>
                  <a:srgbClr val="0000FF"/>
                </a:solidFill>
              </a:rPr>
              <a:t>reducible</a:t>
            </a:r>
            <a:r>
              <a:rPr lang="en-US" b="1" dirty="0"/>
              <a:t> flow graphs</a:t>
            </a:r>
          </a:p>
          <a:p>
            <a:pPr lvl="1"/>
            <a:r>
              <a:rPr lang="en-US" dirty="0"/>
              <a:t>retreating edges = back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CE722-9033-4A96-9D02-CFE1E8B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885223"/>
            <a:ext cx="2195148" cy="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natural loop of a back edge</a:t>
            </a:r>
            <a:r>
              <a:rPr lang="en-US" sz="2000" dirty="0"/>
              <a:t> is the smallest set of nodes that</a:t>
            </a:r>
            <a:br>
              <a:rPr lang="en-US" sz="2000" dirty="0"/>
            </a:br>
            <a:r>
              <a:rPr lang="en-US" sz="2000" dirty="0"/>
              <a:t>includes the head and tail of the back edge, and has no predecessors outside the set, except for the predecessors of the header.</a:t>
            </a:r>
          </a:p>
          <a:p>
            <a:r>
              <a:rPr lang="en-US" sz="2000" b="1" dirty="0"/>
              <a:t>Algorithm</a:t>
            </a:r>
          </a:p>
          <a:p>
            <a:pPr lvl="2"/>
            <a:r>
              <a:rPr lang="en-US" sz="2000" dirty="0"/>
              <a:t>delete </a:t>
            </a:r>
            <a:r>
              <a:rPr lang="en-US" sz="2000" i="1" dirty="0"/>
              <a:t>h</a:t>
            </a:r>
            <a:r>
              <a:rPr lang="en-US" sz="2000" dirty="0"/>
              <a:t> from the flow graph</a:t>
            </a:r>
          </a:p>
          <a:p>
            <a:pPr lvl="2"/>
            <a:r>
              <a:rPr lang="en-US" sz="2000" dirty="0"/>
              <a:t>find those nodes that can reach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(those nodes plus </a:t>
            </a:r>
            <a:r>
              <a:rPr lang="en-US" sz="2000" i="1" dirty="0"/>
              <a:t>h</a:t>
            </a:r>
            <a:r>
              <a:rPr lang="en-US" sz="2000" dirty="0"/>
              <a:t> form the natural loop of </a:t>
            </a:r>
            <a:r>
              <a:rPr lang="en-US" sz="2000" i="1" dirty="0"/>
              <a:t>t </a:t>
            </a:r>
            <a:r>
              <a:rPr lang="en-US" sz="2000" dirty="0"/>
              <a:t>-&gt; </a:t>
            </a:r>
            <a:r>
              <a:rPr lang="en-US" sz="2000" i="1" dirty="0"/>
              <a:t>h</a:t>
            </a:r>
            <a:r>
              <a:rPr lang="en-US" sz="2000" dirty="0"/>
              <a:t>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51753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136525"/>
            <a:ext cx="82296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Observations</a:t>
            </a:r>
          </a:p>
          <a:p>
            <a:pPr lvl="1"/>
            <a:r>
              <a:rPr lang="en-US" dirty="0"/>
              <a:t>Loop invariant</a:t>
            </a:r>
          </a:p>
          <a:p>
            <a:pPr lvl="2"/>
            <a:r>
              <a:rPr lang="en-US" dirty="0"/>
              <a:t>operands are defined outside loop or invariant themselves</a:t>
            </a:r>
          </a:p>
          <a:p>
            <a:pPr lvl="1"/>
            <a:r>
              <a:rPr lang="en-US" dirty="0"/>
              <a:t>Code motion </a:t>
            </a:r>
          </a:p>
          <a:p>
            <a:pPr lvl="2"/>
            <a:r>
              <a:rPr lang="en-US" dirty="0"/>
              <a:t>not all loop invariant instructions can be moved to </a:t>
            </a:r>
            <a:r>
              <a:rPr lang="en-US" dirty="0" err="1"/>
              <a:t>preheader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Algorithm</a:t>
            </a:r>
          </a:p>
          <a:p>
            <a:pPr lvl="1"/>
            <a:r>
              <a:rPr lang="en-US" dirty="0"/>
              <a:t>Find invariant expressions</a:t>
            </a:r>
          </a:p>
          <a:p>
            <a:pPr lvl="1"/>
            <a:r>
              <a:rPr lang="en-US" dirty="0"/>
              <a:t>Conditions for code motion </a:t>
            </a:r>
          </a:p>
          <a:p>
            <a:pPr lvl="1"/>
            <a:r>
              <a:rPr lang="en-US" dirty="0"/>
              <a:t>Code transformation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Detecting Loop Invariant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 reaching definitions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Mark INVARIANT if </a:t>
            </a:r>
            <a:br>
              <a:rPr lang="en-US" dirty="0"/>
            </a:br>
            <a:r>
              <a:rPr lang="en-US" dirty="0"/>
              <a:t>all the definitions of B and C that reach a statement A=B+C</a:t>
            </a:r>
            <a:br>
              <a:rPr lang="en-US" dirty="0"/>
            </a:br>
            <a:r>
              <a:rPr lang="en-US" dirty="0"/>
              <a:t>are outside the loop</a:t>
            </a:r>
          </a:p>
          <a:p>
            <a:pPr lvl="1"/>
            <a:r>
              <a:rPr lang="en-US" dirty="0"/>
              <a:t>constant B, C?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Repeat: Mark INVARIANT if </a:t>
            </a:r>
          </a:p>
          <a:p>
            <a:pPr lvl="1"/>
            <a:r>
              <a:rPr lang="en-US" dirty="0"/>
              <a:t>all reaching definitions of B are outside the loop, or </a:t>
            </a:r>
          </a:p>
          <a:p>
            <a:pPr lvl="1"/>
            <a:r>
              <a:rPr lang="en-US" dirty="0"/>
              <a:t>there is exactly one reaching definition for B, and it is from a loop-invariant statement inside the loop</a:t>
            </a:r>
          </a:p>
          <a:p>
            <a:pPr lvl="1"/>
            <a:r>
              <a:rPr lang="en-US" dirty="0"/>
              <a:t>similarly for C</a:t>
            </a:r>
          </a:p>
          <a:p>
            <a:pPr>
              <a:buNone/>
            </a:pPr>
            <a:r>
              <a:rPr lang="en-US" dirty="0"/>
              <a:t>	until no changes to set of loop-invariant statements occur.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24384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9912" y="24384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4497" y="32004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F = E + 2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850815" y="2562876"/>
            <a:ext cx="408057" cy="86698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880572" y="2400110"/>
            <a:ext cx="408057" cy="11925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17526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929767" y="1798125"/>
            <a:ext cx="331857" cy="9486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959523" y="1717061"/>
            <a:ext cx="331857" cy="11108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19399" y="1524000"/>
            <a:ext cx="1666979" cy="2438400"/>
            <a:chOff x="2057400" y="3124200"/>
            <a:chExt cx="1981200" cy="2438400"/>
          </a:xfrm>
        </p:grpSpPr>
        <p:cxnSp>
          <p:nvCxnSpPr>
            <p:cNvPr id="19" name="Straight Connector 18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rot="5400000" flipH="1" flipV="1">
            <a:off x="44196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8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768C3-C442-42F1-8B5F-C72A1B77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795492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4" y="76200"/>
            <a:ext cx="8229600" cy="1143000"/>
          </a:xfrm>
        </p:spPr>
        <p:txBody>
          <a:bodyPr/>
          <a:lstStyle/>
          <a:p>
            <a:r>
              <a:rPr lang="en-US" dirty="0"/>
              <a:t>Conditions for Code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1474" cy="5410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Correctness</a:t>
            </a:r>
            <a:r>
              <a:rPr lang="en-US" b="1" dirty="0"/>
              <a:t>: Movement does not change semantics of program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b="1" dirty="0"/>
              <a:t>: Code is not slowed down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Basic idea</a:t>
            </a:r>
            <a:r>
              <a:rPr lang="en-US" b="1" dirty="0"/>
              <a:t>: defines </a:t>
            </a:r>
            <a:r>
              <a:rPr lang="en-US" b="1" u="sng" dirty="0">
                <a:solidFill>
                  <a:srgbClr val="FF3399"/>
                </a:solidFill>
              </a:rPr>
              <a:t>once</a:t>
            </a:r>
            <a:r>
              <a:rPr lang="en-US" b="1" dirty="0"/>
              <a:t> and </a:t>
            </a:r>
            <a:r>
              <a:rPr lang="en-US" b="1" u="sng" dirty="0">
                <a:solidFill>
                  <a:srgbClr val="FF3399"/>
                </a:solidFill>
              </a:rPr>
              <a:t>for all</a:t>
            </a:r>
          </a:p>
          <a:p>
            <a:pPr lvl="2"/>
            <a:r>
              <a:rPr lang="en-US" sz="2900" dirty="0"/>
              <a:t>control flow: once?</a:t>
            </a:r>
            <a:br>
              <a:rPr lang="en-US" sz="2900" dirty="0"/>
            </a:br>
            <a:r>
              <a:rPr lang="en-US" sz="2900" dirty="0"/>
              <a:t>Code dominates all exists </a:t>
            </a:r>
          </a:p>
          <a:p>
            <a:pPr lvl="2"/>
            <a:r>
              <a:rPr lang="en-US" sz="2900" dirty="0"/>
              <a:t>other definitions: for all?</a:t>
            </a:r>
            <a:br>
              <a:rPr lang="en-US" sz="2900" dirty="0"/>
            </a:br>
            <a:r>
              <a:rPr lang="en-US" sz="2900" dirty="0"/>
              <a:t>No other definition</a:t>
            </a:r>
          </a:p>
          <a:p>
            <a:pPr lvl="2"/>
            <a:r>
              <a:rPr lang="en-US" sz="2900" dirty="0"/>
              <a:t>other uses: for all?</a:t>
            </a:r>
          </a:p>
          <a:p>
            <a:pPr marL="914400" lvl="2" indent="0">
              <a:buNone/>
            </a:pPr>
            <a:r>
              <a:rPr lang="en-US" sz="2900" dirty="0"/>
              <a:t>    Dominates use or no other reaching </a:t>
            </a:r>
            <a:r>
              <a:rPr lang="en-US" sz="2900" dirty="0" err="1"/>
              <a:t>defs</a:t>
            </a:r>
            <a:r>
              <a:rPr lang="en-US" sz="2900" dirty="0"/>
              <a:t> to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623" y="2133600"/>
            <a:ext cx="403577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5A153-7099-49EC-BD96-A57792DC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000275"/>
            <a:ext cx="1586813" cy="5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EEB33-E803-4FDB-A1A5-043D72528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537975"/>
            <a:ext cx="2493563" cy="12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3590</Words>
  <Application>Microsoft Office PowerPoint</Application>
  <PresentationFormat>On-screen Show (4:3)</PresentationFormat>
  <Paragraphs>732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LICM: Loop Invariant Code Motion</vt:lpstr>
      <vt:lpstr>Announcements </vt:lpstr>
      <vt:lpstr>Finding Loops: Summary</vt:lpstr>
      <vt:lpstr>Loop-Invariant Computation and Code Motion</vt:lpstr>
      <vt:lpstr>Algorithm</vt:lpstr>
      <vt:lpstr>Detecting Loop Invariant Computation</vt:lpstr>
      <vt:lpstr>Example</vt:lpstr>
      <vt:lpstr>Example</vt:lpstr>
      <vt:lpstr>Conditions for Code Motion</vt:lpstr>
      <vt:lpstr>Code Motion Algorithm</vt:lpstr>
      <vt:lpstr>Examples</vt:lpstr>
      <vt:lpstr>More Aggressive Optimizations</vt:lpstr>
      <vt:lpstr>LICM Summary</vt:lpstr>
      <vt:lpstr> Induction Variables and  Strength Reduction</vt:lpstr>
      <vt:lpstr>Example</vt:lpstr>
      <vt:lpstr>Definitions</vt:lpstr>
      <vt:lpstr>Optimizations</vt:lpstr>
      <vt:lpstr>Optimizations (continued)</vt:lpstr>
      <vt:lpstr>Example (continued)</vt:lpstr>
      <vt:lpstr>II. Basic Induction Variables</vt:lpstr>
      <vt:lpstr>Strength Reduction Algorithm</vt:lpstr>
      <vt:lpstr>Finding Induction Variable Families</vt:lpstr>
      <vt:lpstr>Finding Induction Variable Families (continued)</vt:lpstr>
      <vt:lpstr>Induction Variable Family - 1</vt:lpstr>
      <vt:lpstr>Induction Variable Family - 2</vt:lpstr>
      <vt:lpstr>Summary</vt:lpstr>
      <vt:lpstr>Partial Redundancy Elimination</vt:lpstr>
      <vt:lpstr>Redundancy</vt:lpstr>
      <vt:lpstr>Partial Redundancy</vt:lpstr>
      <vt:lpstr>Loop Invariants are Partial Redundancies</vt:lpstr>
      <vt:lpstr>Partial Redundancy Elimination (PRE)</vt:lpstr>
      <vt:lpstr>Which Occurrences Might Be Eliminated?</vt:lpstr>
      <vt:lpstr>Finding Partially Available Expressions</vt:lpstr>
      <vt:lpstr>Partial Availability Example</vt:lpstr>
      <vt:lpstr>Where Can We Insert Computations?</vt:lpstr>
      <vt:lpstr>Finding Anticipated Expressions</vt:lpstr>
      <vt:lpstr>Anticipation Example</vt:lpstr>
      <vt:lpstr>Where Do We Want to Insert Computations?</vt:lpstr>
      <vt:lpstr>Where Do We Want to Insert?  </vt:lpstr>
      <vt:lpstr>Formulating the Problem</vt:lpstr>
      <vt:lpstr>Computing “Placement Possible”</vt:lpstr>
      <vt:lpstr>“Placement Possible” Example 1</vt:lpstr>
      <vt:lpstr>“Placement Possible” Example 2</vt:lpstr>
      <vt:lpstr>“Placement Possible” Correctness</vt:lpstr>
      <vt:lpstr>CSC D70:  Compiler Optimization LICM: Loop Invariant Code Motion</vt:lpstr>
      <vt:lpstr>Backup Slides</vt:lpstr>
      <vt:lpstr>Finding Back Edges</vt:lpstr>
      <vt:lpstr>Back Edges</vt:lpstr>
      <vt:lpstr>Constructing Natural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2023-02-06T16:05:31Z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