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9"/>
  </p:notesMasterIdLst>
  <p:handoutMasterIdLst>
    <p:handoutMasterId r:id="rId60"/>
  </p:handoutMasterIdLst>
  <p:sldIdLst>
    <p:sldId id="567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97" r:id="rId21"/>
    <p:sldId id="758" r:id="rId22"/>
    <p:sldId id="759" r:id="rId23"/>
    <p:sldId id="760" r:id="rId24"/>
    <p:sldId id="762" r:id="rId25"/>
    <p:sldId id="763" r:id="rId26"/>
    <p:sldId id="764" r:id="rId27"/>
    <p:sldId id="765" r:id="rId28"/>
    <p:sldId id="766" r:id="rId29"/>
    <p:sldId id="767" r:id="rId30"/>
    <p:sldId id="771" r:id="rId31"/>
    <p:sldId id="796" r:id="rId32"/>
    <p:sldId id="768" r:id="rId33"/>
    <p:sldId id="769" r:id="rId34"/>
    <p:sldId id="770" r:id="rId35"/>
    <p:sldId id="741" r:id="rId36"/>
    <p:sldId id="774" r:id="rId37"/>
    <p:sldId id="775" r:id="rId38"/>
    <p:sldId id="776" r:id="rId39"/>
    <p:sldId id="777" r:id="rId40"/>
    <p:sldId id="778" r:id="rId41"/>
    <p:sldId id="779" r:id="rId42"/>
    <p:sldId id="780" r:id="rId43"/>
    <p:sldId id="781" r:id="rId44"/>
    <p:sldId id="782" r:id="rId45"/>
    <p:sldId id="783" r:id="rId46"/>
    <p:sldId id="784" r:id="rId47"/>
    <p:sldId id="785" r:id="rId48"/>
    <p:sldId id="786" r:id="rId49"/>
    <p:sldId id="787" r:id="rId50"/>
    <p:sldId id="794" r:id="rId51"/>
    <p:sldId id="788" r:id="rId52"/>
    <p:sldId id="789" r:id="rId53"/>
    <p:sldId id="790" r:id="rId54"/>
    <p:sldId id="791" r:id="rId55"/>
    <p:sldId id="792" r:id="rId56"/>
    <p:sldId id="793" r:id="rId57"/>
    <p:sldId id="795" r:id="rId58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5" d="100"/>
          <a:sy n="65" d="100"/>
        </p:scale>
        <p:origin x="128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3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6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5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02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7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22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0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67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3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05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90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9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26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4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4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8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1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344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5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7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4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08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21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132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94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2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49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885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5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9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299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0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3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90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17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Register Allocation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Live Ranges and Merged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r>
              <a:rPr lang="en-US" sz="2600" b="1" dirty="0"/>
              <a:t>Motivation: to create an interference graph that is easier to color</a:t>
            </a:r>
          </a:p>
          <a:p>
            <a:pPr lvl="1"/>
            <a:r>
              <a:rPr lang="en-US" sz="2600" dirty="0"/>
              <a:t>Eliminate interference in a variable’s “dead” zones.</a:t>
            </a:r>
          </a:p>
          <a:p>
            <a:pPr lvl="1"/>
            <a:r>
              <a:rPr lang="en-US" sz="2600" dirty="0"/>
              <a:t>Increase flexibility in allocation: </a:t>
            </a:r>
          </a:p>
          <a:p>
            <a:pPr lvl="2"/>
            <a:r>
              <a:rPr lang="en-US" sz="2600" dirty="0"/>
              <a:t>can allocate same variable to different registers</a:t>
            </a:r>
          </a:p>
          <a:p>
            <a:r>
              <a:rPr lang="en-US" sz="2600" dirty="0"/>
              <a:t>A </a:t>
            </a:r>
            <a:r>
              <a:rPr lang="en-US" sz="2600" b="1" dirty="0">
                <a:solidFill>
                  <a:srgbClr val="0000FF"/>
                </a:solidFill>
              </a:rPr>
              <a:t>live range</a:t>
            </a:r>
            <a:r>
              <a:rPr lang="en-US" sz="2600" dirty="0"/>
              <a:t> consists of a definition and all the points in a program in which that definition is live. </a:t>
            </a:r>
          </a:p>
          <a:p>
            <a:pPr lvl="1"/>
            <a:r>
              <a:rPr lang="en-US" sz="2600" dirty="0"/>
              <a:t>How to compute a live range?</a:t>
            </a:r>
          </a:p>
          <a:p>
            <a:r>
              <a:rPr lang="en-US" sz="2600" dirty="0"/>
              <a:t>Two overlapping live ranges for the </a:t>
            </a:r>
            <a:r>
              <a:rPr lang="en-US" sz="2600" b="1" dirty="0">
                <a:solidFill>
                  <a:srgbClr val="0000FF"/>
                </a:solidFill>
              </a:rPr>
              <a:t>same</a:t>
            </a:r>
            <a:r>
              <a:rPr lang="en-US" sz="2600" dirty="0"/>
              <a:t> variable must be merged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49995" y="5540514"/>
            <a:ext cx="3169805" cy="1088886"/>
            <a:chOff x="2621395" y="4800600"/>
            <a:chExt cx="3169805" cy="1088886"/>
          </a:xfrm>
        </p:grpSpPr>
        <p:sp>
          <p:nvSpPr>
            <p:cNvPr id="7" name="TextBox 6"/>
            <p:cNvSpPr txBox="1"/>
            <p:nvPr/>
          </p:nvSpPr>
          <p:spPr>
            <a:xfrm>
              <a:off x="2621395" y="4800600"/>
              <a:ext cx="110479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 a = …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6410" y="4800600"/>
              <a:ext cx="110479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 a = … 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11" idx="0"/>
            </p:cNvCxnSpPr>
            <p:nvPr/>
          </p:nvCxnSpPr>
          <p:spPr>
            <a:xfrm rot="16200000" flipH="1">
              <a:off x="3506631" y="4821702"/>
              <a:ext cx="381000" cy="104668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1" idx="0"/>
            </p:cNvCxnSpPr>
            <p:nvPr/>
          </p:nvCxnSpPr>
          <p:spPr>
            <a:xfrm rot="5400000">
              <a:off x="4539139" y="4835877"/>
              <a:ext cx="381000" cy="10183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33800" y="5535543"/>
              <a:ext cx="973343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… = 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8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4"/>
          <p:cNvGrpSpPr>
            <a:grpSpLocks/>
          </p:cNvGrpSpPr>
          <p:nvPr/>
        </p:nvGrpSpPr>
        <p:grpSpPr bwMode="auto">
          <a:xfrm>
            <a:off x="7086600" y="4191000"/>
            <a:ext cx="1417638" cy="685800"/>
            <a:chOff x="4512" y="2640"/>
            <a:chExt cx="893" cy="432"/>
          </a:xfrm>
        </p:grpSpPr>
        <p:sp>
          <p:nvSpPr>
            <p:cNvPr id="1121472" name="Oval 192"/>
            <p:cNvSpPr>
              <a:spLocks noChangeArrowheads="1"/>
            </p:cNvSpPr>
            <p:nvPr/>
          </p:nvSpPr>
          <p:spPr bwMode="auto">
            <a:xfrm>
              <a:off x="4512" y="2640"/>
              <a:ext cx="384" cy="432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21473" name="Text Box 193"/>
            <p:cNvSpPr txBox="1">
              <a:spLocks noChangeArrowheads="1"/>
            </p:cNvSpPr>
            <p:nvPr/>
          </p:nvSpPr>
          <p:spPr bwMode="auto">
            <a:xfrm>
              <a:off x="4944" y="2735"/>
              <a:ext cx="461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solidFill>
                    <a:srgbClr val="FF3399"/>
                  </a:solidFill>
                  <a:latin typeface="Calibri"/>
                </a:rPr>
                <a:t>Merge</a:t>
              </a:r>
            </a:p>
          </p:txBody>
        </p:sp>
      </p:grp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B482-879F-45DF-9309-6340CA52629E}" type="slidenum">
              <a:rPr lang="en-US"/>
              <a:pPr/>
              <a:t>11</a:t>
            </a:fld>
            <a:endParaRPr lang="en-US"/>
          </a:p>
        </p:txBody>
      </p:sp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(Revisited)</a:t>
            </a:r>
          </a:p>
        </p:txBody>
      </p:sp>
      <p:sp>
        <p:nvSpPr>
          <p:cNvPr id="1121289" name="Rectangle 9"/>
          <p:cNvSpPr>
            <a:spLocks noChangeArrowheads="1"/>
          </p:cNvSpPr>
          <p:nvPr/>
        </p:nvSpPr>
        <p:spPr bwMode="auto">
          <a:xfrm>
            <a:off x="4330700" y="43592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290" name="Rectangle 10"/>
          <p:cNvSpPr>
            <a:spLocks noChangeArrowheads="1"/>
          </p:cNvSpPr>
          <p:nvPr/>
        </p:nvSpPr>
        <p:spPr bwMode="auto">
          <a:xfrm>
            <a:off x="4826000" y="4625975"/>
            <a:ext cx="1588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01" name="Rectangle 21"/>
          <p:cNvSpPr>
            <a:spLocks noChangeArrowheads="1"/>
          </p:cNvSpPr>
          <p:nvPr/>
        </p:nvSpPr>
        <p:spPr bwMode="auto">
          <a:xfrm>
            <a:off x="4191000" y="43084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18" name="Rectangle 38"/>
          <p:cNvSpPr>
            <a:spLocks noChangeArrowheads="1"/>
          </p:cNvSpPr>
          <p:nvPr/>
        </p:nvSpPr>
        <p:spPr bwMode="auto">
          <a:xfrm>
            <a:off x="4229100" y="22653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19" name="Rectangle 39"/>
          <p:cNvSpPr>
            <a:spLocks noChangeArrowheads="1"/>
          </p:cNvSpPr>
          <p:nvPr/>
        </p:nvSpPr>
        <p:spPr bwMode="auto">
          <a:xfrm>
            <a:off x="3581400" y="25955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25" name="Rectangle 45"/>
          <p:cNvSpPr>
            <a:spLocks noChangeArrowheads="1"/>
          </p:cNvSpPr>
          <p:nvPr/>
        </p:nvSpPr>
        <p:spPr bwMode="auto">
          <a:xfrm>
            <a:off x="5041900" y="34448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26" name="Rectangle 46"/>
          <p:cNvSpPr>
            <a:spLocks noChangeArrowheads="1"/>
          </p:cNvSpPr>
          <p:nvPr/>
        </p:nvSpPr>
        <p:spPr bwMode="auto">
          <a:xfrm>
            <a:off x="4394200" y="37750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32" name="Rectangle 52"/>
          <p:cNvSpPr>
            <a:spLocks noChangeArrowheads="1"/>
          </p:cNvSpPr>
          <p:nvPr/>
        </p:nvSpPr>
        <p:spPr bwMode="auto">
          <a:xfrm>
            <a:off x="4254500" y="22653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33" name="Rectangle 53"/>
          <p:cNvSpPr>
            <a:spLocks noChangeArrowheads="1"/>
          </p:cNvSpPr>
          <p:nvPr/>
        </p:nvSpPr>
        <p:spPr bwMode="auto">
          <a:xfrm>
            <a:off x="4902200" y="25955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39" name="Rectangle 59"/>
          <p:cNvSpPr>
            <a:spLocks noChangeArrowheads="1"/>
          </p:cNvSpPr>
          <p:nvPr/>
        </p:nvSpPr>
        <p:spPr bwMode="auto">
          <a:xfrm>
            <a:off x="3467100" y="34448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40" name="Rectangle 60"/>
          <p:cNvSpPr>
            <a:spLocks noChangeArrowheads="1"/>
          </p:cNvSpPr>
          <p:nvPr/>
        </p:nvSpPr>
        <p:spPr bwMode="auto">
          <a:xfrm>
            <a:off x="4114800" y="37750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455" name="Text Box 175"/>
          <p:cNvSpPr txBox="1">
            <a:spLocks noChangeArrowheads="1"/>
          </p:cNvSpPr>
          <p:nvPr/>
        </p:nvSpPr>
        <p:spPr bwMode="auto">
          <a:xfrm>
            <a:off x="3733800" y="1528475"/>
            <a:ext cx="1160494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A = ...  (A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</a:t>
            </a:r>
          </a:p>
          <a:p>
            <a:pPr algn="l"/>
            <a:r>
              <a:rPr lang="en-US" sz="1600" dirty="0">
                <a:latin typeface="Calibri"/>
              </a:rPr>
              <a:t>IF A </a:t>
            </a:r>
            <a:r>
              <a:rPr lang="en-US" sz="1600" dirty="0" err="1">
                <a:latin typeface="Calibri"/>
              </a:rPr>
              <a:t>goto</a:t>
            </a:r>
            <a:r>
              <a:rPr lang="en-US" sz="1600" dirty="0">
                <a:latin typeface="Calibri"/>
              </a:rPr>
              <a:t> L1</a:t>
            </a:r>
          </a:p>
        </p:txBody>
      </p:sp>
      <p:sp>
        <p:nvSpPr>
          <p:cNvPr id="1121456" name="Text Box 176"/>
          <p:cNvSpPr txBox="1">
            <a:spLocks noChangeArrowheads="1"/>
          </p:cNvSpPr>
          <p:nvPr/>
        </p:nvSpPr>
        <p:spPr bwMode="auto">
          <a:xfrm>
            <a:off x="5638800" y="2593528"/>
            <a:ext cx="1079208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L1:</a:t>
            </a:r>
          </a:p>
          <a:p>
            <a:pPr algn="l"/>
            <a:r>
              <a:rPr lang="en-US" sz="1600" dirty="0">
                <a:latin typeface="Calibri"/>
              </a:rPr>
              <a:t>C = ...  (C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</a:t>
            </a:r>
          </a:p>
          <a:p>
            <a:pPr algn="l"/>
            <a:r>
              <a:rPr lang="en-US" sz="1600" dirty="0">
                <a:latin typeface="Calibri"/>
              </a:rPr>
              <a:t>    = A</a:t>
            </a:r>
          </a:p>
          <a:p>
            <a:pPr algn="l"/>
            <a:r>
              <a:rPr lang="en-US" sz="1600" dirty="0">
                <a:latin typeface="Calibri"/>
              </a:rPr>
              <a:t>D = ...  (D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 </a:t>
            </a:r>
          </a:p>
        </p:txBody>
      </p:sp>
      <p:sp>
        <p:nvSpPr>
          <p:cNvPr id="1121457" name="Text Box 177"/>
          <p:cNvSpPr txBox="1">
            <a:spLocks noChangeArrowheads="1"/>
          </p:cNvSpPr>
          <p:nvPr/>
        </p:nvSpPr>
        <p:spPr bwMode="auto">
          <a:xfrm>
            <a:off x="2133600" y="2518201"/>
            <a:ext cx="1057334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B = ...  (B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</a:t>
            </a:r>
          </a:p>
          <a:p>
            <a:pPr algn="l"/>
            <a:r>
              <a:rPr lang="en-US" sz="1600" dirty="0">
                <a:latin typeface="Calibri"/>
              </a:rPr>
              <a:t>   = A</a:t>
            </a:r>
          </a:p>
          <a:p>
            <a:pPr algn="l"/>
            <a:r>
              <a:rPr lang="en-US" sz="1600" dirty="0">
                <a:latin typeface="Calibri"/>
              </a:rPr>
              <a:t>D = B  (D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>
                <a:latin typeface="Calibri"/>
              </a:rPr>
              <a:t>) </a:t>
            </a:r>
          </a:p>
        </p:txBody>
      </p:sp>
      <p:sp>
        <p:nvSpPr>
          <p:cNvPr id="1121458" name="Text Box 178"/>
          <p:cNvSpPr txBox="1">
            <a:spLocks noChangeArrowheads="1"/>
          </p:cNvSpPr>
          <p:nvPr/>
        </p:nvSpPr>
        <p:spPr bwMode="auto">
          <a:xfrm>
            <a:off x="4038600" y="4348748"/>
            <a:ext cx="1034692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A = 2  (A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>
                <a:latin typeface="Calibri"/>
              </a:rPr>
              <a:t>)</a:t>
            </a:r>
          </a:p>
        </p:txBody>
      </p:sp>
      <p:sp>
        <p:nvSpPr>
          <p:cNvPr id="1121459" name="Text Box 179"/>
          <p:cNvSpPr txBox="1">
            <a:spLocks noChangeArrowheads="1"/>
          </p:cNvSpPr>
          <p:nvPr/>
        </p:nvSpPr>
        <p:spPr bwMode="auto">
          <a:xfrm>
            <a:off x="5562600" y="5338475"/>
            <a:ext cx="599643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   = A</a:t>
            </a:r>
          </a:p>
          <a:p>
            <a:pPr algn="l"/>
            <a:r>
              <a:rPr lang="en-US" sz="1600" dirty="0">
                <a:latin typeface="Calibri"/>
              </a:rPr>
              <a:t>ret D</a:t>
            </a:r>
          </a:p>
        </p:txBody>
      </p:sp>
      <p:sp>
        <p:nvSpPr>
          <p:cNvPr id="1121460" name="Line 180"/>
          <p:cNvSpPr>
            <a:spLocks noChangeShapeType="1"/>
          </p:cNvSpPr>
          <p:nvPr/>
        </p:nvSpPr>
        <p:spPr bwMode="auto">
          <a:xfrm flipH="1">
            <a:off x="3352800" y="21336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1" name="Line 181"/>
          <p:cNvSpPr>
            <a:spLocks noChangeShapeType="1"/>
          </p:cNvSpPr>
          <p:nvPr/>
        </p:nvSpPr>
        <p:spPr bwMode="auto">
          <a:xfrm>
            <a:off x="4343400" y="21336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2" name="Line 182"/>
          <p:cNvSpPr>
            <a:spLocks noChangeShapeType="1"/>
          </p:cNvSpPr>
          <p:nvPr/>
        </p:nvSpPr>
        <p:spPr bwMode="auto">
          <a:xfrm>
            <a:off x="2743200" y="3352800"/>
            <a:ext cx="1295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3" name="Line 183"/>
          <p:cNvSpPr>
            <a:spLocks noChangeShapeType="1"/>
          </p:cNvSpPr>
          <p:nvPr/>
        </p:nvSpPr>
        <p:spPr bwMode="auto">
          <a:xfrm flipH="1">
            <a:off x="5181600" y="36576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4" name="Line 184"/>
          <p:cNvSpPr>
            <a:spLocks noChangeShapeType="1"/>
          </p:cNvSpPr>
          <p:nvPr/>
        </p:nvSpPr>
        <p:spPr bwMode="auto">
          <a:xfrm>
            <a:off x="4572000" y="472440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152400" y="1139825"/>
            <a:ext cx="8753476" cy="4624388"/>
            <a:chOff x="96" y="718"/>
            <a:chExt cx="5514" cy="2913"/>
          </a:xfrm>
        </p:grpSpPr>
        <p:sp>
          <p:nvSpPr>
            <p:cNvPr id="1121465" name="Text Box 185"/>
            <p:cNvSpPr txBox="1">
              <a:spLocks noChangeArrowheads="1"/>
            </p:cNvSpPr>
            <p:nvPr/>
          </p:nvSpPr>
          <p:spPr bwMode="auto">
            <a:xfrm>
              <a:off x="3264" y="862"/>
              <a:ext cx="924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66" name="Text Box 186"/>
            <p:cNvSpPr txBox="1">
              <a:spLocks noChangeArrowheads="1"/>
            </p:cNvSpPr>
            <p:nvPr/>
          </p:nvSpPr>
          <p:spPr bwMode="auto">
            <a:xfrm>
              <a:off x="96" y="1534"/>
              <a:ext cx="1207" cy="6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{A,B}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{B}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67" name="Text Box 187"/>
            <p:cNvSpPr txBox="1">
              <a:spLocks noChangeArrowheads="1"/>
            </p:cNvSpPr>
            <p:nvPr/>
          </p:nvSpPr>
          <p:spPr bwMode="auto">
            <a:xfrm>
              <a:off x="288" y="718"/>
              <a:ext cx="132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800" dirty="0">
                  <a:solidFill>
                    <a:srgbClr val="0000FF"/>
                  </a:solidFill>
                  <a:latin typeface="Calibri"/>
                </a:rPr>
                <a:t>Live Variables</a:t>
              </a:r>
            </a:p>
            <a:p>
              <a:pPr algn="l"/>
              <a:r>
                <a:rPr lang="en-US" sz="1800" dirty="0">
                  <a:solidFill>
                    <a:srgbClr val="00B050"/>
                  </a:solidFill>
                  <a:latin typeface="Calibri"/>
                </a:rPr>
                <a:t>Reaching Definitions</a:t>
              </a:r>
            </a:p>
          </p:txBody>
        </p:sp>
        <p:sp>
          <p:nvSpPr>
            <p:cNvPr id="1121468" name="Text Box 188"/>
            <p:cNvSpPr txBox="1">
              <a:spLocks noChangeArrowheads="1"/>
            </p:cNvSpPr>
            <p:nvPr/>
          </p:nvSpPr>
          <p:spPr bwMode="auto">
            <a:xfrm>
              <a:off x="4368" y="1678"/>
              <a:ext cx="1242" cy="6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{A,C}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{C}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69" name="Text Box 189"/>
            <p:cNvSpPr txBox="1">
              <a:spLocks noChangeArrowheads="1"/>
            </p:cNvSpPr>
            <p:nvPr/>
          </p:nvSpPr>
          <p:spPr bwMode="auto">
            <a:xfrm>
              <a:off x="3342" y="2657"/>
              <a:ext cx="1540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70" name="Text Box 190"/>
            <p:cNvSpPr txBox="1">
              <a:spLocks noChangeArrowheads="1"/>
            </p:cNvSpPr>
            <p:nvPr/>
          </p:nvSpPr>
          <p:spPr bwMode="auto">
            <a:xfrm>
              <a:off x="1824" y="3263"/>
              <a:ext cx="1515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3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Merging definitions into equivalence classes</a:t>
            </a:r>
          </a:p>
          <a:p>
            <a:pPr lvl="1"/>
            <a:r>
              <a:rPr lang="en-US" dirty="0"/>
              <a:t>Start by putting each definition in a different equivalence class</a:t>
            </a:r>
          </a:p>
          <a:p>
            <a:pPr lvl="1"/>
            <a:r>
              <a:rPr lang="en-US" dirty="0"/>
              <a:t>Then, </a:t>
            </a:r>
            <a:r>
              <a:rPr lang="en-US" dirty="0">
                <a:solidFill>
                  <a:srgbClr val="0000FF"/>
                </a:solidFill>
              </a:rPr>
              <a:t>for each point</a:t>
            </a:r>
            <a:r>
              <a:rPr lang="en-US" dirty="0"/>
              <a:t> in a program:</a:t>
            </a:r>
          </a:p>
          <a:p>
            <a:pPr lvl="2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FF3399"/>
                </a:solidFill>
              </a:rPr>
              <a:t>variable is live</a:t>
            </a:r>
            <a:r>
              <a:rPr lang="en-US" dirty="0"/>
              <a:t>, and (ii) there are </a:t>
            </a:r>
            <a:r>
              <a:rPr lang="en-US" dirty="0">
                <a:solidFill>
                  <a:srgbClr val="FF3399"/>
                </a:solidFill>
              </a:rPr>
              <a:t>multiple reaching definitions for the variable</a:t>
            </a:r>
            <a:r>
              <a:rPr lang="en-US" dirty="0"/>
              <a:t>, then:</a:t>
            </a:r>
          </a:p>
          <a:p>
            <a:pPr lvl="3"/>
            <a:r>
              <a:rPr lang="en-US" dirty="0">
                <a:solidFill>
                  <a:srgbClr val="FF3399"/>
                </a:solidFill>
              </a:rPr>
              <a:t>merge the equivalence classes of all such definitions</a:t>
            </a:r>
            <a:r>
              <a:rPr lang="en-US" dirty="0"/>
              <a:t> into one equivalence class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Sounds familiar?</a:t>
            </a:r>
          </a:p>
          <a:p>
            <a:pPr lvl="2"/>
            <a:endParaRPr lang="en-US" dirty="0"/>
          </a:p>
          <a:p>
            <a:r>
              <a:rPr lang="en-US" b="1" dirty="0"/>
              <a:t>From now on, refer to </a:t>
            </a:r>
            <a:r>
              <a:rPr lang="en-US" b="1" dirty="0">
                <a:solidFill>
                  <a:srgbClr val="0000FF"/>
                </a:solidFill>
              </a:rPr>
              <a:t>merged live ranges </a:t>
            </a:r>
            <a:r>
              <a:rPr lang="en-US" b="1" dirty="0"/>
              <a:t>simply as </a:t>
            </a:r>
            <a:r>
              <a:rPr lang="en-US" b="1" dirty="0">
                <a:solidFill>
                  <a:srgbClr val="0000FF"/>
                </a:solidFill>
              </a:rPr>
              <a:t>live ranges</a:t>
            </a:r>
          </a:p>
          <a:p>
            <a:pPr lvl="1"/>
            <a:r>
              <a:rPr lang="en-US" dirty="0"/>
              <a:t>merged live ranges are also known as “</a:t>
            </a:r>
            <a:r>
              <a:rPr lang="en-US" dirty="0">
                <a:solidFill>
                  <a:srgbClr val="FF3399"/>
                </a:solidFill>
              </a:rPr>
              <a:t>webs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SSA Revisited: What Happens to </a:t>
            </a:r>
            <a:r>
              <a:rPr lang="en-US" dirty="0">
                <a:sym typeface="Symbol" pitchFamily="18" charset="2"/>
              </a:rPr>
              <a:t>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we see why it is unnecessary to “implement” a </a:t>
            </a:r>
            <a:r>
              <a:rPr lang="en-US" dirty="0">
                <a:sym typeface="Symbol" pitchFamily="18" charset="2"/>
              </a:rPr>
              <a:t> function</a:t>
            </a:r>
          </a:p>
          <a:p>
            <a:pPr lvl="1"/>
            <a:r>
              <a:rPr lang="en-US" dirty="0">
                <a:sym typeface="Symbol" pitchFamily="18" charset="2"/>
              </a:rPr>
              <a:t> functions and SSA variable renaming simply turn into merged live ranges</a:t>
            </a:r>
          </a:p>
          <a:p>
            <a:r>
              <a:rPr lang="en-US" dirty="0">
                <a:sym typeface="Symbol" pitchFamily="18" charset="2"/>
              </a:rPr>
              <a:t>When you encounter: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4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 = (X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)</a:t>
            </a:r>
          </a:p>
          <a:p>
            <a:pPr lvl="1"/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merge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1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,</a:t>
            </a:r>
            <a:r>
              <a:rPr lang="en-US" b="1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2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,</a:t>
            </a:r>
            <a:r>
              <a:rPr lang="en-US" b="1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3</a:t>
            </a:r>
            <a:r>
              <a:rPr lang="en-US" b="1" baseline="-25000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, 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and</a:t>
            </a:r>
            <a:r>
              <a:rPr lang="en-US" b="1" baseline="-25000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4 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into the same live range</a:t>
            </a:r>
          </a:p>
          <a:p>
            <a:pPr lvl="1"/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delete the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function</a:t>
            </a:r>
          </a:p>
          <a:p>
            <a:r>
              <a:rPr lang="en-US" dirty="0">
                <a:latin typeface="+mn-lt"/>
                <a:cs typeface="Courier New"/>
                <a:sym typeface="Symbol" pitchFamily="18" charset="2"/>
              </a:rPr>
              <a:t>Now you have effectively converted back out of SSA form</a:t>
            </a:r>
            <a:endParaRPr lang="en-US" dirty="0">
              <a:latin typeface="+mn-l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5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1b. Edges of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Intuitively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Two live ranges (necessarily of different variables) may </a:t>
            </a:r>
            <a:r>
              <a:rPr lang="en-US" dirty="0">
                <a:solidFill>
                  <a:srgbClr val="FF3399"/>
                </a:solidFill>
              </a:rPr>
              <a:t>interfere </a:t>
            </a:r>
            <a:r>
              <a:rPr lang="en-US" dirty="0">
                <a:solidFill>
                  <a:srgbClr val="0000FF"/>
                </a:solidFill>
              </a:rPr>
              <a:t>if they overlap at some point in the program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Algorithm:</a:t>
            </a:r>
          </a:p>
          <a:p>
            <a:pPr lvl="2"/>
            <a:r>
              <a:rPr lang="en-US" dirty="0"/>
              <a:t>At each point in the program:</a:t>
            </a:r>
          </a:p>
          <a:p>
            <a:pPr lvl="3"/>
            <a:r>
              <a:rPr lang="en-US" dirty="0"/>
              <a:t>enter an </a:t>
            </a:r>
            <a:r>
              <a:rPr lang="en-US" dirty="0">
                <a:solidFill>
                  <a:srgbClr val="0000FF"/>
                </a:solidFill>
              </a:rPr>
              <a:t>edge for every pair of live ranges at that point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An optimized definition &amp; algorithm for edges:</a:t>
            </a:r>
          </a:p>
          <a:p>
            <a:pPr lvl="1"/>
            <a:r>
              <a:rPr lang="en-US" dirty="0"/>
              <a:t>Algorithm: </a:t>
            </a:r>
          </a:p>
          <a:p>
            <a:pPr lvl="2"/>
            <a:r>
              <a:rPr lang="en-US" dirty="0"/>
              <a:t>check for interference only at the start of each live range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Better quality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 Example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2857" y="2313057"/>
            <a:ext cx="1104790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A = … </a:t>
            </a:r>
          </a:p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7872" y="2313057"/>
            <a:ext cx="1499128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B = … </a:t>
            </a:r>
          </a:p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14" idx="0"/>
          </p:cNvCxnSpPr>
          <p:nvPr/>
        </p:nvCxnSpPr>
        <p:spPr>
          <a:xfrm rot="16200000" flipH="1">
            <a:off x="3866036" y="2527825"/>
            <a:ext cx="271790" cy="10733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14" idx="0"/>
          </p:cNvCxnSpPr>
          <p:nvPr/>
        </p:nvCxnSpPr>
        <p:spPr>
          <a:xfrm rot="5400000">
            <a:off x="4997129" y="2470093"/>
            <a:ext cx="271790" cy="118882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3510" y="1365647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Q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L1</a:t>
            </a:r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rot="5400000">
            <a:off x="3843959" y="1602494"/>
            <a:ext cx="331857" cy="10892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8" idx="0"/>
          </p:cNvCxnSpPr>
          <p:nvPr/>
        </p:nvCxnSpPr>
        <p:spPr>
          <a:xfrm rot="16200000" flipH="1">
            <a:off x="4975050" y="1560670"/>
            <a:ext cx="331857" cy="117291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3200400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Q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41910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L2: … = B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rot="16200000" flipH="1">
            <a:off x="4938303" y="3416261"/>
            <a:ext cx="375047" cy="11744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9" idx="0"/>
          </p:cNvCxnSpPr>
          <p:nvPr/>
        </p:nvCxnSpPr>
        <p:spPr>
          <a:xfrm rot="5400000">
            <a:off x="3805780" y="3458168"/>
            <a:ext cx="375047" cy="109061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4191000"/>
            <a:ext cx="1104790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… = A </a:t>
            </a:r>
          </a:p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15" idx="2"/>
          </p:cNvCxnSpPr>
          <p:nvPr/>
        </p:nvCxnSpPr>
        <p:spPr>
          <a:xfrm rot="5400000">
            <a:off x="4954998" y="4423556"/>
            <a:ext cx="375047" cy="11410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rot="16200000" flipH="1">
            <a:off x="3822474" y="4432073"/>
            <a:ext cx="375047" cy="11240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93"/>
          <p:cNvGrpSpPr>
            <a:grpSpLocks/>
          </p:cNvGrpSpPr>
          <p:nvPr/>
        </p:nvGrpSpPr>
        <p:grpSpPr bwMode="auto">
          <a:xfrm>
            <a:off x="3073400" y="1828800"/>
            <a:ext cx="3098800" cy="3416300"/>
            <a:chOff x="1912" y="1208"/>
            <a:chExt cx="1952" cy="2152"/>
          </a:xfrm>
        </p:grpSpPr>
        <p:sp>
          <p:nvSpPr>
            <p:cNvPr id="22" name="Freeform 91"/>
            <p:cNvSpPr>
              <a:spLocks/>
            </p:cNvSpPr>
            <p:nvPr/>
          </p:nvSpPr>
          <p:spPr bwMode="auto">
            <a:xfrm>
              <a:off x="1912" y="1208"/>
              <a:ext cx="1128" cy="2112"/>
            </a:xfrm>
            <a:custGeom>
              <a:avLst/>
              <a:gdLst/>
              <a:ahLst/>
              <a:cxnLst>
                <a:cxn ang="0">
                  <a:pos x="200" y="328"/>
                </a:cxn>
                <a:cxn ang="0">
                  <a:pos x="824" y="1096"/>
                </a:cxn>
                <a:cxn ang="0">
                  <a:pos x="200" y="1768"/>
                </a:cxn>
                <a:cxn ang="0">
                  <a:pos x="152" y="2008"/>
                </a:cxn>
                <a:cxn ang="0">
                  <a:pos x="1112" y="1144"/>
                </a:cxn>
                <a:cxn ang="0">
                  <a:pos x="248" y="136"/>
                </a:cxn>
                <a:cxn ang="0">
                  <a:pos x="200" y="328"/>
                </a:cxn>
              </a:cxnLst>
              <a:rect l="0" t="0" r="r" b="b"/>
              <a:pathLst>
                <a:path w="1128" h="2112">
                  <a:moveTo>
                    <a:pt x="200" y="328"/>
                  </a:moveTo>
                  <a:cubicBezTo>
                    <a:pt x="296" y="488"/>
                    <a:pt x="824" y="856"/>
                    <a:pt x="824" y="1096"/>
                  </a:cubicBezTo>
                  <a:cubicBezTo>
                    <a:pt x="824" y="1336"/>
                    <a:pt x="312" y="1616"/>
                    <a:pt x="200" y="1768"/>
                  </a:cubicBezTo>
                  <a:cubicBezTo>
                    <a:pt x="88" y="1920"/>
                    <a:pt x="0" y="2112"/>
                    <a:pt x="152" y="2008"/>
                  </a:cubicBezTo>
                  <a:cubicBezTo>
                    <a:pt x="304" y="1904"/>
                    <a:pt x="1096" y="1456"/>
                    <a:pt x="1112" y="1144"/>
                  </a:cubicBezTo>
                  <a:cubicBezTo>
                    <a:pt x="1128" y="832"/>
                    <a:pt x="400" y="272"/>
                    <a:pt x="248" y="136"/>
                  </a:cubicBezTo>
                  <a:cubicBezTo>
                    <a:pt x="96" y="0"/>
                    <a:pt x="104" y="168"/>
                    <a:pt x="200" y="328"/>
                  </a:cubicBez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92"/>
            <p:cNvSpPr>
              <a:spLocks/>
            </p:cNvSpPr>
            <p:nvPr/>
          </p:nvSpPr>
          <p:spPr bwMode="auto">
            <a:xfrm flipH="1">
              <a:off x="2736" y="1248"/>
              <a:ext cx="1128" cy="2112"/>
            </a:xfrm>
            <a:custGeom>
              <a:avLst/>
              <a:gdLst/>
              <a:ahLst/>
              <a:cxnLst>
                <a:cxn ang="0">
                  <a:pos x="200" y="328"/>
                </a:cxn>
                <a:cxn ang="0">
                  <a:pos x="824" y="1096"/>
                </a:cxn>
                <a:cxn ang="0">
                  <a:pos x="200" y="1768"/>
                </a:cxn>
                <a:cxn ang="0">
                  <a:pos x="152" y="2008"/>
                </a:cxn>
                <a:cxn ang="0">
                  <a:pos x="1112" y="1144"/>
                </a:cxn>
                <a:cxn ang="0">
                  <a:pos x="248" y="136"/>
                </a:cxn>
                <a:cxn ang="0">
                  <a:pos x="200" y="328"/>
                </a:cxn>
              </a:cxnLst>
              <a:rect l="0" t="0" r="r" b="b"/>
              <a:pathLst>
                <a:path w="1128" h="2112">
                  <a:moveTo>
                    <a:pt x="200" y="328"/>
                  </a:moveTo>
                  <a:cubicBezTo>
                    <a:pt x="296" y="488"/>
                    <a:pt x="824" y="856"/>
                    <a:pt x="824" y="1096"/>
                  </a:cubicBezTo>
                  <a:cubicBezTo>
                    <a:pt x="824" y="1336"/>
                    <a:pt x="312" y="1616"/>
                    <a:pt x="200" y="1768"/>
                  </a:cubicBezTo>
                  <a:cubicBezTo>
                    <a:pt x="88" y="1920"/>
                    <a:pt x="0" y="2112"/>
                    <a:pt x="152" y="2008"/>
                  </a:cubicBezTo>
                  <a:cubicBezTo>
                    <a:pt x="304" y="1904"/>
                    <a:pt x="1096" y="1456"/>
                    <a:pt x="1112" y="1144"/>
                  </a:cubicBezTo>
                  <a:cubicBezTo>
                    <a:pt x="1128" y="832"/>
                    <a:pt x="400" y="272"/>
                    <a:pt x="248" y="136"/>
                  </a:cubicBezTo>
                  <a:cubicBezTo>
                    <a:pt x="96" y="0"/>
                    <a:pt x="104" y="168"/>
                    <a:pt x="200" y="328"/>
                  </a:cubicBezTo>
                  <a:close/>
                </a:path>
              </a:pathLst>
            </a:custGeom>
            <a:solidFill>
              <a:schemeClr val="tx2">
                <a:alpha val="42999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BAAB87F-60AD-4944-833D-A9519C4F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9" y="1574106"/>
            <a:ext cx="2007566" cy="4070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85E28-B9A2-495C-BA95-51209A55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573832"/>
            <a:ext cx="1916164" cy="4377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24FC17-5193-44F5-9CA2-464E6322C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877" y="3330153"/>
            <a:ext cx="2561323" cy="3815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1DF4DC-6BCC-4CD4-BAB4-751C93C46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5" y="5671361"/>
            <a:ext cx="8897012" cy="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Reminder: </a:t>
            </a:r>
            <a:r>
              <a:rPr lang="en-US" b="1" dirty="0">
                <a:solidFill>
                  <a:srgbClr val="0000FF"/>
                </a:solidFill>
              </a:rPr>
              <a:t>coloring for n &gt; 2 is NP-complete</a:t>
            </a:r>
          </a:p>
          <a:p>
            <a:endParaRPr lang="en-US" b="1" dirty="0"/>
          </a:p>
          <a:p>
            <a:r>
              <a:rPr lang="en-US" b="1" u="sng" dirty="0"/>
              <a:t>Observations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a node with </a:t>
            </a:r>
            <a:r>
              <a:rPr lang="en-US" dirty="0">
                <a:solidFill>
                  <a:srgbClr val="FF3399"/>
                </a:solidFill>
              </a:rPr>
              <a:t>degree &lt; n </a:t>
            </a:r>
            <a:r>
              <a:rPr lang="en-US" b="1" dirty="0">
                <a:sym typeface="Symbol"/>
              </a:rPr>
              <a:t></a:t>
            </a:r>
            <a:endParaRPr lang="en-US" b="1" dirty="0"/>
          </a:p>
          <a:p>
            <a:pPr lvl="2"/>
            <a:r>
              <a:rPr lang="en-US" dirty="0"/>
              <a:t>can always color it successfully, given its neighbors’ colors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node with </a:t>
            </a:r>
            <a:r>
              <a:rPr lang="en-US" dirty="0">
                <a:solidFill>
                  <a:srgbClr val="FF3399"/>
                </a:solidFill>
              </a:rPr>
              <a:t>degree = n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 </a:t>
            </a:r>
          </a:p>
          <a:p>
            <a:pPr lvl="2"/>
            <a:r>
              <a:rPr lang="en-US" dirty="0"/>
              <a:t>can only color if at least two neighbors share same color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node with </a:t>
            </a:r>
            <a:r>
              <a:rPr lang="en-US" dirty="0">
                <a:solidFill>
                  <a:srgbClr val="FF3399"/>
                </a:solidFill>
              </a:rPr>
              <a:t>degree &gt; n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</a:t>
            </a:r>
          </a:p>
          <a:p>
            <a:pPr lvl="2"/>
            <a:r>
              <a:rPr lang="en-US" dirty="0"/>
              <a:t>maybe, not always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829E4-112B-4AAE-86CF-D5E57327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06" y="4735317"/>
            <a:ext cx="1482188" cy="17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602163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Iterate until stuck or done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Pick any node with degree &lt; 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Remove the node and its edges from the graph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done</a:t>
            </a:r>
            <a:r>
              <a:rPr lang="en-US" dirty="0"/>
              <a:t> (no nodes left)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reverse process and add colors</a:t>
            </a:r>
          </a:p>
          <a:p>
            <a:r>
              <a:rPr lang="en-US" dirty="0">
                <a:solidFill>
                  <a:srgbClr val="0000FF"/>
                </a:solidFill>
              </a:rPr>
              <a:t>Example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n</a:t>
            </a:r>
            <a:r>
              <a:rPr lang="en-US" dirty="0"/>
              <a:t> = </a:t>
            </a:r>
            <a:r>
              <a:rPr lang="en-US" dirty="0">
                <a:solidFill>
                  <a:srgbClr val="FF3399"/>
                </a:solidFill>
              </a:rPr>
              <a:t>3</a:t>
            </a:r>
            <a:r>
              <a:rPr lang="en-US" dirty="0"/>
              <a:t>):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u="sng" dirty="0"/>
              <a:t>Note</a:t>
            </a:r>
            <a:r>
              <a:rPr lang="en-US" dirty="0"/>
              <a:t>: degree of a node may drop in iteration</a:t>
            </a:r>
          </a:p>
          <a:p>
            <a:r>
              <a:rPr lang="en-US" dirty="0"/>
              <a:t>Avoids making arbitrary decisions that make coloring fail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07888" y="3532257"/>
            <a:ext cx="1546624" cy="1622286"/>
            <a:chOff x="1207888" y="3532257"/>
            <a:chExt cx="1546624" cy="1622286"/>
          </a:xfrm>
        </p:grpSpPr>
        <p:sp>
          <p:nvSpPr>
            <p:cNvPr id="7" name="TextBox 6"/>
            <p:cNvSpPr txBox="1"/>
            <p:nvPr/>
          </p:nvSpPr>
          <p:spPr>
            <a:xfrm>
              <a:off x="1828800" y="3532257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400" y="41910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rot="16200000" flipH="1">
              <a:off x="2139256" y="3733800"/>
              <a:ext cx="304800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11" idx="0"/>
            </p:cNvCxnSpPr>
            <p:nvPr/>
          </p:nvCxnSpPr>
          <p:spPr>
            <a:xfrm rot="5400000">
              <a:off x="1524000" y="3728144"/>
              <a:ext cx="304800" cy="6209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07888" y="41910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8" idx="2"/>
              <a:endCxn id="15" idx="0"/>
            </p:cNvCxnSpPr>
            <p:nvPr/>
          </p:nvCxnSpPr>
          <p:spPr>
            <a:xfrm rot="5400000">
              <a:off x="2163828" y="4367971"/>
              <a:ext cx="255657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5" idx="0"/>
            </p:cNvCxnSpPr>
            <p:nvPr/>
          </p:nvCxnSpPr>
          <p:spPr>
            <a:xfrm rot="16200000" flipH="1">
              <a:off x="1548572" y="4362315"/>
              <a:ext cx="255657" cy="6209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8800" y="41910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48006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cxnSp>
          <p:nvCxnSpPr>
            <p:cNvPr id="29" name="Straight Arrow Connector 28"/>
            <p:cNvCxnSpPr>
              <a:stCxn id="14" idx="3"/>
              <a:endCxn id="8" idx="1"/>
            </p:cNvCxnSpPr>
            <p:nvPr/>
          </p:nvCxnSpPr>
          <p:spPr>
            <a:xfrm>
              <a:off x="2144912" y="4367972"/>
              <a:ext cx="29348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3"/>
              <a:endCxn id="14" idx="1"/>
            </p:cNvCxnSpPr>
            <p:nvPr/>
          </p:nvCxnSpPr>
          <p:spPr>
            <a:xfrm>
              <a:off x="1524000" y="4367972"/>
              <a:ext cx="3048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1FD7052-DAF6-4C3A-B973-52E0E808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92" y="3407119"/>
            <a:ext cx="3016688" cy="1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296C-8D6C-4C35-9B74-B30DE0CA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52AE-75C8-4637-B43F-3307BEE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4853-6714-4108-B0FA-1C182636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4FE89-ECCB-483D-95E0-7009D687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3" y="1300155"/>
            <a:ext cx="8531157" cy="50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Coloring Accomplish?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Done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colorable, also obtained an assignment</a:t>
            </a:r>
          </a:p>
          <a:p>
            <a:r>
              <a:rPr lang="en-US" b="1" dirty="0">
                <a:solidFill>
                  <a:srgbClr val="0000FF"/>
                </a:solidFill>
              </a:rPr>
              <a:t>Stuck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colorable or not?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9712" y="3864114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312" y="45228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rot="16200000" flipH="1">
            <a:off x="2760168" y="4065657"/>
            <a:ext cx="304800" cy="6096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11" idx="0"/>
          </p:cNvCxnSpPr>
          <p:nvPr/>
        </p:nvCxnSpPr>
        <p:spPr>
          <a:xfrm rot="5400000">
            <a:off x="2144912" y="4060001"/>
            <a:ext cx="304800" cy="620912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0" y="45228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cxnSp>
        <p:nvCxnSpPr>
          <p:cNvPr id="12" name="Straight Arrow Connector 11"/>
          <p:cNvCxnSpPr>
            <a:stCxn id="8" idx="2"/>
            <a:endCxn id="15" idx="0"/>
          </p:cNvCxnSpPr>
          <p:nvPr/>
        </p:nvCxnSpPr>
        <p:spPr>
          <a:xfrm rot="5400000">
            <a:off x="2784740" y="4699828"/>
            <a:ext cx="255657" cy="6096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5" idx="0"/>
          </p:cNvCxnSpPr>
          <p:nvPr/>
        </p:nvCxnSpPr>
        <p:spPr>
          <a:xfrm rot="16200000" flipH="1">
            <a:off x="2169484" y="4694172"/>
            <a:ext cx="255657" cy="620912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9712" y="45228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9712" y="51324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2765824" y="4699829"/>
            <a:ext cx="293488" cy="158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4" idx="1"/>
          </p:cNvCxnSpPr>
          <p:nvPr/>
        </p:nvCxnSpPr>
        <p:spPr>
          <a:xfrm>
            <a:off x="2144912" y="4699829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4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25D-0E26-44E2-8632-6B45032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Allocation and Coalescing	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9698-0F97-409A-8239-37339DB5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2C8C38-F64C-4090-A0B0-A73CDC4E1832}"/>
              </a:ext>
            </a:extLst>
          </p:cNvPr>
          <p:cNvSpPr txBox="1">
            <a:spLocks/>
          </p:cNvSpPr>
          <p:nvPr/>
        </p:nvSpPr>
        <p:spPr>
          <a:xfrm>
            <a:off x="457200" y="1676400"/>
            <a:ext cx="8077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Introduction</a:t>
            </a:r>
          </a:p>
          <a:p>
            <a:r>
              <a:rPr lang="en-US" dirty="0"/>
              <a:t> Abstraction and the Problem</a:t>
            </a:r>
          </a:p>
          <a:p>
            <a:r>
              <a:rPr lang="en-US" dirty="0"/>
              <a:t> Algorithm</a:t>
            </a:r>
          </a:p>
          <a:p>
            <a:r>
              <a:rPr lang="en-US" dirty="0"/>
              <a:t> Spilling</a:t>
            </a:r>
          </a:p>
          <a:p>
            <a:r>
              <a:rPr lang="en-US" dirty="0"/>
              <a:t> Coalescing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None/>
            </a:pPr>
            <a:r>
              <a:rPr lang="en-US" dirty="0"/>
              <a:t>Reading: ALSU 8.8.4</a:t>
            </a:r>
          </a:p>
          <a:p>
            <a:pPr marL="914400" indent="-400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1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Coloring: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193"/>
            <a:ext cx="8229600" cy="5029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</a:rPr>
              <a:t>A pseudo-register is 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Colored successfully</a:t>
            </a:r>
            <a:r>
              <a:rPr lang="en-US" dirty="0"/>
              <a:t>: allocated a hardware register</a:t>
            </a:r>
            <a:endParaRPr lang="en-US" b="1" dirty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Not colored</a:t>
            </a:r>
            <a:r>
              <a:rPr lang="en-US" dirty="0"/>
              <a:t>: left in memory </a:t>
            </a:r>
            <a:endParaRPr lang="en-US" b="1" dirty="0"/>
          </a:p>
          <a:p>
            <a:pPr>
              <a:spcBef>
                <a:spcPct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</a:rPr>
              <a:t>Objective function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Cost of an uncolored node: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proportional to number of uses/definitions (dynamically)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estimate by its loop nesting</a:t>
            </a:r>
            <a:endParaRPr lang="en-US" b="1" dirty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Objective: </a:t>
            </a:r>
            <a:r>
              <a:rPr lang="en-US" dirty="0">
                <a:solidFill>
                  <a:srgbClr val="FF0066"/>
                </a:solidFill>
              </a:rPr>
              <a:t>minimize sum of cost of uncolored nodes</a:t>
            </a:r>
            <a:endParaRPr lang="en-US" b="1" dirty="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</a:rPr>
              <a:t>Heuristics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Benefit of spilling </a:t>
            </a:r>
            <a:r>
              <a:rPr lang="en-US" dirty="0"/>
              <a:t>a pseudo-register: 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increases </a:t>
            </a:r>
            <a:r>
              <a:rPr lang="en-US" dirty="0" err="1"/>
              <a:t>colorability</a:t>
            </a:r>
            <a:r>
              <a:rPr lang="en-US" dirty="0"/>
              <a:t> of pseudo-registers it interferes with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rgbClr val="0000FF"/>
                </a:solidFill>
              </a:rPr>
              <a:t>approximate by its degree in interference graph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0000FF"/>
                </a:solidFill>
              </a:rPr>
              <a:t>Greedy heuristic</a:t>
            </a:r>
            <a:endParaRPr lang="en-US" b="1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spill the pseudo-register with lowest cost-to-benefit ratio</a:t>
            </a:r>
            <a:r>
              <a:rPr lang="en-US" dirty="0"/>
              <a:t>, whenever spilling is necessary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66"/>
                </a:solidFill>
              </a:rPr>
              <a:t>CISC</a:t>
            </a:r>
            <a:r>
              <a:rPr lang="en-US" dirty="0"/>
              <a:t> architectures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0000FF"/>
                </a:solidFill>
              </a:rPr>
              <a:t>operate on data in memory directly</a:t>
            </a:r>
          </a:p>
          <a:p>
            <a:pPr lvl="1"/>
            <a:r>
              <a:rPr lang="en-US" dirty="0"/>
              <a:t>memory operations are </a:t>
            </a:r>
            <a:r>
              <a:rPr lang="en-US" dirty="0">
                <a:solidFill>
                  <a:srgbClr val="0000FF"/>
                </a:solidFill>
              </a:rPr>
              <a:t>slower than register operations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66"/>
                </a:solidFill>
              </a:rPr>
              <a:t>RISC</a:t>
            </a:r>
            <a:r>
              <a:rPr lang="en-US" dirty="0"/>
              <a:t> architectures</a:t>
            </a:r>
          </a:p>
          <a:p>
            <a:pPr lvl="1"/>
            <a:r>
              <a:rPr lang="en-US" dirty="0"/>
              <a:t>machine instructions can </a:t>
            </a:r>
            <a:r>
              <a:rPr lang="en-US" dirty="0">
                <a:solidFill>
                  <a:srgbClr val="0000FF"/>
                </a:solidFill>
              </a:rPr>
              <a:t>only apply to registers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must first load data from memory </a:t>
            </a:r>
            <a:r>
              <a:rPr lang="en-US" dirty="0"/>
              <a:t>to a register before use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must first compute RHS in a register</a:t>
            </a:r>
          </a:p>
          <a:p>
            <a:pPr lvl="2"/>
            <a:r>
              <a:rPr lang="en-US" dirty="0"/>
              <a:t>store to memory afterwards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Even if spilled to memory, needs a register at time of use/definition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>
                <a:solidFill>
                  <a:srgbClr val="FF0066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286D-BBA3-46BA-995D-8EB1AA5A5405}" type="slidenum">
              <a:rPr lang="en-US"/>
              <a:pPr/>
              <a:t>22</a:t>
            </a:fld>
            <a:endParaRPr lang="en-US"/>
          </a:p>
        </p:txBody>
      </p:sp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Chaitin: Coloring and Spilling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Identify spilling 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b="1" dirty="0"/>
              <a:t>	</a:t>
            </a:r>
            <a:r>
              <a:rPr lang="en-US" sz="1800" dirty="0"/>
              <a:t>Build interference graph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/>
              <a:t>	Iterate until there are no nodes left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		If there exists a node v with less than n neighbor</a:t>
            </a:r>
            <a:endParaRPr lang="en-US" sz="18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/>
              <a:t>			place v on stack to register allocate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/>
              <a:t>		else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			</a:t>
            </a:r>
            <a:r>
              <a:rPr lang="en-US" sz="1800" dirty="0">
                <a:solidFill>
                  <a:srgbClr val="FF0066"/>
                </a:solidFill>
              </a:rPr>
              <a:t>v = node with highest degree-to-cost ratio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FF0066"/>
                </a:solidFill>
              </a:rPr>
              <a:t>			mark v as spilled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remove v and its edges from graph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Spilling may require use of registers; change interference graph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66"/>
                </a:solidFill>
              </a:rPr>
              <a:t>	</a:t>
            </a:r>
            <a:r>
              <a:rPr lang="en-US" sz="1800" dirty="0">
                <a:solidFill>
                  <a:srgbClr val="FF0066"/>
                </a:solidFill>
              </a:rPr>
              <a:t>While there is spilling</a:t>
            </a:r>
            <a:br>
              <a:rPr lang="en-US" sz="1800" dirty="0">
                <a:solidFill>
                  <a:srgbClr val="FF0066"/>
                </a:solidFill>
              </a:rPr>
            </a:br>
            <a:r>
              <a:rPr lang="en-US" sz="1800" dirty="0">
                <a:solidFill>
                  <a:srgbClr val="FF0066"/>
                </a:solidFill>
              </a:rPr>
              <a:t>	rebuild interference graph and perform step above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Assign registers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While stack is not empty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Remove v from stack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Reinsert v and its edges into the graph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Assign v a color that differs from all its neighbors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15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4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4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4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4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What should we spill?</a:t>
            </a:r>
          </a:p>
          <a:p>
            <a:pPr lvl="1"/>
            <a:r>
              <a:rPr lang="en-US" dirty="0"/>
              <a:t>Something that will eliminate a lot of interference edges</a:t>
            </a:r>
          </a:p>
          <a:p>
            <a:pPr lvl="1"/>
            <a:r>
              <a:rPr lang="en-US" dirty="0"/>
              <a:t>Something that is used infrequently</a:t>
            </a:r>
          </a:p>
          <a:p>
            <a:pPr lvl="1"/>
            <a:r>
              <a:rPr lang="en-US" dirty="0"/>
              <a:t>Maybe something that is live across a lot of calls?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One Heuristic:</a:t>
            </a:r>
          </a:p>
          <a:p>
            <a:pPr lvl="1"/>
            <a:r>
              <a:rPr lang="en-US" dirty="0"/>
              <a:t>spill cheapest live range (aka “web”)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 = </a:t>
            </a:r>
            <a:r>
              <a:rPr lang="en-US" dirty="0">
                <a:solidFill>
                  <a:srgbClr val="FF0066"/>
                </a:solidFill>
              </a:rPr>
              <a:t>[(# </a:t>
            </a:r>
            <a:r>
              <a:rPr lang="en-US" dirty="0" err="1">
                <a:solidFill>
                  <a:srgbClr val="FF0066"/>
                </a:solidFill>
              </a:rPr>
              <a:t>defs</a:t>
            </a:r>
            <a:r>
              <a:rPr lang="en-US" dirty="0">
                <a:solidFill>
                  <a:srgbClr val="FF0066"/>
                </a:solidFill>
              </a:rPr>
              <a:t> &amp; uses)*10</a:t>
            </a:r>
            <a:r>
              <a:rPr lang="en-US" baseline="30000" dirty="0">
                <a:solidFill>
                  <a:srgbClr val="FF0066"/>
                </a:solidFill>
              </a:rPr>
              <a:t>loop-nest-depth</a:t>
            </a:r>
            <a:r>
              <a:rPr lang="en-US" dirty="0">
                <a:solidFill>
                  <a:srgbClr val="FF0066"/>
                </a:solidFill>
              </a:rPr>
              <a:t>]/degree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</a:t>
            </a:r>
            <a:r>
              <a:rPr lang="en-US" dirty="0" err="1"/>
              <a:t>Chaitin’s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500"/>
              </a:spcAft>
              <a:buFontTx/>
              <a:buChar char="•"/>
            </a:pPr>
            <a:r>
              <a:rPr lang="en-US" dirty="0">
                <a:solidFill>
                  <a:srgbClr val="0000FF"/>
                </a:solidFill>
              </a:rPr>
              <a:t>Giving up too quickly</a:t>
            </a: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r>
              <a:rPr lang="en-US" dirty="0">
                <a:solidFill>
                  <a:srgbClr val="0000FF"/>
                </a:solidFill>
              </a:rPr>
              <a:t>N=2</a:t>
            </a: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r>
              <a:rPr lang="en-US" dirty="0">
                <a:solidFill>
                  <a:srgbClr val="0000FF"/>
                </a:solidFill>
              </a:rPr>
              <a:t>An optimization</a:t>
            </a:r>
            <a:r>
              <a:rPr lang="en-US" dirty="0"/>
              <a:t>: “</a:t>
            </a:r>
            <a:r>
              <a:rPr lang="en-US" dirty="0">
                <a:solidFill>
                  <a:srgbClr val="FF0066"/>
                </a:solidFill>
              </a:rPr>
              <a:t>Prioritize the coloring</a:t>
            </a:r>
            <a:r>
              <a:rPr lang="en-US" dirty="0"/>
              <a:t>”</a:t>
            </a:r>
            <a:endParaRPr lang="en-US" b="1" dirty="0"/>
          </a:p>
          <a:p>
            <a:pPr lvl="1">
              <a:spcAft>
                <a:spcPts val="500"/>
              </a:spcAft>
              <a:buFontTx/>
              <a:buChar char="–"/>
            </a:pPr>
            <a:r>
              <a:rPr lang="en-US" dirty="0"/>
              <a:t>Still eliminate a node and its edges from graph</a:t>
            </a:r>
            <a:endParaRPr lang="en-US" b="1" dirty="0"/>
          </a:p>
          <a:p>
            <a:pPr lvl="1">
              <a:spcAft>
                <a:spcPts val="500"/>
              </a:spcAft>
              <a:buFontTx/>
              <a:buChar char="–"/>
            </a:pPr>
            <a:r>
              <a:rPr lang="en-US" dirty="0"/>
              <a:t>Do not commit to “spilling” just yet</a:t>
            </a:r>
            <a:endParaRPr lang="en-US" b="1" dirty="0"/>
          </a:p>
          <a:p>
            <a:pPr lvl="1">
              <a:spcAft>
                <a:spcPts val="500"/>
              </a:spcAft>
              <a:buFontTx/>
              <a:buChar char="–"/>
            </a:pPr>
            <a:r>
              <a:rPr lang="en-US" dirty="0"/>
              <a:t>Try to color again in assignment phase.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362200" y="2133600"/>
            <a:ext cx="392113" cy="381000"/>
            <a:chOff x="1337" y="1104"/>
            <a:chExt cx="247" cy="24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62200" y="2819400"/>
            <a:ext cx="392113" cy="381000"/>
            <a:chOff x="1337" y="1104"/>
            <a:chExt cx="247" cy="24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A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48000" y="2819400"/>
            <a:ext cx="392113" cy="381000"/>
            <a:chOff x="1337" y="1104"/>
            <a:chExt cx="247" cy="24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C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62200" y="3429000"/>
            <a:ext cx="392113" cy="381000"/>
            <a:chOff x="1337" y="1104"/>
            <a:chExt cx="247" cy="24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D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676400" y="2819400"/>
            <a:ext cx="392113" cy="381000"/>
            <a:chOff x="1337" y="1104"/>
            <a:chExt cx="247" cy="24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E</a:t>
              </a:r>
            </a:p>
          </p:txBody>
        </p:sp>
      </p:grp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1905000" y="25146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590800" y="25146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057400" y="2971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743200" y="2971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905000" y="3200400"/>
            <a:ext cx="609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2590800" y="32004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64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dirty="0"/>
              <a:t>Splitting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154"/>
            <a:ext cx="8305800" cy="5150010"/>
          </a:xfrm>
        </p:spPr>
        <p:txBody>
          <a:bodyPr/>
          <a:lstStyle/>
          <a:p>
            <a:r>
              <a:rPr lang="en-US" sz="2800" u="sng" dirty="0"/>
              <a:t>Recall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Split pseudo-registers into live ranges to create an interference graph that is easier to color</a:t>
            </a:r>
          </a:p>
          <a:p>
            <a:pPr lvl="1"/>
            <a:r>
              <a:rPr lang="en-US" dirty="0"/>
              <a:t>Eliminate interference in a variable’s </a:t>
            </a:r>
            <a:r>
              <a:rPr lang="en-US" dirty="0">
                <a:solidFill>
                  <a:srgbClr val="FF3399"/>
                </a:solidFill>
              </a:rPr>
              <a:t>“dead” zones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Increase flexibility in allocation:</a:t>
            </a:r>
          </a:p>
          <a:p>
            <a:pPr lvl="2"/>
            <a:r>
              <a:rPr lang="en-US" dirty="0"/>
              <a:t>can allocate same variable to different registers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7138" y="3375025"/>
            <a:ext cx="1535112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19550" y="3375025"/>
            <a:ext cx="12700" cy="520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97138" y="3883025"/>
            <a:ext cx="1522412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97138" y="3375025"/>
            <a:ext cx="12700" cy="50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98738" y="3609975"/>
            <a:ext cx="146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goto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L1</a:t>
            </a:r>
            <a:endParaRPr lang="en-US" dirty="0">
              <a:latin typeface="Calibri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633663" y="4192588"/>
            <a:ext cx="12700" cy="25400"/>
          </a:xfrm>
          <a:custGeom>
            <a:avLst/>
            <a:gdLst/>
            <a:ahLst/>
            <a:cxnLst>
              <a:cxn ang="0">
                <a:pos x="8" y="8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8"/>
              </a:cxn>
            </a:cxnLst>
            <a:rect l="0" t="0" r="r" b="b"/>
            <a:pathLst>
              <a:path w="8" h="16">
                <a:moveTo>
                  <a:pt x="8" y="8"/>
                </a:move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533650" y="4167188"/>
            <a:ext cx="123825" cy="87312"/>
          </a:xfrm>
          <a:custGeom>
            <a:avLst/>
            <a:gdLst/>
            <a:ahLst/>
            <a:cxnLst>
              <a:cxn ang="0">
                <a:pos x="63" y="24"/>
              </a:cxn>
              <a:cxn ang="0">
                <a:pos x="78" y="32"/>
              </a:cxn>
              <a:cxn ang="0">
                <a:pos x="78" y="39"/>
              </a:cxn>
              <a:cxn ang="0">
                <a:pos x="78" y="39"/>
              </a:cxn>
              <a:cxn ang="0">
                <a:pos x="0" y="55"/>
              </a:cxn>
              <a:cxn ang="0">
                <a:pos x="0" y="47"/>
              </a:cxn>
              <a:cxn ang="0">
                <a:pos x="0" y="47"/>
              </a:cxn>
              <a:cxn ang="0">
                <a:pos x="55" y="0"/>
              </a:cxn>
              <a:cxn ang="0">
                <a:pos x="55" y="0"/>
              </a:cxn>
              <a:cxn ang="0">
                <a:pos x="55" y="8"/>
              </a:cxn>
              <a:cxn ang="0">
                <a:pos x="55" y="8"/>
              </a:cxn>
              <a:cxn ang="0">
                <a:pos x="0" y="55"/>
              </a:cxn>
              <a:cxn ang="0">
                <a:pos x="0" y="55"/>
              </a:cxn>
              <a:cxn ang="0">
                <a:pos x="0" y="47"/>
              </a:cxn>
              <a:cxn ang="0">
                <a:pos x="78" y="32"/>
              </a:cxn>
              <a:cxn ang="0">
                <a:pos x="78" y="39"/>
              </a:cxn>
              <a:cxn ang="0">
                <a:pos x="71" y="39"/>
              </a:cxn>
              <a:cxn ang="0">
                <a:pos x="55" y="32"/>
              </a:cxn>
              <a:cxn ang="0">
                <a:pos x="63" y="24"/>
              </a:cxn>
            </a:cxnLst>
            <a:rect l="0" t="0" r="r" b="b"/>
            <a:pathLst>
              <a:path w="78" h="55">
                <a:moveTo>
                  <a:pt x="63" y="24"/>
                </a:moveTo>
                <a:lnTo>
                  <a:pt x="78" y="32"/>
                </a:lnTo>
                <a:lnTo>
                  <a:pt x="78" y="39"/>
                </a:lnTo>
                <a:lnTo>
                  <a:pt x="78" y="39"/>
                </a:lnTo>
                <a:lnTo>
                  <a:pt x="0" y="55"/>
                </a:lnTo>
                <a:lnTo>
                  <a:pt x="0" y="47"/>
                </a:lnTo>
                <a:lnTo>
                  <a:pt x="0" y="47"/>
                </a:lnTo>
                <a:lnTo>
                  <a:pt x="55" y="0"/>
                </a:lnTo>
                <a:lnTo>
                  <a:pt x="55" y="0"/>
                </a:lnTo>
                <a:lnTo>
                  <a:pt x="55" y="8"/>
                </a:lnTo>
                <a:lnTo>
                  <a:pt x="55" y="8"/>
                </a:lnTo>
                <a:lnTo>
                  <a:pt x="0" y="55"/>
                </a:lnTo>
                <a:lnTo>
                  <a:pt x="0" y="55"/>
                </a:lnTo>
                <a:lnTo>
                  <a:pt x="0" y="47"/>
                </a:lnTo>
                <a:lnTo>
                  <a:pt x="78" y="32"/>
                </a:lnTo>
                <a:lnTo>
                  <a:pt x="78" y="39"/>
                </a:lnTo>
                <a:lnTo>
                  <a:pt x="71" y="39"/>
                </a:lnTo>
                <a:lnTo>
                  <a:pt x="55" y="32"/>
                </a:lnTo>
                <a:lnTo>
                  <a:pt x="6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608263" y="4179888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24"/>
              </a:cxn>
              <a:cxn ang="0">
                <a:pos x="8" y="24"/>
              </a:cxn>
              <a:cxn ang="0">
                <a:pos x="8" y="24"/>
              </a:cxn>
              <a:cxn ang="0">
                <a:pos x="8" y="24"/>
              </a:cxn>
              <a:cxn ang="0">
                <a:pos x="0" y="0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533650" y="4179888"/>
            <a:ext cx="123825" cy="74612"/>
          </a:xfrm>
          <a:custGeom>
            <a:avLst/>
            <a:gdLst/>
            <a:ahLst/>
            <a:cxnLst>
              <a:cxn ang="0">
                <a:pos x="63" y="24"/>
              </a:cxn>
              <a:cxn ang="0">
                <a:pos x="78" y="31"/>
              </a:cxn>
              <a:cxn ang="0">
                <a:pos x="0" y="47"/>
              </a:cxn>
              <a:cxn ang="0">
                <a:pos x="55" y="0"/>
              </a:cxn>
              <a:cxn ang="0">
                <a:pos x="63" y="24"/>
              </a:cxn>
            </a:cxnLst>
            <a:rect l="0" t="0" r="r" b="b"/>
            <a:pathLst>
              <a:path w="78" h="47">
                <a:moveTo>
                  <a:pt x="63" y="24"/>
                </a:moveTo>
                <a:lnTo>
                  <a:pt x="78" y="31"/>
                </a:lnTo>
                <a:lnTo>
                  <a:pt x="0" y="47"/>
                </a:lnTo>
                <a:lnTo>
                  <a:pt x="55" y="0"/>
                </a:lnTo>
                <a:lnTo>
                  <a:pt x="6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76600" y="388302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646363" y="420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646363" y="3883025"/>
            <a:ext cx="630237" cy="334963"/>
          </a:xfrm>
          <a:custGeom>
            <a:avLst/>
            <a:gdLst/>
            <a:ahLst/>
            <a:cxnLst>
              <a:cxn ang="0">
                <a:pos x="397" y="8"/>
              </a:cxn>
              <a:cxn ang="0">
                <a:pos x="397" y="0"/>
              </a:cxn>
              <a:cxn ang="0">
                <a:pos x="0" y="203"/>
              </a:cxn>
              <a:cxn ang="0">
                <a:pos x="0" y="211"/>
              </a:cxn>
              <a:cxn ang="0">
                <a:pos x="397" y="8"/>
              </a:cxn>
            </a:cxnLst>
            <a:rect l="0" t="0" r="r" b="b"/>
            <a:pathLst>
              <a:path w="397" h="211">
                <a:moveTo>
                  <a:pt x="397" y="8"/>
                </a:moveTo>
                <a:lnTo>
                  <a:pt x="397" y="0"/>
                </a:lnTo>
                <a:lnTo>
                  <a:pt x="0" y="203"/>
                </a:lnTo>
                <a:lnTo>
                  <a:pt x="0" y="211"/>
                </a:lnTo>
                <a:lnTo>
                  <a:pt x="397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425825" y="5345113"/>
            <a:ext cx="1111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325813" y="5319713"/>
            <a:ext cx="123825" cy="87312"/>
          </a:xfrm>
          <a:custGeom>
            <a:avLst/>
            <a:gdLst/>
            <a:ahLst/>
            <a:cxnLst>
              <a:cxn ang="0">
                <a:pos x="63" y="24"/>
              </a:cxn>
              <a:cxn ang="0">
                <a:pos x="78" y="39"/>
              </a:cxn>
              <a:cxn ang="0">
                <a:pos x="78" y="39"/>
              </a:cxn>
              <a:cxn ang="0">
                <a:pos x="78" y="39"/>
              </a:cxn>
              <a:cxn ang="0">
                <a:pos x="0" y="55"/>
              </a:cxn>
              <a:cxn ang="0">
                <a:pos x="0" y="47"/>
              </a:cxn>
              <a:cxn ang="0">
                <a:pos x="0" y="47"/>
              </a:cxn>
              <a:cxn ang="0">
                <a:pos x="55" y="0"/>
              </a:cxn>
              <a:cxn ang="0">
                <a:pos x="55" y="0"/>
              </a:cxn>
              <a:cxn ang="0">
                <a:pos x="55" y="8"/>
              </a:cxn>
              <a:cxn ang="0">
                <a:pos x="55" y="8"/>
              </a:cxn>
              <a:cxn ang="0">
                <a:pos x="0" y="55"/>
              </a:cxn>
              <a:cxn ang="0">
                <a:pos x="0" y="55"/>
              </a:cxn>
              <a:cxn ang="0">
                <a:pos x="0" y="47"/>
              </a:cxn>
              <a:cxn ang="0">
                <a:pos x="78" y="31"/>
              </a:cxn>
              <a:cxn ang="0">
                <a:pos x="78" y="39"/>
              </a:cxn>
              <a:cxn ang="0">
                <a:pos x="70" y="39"/>
              </a:cxn>
              <a:cxn ang="0">
                <a:pos x="55" y="24"/>
              </a:cxn>
              <a:cxn ang="0">
                <a:pos x="63" y="24"/>
              </a:cxn>
            </a:cxnLst>
            <a:rect l="0" t="0" r="r" b="b"/>
            <a:pathLst>
              <a:path w="78" h="55">
                <a:moveTo>
                  <a:pt x="63" y="24"/>
                </a:moveTo>
                <a:lnTo>
                  <a:pt x="78" y="39"/>
                </a:lnTo>
                <a:lnTo>
                  <a:pt x="78" y="39"/>
                </a:lnTo>
                <a:lnTo>
                  <a:pt x="78" y="39"/>
                </a:lnTo>
                <a:lnTo>
                  <a:pt x="0" y="55"/>
                </a:lnTo>
                <a:lnTo>
                  <a:pt x="0" y="47"/>
                </a:lnTo>
                <a:lnTo>
                  <a:pt x="0" y="47"/>
                </a:lnTo>
                <a:lnTo>
                  <a:pt x="55" y="0"/>
                </a:lnTo>
                <a:lnTo>
                  <a:pt x="55" y="0"/>
                </a:lnTo>
                <a:lnTo>
                  <a:pt x="55" y="8"/>
                </a:lnTo>
                <a:lnTo>
                  <a:pt x="55" y="8"/>
                </a:lnTo>
                <a:lnTo>
                  <a:pt x="0" y="55"/>
                </a:lnTo>
                <a:lnTo>
                  <a:pt x="0" y="55"/>
                </a:lnTo>
                <a:lnTo>
                  <a:pt x="0" y="47"/>
                </a:lnTo>
                <a:lnTo>
                  <a:pt x="78" y="31"/>
                </a:lnTo>
                <a:lnTo>
                  <a:pt x="78" y="39"/>
                </a:lnTo>
                <a:lnTo>
                  <a:pt x="70" y="39"/>
                </a:lnTo>
                <a:lnTo>
                  <a:pt x="55" y="24"/>
                </a:lnTo>
                <a:lnTo>
                  <a:pt x="6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400425" y="5332413"/>
            <a:ext cx="25400" cy="25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16"/>
              </a:cxn>
              <a:cxn ang="0">
                <a:pos x="8" y="16"/>
              </a:cxn>
              <a:cxn ang="0">
                <a:pos x="8" y="16"/>
              </a:cxn>
              <a:cxn ang="0">
                <a:pos x="8" y="16"/>
              </a:cxn>
              <a:cxn ang="0">
                <a:pos x="0" y="0"/>
              </a:cxn>
              <a:cxn ang="0">
                <a:pos x="8" y="0"/>
              </a:cxn>
            </a:cxnLst>
            <a:rect l="0" t="0" r="r" b="b"/>
            <a:pathLst>
              <a:path w="16" h="16">
                <a:moveTo>
                  <a:pt x="8" y="0"/>
                </a:moveTo>
                <a:lnTo>
                  <a:pt x="16" y="16"/>
                </a:lnTo>
                <a:lnTo>
                  <a:pt x="8" y="16"/>
                </a:lnTo>
                <a:lnTo>
                  <a:pt x="8" y="16"/>
                </a:lnTo>
                <a:lnTo>
                  <a:pt x="8" y="16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325813" y="5332413"/>
            <a:ext cx="123825" cy="74612"/>
          </a:xfrm>
          <a:custGeom>
            <a:avLst/>
            <a:gdLst/>
            <a:ahLst/>
            <a:cxnLst>
              <a:cxn ang="0">
                <a:pos x="63" y="16"/>
              </a:cxn>
              <a:cxn ang="0">
                <a:pos x="78" y="31"/>
              </a:cxn>
              <a:cxn ang="0">
                <a:pos x="0" y="47"/>
              </a:cxn>
              <a:cxn ang="0">
                <a:pos x="55" y="0"/>
              </a:cxn>
              <a:cxn ang="0">
                <a:pos x="63" y="16"/>
              </a:cxn>
            </a:cxnLst>
            <a:rect l="0" t="0" r="r" b="b"/>
            <a:pathLst>
              <a:path w="78" h="47">
                <a:moveTo>
                  <a:pt x="63" y="16"/>
                </a:moveTo>
                <a:lnTo>
                  <a:pt x="78" y="31"/>
                </a:lnTo>
                <a:lnTo>
                  <a:pt x="0" y="47"/>
                </a:lnTo>
                <a:lnTo>
                  <a:pt x="55" y="0"/>
                </a:lnTo>
                <a:lnTo>
                  <a:pt x="63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68763" y="5035550"/>
            <a:ext cx="1587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436938" y="5357813"/>
            <a:ext cx="1587" cy="11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3436938" y="5035550"/>
            <a:ext cx="631825" cy="333375"/>
          </a:xfrm>
          <a:custGeom>
            <a:avLst/>
            <a:gdLst/>
            <a:ahLst/>
            <a:cxnLst>
              <a:cxn ang="0">
                <a:pos x="398" y="7"/>
              </a:cxn>
              <a:cxn ang="0">
                <a:pos x="398" y="0"/>
              </a:cxn>
              <a:cxn ang="0">
                <a:pos x="0" y="203"/>
              </a:cxn>
              <a:cxn ang="0">
                <a:pos x="0" y="210"/>
              </a:cxn>
              <a:cxn ang="0">
                <a:pos x="398" y="7"/>
              </a:cxn>
            </a:cxnLst>
            <a:rect l="0" t="0" r="r" b="b"/>
            <a:pathLst>
              <a:path w="398" h="210">
                <a:moveTo>
                  <a:pt x="398" y="7"/>
                </a:moveTo>
                <a:lnTo>
                  <a:pt x="398" y="0"/>
                </a:lnTo>
                <a:lnTo>
                  <a:pt x="0" y="203"/>
                </a:lnTo>
                <a:lnTo>
                  <a:pt x="0" y="210"/>
                </a:lnTo>
                <a:lnTo>
                  <a:pt x="398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3932238" y="4205288"/>
            <a:ext cx="12700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8" y="15"/>
              </a:cxn>
              <a:cxn ang="0">
                <a:pos x="8" y="8"/>
              </a:cxn>
              <a:cxn ang="0">
                <a:pos x="0" y="0"/>
              </a:cxn>
            </a:cxnLst>
            <a:rect l="0" t="0" r="r" b="b"/>
            <a:pathLst>
              <a:path w="8" h="15">
                <a:moveTo>
                  <a:pt x="0" y="0"/>
                </a:moveTo>
                <a:lnTo>
                  <a:pt x="0" y="8"/>
                </a:lnTo>
                <a:lnTo>
                  <a:pt x="8" y="15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919538" y="4179888"/>
            <a:ext cx="123825" cy="100012"/>
          </a:xfrm>
          <a:custGeom>
            <a:avLst/>
            <a:gdLst/>
            <a:ahLst/>
            <a:cxnLst>
              <a:cxn ang="0">
                <a:pos x="16" y="24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78" y="55"/>
              </a:cxn>
              <a:cxn ang="0">
                <a:pos x="78" y="63"/>
              </a:cxn>
              <a:cxn ang="0">
                <a:pos x="78" y="63"/>
              </a:cxn>
              <a:cxn ang="0">
                <a:pos x="0" y="47"/>
              </a:cxn>
              <a:cxn ang="0">
                <a:pos x="0" y="47"/>
              </a:cxn>
              <a:cxn ang="0">
                <a:pos x="0" y="39"/>
              </a:cxn>
              <a:cxn ang="0">
                <a:pos x="0" y="39"/>
              </a:cxn>
              <a:cxn ang="0">
                <a:pos x="78" y="55"/>
              </a:cxn>
              <a:cxn ang="0">
                <a:pos x="78" y="63"/>
              </a:cxn>
              <a:cxn ang="0">
                <a:pos x="78" y="63"/>
              </a:cxn>
              <a:cxn ang="0">
                <a:pos x="24" y="8"/>
              </a:cxn>
              <a:cxn ang="0">
                <a:pos x="24" y="0"/>
              </a:cxn>
              <a:cxn ang="0">
                <a:pos x="32" y="0"/>
              </a:cxn>
              <a:cxn ang="0">
                <a:pos x="24" y="24"/>
              </a:cxn>
              <a:cxn ang="0">
                <a:pos x="16" y="24"/>
              </a:cxn>
            </a:cxnLst>
            <a:rect l="0" t="0" r="r" b="b"/>
            <a:pathLst>
              <a:path w="78" h="63">
                <a:moveTo>
                  <a:pt x="16" y="24"/>
                </a:move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78" y="55"/>
                </a:lnTo>
                <a:lnTo>
                  <a:pt x="78" y="63"/>
                </a:lnTo>
                <a:lnTo>
                  <a:pt x="78" y="63"/>
                </a:lnTo>
                <a:lnTo>
                  <a:pt x="0" y="47"/>
                </a:lnTo>
                <a:lnTo>
                  <a:pt x="0" y="47"/>
                </a:lnTo>
                <a:lnTo>
                  <a:pt x="0" y="39"/>
                </a:lnTo>
                <a:lnTo>
                  <a:pt x="0" y="39"/>
                </a:lnTo>
                <a:lnTo>
                  <a:pt x="78" y="55"/>
                </a:lnTo>
                <a:lnTo>
                  <a:pt x="78" y="63"/>
                </a:lnTo>
                <a:lnTo>
                  <a:pt x="78" y="63"/>
                </a:lnTo>
                <a:lnTo>
                  <a:pt x="24" y="8"/>
                </a:lnTo>
                <a:lnTo>
                  <a:pt x="24" y="0"/>
                </a:lnTo>
                <a:lnTo>
                  <a:pt x="32" y="0"/>
                </a:lnTo>
                <a:lnTo>
                  <a:pt x="24" y="24"/>
                </a:lnTo>
                <a:lnTo>
                  <a:pt x="16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3919538" y="4217988"/>
            <a:ext cx="38100" cy="238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6" y="0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8" y="15"/>
              </a:cxn>
              <a:cxn ang="0">
                <a:pos x="0" y="15"/>
              </a:cxn>
            </a:cxnLst>
            <a:rect l="0" t="0" r="r" b="b"/>
            <a:pathLst>
              <a:path w="24" h="15">
                <a:moveTo>
                  <a:pt x="0" y="15"/>
                </a:moveTo>
                <a:lnTo>
                  <a:pt x="16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3919538" y="4179888"/>
            <a:ext cx="123825" cy="87312"/>
          </a:xfrm>
          <a:custGeom>
            <a:avLst/>
            <a:gdLst/>
            <a:ahLst/>
            <a:cxnLst>
              <a:cxn ang="0">
                <a:pos x="16" y="24"/>
              </a:cxn>
              <a:cxn ang="0">
                <a:pos x="24" y="0"/>
              </a:cxn>
              <a:cxn ang="0">
                <a:pos x="78" y="55"/>
              </a:cxn>
              <a:cxn ang="0">
                <a:pos x="0" y="39"/>
              </a:cxn>
              <a:cxn ang="0">
                <a:pos x="16" y="24"/>
              </a:cxn>
            </a:cxnLst>
            <a:rect l="0" t="0" r="r" b="b"/>
            <a:pathLst>
              <a:path w="78" h="55">
                <a:moveTo>
                  <a:pt x="16" y="24"/>
                </a:moveTo>
                <a:lnTo>
                  <a:pt x="24" y="0"/>
                </a:lnTo>
                <a:lnTo>
                  <a:pt x="78" y="55"/>
                </a:lnTo>
                <a:lnTo>
                  <a:pt x="0" y="39"/>
                </a:lnTo>
                <a:lnTo>
                  <a:pt x="16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302000" y="388302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932238" y="420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302000" y="3883025"/>
            <a:ext cx="630238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397" y="211"/>
              </a:cxn>
              <a:cxn ang="0">
                <a:pos x="397" y="203"/>
              </a:cxn>
              <a:cxn ang="0">
                <a:pos x="0" y="0"/>
              </a:cxn>
            </a:cxnLst>
            <a:rect l="0" t="0" r="r" b="b"/>
            <a:pathLst>
              <a:path w="397" h="211">
                <a:moveTo>
                  <a:pt x="0" y="0"/>
                </a:moveTo>
                <a:lnTo>
                  <a:pt x="0" y="8"/>
                </a:lnTo>
                <a:lnTo>
                  <a:pt x="397" y="211"/>
                </a:lnTo>
                <a:lnTo>
                  <a:pt x="397" y="20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165475" y="5357813"/>
            <a:ext cx="12700" cy="11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3152775" y="5332413"/>
            <a:ext cx="111125" cy="873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16" y="0"/>
              </a:cxn>
              <a:cxn ang="0">
                <a:pos x="16" y="0"/>
              </a:cxn>
              <a:cxn ang="0">
                <a:pos x="16" y="0"/>
              </a:cxn>
              <a:cxn ang="0">
                <a:pos x="70" y="47"/>
              </a:cxn>
              <a:cxn ang="0">
                <a:pos x="70" y="55"/>
              </a:cxn>
              <a:cxn ang="0">
                <a:pos x="70" y="55"/>
              </a:cxn>
              <a:cxn ang="0">
                <a:pos x="0" y="39"/>
              </a:cxn>
              <a:cxn ang="0">
                <a:pos x="0" y="39"/>
              </a:cxn>
              <a:cxn ang="0">
                <a:pos x="0" y="31"/>
              </a:cxn>
              <a:cxn ang="0">
                <a:pos x="0" y="31"/>
              </a:cxn>
              <a:cxn ang="0">
                <a:pos x="70" y="47"/>
              </a:cxn>
              <a:cxn ang="0">
                <a:pos x="70" y="47"/>
              </a:cxn>
              <a:cxn ang="0">
                <a:pos x="70" y="55"/>
              </a:cxn>
              <a:cxn ang="0">
                <a:pos x="16" y="8"/>
              </a:cxn>
              <a:cxn ang="0">
                <a:pos x="16" y="0"/>
              </a:cxn>
              <a:cxn ang="0">
                <a:pos x="24" y="0"/>
              </a:cxn>
              <a:cxn ang="0">
                <a:pos x="24" y="16"/>
              </a:cxn>
              <a:cxn ang="0">
                <a:pos x="16" y="16"/>
              </a:cxn>
            </a:cxnLst>
            <a:rect l="0" t="0" r="r" b="b"/>
            <a:pathLst>
              <a:path w="70" h="55">
                <a:moveTo>
                  <a:pt x="16" y="16"/>
                </a:move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70" y="47"/>
                </a:lnTo>
                <a:lnTo>
                  <a:pt x="70" y="55"/>
                </a:lnTo>
                <a:lnTo>
                  <a:pt x="70" y="55"/>
                </a:lnTo>
                <a:lnTo>
                  <a:pt x="0" y="39"/>
                </a:lnTo>
                <a:lnTo>
                  <a:pt x="0" y="39"/>
                </a:lnTo>
                <a:lnTo>
                  <a:pt x="0" y="31"/>
                </a:lnTo>
                <a:lnTo>
                  <a:pt x="0" y="31"/>
                </a:lnTo>
                <a:lnTo>
                  <a:pt x="70" y="47"/>
                </a:lnTo>
                <a:lnTo>
                  <a:pt x="70" y="47"/>
                </a:lnTo>
                <a:lnTo>
                  <a:pt x="70" y="55"/>
                </a:lnTo>
                <a:lnTo>
                  <a:pt x="16" y="8"/>
                </a:lnTo>
                <a:lnTo>
                  <a:pt x="16" y="0"/>
                </a:lnTo>
                <a:lnTo>
                  <a:pt x="24" y="0"/>
                </a:lnTo>
                <a:lnTo>
                  <a:pt x="24" y="16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3152775" y="5357813"/>
            <a:ext cx="38100" cy="238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6" y="0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8" y="15"/>
              </a:cxn>
              <a:cxn ang="0">
                <a:pos x="0" y="15"/>
              </a:cxn>
            </a:cxnLst>
            <a:rect l="0" t="0" r="r" b="b"/>
            <a:pathLst>
              <a:path w="24" h="15">
                <a:moveTo>
                  <a:pt x="0" y="15"/>
                </a:moveTo>
                <a:lnTo>
                  <a:pt x="16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152775" y="5332413"/>
            <a:ext cx="111125" cy="746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16" y="0"/>
              </a:cxn>
              <a:cxn ang="0">
                <a:pos x="70" y="47"/>
              </a:cxn>
              <a:cxn ang="0">
                <a:pos x="0" y="31"/>
              </a:cxn>
              <a:cxn ang="0">
                <a:pos x="16" y="16"/>
              </a:cxn>
            </a:cxnLst>
            <a:rect l="0" t="0" r="r" b="b"/>
            <a:pathLst>
              <a:path w="70" h="47">
                <a:moveTo>
                  <a:pt x="16" y="16"/>
                </a:moveTo>
                <a:lnTo>
                  <a:pt x="16" y="0"/>
                </a:lnTo>
                <a:lnTo>
                  <a:pt x="70" y="47"/>
                </a:lnTo>
                <a:lnTo>
                  <a:pt x="0" y="31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2533650" y="5035550"/>
            <a:ext cx="1588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165475" y="5357813"/>
            <a:ext cx="1588" cy="11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2533650" y="5035550"/>
            <a:ext cx="631825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398" y="210"/>
              </a:cxn>
              <a:cxn ang="0">
                <a:pos x="398" y="203"/>
              </a:cxn>
              <a:cxn ang="0">
                <a:pos x="0" y="0"/>
              </a:cxn>
            </a:cxnLst>
            <a:rect l="0" t="0" r="r" b="b"/>
            <a:pathLst>
              <a:path w="398" h="210">
                <a:moveTo>
                  <a:pt x="0" y="0"/>
                </a:moveTo>
                <a:lnTo>
                  <a:pt x="0" y="7"/>
                </a:lnTo>
                <a:lnTo>
                  <a:pt x="398" y="210"/>
                </a:lnTo>
                <a:lnTo>
                  <a:pt x="398" y="20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708275" y="5407025"/>
            <a:ext cx="1273175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970338" y="5407025"/>
            <a:ext cx="11112" cy="50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708275" y="5902325"/>
            <a:ext cx="126206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2708275" y="5407025"/>
            <a:ext cx="11113" cy="495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638425" y="3362325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...</a:t>
            </a:r>
            <a:endParaRPr lang="en-US" dirty="0">
              <a:latin typeface="Calibri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841500" y="4254500"/>
            <a:ext cx="1187450" cy="7810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1841500" y="4254500"/>
            <a:ext cx="1200150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028950" y="4254500"/>
            <a:ext cx="12700" cy="792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841500" y="5035550"/>
            <a:ext cx="1187450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841500" y="4254500"/>
            <a:ext cx="12700" cy="781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1995488" y="4217988"/>
            <a:ext cx="8640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 = ...</a:t>
            </a:r>
            <a:endParaRPr lang="en-US" dirty="0">
              <a:latin typeface="Calibri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684588" y="4267200"/>
            <a:ext cx="1189037" cy="7683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3684588" y="4267200"/>
            <a:ext cx="120173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873625" y="4267200"/>
            <a:ext cx="12700" cy="779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684588" y="5035550"/>
            <a:ext cx="1189037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3684588" y="4267200"/>
            <a:ext cx="12700" cy="768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3698875" y="4291013"/>
            <a:ext cx="1222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L1: C =...</a:t>
            </a:r>
            <a:endParaRPr lang="en-US" dirty="0">
              <a:latin typeface="Calibri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117725" y="4414838"/>
            <a:ext cx="5001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dirty="0">
              <a:latin typeface="Calibri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022475" y="4613275"/>
            <a:ext cx="1231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 </a:t>
            </a:r>
            <a:endParaRPr lang="en-US" dirty="0">
              <a:latin typeface="Calibri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4454525" y="4489450"/>
            <a:ext cx="3718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4238625" y="4651375"/>
            <a:ext cx="3693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 = </a:t>
            </a:r>
            <a:endParaRPr lang="en-US" dirty="0">
              <a:latin typeface="Calibri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3021013" y="5543550"/>
            <a:ext cx="6171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D</a:t>
            </a:r>
            <a:endParaRPr lang="en-US" dirty="0">
              <a:latin typeface="Calibri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4319588" y="6423025"/>
            <a:ext cx="3702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endParaRPr lang="en-US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130675" y="6224588"/>
            <a:ext cx="12700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4117975" y="6199188"/>
            <a:ext cx="123825" cy="873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78" y="47"/>
              </a:cxn>
              <a:cxn ang="0">
                <a:pos x="78" y="55"/>
              </a:cxn>
              <a:cxn ang="0">
                <a:pos x="78" y="55"/>
              </a:cxn>
              <a:cxn ang="0">
                <a:pos x="0" y="39"/>
              </a:cxn>
              <a:cxn ang="0">
                <a:pos x="0" y="39"/>
              </a:cxn>
              <a:cxn ang="0">
                <a:pos x="0" y="31"/>
              </a:cxn>
              <a:cxn ang="0">
                <a:pos x="0" y="31"/>
              </a:cxn>
              <a:cxn ang="0">
                <a:pos x="78" y="47"/>
              </a:cxn>
              <a:cxn ang="0">
                <a:pos x="78" y="47"/>
              </a:cxn>
              <a:cxn ang="0">
                <a:pos x="78" y="55"/>
              </a:cxn>
              <a:cxn ang="0">
                <a:pos x="24" y="8"/>
              </a:cxn>
              <a:cxn ang="0">
                <a:pos x="24" y="0"/>
              </a:cxn>
              <a:cxn ang="0">
                <a:pos x="31" y="0"/>
              </a:cxn>
              <a:cxn ang="0">
                <a:pos x="24" y="16"/>
              </a:cxn>
              <a:cxn ang="0">
                <a:pos x="16" y="16"/>
              </a:cxn>
            </a:cxnLst>
            <a:rect l="0" t="0" r="r" b="b"/>
            <a:pathLst>
              <a:path w="78" h="55">
                <a:moveTo>
                  <a:pt x="16" y="16"/>
                </a:move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78" y="47"/>
                </a:lnTo>
                <a:lnTo>
                  <a:pt x="78" y="55"/>
                </a:lnTo>
                <a:lnTo>
                  <a:pt x="78" y="55"/>
                </a:lnTo>
                <a:lnTo>
                  <a:pt x="0" y="39"/>
                </a:lnTo>
                <a:lnTo>
                  <a:pt x="0" y="39"/>
                </a:lnTo>
                <a:lnTo>
                  <a:pt x="0" y="31"/>
                </a:lnTo>
                <a:lnTo>
                  <a:pt x="0" y="31"/>
                </a:lnTo>
                <a:lnTo>
                  <a:pt x="78" y="47"/>
                </a:lnTo>
                <a:lnTo>
                  <a:pt x="78" y="47"/>
                </a:lnTo>
                <a:lnTo>
                  <a:pt x="78" y="55"/>
                </a:lnTo>
                <a:lnTo>
                  <a:pt x="24" y="8"/>
                </a:lnTo>
                <a:lnTo>
                  <a:pt x="24" y="0"/>
                </a:lnTo>
                <a:lnTo>
                  <a:pt x="31" y="0"/>
                </a:lnTo>
                <a:lnTo>
                  <a:pt x="24" y="16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4117975" y="6224588"/>
            <a:ext cx="38100" cy="238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6" y="0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8" y="15"/>
              </a:cxn>
              <a:cxn ang="0">
                <a:pos x="0" y="15"/>
              </a:cxn>
            </a:cxnLst>
            <a:rect l="0" t="0" r="r" b="b"/>
            <a:pathLst>
              <a:path w="24" h="15">
                <a:moveTo>
                  <a:pt x="0" y="15"/>
                </a:moveTo>
                <a:lnTo>
                  <a:pt x="16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4117975" y="6199188"/>
            <a:ext cx="123825" cy="746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24" y="0"/>
              </a:cxn>
              <a:cxn ang="0">
                <a:pos x="78" y="47"/>
              </a:cxn>
              <a:cxn ang="0">
                <a:pos x="0" y="31"/>
              </a:cxn>
              <a:cxn ang="0">
                <a:pos x="16" y="16"/>
              </a:cxn>
            </a:cxnLst>
            <a:rect l="0" t="0" r="r" b="b"/>
            <a:pathLst>
              <a:path w="78" h="47">
                <a:moveTo>
                  <a:pt x="16" y="16"/>
                </a:moveTo>
                <a:lnTo>
                  <a:pt x="24" y="0"/>
                </a:lnTo>
                <a:lnTo>
                  <a:pt x="78" y="47"/>
                </a:lnTo>
                <a:lnTo>
                  <a:pt x="0" y="31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3498850" y="590232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130675" y="62245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3498850" y="5902325"/>
            <a:ext cx="631825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398" y="211"/>
              </a:cxn>
              <a:cxn ang="0">
                <a:pos x="398" y="203"/>
              </a:cxn>
              <a:cxn ang="0">
                <a:pos x="0" y="0"/>
              </a:cxn>
            </a:cxnLst>
            <a:rect l="0" t="0" r="r" b="b"/>
            <a:pathLst>
              <a:path w="398" h="211">
                <a:moveTo>
                  <a:pt x="0" y="0"/>
                </a:moveTo>
                <a:lnTo>
                  <a:pt x="0" y="8"/>
                </a:lnTo>
                <a:lnTo>
                  <a:pt x="398" y="211"/>
                </a:lnTo>
                <a:lnTo>
                  <a:pt x="398" y="20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3673475" y="6273800"/>
            <a:ext cx="127476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935538" y="6273800"/>
            <a:ext cx="12700" cy="50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673475" y="6769100"/>
            <a:ext cx="126206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3673475" y="6273800"/>
            <a:ext cx="11113" cy="495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6259513" y="3808413"/>
            <a:ext cx="446087" cy="446087"/>
          </a:xfrm>
          <a:custGeom>
            <a:avLst/>
            <a:gdLst/>
            <a:ahLst/>
            <a:cxnLst>
              <a:cxn ang="0">
                <a:pos x="281" y="140"/>
              </a:cxn>
              <a:cxn ang="0">
                <a:pos x="273" y="86"/>
              </a:cxn>
              <a:cxn ang="0">
                <a:pos x="242" y="39"/>
              </a:cxn>
              <a:cxn ang="0">
                <a:pos x="195" y="8"/>
              </a:cxn>
              <a:cxn ang="0">
                <a:pos x="140" y="0"/>
              </a:cxn>
              <a:cxn ang="0">
                <a:pos x="86" y="8"/>
              </a:cxn>
              <a:cxn ang="0">
                <a:pos x="39" y="39"/>
              </a:cxn>
              <a:cxn ang="0">
                <a:pos x="8" y="86"/>
              </a:cxn>
              <a:cxn ang="0">
                <a:pos x="0" y="140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0"/>
              </a:cxn>
            </a:cxnLst>
            <a:rect l="0" t="0" r="r" b="b"/>
            <a:pathLst>
              <a:path w="281" h="281">
                <a:moveTo>
                  <a:pt x="281" y="140"/>
                </a:moveTo>
                <a:lnTo>
                  <a:pt x="273" y="86"/>
                </a:lnTo>
                <a:lnTo>
                  <a:pt x="242" y="39"/>
                </a:lnTo>
                <a:lnTo>
                  <a:pt x="195" y="8"/>
                </a:lnTo>
                <a:lnTo>
                  <a:pt x="140" y="0"/>
                </a:lnTo>
                <a:lnTo>
                  <a:pt x="86" y="8"/>
                </a:lnTo>
                <a:lnTo>
                  <a:pt x="39" y="39"/>
                </a:lnTo>
                <a:lnTo>
                  <a:pt x="8" y="86"/>
                </a:lnTo>
                <a:lnTo>
                  <a:pt x="0" y="140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0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259513" y="3808413"/>
            <a:ext cx="457200" cy="458787"/>
          </a:xfrm>
          <a:custGeom>
            <a:avLst/>
            <a:gdLst/>
            <a:ahLst/>
            <a:cxnLst>
              <a:cxn ang="0">
                <a:pos x="273" y="86"/>
              </a:cxn>
              <a:cxn ang="0">
                <a:pos x="273" y="94"/>
              </a:cxn>
              <a:cxn ang="0">
                <a:pos x="242" y="47"/>
              </a:cxn>
              <a:cxn ang="0">
                <a:pos x="195" y="16"/>
              </a:cxn>
              <a:cxn ang="0">
                <a:pos x="195" y="16"/>
              </a:cxn>
              <a:cxn ang="0">
                <a:pos x="140" y="8"/>
              </a:cxn>
              <a:cxn ang="0">
                <a:pos x="86" y="16"/>
              </a:cxn>
              <a:cxn ang="0">
                <a:pos x="93" y="16"/>
              </a:cxn>
              <a:cxn ang="0">
                <a:pos x="47" y="47"/>
              </a:cxn>
              <a:cxn ang="0">
                <a:pos x="15" y="94"/>
              </a:cxn>
              <a:cxn ang="0">
                <a:pos x="15" y="86"/>
              </a:cxn>
              <a:cxn ang="0">
                <a:pos x="8" y="140"/>
              </a:cxn>
              <a:cxn ang="0">
                <a:pos x="15" y="195"/>
              </a:cxn>
              <a:cxn ang="0">
                <a:pos x="15" y="195"/>
              </a:cxn>
              <a:cxn ang="0">
                <a:pos x="47" y="242"/>
              </a:cxn>
              <a:cxn ang="0">
                <a:pos x="93" y="273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0"/>
              </a:cxn>
              <a:cxn ang="0">
                <a:pos x="288" y="140"/>
              </a:cxn>
              <a:cxn ang="0">
                <a:pos x="281" y="195"/>
              </a:cxn>
              <a:cxn ang="0">
                <a:pos x="249" y="250"/>
              </a:cxn>
              <a:cxn ang="0">
                <a:pos x="249" y="250"/>
              </a:cxn>
              <a:cxn ang="0">
                <a:pos x="203" y="281"/>
              </a:cxn>
              <a:cxn ang="0">
                <a:pos x="140" y="289"/>
              </a:cxn>
              <a:cxn ang="0">
                <a:pos x="140" y="289"/>
              </a:cxn>
              <a:cxn ang="0">
                <a:pos x="86" y="281"/>
              </a:cxn>
              <a:cxn ang="0">
                <a:pos x="39" y="250"/>
              </a:cxn>
              <a:cxn ang="0">
                <a:pos x="39" y="250"/>
              </a:cxn>
              <a:cxn ang="0">
                <a:pos x="8" y="203"/>
              </a:cxn>
              <a:cxn ang="0">
                <a:pos x="0" y="140"/>
              </a:cxn>
              <a:cxn ang="0">
                <a:pos x="0" y="140"/>
              </a:cxn>
              <a:cxn ang="0">
                <a:pos x="8" y="86"/>
              </a:cxn>
              <a:cxn ang="0">
                <a:pos x="39" y="39"/>
              </a:cxn>
              <a:cxn ang="0">
                <a:pos x="39" y="39"/>
              </a:cxn>
              <a:cxn ang="0">
                <a:pos x="86" y="8"/>
              </a:cxn>
              <a:cxn ang="0">
                <a:pos x="140" y="0"/>
              </a:cxn>
              <a:cxn ang="0">
                <a:pos x="140" y="0"/>
              </a:cxn>
              <a:cxn ang="0">
                <a:pos x="195" y="8"/>
              </a:cxn>
              <a:cxn ang="0">
                <a:pos x="249" y="39"/>
              </a:cxn>
              <a:cxn ang="0">
                <a:pos x="249" y="39"/>
              </a:cxn>
              <a:cxn ang="0">
                <a:pos x="281" y="86"/>
              </a:cxn>
              <a:cxn ang="0">
                <a:pos x="288" y="140"/>
              </a:cxn>
            </a:cxnLst>
            <a:rect l="0" t="0" r="r" b="b"/>
            <a:pathLst>
              <a:path w="288" h="289">
                <a:moveTo>
                  <a:pt x="281" y="140"/>
                </a:moveTo>
                <a:lnTo>
                  <a:pt x="273" y="86"/>
                </a:lnTo>
                <a:lnTo>
                  <a:pt x="273" y="94"/>
                </a:lnTo>
                <a:lnTo>
                  <a:pt x="273" y="94"/>
                </a:lnTo>
                <a:lnTo>
                  <a:pt x="242" y="47"/>
                </a:lnTo>
                <a:lnTo>
                  <a:pt x="242" y="47"/>
                </a:lnTo>
                <a:lnTo>
                  <a:pt x="242" y="47"/>
                </a:lnTo>
                <a:lnTo>
                  <a:pt x="195" y="16"/>
                </a:lnTo>
                <a:lnTo>
                  <a:pt x="195" y="16"/>
                </a:lnTo>
                <a:lnTo>
                  <a:pt x="195" y="16"/>
                </a:lnTo>
                <a:lnTo>
                  <a:pt x="140" y="8"/>
                </a:lnTo>
                <a:lnTo>
                  <a:pt x="140" y="8"/>
                </a:lnTo>
                <a:lnTo>
                  <a:pt x="140" y="8"/>
                </a:lnTo>
                <a:lnTo>
                  <a:pt x="86" y="16"/>
                </a:lnTo>
                <a:lnTo>
                  <a:pt x="93" y="16"/>
                </a:lnTo>
                <a:lnTo>
                  <a:pt x="93" y="16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15" y="94"/>
                </a:lnTo>
                <a:lnTo>
                  <a:pt x="15" y="86"/>
                </a:lnTo>
                <a:lnTo>
                  <a:pt x="15" y="86"/>
                </a:lnTo>
                <a:lnTo>
                  <a:pt x="8" y="140"/>
                </a:lnTo>
                <a:lnTo>
                  <a:pt x="8" y="140"/>
                </a:lnTo>
                <a:lnTo>
                  <a:pt x="8" y="140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3" y="273"/>
                </a:lnTo>
                <a:lnTo>
                  <a:pt x="86" y="273"/>
                </a:lnTo>
                <a:lnTo>
                  <a:pt x="86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0"/>
                </a:lnTo>
                <a:lnTo>
                  <a:pt x="281" y="140"/>
                </a:lnTo>
                <a:lnTo>
                  <a:pt x="288" y="140"/>
                </a:lnTo>
                <a:lnTo>
                  <a:pt x="288" y="140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49" y="250"/>
                </a:lnTo>
                <a:lnTo>
                  <a:pt x="249" y="250"/>
                </a:lnTo>
                <a:lnTo>
                  <a:pt x="249" y="250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0" y="289"/>
                </a:lnTo>
                <a:lnTo>
                  <a:pt x="140" y="289"/>
                </a:lnTo>
                <a:lnTo>
                  <a:pt x="140" y="289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50"/>
                </a:lnTo>
                <a:lnTo>
                  <a:pt x="39" y="250"/>
                </a:lnTo>
                <a:lnTo>
                  <a:pt x="39" y="250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8" y="86"/>
                </a:lnTo>
                <a:lnTo>
                  <a:pt x="8" y="86"/>
                </a:lnTo>
                <a:lnTo>
                  <a:pt x="8" y="86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8"/>
                </a:lnTo>
                <a:lnTo>
                  <a:pt x="86" y="8"/>
                </a:lnTo>
                <a:lnTo>
                  <a:pt x="86" y="8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5" y="8"/>
                </a:lnTo>
                <a:lnTo>
                  <a:pt x="195" y="8"/>
                </a:lnTo>
                <a:lnTo>
                  <a:pt x="203" y="8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1" y="86"/>
                </a:lnTo>
                <a:lnTo>
                  <a:pt x="281" y="86"/>
                </a:lnTo>
                <a:lnTo>
                  <a:pt x="281" y="86"/>
                </a:lnTo>
                <a:lnTo>
                  <a:pt x="288" y="140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6705600" y="4030663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7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6402388" y="3932238"/>
            <a:ext cx="244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6705600" y="4589463"/>
            <a:ext cx="444500" cy="446087"/>
          </a:xfrm>
          <a:custGeom>
            <a:avLst/>
            <a:gdLst/>
            <a:ahLst/>
            <a:cxnLst>
              <a:cxn ang="0">
                <a:pos x="280" y="140"/>
              </a:cxn>
              <a:cxn ang="0">
                <a:pos x="272" y="85"/>
              </a:cxn>
              <a:cxn ang="0">
                <a:pos x="241" y="39"/>
              </a:cxn>
              <a:cxn ang="0">
                <a:pos x="194" y="7"/>
              </a:cxn>
              <a:cxn ang="0">
                <a:pos x="140" y="0"/>
              </a:cxn>
              <a:cxn ang="0">
                <a:pos x="85" y="7"/>
              </a:cxn>
              <a:cxn ang="0">
                <a:pos x="39" y="39"/>
              </a:cxn>
              <a:cxn ang="0">
                <a:pos x="7" y="85"/>
              </a:cxn>
              <a:cxn ang="0">
                <a:pos x="0" y="140"/>
              </a:cxn>
              <a:cxn ang="0">
                <a:pos x="7" y="195"/>
              </a:cxn>
              <a:cxn ang="0">
                <a:pos x="39" y="242"/>
              </a:cxn>
              <a:cxn ang="0">
                <a:pos x="85" y="273"/>
              </a:cxn>
              <a:cxn ang="0">
                <a:pos x="140" y="281"/>
              </a:cxn>
              <a:cxn ang="0">
                <a:pos x="194" y="273"/>
              </a:cxn>
              <a:cxn ang="0">
                <a:pos x="241" y="242"/>
              </a:cxn>
              <a:cxn ang="0">
                <a:pos x="272" y="195"/>
              </a:cxn>
              <a:cxn ang="0">
                <a:pos x="280" y="140"/>
              </a:cxn>
            </a:cxnLst>
            <a:rect l="0" t="0" r="r" b="b"/>
            <a:pathLst>
              <a:path w="280" h="281">
                <a:moveTo>
                  <a:pt x="280" y="140"/>
                </a:moveTo>
                <a:lnTo>
                  <a:pt x="272" y="85"/>
                </a:lnTo>
                <a:lnTo>
                  <a:pt x="241" y="39"/>
                </a:lnTo>
                <a:lnTo>
                  <a:pt x="194" y="7"/>
                </a:lnTo>
                <a:lnTo>
                  <a:pt x="140" y="0"/>
                </a:lnTo>
                <a:lnTo>
                  <a:pt x="85" y="7"/>
                </a:lnTo>
                <a:lnTo>
                  <a:pt x="39" y="39"/>
                </a:lnTo>
                <a:lnTo>
                  <a:pt x="7" y="85"/>
                </a:lnTo>
                <a:lnTo>
                  <a:pt x="0" y="140"/>
                </a:lnTo>
                <a:lnTo>
                  <a:pt x="7" y="195"/>
                </a:lnTo>
                <a:lnTo>
                  <a:pt x="39" y="242"/>
                </a:lnTo>
                <a:lnTo>
                  <a:pt x="85" y="273"/>
                </a:lnTo>
                <a:lnTo>
                  <a:pt x="140" y="281"/>
                </a:lnTo>
                <a:lnTo>
                  <a:pt x="194" y="273"/>
                </a:lnTo>
                <a:lnTo>
                  <a:pt x="241" y="242"/>
                </a:lnTo>
                <a:lnTo>
                  <a:pt x="272" y="195"/>
                </a:lnTo>
                <a:lnTo>
                  <a:pt x="280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6705600" y="4589463"/>
            <a:ext cx="457200" cy="457200"/>
          </a:xfrm>
          <a:custGeom>
            <a:avLst/>
            <a:gdLst/>
            <a:ahLst/>
            <a:cxnLst>
              <a:cxn ang="0">
                <a:pos x="272" y="85"/>
              </a:cxn>
              <a:cxn ang="0">
                <a:pos x="272" y="93"/>
              </a:cxn>
              <a:cxn ang="0">
                <a:pos x="241" y="46"/>
              </a:cxn>
              <a:cxn ang="0">
                <a:pos x="194" y="15"/>
              </a:cxn>
              <a:cxn ang="0">
                <a:pos x="194" y="15"/>
              </a:cxn>
              <a:cxn ang="0">
                <a:pos x="140" y="7"/>
              </a:cxn>
              <a:cxn ang="0">
                <a:pos x="85" y="15"/>
              </a:cxn>
              <a:cxn ang="0">
                <a:pos x="93" y="15"/>
              </a:cxn>
              <a:cxn ang="0">
                <a:pos x="46" y="46"/>
              </a:cxn>
              <a:cxn ang="0">
                <a:pos x="15" y="93"/>
              </a:cxn>
              <a:cxn ang="0">
                <a:pos x="15" y="85"/>
              </a:cxn>
              <a:cxn ang="0">
                <a:pos x="7" y="140"/>
              </a:cxn>
              <a:cxn ang="0">
                <a:pos x="15" y="195"/>
              </a:cxn>
              <a:cxn ang="0">
                <a:pos x="15" y="195"/>
              </a:cxn>
              <a:cxn ang="0">
                <a:pos x="46" y="242"/>
              </a:cxn>
              <a:cxn ang="0">
                <a:pos x="93" y="273"/>
              </a:cxn>
              <a:cxn ang="0">
                <a:pos x="85" y="273"/>
              </a:cxn>
              <a:cxn ang="0">
                <a:pos x="140" y="281"/>
              </a:cxn>
              <a:cxn ang="0">
                <a:pos x="194" y="273"/>
              </a:cxn>
              <a:cxn ang="0">
                <a:pos x="194" y="273"/>
              </a:cxn>
              <a:cxn ang="0">
                <a:pos x="241" y="242"/>
              </a:cxn>
              <a:cxn ang="0">
                <a:pos x="272" y="195"/>
              </a:cxn>
              <a:cxn ang="0">
                <a:pos x="272" y="195"/>
              </a:cxn>
              <a:cxn ang="0">
                <a:pos x="280" y="140"/>
              </a:cxn>
              <a:cxn ang="0">
                <a:pos x="288" y="140"/>
              </a:cxn>
              <a:cxn ang="0">
                <a:pos x="280" y="195"/>
              </a:cxn>
              <a:cxn ang="0">
                <a:pos x="249" y="249"/>
              </a:cxn>
              <a:cxn ang="0">
                <a:pos x="249" y="249"/>
              </a:cxn>
              <a:cxn ang="0">
                <a:pos x="202" y="281"/>
              </a:cxn>
              <a:cxn ang="0">
                <a:pos x="140" y="288"/>
              </a:cxn>
              <a:cxn ang="0">
                <a:pos x="140" y="288"/>
              </a:cxn>
              <a:cxn ang="0">
                <a:pos x="85" y="281"/>
              </a:cxn>
              <a:cxn ang="0">
                <a:pos x="39" y="249"/>
              </a:cxn>
              <a:cxn ang="0">
                <a:pos x="39" y="249"/>
              </a:cxn>
              <a:cxn ang="0">
                <a:pos x="7" y="203"/>
              </a:cxn>
              <a:cxn ang="0">
                <a:pos x="0" y="140"/>
              </a:cxn>
              <a:cxn ang="0">
                <a:pos x="0" y="140"/>
              </a:cxn>
              <a:cxn ang="0">
                <a:pos x="7" y="85"/>
              </a:cxn>
              <a:cxn ang="0">
                <a:pos x="39" y="39"/>
              </a:cxn>
              <a:cxn ang="0">
                <a:pos x="39" y="39"/>
              </a:cxn>
              <a:cxn ang="0">
                <a:pos x="85" y="7"/>
              </a:cxn>
              <a:cxn ang="0">
                <a:pos x="140" y="0"/>
              </a:cxn>
              <a:cxn ang="0">
                <a:pos x="140" y="0"/>
              </a:cxn>
              <a:cxn ang="0">
                <a:pos x="194" y="7"/>
              </a:cxn>
              <a:cxn ang="0">
                <a:pos x="249" y="39"/>
              </a:cxn>
              <a:cxn ang="0">
                <a:pos x="249" y="39"/>
              </a:cxn>
              <a:cxn ang="0">
                <a:pos x="280" y="85"/>
              </a:cxn>
              <a:cxn ang="0">
                <a:pos x="288" y="140"/>
              </a:cxn>
            </a:cxnLst>
            <a:rect l="0" t="0" r="r" b="b"/>
            <a:pathLst>
              <a:path w="288" h="288">
                <a:moveTo>
                  <a:pt x="280" y="140"/>
                </a:moveTo>
                <a:lnTo>
                  <a:pt x="272" y="85"/>
                </a:lnTo>
                <a:lnTo>
                  <a:pt x="272" y="93"/>
                </a:lnTo>
                <a:lnTo>
                  <a:pt x="272" y="93"/>
                </a:lnTo>
                <a:lnTo>
                  <a:pt x="241" y="46"/>
                </a:lnTo>
                <a:lnTo>
                  <a:pt x="241" y="46"/>
                </a:lnTo>
                <a:lnTo>
                  <a:pt x="241" y="46"/>
                </a:lnTo>
                <a:lnTo>
                  <a:pt x="194" y="15"/>
                </a:lnTo>
                <a:lnTo>
                  <a:pt x="194" y="15"/>
                </a:lnTo>
                <a:lnTo>
                  <a:pt x="194" y="15"/>
                </a:lnTo>
                <a:lnTo>
                  <a:pt x="140" y="7"/>
                </a:lnTo>
                <a:lnTo>
                  <a:pt x="140" y="7"/>
                </a:lnTo>
                <a:lnTo>
                  <a:pt x="140" y="7"/>
                </a:lnTo>
                <a:lnTo>
                  <a:pt x="85" y="15"/>
                </a:lnTo>
                <a:lnTo>
                  <a:pt x="93" y="15"/>
                </a:lnTo>
                <a:lnTo>
                  <a:pt x="93" y="15"/>
                </a:lnTo>
                <a:lnTo>
                  <a:pt x="46" y="46"/>
                </a:lnTo>
                <a:lnTo>
                  <a:pt x="46" y="46"/>
                </a:lnTo>
                <a:lnTo>
                  <a:pt x="46" y="46"/>
                </a:lnTo>
                <a:lnTo>
                  <a:pt x="15" y="93"/>
                </a:lnTo>
                <a:lnTo>
                  <a:pt x="15" y="85"/>
                </a:lnTo>
                <a:lnTo>
                  <a:pt x="15" y="85"/>
                </a:lnTo>
                <a:lnTo>
                  <a:pt x="7" y="140"/>
                </a:lnTo>
                <a:lnTo>
                  <a:pt x="7" y="140"/>
                </a:lnTo>
                <a:lnTo>
                  <a:pt x="7" y="140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6" y="242"/>
                </a:lnTo>
                <a:lnTo>
                  <a:pt x="46" y="242"/>
                </a:lnTo>
                <a:lnTo>
                  <a:pt x="46" y="242"/>
                </a:lnTo>
                <a:lnTo>
                  <a:pt x="93" y="273"/>
                </a:lnTo>
                <a:lnTo>
                  <a:pt x="85" y="273"/>
                </a:lnTo>
                <a:lnTo>
                  <a:pt x="85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4" y="273"/>
                </a:lnTo>
                <a:lnTo>
                  <a:pt x="194" y="273"/>
                </a:lnTo>
                <a:lnTo>
                  <a:pt x="194" y="273"/>
                </a:lnTo>
                <a:lnTo>
                  <a:pt x="241" y="242"/>
                </a:lnTo>
                <a:lnTo>
                  <a:pt x="241" y="242"/>
                </a:lnTo>
                <a:lnTo>
                  <a:pt x="241" y="242"/>
                </a:lnTo>
                <a:lnTo>
                  <a:pt x="272" y="195"/>
                </a:lnTo>
                <a:lnTo>
                  <a:pt x="272" y="195"/>
                </a:lnTo>
                <a:lnTo>
                  <a:pt x="272" y="195"/>
                </a:lnTo>
                <a:lnTo>
                  <a:pt x="280" y="140"/>
                </a:lnTo>
                <a:lnTo>
                  <a:pt x="280" y="140"/>
                </a:lnTo>
                <a:lnTo>
                  <a:pt x="288" y="140"/>
                </a:lnTo>
                <a:lnTo>
                  <a:pt x="288" y="140"/>
                </a:lnTo>
                <a:lnTo>
                  <a:pt x="280" y="195"/>
                </a:lnTo>
                <a:lnTo>
                  <a:pt x="280" y="195"/>
                </a:lnTo>
                <a:lnTo>
                  <a:pt x="280" y="203"/>
                </a:lnTo>
                <a:lnTo>
                  <a:pt x="249" y="249"/>
                </a:lnTo>
                <a:lnTo>
                  <a:pt x="249" y="249"/>
                </a:lnTo>
                <a:lnTo>
                  <a:pt x="249" y="249"/>
                </a:lnTo>
                <a:lnTo>
                  <a:pt x="202" y="281"/>
                </a:lnTo>
                <a:lnTo>
                  <a:pt x="202" y="281"/>
                </a:lnTo>
                <a:lnTo>
                  <a:pt x="194" y="281"/>
                </a:lnTo>
                <a:lnTo>
                  <a:pt x="140" y="288"/>
                </a:lnTo>
                <a:lnTo>
                  <a:pt x="140" y="288"/>
                </a:lnTo>
                <a:lnTo>
                  <a:pt x="140" y="288"/>
                </a:lnTo>
                <a:lnTo>
                  <a:pt x="85" y="281"/>
                </a:lnTo>
                <a:lnTo>
                  <a:pt x="85" y="281"/>
                </a:lnTo>
                <a:lnTo>
                  <a:pt x="85" y="281"/>
                </a:lnTo>
                <a:lnTo>
                  <a:pt x="39" y="249"/>
                </a:lnTo>
                <a:lnTo>
                  <a:pt x="39" y="249"/>
                </a:lnTo>
                <a:lnTo>
                  <a:pt x="39" y="249"/>
                </a:lnTo>
                <a:lnTo>
                  <a:pt x="7" y="203"/>
                </a:lnTo>
                <a:lnTo>
                  <a:pt x="7" y="203"/>
                </a:lnTo>
                <a:lnTo>
                  <a:pt x="7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7" y="85"/>
                </a:lnTo>
                <a:lnTo>
                  <a:pt x="7" y="85"/>
                </a:lnTo>
                <a:lnTo>
                  <a:pt x="7" y="85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5" y="7"/>
                </a:lnTo>
                <a:lnTo>
                  <a:pt x="85" y="7"/>
                </a:lnTo>
                <a:lnTo>
                  <a:pt x="85" y="7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4" y="7"/>
                </a:lnTo>
                <a:lnTo>
                  <a:pt x="194" y="7"/>
                </a:lnTo>
                <a:lnTo>
                  <a:pt x="202" y="7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0" y="85"/>
                </a:lnTo>
                <a:lnTo>
                  <a:pt x="280" y="85"/>
                </a:lnTo>
                <a:lnTo>
                  <a:pt x="280" y="85"/>
                </a:lnTo>
                <a:lnTo>
                  <a:pt x="288" y="140"/>
                </a:lnTo>
                <a:lnTo>
                  <a:pt x="280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7150100" y="4811713"/>
            <a:ext cx="12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8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6915150" y="4713288"/>
            <a:ext cx="122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endParaRPr lang="en-US" dirty="0">
              <a:latin typeface="Calibri"/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5813425" y="4589463"/>
            <a:ext cx="446088" cy="446087"/>
          </a:xfrm>
          <a:custGeom>
            <a:avLst/>
            <a:gdLst/>
            <a:ahLst/>
            <a:cxnLst>
              <a:cxn ang="0">
                <a:pos x="281" y="140"/>
              </a:cxn>
              <a:cxn ang="0">
                <a:pos x="273" y="85"/>
              </a:cxn>
              <a:cxn ang="0">
                <a:pos x="242" y="39"/>
              </a:cxn>
              <a:cxn ang="0">
                <a:pos x="195" y="7"/>
              </a:cxn>
              <a:cxn ang="0">
                <a:pos x="141" y="0"/>
              </a:cxn>
              <a:cxn ang="0">
                <a:pos x="86" y="7"/>
              </a:cxn>
              <a:cxn ang="0">
                <a:pos x="39" y="39"/>
              </a:cxn>
              <a:cxn ang="0">
                <a:pos x="8" y="85"/>
              </a:cxn>
              <a:cxn ang="0">
                <a:pos x="0" y="140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1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0"/>
              </a:cxn>
            </a:cxnLst>
            <a:rect l="0" t="0" r="r" b="b"/>
            <a:pathLst>
              <a:path w="281" h="281">
                <a:moveTo>
                  <a:pt x="281" y="140"/>
                </a:moveTo>
                <a:lnTo>
                  <a:pt x="273" y="85"/>
                </a:lnTo>
                <a:lnTo>
                  <a:pt x="242" y="39"/>
                </a:lnTo>
                <a:lnTo>
                  <a:pt x="195" y="7"/>
                </a:lnTo>
                <a:lnTo>
                  <a:pt x="141" y="0"/>
                </a:lnTo>
                <a:lnTo>
                  <a:pt x="86" y="7"/>
                </a:lnTo>
                <a:lnTo>
                  <a:pt x="39" y="39"/>
                </a:lnTo>
                <a:lnTo>
                  <a:pt x="8" y="85"/>
                </a:lnTo>
                <a:lnTo>
                  <a:pt x="0" y="140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1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5813425" y="4589463"/>
            <a:ext cx="458788" cy="457200"/>
          </a:xfrm>
          <a:custGeom>
            <a:avLst/>
            <a:gdLst/>
            <a:ahLst/>
            <a:cxnLst>
              <a:cxn ang="0">
                <a:pos x="273" y="85"/>
              </a:cxn>
              <a:cxn ang="0">
                <a:pos x="273" y="93"/>
              </a:cxn>
              <a:cxn ang="0">
                <a:pos x="242" y="46"/>
              </a:cxn>
              <a:cxn ang="0">
                <a:pos x="195" y="15"/>
              </a:cxn>
              <a:cxn ang="0">
                <a:pos x="195" y="15"/>
              </a:cxn>
              <a:cxn ang="0">
                <a:pos x="141" y="7"/>
              </a:cxn>
              <a:cxn ang="0">
                <a:pos x="86" y="15"/>
              </a:cxn>
              <a:cxn ang="0">
                <a:pos x="94" y="15"/>
              </a:cxn>
              <a:cxn ang="0">
                <a:pos x="47" y="46"/>
              </a:cxn>
              <a:cxn ang="0">
                <a:pos x="16" y="93"/>
              </a:cxn>
              <a:cxn ang="0">
                <a:pos x="16" y="85"/>
              </a:cxn>
              <a:cxn ang="0">
                <a:pos x="8" y="140"/>
              </a:cxn>
              <a:cxn ang="0">
                <a:pos x="16" y="195"/>
              </a:cxn>
              <a:cxn ang="0">
                <a:pos x="16" y="195"/>
              </a:cxn>
              <a:cxn ang="0">
                <a:pos x="47" y="242"/>
              </a:cxn>
              <a:cxn ang="0">
                <a:pos x="94" y="273"/>
              </a:cxn>
              <a:cxn ang="0">
                <a:pos x="86" y="273"/>
              </a:cxn>
              <a:cxn ang="0">
                <a:pos x="141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0"/>
              </a:cxn>
              <a:cxn ang="0">
                <a:pos x="289" y="140"/>
              </a:cxn>
              <a:cxn ang="0">
                <a:pos x="281" y="195"/>
              </a:cxn>
              <a:cxn ang="0">
                <a:pos x="250" y="249"/>
              </a:cxn>
              <a:cxn ang="0">
                <a:pos x="250" y="249"/>
              </a:cxn>
              <a:cxn ang="0">
                <a:pos x="203" y="281"/>
              </a:cxn>
              <a:cxn ang="0">
                <a:pos x="141" y="288"/>
              </a:cxn>
              <a:cxn ang="0">
                <a:pos x="141" y="288"/>
              </a:cxn>
              <a:cxn ang="0">
                <a:pos x="86" y="281"/>
              </a:cxn>
              <a:cxn ang="0">
                <a:pos x="39" y="249"/>
              </a:cxn>
              <a:cxn ang="0">
                <a:pos x="39" y="249"/>
              </a:cxn>
              <a:cxn ang="0">
                <a:pos x="8" y="203"/>
              </a:cxn>
              <a:cxn ang="0">
                <a:pos x="0" y="140"/>
              </a:cxn>
              <a:cxn ang="0">
                <a:pos x="0" y="140"/>
              </a:cxn>
              <a:cxn ang="0">
                <a:pos x="8" y="85"/>
              </a:cxn>
              <a:cxn ang="0">
                <a:pos x="39" y="39"/>
              </a:cxn>
              <a:cxn ang="0">
                <a:pos x="39" y="39"/>
              </a:cxn>
              <a:cxn ang="0">
                <a:pos x="86" y="7"/>
              </a:cxn>
              <a:cxn ang="0">
                <a:pos x="141" y="0"/>
              </a:cxn>
              <a:cxn ang="0">
                <a:pos x="141" y="0"/>
              </a:cxn>
              <a:cxn ang="0">
                <a:pos x="195" y="7"/>
              </a:cxn>
              <a:cxn ang="0">
                <a:pos x="250" y="39"/>
              </a:cxn>
              <a:cxn ang="0">
                <a:pos x="250" y="39"/>
              </a:cxn>
              <a:cxn ang="0">
                <a:pos x="281" y="85"/>
              </a:cxn>
              <a:cxn ang="0">
                <a:pos x="289" y="140"/>
              </a:cxn>
            </a:cxnLst>
            <a:rect l="0" t="0" r="r" b="b"/>
            <a:pathLst>
              <a:path w="289" h="288">
                <a:moveTo>
                  <a:pt x="281" y="140"/>
                </a:moveTo>
                <a:lnTo>
                  <a:pt x="273" y="85"/>
                </a:lnTo>
                <a:lnTo>
                  <a:pt x="273" y="93"/>
                </a:lnTo>
                <a:lnTo>
                  <a:pt x="273" y="93"/>
                </a:lnTo>
                <a:lnTo>
                  <a:pt x="242" y="46"/>
                </a:lnTo>
                <a:lnTo>
                  <a:pt x="242" y="46"/>
                </a:lnTo>
                <a:lnTo>
                  <a:pt x="242" y="46"/>
                </a:lnTo>
                <a:lnTo>
                  <a:pt x="195" y="15"/>
                </a:lnTo>
                <a:lnTo>
                  <a:pt x="195" y="15"/>
                </a:lnTo>
                <a:lnTo>
                  <a:pt x="195" y="15"/>
                </a:lnTo>
                <a:lnTo>
                  <a:pt x="141" y="7"/>
                </a:lnTo>
                <a:lnTo>
                  <a:pt x="141" y="7"/>
                </a:lnTo>
                <a:lnTo>
                  <a:pt x="141" y="7"/>
                </a:lnTo>
                <a:lnTo>
                  <a:pt x="86" y="15"/>
                </a:lnTo>
                <a:lnTo>
                  <a:pt x="94" y="15"/>
                </a:lnTo>
                <a:lnTo>
                  <a:pt x="94" y="15"/>
                </a:lnTo>
                <a:lnTo>
                  <a:pt x="47" y="46"/>
                </a:lnTo>
                <a:lnTo>
                  <a:pt x="47" y="46"/>
                </a:lnTo>
                <a:lnTo>
                  <a:pt x="47" y="46"/>
                </a:lnTo>
                <a:lnTo>
                  <a:pt x="16" y="93"/>
                </a:lnTo>
                <a:lnTo>
                  <a:pt x="16" y="85"/>
                </a:lnTo>
                <a:lnTo>
                  <a:pt x="16" y="85"/>
                </a:lnTo>
                <a:lnTo>
                  <a:pt x="8" y="140"/>
                </a:lnTo>
                <a:lnTo>
                  <a:pt x="8" y="140"/>
                </a:lnTo>
                <a:lnTo>
                  <a:pt x="8" y="140"/>
                </a:lnTo>
                <a:lnTo>
                  <a:pt x="16" y="195"/>
                </a:lnTo>
                <a:lnTo>
                  <a:pt x="16" y="195"/>
                </a:lnTo>
                <a:lnTo>
                  <a:pt x="16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4" y="273"/>
                </a:lnTo>
                <a:lnTo>
                  <a:pt x="86" y="273"/>
                </a:lnTo>
                <a:lnTo>
                  <a:pt x="86" y="273"/>
                </a:lnTo>
                <a:lnTo>
                  <a:pt x="141" y="281"/>
                </a:lnTo>
                <a:lnTo>
                  <a:pt x="141" y="281"/>
                </a:lnTo>
                <a:lnTo>
                  <a:pt x="141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0"/>
                </a:lnTo>
                <a:lnTo>
                  <a:pt x="281" y="140"/>
                </a:lnTo>
                <a:lnTo>
                  <a:pt x="289" y="140"/>
                </a:lnTo>
                <a:lnTo>
                  <a:pt x="289" y="140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50" y="249"/>
                </a:lnTo>
                <a:lnTo>
                  <a:pt x="250" y="249"/>
                </a:lnTo>
                <a:lnTo>
                  <a:pt x="250" y="249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1" y="288"/>
                </a:lnTo>
                <a:lnTo>
                  <a:pt x="141" y="288"/>
                </a:lnTo>
                <a:lnTo>
                  <a:pt x="141" y="288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49"/>
                </a:lnTo>
                <a:lnTo>
                  <a:pt x="39" y="249"/>
                </a:lnTo>
                <a:lnTo>
                  <a:pt x="39" y="249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8" y="85"/>
                </a:lnTo>
                <a:lnTo>
                  <a:pt x="8" y="85"/>
                </a:lnTo>
                <a:lnTo>
                  <a:pt x="8" y="85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7"/>
                </a:lnTo>
                <a:lnTo>
                  <a:pt x="86" y="7"/>
                </a:lnTo>
                <a:lnTo>
                  <a:pt x="86" y="7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95" y="7"/>
                </a:lnTo>
                <a:lnTo>
                  <a:pt x="195" y="7"/>
                </a:lnTo>
                <a:lnTo>
                  <a:pt x="203" y="7"/>
                </a:lnTo>
                <a:lnTo>
                  <a:pt x="250" y="39"/>
                </a:lnTo>
                <a:lnTo>
                  <a:pt x="250" y="39"/>
                </a:lnTo>
                <a:lnTo>
                  <a:pt x="250" y="39"/>
                </a:lnTo>
                <a:lnTo>
                  <a:pt x="281" y="85"/>
                </a:lnTo>
                <a:lnTo>
                  <a:pt x="281" y="85"/>
                </a:lnTo>
                <a:lnTo>
                  <a:pt x="281" y="85"/>
                </a:lnTo>
                <a:lnTo>
                  <a:pt x="289" y="140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6259513" y="4811713"/>
            <a:ext cx="12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8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6024563" y="4713288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</a:t>
            </a:r>
            <a:endParaRPr lang="en-US" dirty="0">
              <a:latin typeface="Calibri"/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6259513" y="5368925"/>
            <a:ext cx="446087" cy="446088"/>
          </a:xfrm>
          <a:custGeom>
            <a:avLst/>
            <a:gdLst/>
            <a:ahLst/>
            <a:cxnLst>
              <a:cxn ang="0">
                <a:pos x="281" y="141"/>
              </a:cxn>
              <a:cxn ang="0">
                <a:pos x="273" y="86"/>
              </a:cxn>
              <a:cxn ang="0">
                <a:pos x="242" y="39"/>
              </a:cxn>
              <a:cxn ang="0">
                <a:pos x="195" y="8"/>
              </a:cxn>
              <a:cxn ang="0">
                <a:pos x="140" y="0"/>
              </a:cxn>
              <a:cxn ang="0">
                <a:pos x="86" y="8"/>
              </a:cxn>
              <a:cxn ang="0">
                <a:pos x="39" y="39"/>
              </a:cxn>
              <a:cxn ang="0">
                <a:pos x="8" y="86"/>
              </a:cxn>
              <a:cxn ang="0">
                <a:pos x="0" y="141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1"/>
              </a:cxn>
            </a:cxnLst>
            <a:rect l="0" t="0" r="r" b="b"/>
            <a:pathLst>
              <a:path w="281" h="281">
                <a:moveTo>
                  <a:pt x="281" y="141"/>
                </a:moveTo>
                <a:lnTo>
                  <a:pt x="273" y="86"/>
                </a:lnTo>
                <a:lnTo>
                  <a:pt x="242" y="39"/>
                </a:lnTo>
                <a:lnTo>
                  <a:pt x="195" y="8"/>
                </a:lnTo>
                <a:lnTo>
                  <a:pt x="140" y="0"/>
                </a:lnTo>
                <a:lnTo>
                  <a:pt x="86" y="8"/>
                </a:lnTo>
                <a:lnTo>
                  <a:pt x="39" y="39"/>
                </a:lnTo>
                <a:lnTo>
                  <a:pt x="8" y="86"/>
                </a:lnTo>
                <a:lnTo>
                  <a:pt x="0" y="141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0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6259513" y="5368925"/>
            <a:ext cx="457200" cy="458788"/>
          </a:xfrm>
          <a:custGeom>
            <a:avLst/>
            <a:gdLst/>
            <a:ahLst/>
            <a:cxnLst>
              <a:cxn ang="0">
                <a:pos x="273" y="86"/>
              </a:cxn>
              <a:cxn ang="0">
                <a:pos x="273" y="94"/>
              </a:cxn>
              <a:cxn ang="0">
                <a:pos x="242" y="47"/>
              </a:cxn>
              <a:cxn ang="0">
                <a:pos x="195" y="16"/>
              </a:cxn>
              <a:cxn ang="0">
                <a:pos x="195" y="16"/>
              </a:cxn>
              <a:cxn ang="0">
                <a:pos x="140" y="8"/>
              </a:cxn>
              <a:cxn ang="0">
                <a:pos x="86" y="16"/>
              </a:cxn>
              <a:cxn ang="0">
                <a:pos x="93" y="16"/>
              </a:cxn>
              <a:cxn ang="0">
                <a:pos x="47" y="47"/>
              </a:cxn>
              <a:cxn ang="0">
                <a:pos x="15" y="94"/>
              </a:cxn>
              <a:cxn ang="0">
                <a:pos x="15" y="86"/>
              </a:cxn>
              <a:cxn ang="0">
                <a:pos x="8" y="141"/>
              </a:cxn>
              <a:cxn ang="0">
                <a:pos x="15" y="195"/>
              </a:cxn>
              <a:cxn ang="0">
                <a:pos x="15" y="195"/>
              </a:cxn>
              <a:cxn ang="0">
                <a:pos x="47" y="242"/>
              </a:cxn>
              <a:cxn ang="0">
                <a:pos x="93" y="273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1"/>
              </a:cxn>
              <a:cxn ang="0">
                <a:pos x="288" y="141"/>
              </a:cxn>
              <a:cxn ang="0">
                <a:pos x="281" y="195"/>
              </a:cxn>
              <a:cxn ang="0">
                <a:pos x="249" y="250"/>
              </a:cxn>
              <a:cxn ang="0">
                <a:pos x="249" y="250"/>
              </a:cxn>
              <a:cxn ang="0">
                <a:pos x="203" y="281"/>
              </a:cxn>
              <a:cxn ang="0">
                <a:pos x="140" y="289"/>
              </a:cxn>
              <a:cxn ang="0">
                <a:pos x="140" y="289"/>
              </a:cxn>
              <a:cxn ang="0">
                <a:pos x="86" y="281"/>
              </a:cxn>
              <a:cxn ang="0">
                <a:pos x="39" y="250"/>
              </a:cxn>
              <a:cxn ang="0">
                <a:pos x="39" y="250"/>
              </a:cxn>
              <a:cxn ang="0">
                <a:pos x="8" y="203"/>
              </a:cxn>
              <a:cxn ang="0">
                <a:pos x="0" y="141"/>
              </a:cxn>
              <a:cxn ang="0">
                <a:pos x="0" y="141"/>
              </a:cxn>
              <a:cxn ang="0">
                <a:pos x="8" y="86"/>
              </a:cxn>
              <a:cxn ang="0">
                <a:pos x="39" y="39"/>
              </a:cxn>
              <a:cxn ang="0">
                <a:pos x="39" y="39"/>
              </a:cxn>
              <a:cxn ang="0">
                <a:pos x="86" y="8"/>
              </a:cxn>
              <a:cxn ang="0">
                <a:pos x="140" y="0"/>
              </a:cxn>
              <a:cxn ang="0">
                <a:pos x="140" y="0"/>
              </a:cxn>
              <a:cxn ang="0">
                <a:pos x="195" y="8"/>
              </a:cxn>
              <a:cxn ang="0">
                <a:pos x="249" y="39"/>
              </a:cxn>
              <a:cxn ang="0">
                <a:pos x="249" y="39"/>
              </a:cxn>
              <a:cxn ang="0">
                <a:pos x="281" y="86"/>
              </a:cxn>
              <a:cxn ang="0">
                <a:pos x="288" y="141"/>
              </a:cxn>
            </a:cxnLst>
            <a:rect l="0" t="0" r="r" b="b"/>
            <a:pathLst>
              <a:path w="288" h="289">
                <a:moveTo>
                  <a:pt x="281" y="141"/>
                </a:moveTo>
                <a:lnTo>
                  <a:pt x="273" y="86"/>
                </a:lnTo>
                <a:lnTo>
                  <a:pt x="273" y="94"/>
                </a:lnTo>
                <a:lnTo>
                  <a:pt x="273" y="94"/>
                </a:lnTo>
                <a:lnTo>
                  <a:pt x="242" y="47"/>
                </a:lnTo>
                <a:lnTo>
                  <a:pt x="242" y="47"/>
                </a:lnTo>
                <a:lnTo>
                  <a:pt x="242" y="47"/>
                </a:lnTo>
                <a:lnTo>
                  <a:pt x="195" y="16"/>
                </a:lnTo>
                <a:lnTo>
                  <a:pt x="195" y="16"/>
                </a:lnTo>
                <a:lnTo>
                  <a:pt x="195" y="16"/>
                </a:lnTo>
                <a:lnTo>
                  <a:pt x="140" y="8"/>
                </a:lnTo>
                <a:lnTo>
                  <a:pt x="140" y="8"/>
                </a:lnTo>
                <a:lnTo>
                  <a:pt x="140" y="8"/>
                </a:lnTo>
                <a:lnTo>
                  <a:pt x="86" y="16"/>
                </a:lnTo>
                <a:lnTo>
                  <a:pt x="93" y="16"/>
                </a:lnTo>
                <a:lnTo>
                  <a:pt x="93" y="16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15" y="94"/>
                </a:lnTo>
                <a:lnTo>
                  <a:pt x="15" y="86"/>
                </a:lnTo>
                <a:lnTo>
                  <a:pt x="15" y="86"/>
                </a:lnTo>
                <a:lnTo>
                  <a:pt x="8" y="141"/>
                </a:lnTo>
                <a:lnTo>
                  <a:pt x="8" y="141"/>
                </a:lnTo>
                <a:lnTo>
                  <a:pt x="8" y="141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3" y="273"/>
                </a:lnTo>
                <a:lnTo>
                  <a:pt x="86" y="273"/>
                </a:lnTo>
                <a:lnTo>
                  <a:pt x="86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1"/>
                </a:lnTo>
                <a:lnTo>
                  <a:pt x="281" y="141"/>
                </a:lnTo>
                <a:lnTo>
                  <a:pt x="288" y="141"/>
                </a:lnTo>
                <a:lnTo>
                  <a:pt x="288" y="141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49" y="250"/>
                </a:lnTo>
                <a:lnTo>
                  <a:pt x="249" y="250"/>
                </a:lnTo>
                <a:lnTo>
                  <a:pt x="249" y="250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0" y="289"/>
                </a:lnTo>
                <a:lnTo>
                  <a:pt x="140" y="289"/>
                </a:lnTo>
                <a:lnTo>
                  <a:pt x="140" y="289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50"/>
                </a:lnTo>
                <a:lnTo>
                  <a:pt x="39" y="250"/>
                </a:lnTo>
                <a:lnTo>
                  <a:pt x="39" y="250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1"/>
                </a:lnTo>
                <a:lnTo>
                  <a:pt x="0" y="141"/>
                </a:lnTo>
                <a:lnTo>
                  <a:pt x="0" y="141"/>
                </a:lnTo>
                <a:lnTo>
                  <a:pt x="8" y="86"/>
                </a:lnTo>
                <a:lnTo>
                  <a:pt x="8" y="86"/>
                </a:lnTo>
                <a:lnTo>
                  <a:pt x="8" y="86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8"/>
                </a:lnTo>
                <a:lnTo>
                  <a:pt x="86" y="8"/>
                </a:lnTo>
                <a:lnTo>
                  <a:pt x="86" y="8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5" y="8"/>
                </a:lnTo>
                <a:lnTo>
                  <a:pt x="195" y="8"/>
                </a:lnTo>
                <a:lnTo>
                  <a:pt x="203" y="8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1" y="86"/>
                </a:lnTo>
                <a:lnTo>
                  <a:pt x="281" y="86"/>
                </a:lnTo>
                <a:lnTo>
                  <a:pt x="281" y="86"/>
                </a:lnTo>
                <a:lnTo>
                  <a:pt x="288" y="141"/>
                </a:lnTo>
                <a:lnTo>
                  <a:pt x="281" y="14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6705600" y="5592763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7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6469063" y="5492750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</a:t>
            </a:r>
            <a:endParaRPr lang="en-US" dirty="0">
              <a:latin typeface="Calibri"/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6259513" y="6149975"/>
            <a:ext cx="446087" cy="446088"/>
          </a:xfrm>
          <a:custGeom>
            <a:avLst/>
            <a:gdLst/>
            <a:ahLst/>
            <a:cxnLst>
              <a:cxn ang="0">
                <a:pos x="281" y="140"/>
              </a:cxn>
              <a:cxn ang="0">
                <a:pos x="273" y="86"/>
              </a:cxn>
              <a:cxn ang="0">
                <a:pos x="242" y="39"/>
              </a:cxn>
              <a:cxn ang="0">
                <a:pos x="195" y="8"/>
              </a:cxn>
              <a:cxn ang="0">
                <a:pos x="140" y="0"/>
              </a:cxn>
              <a:cxn ang="0">
                <a:pos x="86" y="8"/>
              </a:cxn>
              <a:cxn ang="0">
                <a:pos x="39" y="39"/>
              </a:cxn>
              <a:cxn ang="0">
                <a:pos x="8" y="86"/>
              </a:cxn>
              <a:cxn ang="0">
                <a:pos x="0" y="140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0"/>
              </a:cxn>
            </a:cxnLst>
            <a:rect l="0" t="0" r="r" b="b"/>
            <a:pathLst>
              <a:path w="281" h="281">
                <a:moveTo>
                  <a:pt x="281" y="140"/>
                </a:moveTo>
                <a:lnTo>
                  <a:pt x="273" y="86"/>
                </a:lnTo>
                <a:lnTo>
                  <a:pt x="242" y="39"/>
                </a:lnTo>
                <a:lnTo>
                  <a:pt x="195" y="8"/>
                </a:lnTo>
                <a:lnTo>
                  <a:pt x="140" y="0"/>
                </a:lnTo>
                <a:lnTo>
                  <a:pt x="86" y="8"/>
                </a:lnTo>
                <a:lnTo>
                  <a:pt x="39" y="39"/>
                </a:lnTo>
                <a:lnTo>
                  <a:pt x="8" y="86"/>
                </a:lnTo>
                <a:lnTo>
                  <a:pt x="0" y="140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0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6259513" y="6149975"/>
            <a:ext cx="457200" cy="458788"/>
          </a:xfrm>
          <a:custGeom>
            <a:avLst/>
            <a:gdLst/>
            <a:ahLst/>
            <a:cxnLst>
              <a:cxn ang="0">
                <a:pos x="273" y="86"/>
              </a:cxn>
              <a:cxn ang="0">
                <a:pos x="273" y="94"/>
              </a:cxn>
              <a:cxn ang="0">
                <a:pos x="242" y="47"/>
              </a:cxn>
              <a:cxn ang="0">
                <a:pos x="195" y="16"/>
              </a:cxn>
              <a:cxn ang="0">
                <a:pos x="195" y="16"/>
              </a:cxn>
              <a:cxn ang="0">
                <a:pos x="140" y="8"/>
              </a:cxn>
              <a:cxn ang="0">
                <a:pos x="86" y="16"/>
              </a:cxn>
              <a:cxn ang="0">
                <a:pos x="93" y="16"/>
              </a:cxn>
              <a:cxn ang="0">
                <a:pos x="47" y="47"/>
              </a:cxn>
              <a:cxn ang="0">
                <a:pos x="15" y="94"/>
              </a:cxn>
              <a:cxn ang="0">
                <a:pos x="15" y="86"/>
              </a:cxn>
              <a:cxn ang="0">
                <a:pos x="8" y="140"/>
              </a:cxn>
              <a:cxn ang="0">
                <a:pos x="15" y="195"/>
              </a:cxn>
              <a:cxn ang="0">
                <a:pos x="15" y="195"/>
              </a:cxn>
              <a:cxn ang="0">
                <a:pos x="47" y="242"/>
              </a:cxn>
              <a:cxn ang="0">
                <a:pos x="93" y="273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0"/>
              </a:cxn>
              <a:cxn ang="0">
                <a:pos x="288" y="140"/>
              </a:cxn>
              <a:cxn ang="0">
                <a:pos x="281" y="195"/>
              </a:cxn>
              <a:cxn ang="0">
                <a:pos x="249" y="250"/>
              </a:cxn>
              <a:cxn ang="0">
                <a:pos x="249" y="250"/>
              </a:cxn>
              <a:cxn ang="0">
                <a:pos x="203" y="281"/>
              </a:cxn>
              <a:cxn ang="0">
                <a:pos x="140" y="289"/>
              </a:cxn>
              <a:cxn ang="0">
                <a:pos x="140" y="289"/>
              </a:cxn>
              <a:cxn ang="0">
                <a:pos x="86" y="281"/>
              </a:cxn>
              <a:cxn ang="0">
                <a:pos x="39" y="250"/>
              </a:cxn>
              <a:cxn ang="0">
                <a:pos x="39" y="250"/>
              </a:cxn>
              <a:cxn ang="0">
                <a:pos x="8" y="203"/>
              </a:cxn>
              <a:cxn ang="0">
                <a:pos x="0" y="140"/>
              </a:cxn>
              <a:cxn ang="0">
                <a:pos x="0" y="140"/>
              </a:cxn>
              <a:cxn ang="0">
                <a:pos x="8" y="86"/>
              </a:cxn>
              <a:cxn ang="0">
                <a:pos x="39" y="39"/>
              </a:cxn>
              <a:cxn ang="0">
                <a:pos x="39" y="39"/>
              </a:cxn>
              <a:cxn ang="0">
                <a:pos x="86" y="8"/>
              </a:cxn>
              <a:cxn ang="0">
                <a:pos x="140" y="0"/>
              </a:cxn>
              <a:cxn ang="0">
                <a:pos x="140" y="0"/>
              </a:cxn>
              <a:cxn ang="0">
                <a:pos x="195" y="8"/>
              </a:cxn>
              <a:cxn ang="0">
                <a:pos x="249" y="39"/>
              </a:cxn>
              <a:cxn ang="0">
                <a:pos x="249" y="39"/>
              </a:cxn>
              <a:cxn ang="0">
                <a:pos x="281" y="86"/>
              </a:cxn>
              <a:cxn ang="0">
                <a:pos x="288" y="140"/>
              </a:cxn>
            </a:cxnLst>
            <a:rect l="0" t="0" r="r" b="b"/>
            <a:pathLst>
              <a:path w="288" h="289">
                <a:moveTo>
                  <a:pt x="281" y="140"/>
                </a:moveTo>
                <a:lnTo>
                  <a:pt x="273" y="86"/>
                </a:lnTo>
                <a:lnTo>
                  <a:pt x="273" y="94"/>
                </a:lnTo>
                <a:lnTo>
                  <a:pt x="273" y="94"/>
                </a:lnTo>
                <a:lnTo>
                  <a:pt x="242" y="47"/>
                </a:lnTo>
                <a:lnTo>
                  <a:pt x="242" y="47"/>
                </a:lnTo>
                <a:lnTo>
                  <a:pt x="242" y="47"/>
                </a:lnTo>
                <a:lnTo>
                  <a:pt x="195" y="16"/>
                </a:lnTo>
                <a:lnTo>
                  <a:pt x="195" y="16"/>
                </a:lnTo>
                <a:lnTo>
                  <a:pt x="195" y="16"/>
                </a:lnTo>
                <a:lnTo>
                  <a:pt x="140" y="8"/>
                </a:lnTo>
                <a:lnTo>
                  <a:pt x="140" y="8"/>
                </a:lnTo>
                <a:lnTo>
                  <a:pt x="140" y="8"/>
                </a:lnTo>
                <a:lnTo>
                  <a:pt x="86" y="16"/>
                </a:lnTo>
                <a:lnTo>
                  <a:pt x="93" y="16"/>
                </a:lnTo>
                <a:lnTo>
                  <a:pt x="93" y="16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15" y="94"/>
                </a:lnTo>
                <a:lnTo>
                  <a:pt x="15" y="86"/>
                </a:lnTo>
                <a:lnTo>
                  <a:pt x="15" y="86"/>
                </a:lnTo>
                <a:lnTo>
                  <a:pt x="8" y="140"/>
                </a:lnTo>
                <a:lnTo>
                  <a:pt x="8" y="140"/>
                </a:lnTo>
                <a:lnTo>
                  <a:pt x="8" y="140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3" y="273"/>
                </a:lnTo>
                <a:lnTo>
                  <a:pt x="86" y="273"/>
                </a:lnTo>
                <a:lnTo>
                  <a:pt x="86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0"/>
                </a:lnTo>
                <a:lnTo>
                  <a:pt x="281" y="140"/>
                </a:lnTo>
                <a:lnTo>
                  <a:pt x="288" y="140"/>
                </a:lnTo>
                <a:lnTo>
                  <a:pt x="288" y="140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49" y="250"/>
                </a:lnTo>
                <a:lnTo>
                  <a:pt x="249" y="250"/>
                </a:lnTo>
                <a:lnTo>
                  <a:pt x="249" y="250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0" y="289"/>
                </a:lnTo>
                <a:lnTo>
                  <a:pt x="140" y="289"/>
                </a:lnTo>
                <a:lnTo>
                  <a:pt x="140" y="289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50"/>
                </a:lnTo>
                <a:lnTo>
                  <a:pt x="39" y="250"/>
                </a:lnTo>
                <a:lnTo>
                  <a:pt x="39" y="250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8" y="86"/>
                </a:lnTo>
                <a:lnTo>
                  <a:pt x="8" y="86"/>
                </a:lnTo>
                <a:lnTo>
                  <a:pt x="8" y="86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8"/>
                </a:lnTo>
                <a:lnTo>
                  <a:pt x="86" y="8"/>
                </a:lnTo>
                <a:lnTo>
                  <a:pt x="86" y="8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5" y="8"/>
                </a:lnTo>
                <a:lnTo>
                  <a:pt x="195" y="8"/>
                </a:lnTo>
                <a:lnTo>
                  <a:pt x="203" y="8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1" y="86"/>
                </a:lnTo>
                <a:lnTo>
                  <a:pt x="281" y="86"/>
                </a:lnTo>
                <a:lnTo>
                  <a:pt x="281" y="86"/>
                </a:lnTo>
                <a:lnTo>
                  <a:pt x="288" y="140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6705600" y="63722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7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6402388" y="6273800"/>
            <a:ext cx="244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A2</a:t>
            </a:r>
            <a:endParaRPr lang="en-US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6370638" y="4254500"/>
            <a:ext cx="12700" cy="12700"/>
          </a:xfrm>
          <a:custGeom>
            <a:avLst/>
            <a:gdLst/>
            <a:ahLst/>
            <a:cxnLst>
              <a:cxn ang="0">
                <a:pos x="8" y="8"/>
              </a:cxn>
              <a:cxn ang="0">
                <a:pos x="8" y="8"/>
              </a:cxn>
              <a:cxn ang="0">
                <a:pos x="0" y="0"/>
              </a:cxn>
              <a:cxn ang="0">
                <a:pos x="0" y="0"/>
              </a:cxn>
              <a:cxn ang="0">
                <a:pos x="8" y="8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6037263" y="4589463"/>
            <a:ext cx="11112" cy="11112"/>
          </a:xfrm>
          <a:custGeom>
            <a:avLst/>
            <a:gdLst/>
            <a:ahLst/>
            <a:cxnLst>
              <a:cxn ang="0">
                <a:pos x="7" y="7"/>
              </a:cxn>
              <a:cxn ang="0">
                <a:pos x="7" y="7"/>
              </a:cxn>
              <a:cxn ang="0">
                <a:pos x="0" y="0"/>
              </a:cxn>
              <a:cxn ang="0">
                <a:pos x="0" y="0"/>
              </a:cxn>
              <a:cxn ang="0">
                <a:pos x="7" y="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7"/>
                </a:lnTo>
                <a:lnTo>
                  <a:pt x="0" y="0"/>
                </a:lnTo>
                <a:lnTo>
                  <a:pt x="0" y="0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6037263" y="4254500"/>
            <a:ext cx="346075" cy="346075"/>
          </a:xfrm>
          <a:custGeom>
            <a:avLst/>
            <a:gdLst/>
            <a:ahLst/>
            <a:cxnLst>
              <a:cxn ang="0">
                <a:pos x="218" y="8"/>
              </a:cxn>
              <a:cxn ang="0">
                <a:pos x="210" y="0"/>
              </a:cxn>
              <a:cxn ang="0">
                <a:pos x="0" y="211"/>
              </a:cxn>
              <a:cxn ang="0">
                <a:pos x="7" y="218"/>
              </a:cxn>
              <a:cxn ang="0">
                <a:pos x="218" y="8"/>
              </a:cxn>
            </a:cxnLst>
            <a:rect l="0" t="0" r="r" b="b"/>
            <a:pathLst>
              <a:path w="218" h="218">
                <a:moveTo>
                  <a:pt x="218" y="8"/>
                </a:moveTo>
                <a:lnTo>
                  <a:pt x="210" y="0"/>
                </a:lnTo>
                <a:lnTo>
                  <a:pt x="0" y="211"/>
                </a:lnTo>
                <a:lnTo>
                  <a:pt x="7" y="218"/>
                </a:lnTo>
                <a:lnTo>
                  <a:pt x="21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6592888" y="4254500"/>
            <a:ext cx="12700" cy="12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0" y="8"/>
              </a:cxn>
              <a:cxn ang="0">
                <a:pos x="0" y="8"/>
              </a:cxn>
              <a:cxn ang="0">
                <a:pos x="8" y="0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8" y="0"/>
                </a:lnTo>
                <a:lnTo>
                  <a:pt x="0" y="8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6927850" y="4589463"/>
            <a:ext cx="12700" cy="11112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0" y="7"/>
              </a:cxn>
              <a:cxn ang="0">
                <a:pos x="0" y="7"/>
              </a:cxn>
              <a:cxn ang="0">
                <a:pos x="8" y="0"/>
              </a:cxn>
            </a:cxnLst>
            <a:rect l="0" t="0" r="r" b="b"/>
            <a:pathLst>
              <a:path w="8" h="7">
                <a:moveTo>
                  <a:pt x="8" y="0"/>
                </a:moveTo>
                <a:lnTo>
                  <a:pt x="8" y="0"/>
                </a:lnTo>
                <a:lnTo>
                  <a:pt x="0" y="7"/>
                </a:lnTo>
                <a:lnTo>
                  <a:pt x="0" y="7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6592888" y="4254500"/>
            <a:ext cx="347662" cy="346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8"/>
              </a:cxn>
              <a:cxn ang="0">
                <a:pos x="211" y="218"/>
              </a:cxn>
              <a:cxn ang="0">
                <a:pos x="219" y="211"/>
              </a:cxn>
              <a:cxn ang="0">
                <a:pos x="8" y="0"/>
              </a:cxn>
            </a:cxnLst>
            <a:rect l="0" t="0" r="r" b="b"/>
            <a:pathLst>
              <a:path w="219" h="218">
                <a:moveTo>
                  <a:pt x="8" y="0"/>
                </a:moveTo>
                <a:lnTo>
                  <a:pt x="0" y="8"/>
                </a:lnTo>
                <a:lnTo>
                  <a:pt x="211" y="218"/>
                </a:lnTo>
                <a:lnTo>
                  <a:pt x="219" y="211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6927850" y="5035550"/>
            <a:ext cx="12700" cy="11113"/>
          </a:xfrm>
          <a:custGeom>
            <a:avLst/>
            <a:gdLst/>
            <a:ahLst/>
            <a:cxnLst>
              <a:cxn ang="0">
                <a:pos x="8" y="7"/>
              </a:cxn>
              <a:cxn ang="0">
                <a:pos x="8" y="7"/>
              </a:cxn>
              <a:cxn ang="0">
                <a:pos x="0" y="0"/>
              </a:cxn>
              <a:cxn ang="0">
                <a:pos x="0" y="0"/>
              </a:cxn>
              <a:cxn ang="0">
                <a:pos x="8" y="7"/>
              </a:cxn>
            </a:cxnLst>
            <a:rect l="0" t="0" r="r" b="b"/>
            <a:pathLst>
              <a:path w="8" h="7">
                <a:moveTo>
                  <a:pt x="8" y="7"/>
                </a:moveTo>
                <a:lnTo>
                  <a:pt x="8" y="7"/>
                </a:lnTo>
                <a:lnTo>
                  <a:pt x="0" y="0"/>
                </a:lnTo>
                <a:lnTo>
                  <a:pt x="0" y="0"/>
                </a:lnTo>
                <a:lnTo>
                  <a:pt x="8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6592888" y="5368925"/>
            <a:ext cx="12700" cy="12700"/>
          </a:xfrm>
          <a:custGeom>
            <a:avLst/>
            <a:gdLst/>
            <a:ahLst/>
            <a:cxnLst>
              <a:cxn ang="0">
                <a:pos x="8" y="8"/>
              </a:cxn>
              <a:cxn ang="0">
                <a:pos x="8" y="8"/>
              </a:cxn>
              <a:cxn ang="0">
                <a:pos x="0" y="0"/>
              </a:cxn>
              <a:cxn ang="0">
                <a:pos x="0" y="0"/>
              </a:cxn>
              <a:cxn ang="0">
                <a:pos x="8" y="8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6592888" y="5035550"/>
            <a:ext cx="347662" cy="346075"/>
          </a:xfrm>
          <a:custGeom>
            <a:avLst/>
            <a:gdLst/>
            <a:ahLst/>
            <a:cxnLst>
              <a:cxn ang="0">
                <a:pos x="219" y="7"/>
              </a:cxn>
              <a:cxn ang="0">
                <a:pos x="211" y="0"/>
              </a:cxn>
              <a:cxn ang="0">
                <a:pos x="0" y="210"/>
              </a:cxn>
              <a:cxn ang="0">
                <a:pos x="8" y="218"/>
              </a:cxn>
              <a:cxn ang="0">
                <a:pos x="219" y="7"/>
              </a:cxn>
            </a:cxnLst>
            <a:rect l="0" t="0" r="r" b="b"/>
            <a:pathLst>
              <a:path w="219" h="218">
                <a:moveTo>
                  <a:pt x="219" y="7"/>
                </a:moveTo>
                <a:lnTo>
                  <a:pt x="211" y="0"/>
                </a:lnTo>
                <a:lnTo>
                  <a:pt x="0" y="210"/>
                </a:lnTo>
                <a:lnTo>
                  <a:pt x="8" y="218"/>
                </a:lnTo>
                <a:lnTo>
                  <a:pt x="219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6037263" y="5035550"/>
            <a:ext cx="11112" cy="11113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7" y="0"/>
              </a:cxn>
              <a:cxn ang="0">
                <a:pos x="0" y="7"/>
              </a:cxn>
              <a:cxn ang="0">
                <a:pos x="0" y="7"/>
              </a:cxn>
              <a:cxn ang="0">
                <a:pos x="7" y="0"/>
              </a:cxn>
            </a:cxnLst>
            <a:rect l="0" t="0" r="r" b="b"/>
            <a:pathLst>
              <a:path w="7" h="7">
                <a:moveTo>
                  <a:pt x="7" y="0"/>
                </a:moveTo>
                <a:lnTo>
                  <a:pt x="7" y="0"/>
                </a:lnTo>
                <a:lnTo>
                  <a:pt x="0" y="7"/>
                </a:lnTo>
                <a:lnTo>
                  <a:pt x="0" y="7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6370638" y="5368925"/>
            <a:ext cx="12700" cy="12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0" y="8"/>
              </a:cxn>
              <a:cxn ang="0">
                <a:pos x="0" y="8"/>
              </a:cxn>
              <a:cxn ang="0">
                <a:pos x="8" y="0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8" y="0"/>
                </a:lnTo>
                <a:lnTo>
                  <a:pt x="0" y="8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6037263" y="5035550"/>
            <a:ext cx="346075" cy="3460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7"/>
              </a:cxn>
              <a:cxn ang="0">
                <a:pos x="210" y="218"/>
              </a:cxn>
              <a:cxn ang="0">
                <a:pos x="218" y="210"/>
              </a:cxn>
              <a:cxn ang="0">
                <a:pos x="7" y="0"/>
              </a:cxn>
            </a:cxnLst>
            <a:rect l="0" t="0" r="r" b="b"/>
            <a:pathLst>
              <a:path w="218" h="218">
                <a:moveTo>
                  <a:pt x="7" y="0"/>
                </a:moveTo>
                <a:lnTo>
                  <a:pt x="0" y="7"/>
                </a:lnTo>
                <a:lnTo>
                  <a:pt x="210" y="218"/>
                </a:lnTo>
                <a:lnTo>
                  <a:pt x="218" y="21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6481763" y="5815013"/>
            <a:ext cx="12700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7" name="Rectangle 105"/>
          <p:cNvSpPr>
            <a:spLocks noChangeArrowheads="1"/>
          </p:cNvSpPr>
          <p:nvPr/>
        </p:nvSpPr>
        <p:spPr bwMode="auto">
          <a:xfrm>
            <a:off x="6481763" y="6149975"/>
            <a:ext cx="12700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6481763" y="5815013"/>
            <a:ext cx="12700" cy="3349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2282825" y="4811713"/>
            <a:ext cx="3693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B </a:t>
            </a:r>
            <a:endParaRPr lang="en-US" dirty="0">
              <a:latin typeface="Calibri"/>
            </a:endParaRPr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4467225" y="4849813"/>
            <a:ext cx="366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C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52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Split a live range into smaller regions (by paying a small cost) to create an interference graph that is easier to color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Eliminate interference in a variable’s “nearly dead” zones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: Memory loads and stores </a:t>
            </a:r>
          </a:p>
          <a:p>
            <a:pPr lvl="3"/>
            <a:r>
              <a:rPr lang="en-US" dirty="0"/>
              <a:t>Load and store at boundaries of regions with no activity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# active live ranges at a program point can be &gt; # registers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FF0066"/>
                </a:solidFill>
              </a:rPr>
              <a:t>Can allocate same variable to different registers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: Register operations</a:t>
            </a:r>
          </a:p>
          <a:p>
            <a:pPr lvl="3"/>
            <a:r>
              <a:rPr lang="en-US" dirty="0"/>
              <a:t>a register copy between regions of different assignments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# active live ranges cannot be &gt; # registers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9BB-AC18-487D-AEB4-B97F03F162A1}" type="slidenum">
              <a:rPr lang="en-US"/>
              <a:pPr/>
              <a:t>27</a:t>
            </a:fld>
            <a:endParaRPr 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000"/>
              </a:spcBef>
              <a:spcAft>
                <a:spcPts val="1000"/>
              </a:spcAft>
              <a:buFontTx/>
              <a:buNone/>
            </a:pPr>
            <a:r>
              <a:rPr lang="en-US" u="sng" dirty="0"/>
              <a:t>Example 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10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   FOR j = 0 TO 10000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 + ...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i="1" dirty="0">
                <a:latin typeface="Courier New" pitchFamily="49" charset="0"/>
              </a:rPr>
              <a:t>(does not use B)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   FOR j = 0 TO 10000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1800" b="1" dirty="0">
                <a:latin typeface="Courier New" pitchFamily="49" charset="0"/>
              </a:rPr>
              <a:t> + ...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i="1" dirty="0">
                <a:latin typeface="Courier New" pitchFamily="49" charset="0"/>
              </a:rPr>
              <a:t>(does not use A)</a:t>
            </a:r>
          </a:p>
          <a:p>
            <a:pPr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u="sng" dirty="0"/>
              <a:t>Example 2:</a:t>
            </a:r>
          </a:p>
        </p:txBody>
      </p:sp>
      <p:grpSp>
        <p:nvGrpSpPr>
          <p:cNvPr id="2" name="Group 62"/>
          <p:cNvGrpSpPr/>
          <p:nvPr/>
        </p:nvGrpSpPr>
        <p:grpSpPr>
          <a:xfrm>
            <a:off x="1905000" y="4267200"/>
            <a:ext cx="2749550" cy="1657350"/>
            <a:chOff x="1905000" y="4267200"/>
            <a:chExt cx="2749550" cy="1657350"/>
          </a:xfrm>
        </p:grpSpPr>
        <p:sp>
          <p:nvSpPr>
            <p:cNvPr id="1139717" name="Rectangle 5"/>
            <p:cNvSpPr>
              <a:spLocks noChangeArrowheads="1"/>
            </p:cNvSpPr>
            <p:nvPr/>
          </p:nvSpPr>
          <p:spPr bwMode="auto">
            <a:xfrm>
              <a:off x="2894013" y="4305300"/>
              <a:ext cx="885825" cy="2397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18" name="Rectangle 6"/>
            <p:cNvSpPr>
              <a:spLocks noChangeArrowheads="1"/>
            </p:cNvSpPr>
            <p:nvPr/>
          </p:nvSpPr>
          <p:spPr bwMode="auto">
            <a:xfrm>
              <a:off x="2894013" y="4305300"/>
              <a:ext cx="898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19" name="Rectangle 7"/>
            <p:cNvSpPr>
              <a:spLocks noChangeArrowheads="1"/>
            </p:cNvSpPr>
            <p:nvPr/>
          </p:nvSpPr>
          <p:spPr bwMode="auto">
            <a:xfrm>
              <a:off x="3779838" y="4305300"/>
              <a:ext cx="12700" cy="25241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0" name="Rectangle 8"/>
            <p:cNvSpPr>
              <a:spLocks noChangeArrowheads="1"/>
            </p:cNvSpPr>
            <p:nvPr/>
          </p:nvSpPr>
          <p:spPr bwMode="auto">
            <a:xfrm>
              <a:off x="2894013" y="4545013"/>
              <a:ext cx="885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1" name="Rectangle 9"/>
            <p:cNvSpPr>
              <a:spLocks noChangeArrowheads="1"/>
            </p:cNvSpPr>
            <p:nvPr/>
          </p:nvSpPr>
          <p:spPr bwMode="auto">
            <a:xfrm>
              <a:off x="2894013" y="4305300"/>
              <a:ext cx="12700" cy="23971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2" name="Rectangle 10"/>
            <p:cNvSpPr>
              <a:spLocks noChangeArrowheads="1"/>
            </p:cNvSpPr>
            <p:nvPr/>
          </p:nvSpPr>
          <p:spPr bwMode="auto">
            <a:xfrm>
              <a:off x="3095625" y="4267200"/>
              <a:ext cx="3213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a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23" name="Rectangle 11"/>
            <p:cNvSpPr>
              <a:spLocks noChangeArrowheads="1"/>
            </p:cNvSpPr>
            <p:nvPr/>
          </p:nvSpPr>
          <p:spPr bwMode="auto">
            <a:xfrm>
              <a:off x="1905000" y="4799013"/>
              <a:ext cx="1139825" cy="6191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4" name="Rectangle 12"/>
            <p:cNvSpPr>
              <a:spLocks noChangeArrowheads="1"/>
            </p:cNvSpPr>
            <p:nvPr/>
          </p:nvSpPr>
          <p:spPr bwMode="auto">
            <a:xfrm>
              <a:off x="1905000" y="4799013"/>
              <a:ext cx="1152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5" name="Rectangle 13"/>
            <p:cNvSpPr>
              <a:spLocks noChangeArrowheads="1"/>
            </p:cNvSpPr>
            <p:nvPr/>
          </p:nvSpPr>
          <p:spPr bwMode="auto">
            <a:xfrm>
              <a:off x="3044825" y="4799013"/>
              <a:ext cx="12700" cy="6318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6" name="Rectangle 14"/>
            <p:cNvSpPr>
              <a:spLocks noChangeArrowheads="1"/>
            </p:cNvSpPr>
            <p:nvPr/>
          </p:nvSpPr>
          <p:spPr bwMode="auto">
            <a:xfrm>
              <a:off x="1905000" y="5418138"/>
              <a:ext cx="1139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7" name="Rectangle 15"/>
            <p:cNvSpPr>
              <a:spLocks noChangeArrowheads="1"/>
            </p:cNvSpPr>
            <p:nvPr/>
          </p:nvSpPr>
          <p:spPr bwMode="auto">
            <a:xfrm>
              <a:off x="1905000" y="4799013"/>
              <a:ext cx="12700" cy="6191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8" name="Rectangle 16"/>
            <p:cNvSpPr>
              <a:spLocks noChangeArrowheads="1"/>
            </p:cNvSpPr>
            <p:nvPr/>
          </p:nvSpPr>
          <p:spPr bwMode="auto">
            <a:xfrm>
              <a:off x="2032000" y="4786313"/>
              <a:ext cx="3211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b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29" name="Rectangle 17"/>
            <p:cNvSpPr>
              <a:spLocks noChangeArrowheads="1"/>
            </p:cNvSpPr>
            <p:nvPr/>
          </p:nvSpPr>
          <p:spPr bwMode="auto">
            <a:xfrm>
              <a:off x="2209800" y="5000625"/>
              <a:ext cx="6992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= a + b</a:t>
              </a:r>
              <a:endParaRPr lang="en-US" dirty="0">
                <a:latin typeface="Calibri"/>
              </a:endParaRPr>
            </a:p>
          </p:txBody>
        </p:sp>
        <p:sp>
          <p:nvSpPr>
            <p:cNvPr id="1139730" name="Rectangle 18"/>
            <p:cNvSpPr>
              <a:spLocks noChangeArrowheads="1"/>
            </p:cNvSpPr>
            <p:nvPr/>
          </p:nvSpPr>
          <p:spPr bwMode="auto">
            <a:xfrm>
              <a:off x="2006600" y="5203825"/>
              <a:ext cx="313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c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31" name="Rectangle 19"/>
            <p:cNvSpPr>
              <a:spLocks noChangeArrowheads="1"/>
            </p:cNvSpPr>
            <p:nvPr/>
          </p:nvSpPr>
          <p:spPr bwMode="auto">
            <a:xfrm>
              <a:off x="2817813" y="5672138"/>
              <a:ext cx="885825" cy="2397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2" name="Rectangle 20"/>
            <p:cNvSpPr>
              <a:spLocks noChangeArrowheads="1"/>
            </p:cNvSpPr>
            <p:nvPr/>
          </p:nvSpPr>
          <p:spPr bwMode="auto">
            <a:xfrm>
              <a:off x="2817813" y="5672138"/>
              <a:ext cx="898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3" name="Rectangle 21"/>
            <p:cNvSpPr>
              <a:spLocks noChangeArrowheads="1"/>
            </p:cNvSpPr>
            <p:nvPr/>
          </p:nvSpPr>
          <p:spPr bwMode="auto">
            <a:xfrm>
              <a:off x="3703638" y="5672138"/>
              <a:ext cx="12700" cy="25241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4" name="Rectangle 22"/>
            <p:cNvSpPr>
              <a:spLocks noChangeArrowheads="1"/>
            </p:cNvSpPr>
            <p:nvPr/>
          </p:nvSpPr>
          <p:spPr bwMode="auto">
            <a:xfrm>
              <a:off x="2817813" y="5911850"/>
              <a:ext cx="885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5" name="Rectangle 23"/>
            <p:cNvSpPr>
              <a:spLocks noChangeArrowheads="1"/>
            </p:cNvSpPr>
            <p:nvPr/>
          </p:nvSpPr>
          <p:spPr bwMode="auto">
            <a:xfrm>
              <a:off x="2817813" y="5672138"/>
              <a:ext cx="12700" cy="23971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6" name="Rectangle 24"/>
            <p:cNvSpPr>
              <a:spLocks noChangeArrowheads="1"/>
            </p:cNvSpPr>
            <p:nvPr/>
          </p:nvSpPr>
          <p:spPr bwMode="auto">
            <a:xfrm>
              <a:off x="3019425" y="5634038"/>
              <a:ext cx="57818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= </a:t>
              </a:r>
              <a:r>
                <a:rPr lang="en-US" sz="1600" dirty="0" err="1">
                  <a:solidFill>
                    <a:srgbClr val="000000"/>
                  </a:solidFill>
                  <a:latin typeface="AvantGarde" pitchFamily="34" charset="0"/>
                </a:rPr>
                <a:t>b+c</a:t>
              </a:r>
              <a:endParaRPr lang="en-US" dirty="0">
                <a:latin typeface="Calibri"/>
              </a:endParaRPr>
            </a:p>
          </p:txBody>
        </p:sp>
        <p:sp>
          <p:nvSpPr>
            <p:cNvPr id="1139737" name="Rectangle 25"/>
            <p:cNvSpPr>
              <a:spLocks noChangeArrowheads="1"/>
            </p:cNvSpPr>
            <p:nvPr/>
          </p:nvSpPr>
          <p:spPr bwMode="auto">
            <a:xfrm>
              <a:off x="2563813" y="4748213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8" name="Freeform 26"/>
            <p:cNvSpPr>
              <a:spLocks/>
            </p:cNvSpPr>
            <p:nvPr/>
          </p:nvSpPr>
          <p:spPr bwMode="auto">
            <a:xfrm>
              <a:off x="2462213" y="4710113"/>
              <a:ext cx="114300" cy="76200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64" y="48"/>
                </a:cxn>
                <a:cxn ang="0">
                  <a:pos x="56" y="32"/>
                </a:cxn>
                <a:cxn ang="0">
                  <a:pos x="64" y="32"/>
                </a:cxn>
              </a:cxnLst>
              <a:rect l="0" t="0" r="r" b="b"/>
              <a:pathLst>
                <a:path w="72" h="48">
                  <a:moveTo>
                    <a:pt x="64" y="32"/>
                  </a:move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64" y="32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9" name="Freeform 27"/>
            <p:cNvSpPr>
              <a:spLocks/>
            </p:cNvSpPr>
            <p:nvPr/>
          </p:nvSpPr>
          <p:spPr bwMode="auto">
            <a:xfrm>
              <a:off x="2551113" y="4722813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0" name="Freeform 28"/>
            <p:cNvSpPr>
              <a:spLocks/>
            </p:cNvSpPr>
            <p:nvPr/>
          </p:nvSpPr>
          <p:spPr bwMode="auto">
            <a:xfrm>
              <a:off x="2462213" y="4722813"/>
              <a:ext cx="114300" cy="63500"/>
            </a:xfrm>
            <a:custGeom>
              <a:avLst/>
              <a:gdLst/>
              <a:ahLst/>
              <a:cxnLst>
                <a:cxn ang="0">
                  <a:pos x="64" y="24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24"/>
                </a:cxn>
              </a:cxnLst>
              <a:rect l="0" t="0" r="r" b="b"/>
              <a:pathLst>
                <a:path w="72" h="40">
                  <a:moveTo>
                    <a:pt x="64" y="24"/>
                  </a:moveTo>
                  <a:lnTo>
                    <a:pt x="72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1" name="Rectangle 29"/>
            <p:cNvSpPr>
              <a:spLocks noChangeArrowheads="1"/>
            </p:cNvSpPr>
            <p:nvPr/>
          </p:nvSpPr>
          <p:spPr bwMode="auto">
            <a:xfrm>
              <a:off x="3286125" y="4545013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2" name="Rectangle 30"/>
            <p:cNvSpPr>
              <a:spLocks noChangeArrowheads="1"/>
            </p:cNvSpPr>
            <p:nvPr/>
          </p:nvSpPr>
          <p:spPr bwMode="auto">
            <a:xfrm>
              <a:off x="2576513" y="4760913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3" name="Freeform 31"/>
            <p:cNvSpPr>
              <a:spLocks/>
            </p:cNvSpPr>
            <p:nvPr/>
          </p:nvSpPr>
          <p:spPr bwMode="auto">
            <a:xfrm>
              <a:off x="2576513" y="4545013"/>
              <a:ext cx="709612" cy="228600"/>
            </a:xfrm>
            <a:custGeom>
              <a:avLst/>
              <a:gdLst/>
              <a:ahLst/>
              <a:cxnLst>
                <a:cxn ang="0">
                  <a:pos x="447" y="8"/>
                </a:cxn>
                <a:cxn ang="0">
                  <a:pos x="447" y="0"/>
                </a:cxn>
                <a:cxn ang="0">
                  <a:pos x="0" y="136"/>
                </a:cxn>
                <a:cxn ang="0">
                  <a:pos x="0" y="144"/>
                </a:cxn>
                <a:cxn ang="0">
                  <a:pos x="447" y="8"/>
                </a:cxn>
              </a:cxnLst>
              <a:rect l="0" t="0" r="r" b="b"/>
              <a:pathLst>
                <a:path w="447" h="144">
                  <a:moveTo>
                    <a:pt x="447" y="8"/>
                  </a:moveTo>
                  <a:lnTo>
                    <a:pt x="447" y="0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447" y="8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4" name="Rectangle 32"/>
            <p:cNvSpPr>
              <a:spLocks noChangeArrowheads="1"/>
            </p:cNvSpPr>
            <p:nvPr/>
          </p:nvSpPr>
          <p:spPr bwMode="auto">
            <a:xfrm>
              <a:off x="3362325" y="5634038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5" name="Freeform 33"/>
            <p:cNvSpPr>
              <a:spLocks/>
            </p:cNvSpPr>
            <p:nvPr/>
          </p:nvSpPr>
          <p:spPr bwMode="auto">
            <a:xfrm>
              <a:off x="3260725" y="5595938"/>
              <a:ext cx="114300" cy="76200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64" y="48"/>
                </a:cxn>
                <a:cxn ang="0">
                  <a:pos x="56" y="32"/>
                </a:cxn>
                <a:cxn ang="0">
                  <a:pos x="64" y="32"/>
                </a:cxn>
              </a:cxnLst>
              <a:rect l="0" t="0" r="r" b="b"/>
              <a:pathLst>
                <a:path w="72" h="48">
                  <a:moveTo>
                    <a:pt x="64" y="32"/>
                  </a:move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64" y="32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6" name="Freeform 34"/>
            <p:cNvSpPr>
              <a:spLocks/>
            </p:cNvSpPr>
            <p:nvPr/>
          </p:nvSpPr>
          <p:spPr bwMode="auto">
            <a:xfrm>
              <a:off x="3349625" y="560863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7" name="Freeform 35"/>
            <p:cNvSpPr>
              <a:spLocks/>
            </p:cNvSpPr>
            <p:nvPr/>
          </p:nvSpPr>
          <p:spPr bwMode="auto">
            <a:xfrm>
              <a:off x="3260725" y="5608638"/>
              <a:ext cx="114300" cy="63500"/>
            </a:xfrm>
            <a:custGeom>
              <a:avLst/>
              <a:gdLst/>
              <a:ahLst/>
              <a:cxnLst>
                <a:cxn ang="0">
                  <a:pos x="64" y="24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24"/>
                </a:cxn>
              </a:cxnLst>
              <a:rect l="0" t="0" r="r" b="b"/>
              <a:pathLst>
                <a:path w="72" h="40">
                  <a:moveTo>
                    <a:pt x="64" y="24"/>
                  </a:moveTo>
                  <a:lnTo>
                    <a:pt x="72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8" name="Rectangle 36"/>
            <p:cNvSpPr>
              <a:spLocks noChangeArrowheads="1"/>
            </p:cNvSpPr>
            <p:nvPr/>
          </p:nvSpPr>
          <p:spPr bwMode="auto">
            <a:xfrm>
              <a:off x="4084638" y="5430838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9" name="Rectangle 37"/>
            <p:cNvSpPr>
              <a:spLocks noChangeArrowheads="1"/>
            </p:cNvSpPr>
            <p:nvPr/>
          </p:nvSpPr>
          <p:spPr bwMode="auto">
            <a:xfrm>
              <a:off x="3375025" y="5646738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0" name="Freeform 38"/>
            <p:cNvSpPr>
              <a:spLocks/>
            </p:cNvSpPr>
            <p:nvPr/>
          </p:nvSpPr>
          <p:spPr bwMode="auto">
            <a:xfrm>
              <a:off x="3375025" y="5430838"/>
              <a:ext cx="709613" cy="228600"/>
            </a:xfrm>
            <a:custGeom>
              <a:avLst/>
              <a:gdLst/>
              <a:ahLst/>
              <a:cxnLst>
                <a:cxn ang="0">
                  <a:pos x="447" y="8"/>
                </a:cxn>
                <a:cxn ang="0">
                  <a:pos x="447" y="0"/>
                </a:cxn>
                <a:cxn ang="0">
                  <a:pos x="0" y="136"/>
                </a:cxn>
                <a:cxn ang="0">
                  <a:pos x="0" y="144"/>
                </a:cxn>
                <a:cxn ang="0">
                  <a:pos x="447" y="8"/>
                </a:cxn>
              </a:cxnLst>
              <a:rect l="0" t="0" r="r" b="b"/>
              <a:pathLst>
                <a:path w="447" h="144">
                  <a:moveTo>
                    <a:pt x="447" y="8"/>
                  </a:moveTo>
                  <a:lnTo>
                    <a:pt x="447" y="0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447" y="8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1" name="Rectangle 39"/>
            <p:cNvSpPr>
              <a:spLocks noChangeArrowheads="1"/>
            </p:cNvSpPr>
            <p:nvPr/>
          </p:nvSpPr>
          <p:spPr bwMode="auto">
            <a:xfrm>
              <a:off x="3983038" y="4773613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2" name="Freeform 40"/>
            <p:cNvSpPr>
              <a:spLocks/>
            </p:cNvSpPr>
            <p:nvPr/>
          </p:nvSpPr>
          <p:spPr bwMode="auto">
            <a:xfrm>
              <a:off x="3983038" y="4735513"/>
              <a:ext cx="152400" cy="762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96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4"/>
                </a:cxn>
              </a:cxnLst>
              <a:rect l="0" t="0" r="r" b="b"/>
              <a:pathLst>
                <a:path w="96" h="48">
                  <a:moveTo>
                    <a:pt x="8" y="24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3" name="Freeform 41"/>
            <p:cNvSpPr>
              <a:spLocks/>
            </p:cNvSpPr>
            <p:nvPr/>
          </p:nvSpPr>
          <p:spPr bwMode="auto">
            <a:xfrm>
              <a:off x="3983038" y="4773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4" name="Freeform 42"/>
            <p:cNvSpPr>
              <a:spLocks/>
            </p:cNvSpPr>
            <p:nvPr/>
          </p:nvSpPr>
          <p:spPr bwMode="auto">
            <a:xfrm>
              <a:off x="3983038" y="4735513"/>
              <a:ext cx="114300" cy="635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8" y="24"/>
                </a:cxn>
              </a:cxnLst>
              <a:rect l="0" t="0" r="r" b="b"/>
              <a:pathLst>
                <a:path w="72" h="40">
                  <a:moveTo>
                    <a:pt x="8" y="24"/>
                  </a:moveTo>
                  <a:lnTo>
                    <a:pt x="8" y="0"/>
                  </a:lnTo>
                  <a:lnTo>
                    <a:pt x="72" y="40"/>
                  </a:lnTo>
                  <a:lnTo>
                    <a:pt x="0" y="40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5" name="Rectangle 43"/>
            <p:cNvSpPr>
              <a:spLocks noChangeArrowheads="1"/>
            </p:cNvSpPr>
            <p:nvPr/>
          </p:nvSpPr>
          <p:spPr bwMode="auto">
            <a:xfrm>
              <a:off x="3273425" y="4557713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6" name="Rectangle 44"/>
            <p:cNvSpPr>
              <a:spLocks noChangeArrowheads="1"/>
            </p:cNvSpPr>
            <p:nvPr/>
          </p:nvSpPr>
          <p:spPr bwMode="auto">
            <a:xfrm>
              <a:off x="3983038" y="4773613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7" name="Freeform 45"/>
            <p:cNvSpPr>
              <a:spLocks/>
            </p:cNvSpPr>
            <p:nvPr/>
          </p:nvSpPr>
          <p:spPr bwMode="auto">
            <a:xfrm>
              <a:off x="3273425" y="4557713"/>
              <a:ext cx="709613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47" y="144"/>
                </a:cxn>
                <a:cxn ang="0">
                  <a:pos x="447" y="136"/>
                </a:cxn>
                <a:cxn ang="0">
                  <a:pos x="0" y="0"/>
                </a:cxn>
              </a:cxnLst>
              <a:rect l="0" t="0" r="r" b="b"/>
              <a:pathLst>
                <a:path w="447" h="144">
                  <a:moveTo>
                    <a:pt x="0" y="0"/>
                  </a:moveTo>
                  <a:lnTo>
                    <a:pt x="0" y="8"/>
                  </a:lnTo>
                  <a:lnTo>
                    <a:pt x="447" y="144"/>
                  </a:lnTo>
                  <a:lnTo>
                    <a:pt x="447" y="13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8" name="Rectangle 46"/>
            <p:cNvSpPr>
              <a:spLocks noChangeArrowheads="1"/>
            </p:cNvSpPr>
            <p:nvPr/>
          </p:nvSpPr>
          <p:spPr bwMode="auto">
            <a:xfrm>
              <a:off x="3197225" y="5634038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9" name="Freeform 47"/>
            <p:cNvSpPr>
              <a:spLocks/>
            </p:cNvSpPr>
            <p:nvPr/>
          </p:nvSpPr>
          <p:spPr bwMode="auto">
            <a:xfrm>
              <a:off x="3197225" y="5595938"/>
              <a:ext cx="152400" cy="762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96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4"/>
                </a:cxn>
              </a:cxnLst>
              <a:rect l="0" t="0" r="r" b="b"/>
              <a:pathLst>
                <a:path w="96" h="48">
                  <a:moveTo>
                    <a:pt x="8" y="24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0" name="Freeform 48"/>
            <p:cNvSpPr>
              <a:spLocks/>
            </p:cNvSpPr>
            <p:nvPr/>
          </p:nvSpPr>
          <p:spPr bwMode="auto">
            <a:xfrm>
              <a:off x="3197225" y="5634038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1" name="Freeform 49"/>
            <p:cNvSpPr>
              <a:spLocks/>
            </p:cNvSpPr>
            <p:nvPr/>
          </p:nvSpPr>
          <p:spPr bwMode="auto">
            <a:xfrm>
              <a:off x="3197225" y="5595938"/>
              <a:ext cx="114300" cy="635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8" y="24"/>
                </a:cxn>
              </a:cxnLst>
              <a:rect l="0" t="0" r="r" b="b"/>
              <a:pathLst>
                <a:path w="72" h="40">
                  <a:moveTo>
                    <a:pt x="8" y="24"/>
                  </a:moveTo>
                  <a:lnTo>
                    <a:pt x="8" y="0"/>
                  </a:lnTo>
                  <a:lnTo>
                    <a:pt x="72" y="40"/>
                  </a:lnTo>
                  <a:lnTo>
                    <a:pt x="0" y="40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2" name="Rectangle 50"/>
            <p:cNvSpPr>
              <a:spLocks noChangeArrowheads="1"/>
            </p:cNvSpPr>
            <p:nvPr/>
          </p:nvSpPr>
          <p:spPr bwMode="auto">
            <a:xfrm>
              <a:off x="2487613" y="5418138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3" name="Rectangle 51"/>
            <p:cNvSpPr>
              <a:spLocks noChangeArrowheads="1"/>
            </p:cNvSpPr>
            <p:nvPr/>
          </p:nvSpPr>
          <p:spPr bwMode="auto">
            <a:xfrm>
              <a:off x="3197225" y="5634038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4" name="Freeform 52"/>
            <p:cNvSpPr>
              <a:spLocks/>
            </p:cNvSpPr>
            <p:nvPr/>
          </p:nvSpPr>
          <p:spPr bwMode="auto">
            <a:xfrm>
              <a:off x="2487613" y="5418138"/>
              <a:ext cx="709612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47" y="144"/>
                </a:cxn>
                <a:cxn ang="0">
                  <a:pos x="447" y="136"/>
                </a:cxn>
                <a:cxn ang="0">
                  <a:pos x="0" y="0"/>
                </a:cxn>
              </a:cxnLst>
              <a:rect l="0" t="0" r="r" b="b"/>
              <a:pathLst>
                <a:path w="447" h="144">
                  <a:moveTo>
                    <a:pt x="0" y="0"/>
                  </a:moveTo>
                  <a:lnTo>
                    <a:pt x="0" y="8"/>
                  </a:lnTo>
                  <a:lnTo>
                    <a:pt x="447" y="144"/>
                  </a:lnTo>
                  <a:lnTo>
                    <a:pt x="447" y="13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5" name="Rectangle 53"/>
            <p:cNvSpPr>
              <a:spLocks noChangeArrowheads="1"/>
            </p:cNvSpPr>
            <p:nvPr/>
          </p:nvSpPr>
          <p:spPr bwMode="auto">
            <a:xfrm>
              <a:off x="3502025" y="4811713"/>
              <a:ext cx="1139825" cy="6191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6" name="Rectangle 54"/>
            <p:cNvSpPr>
              <a:spLocks noChangeArrowheads="1"/>
            </p:cNvSpPr>
            <p:nvPr/>
          </p:nvSpPr>
          <p:spPr bwMode="auto">
            <a:xfrm>
              <a:off x="3502025" y="4811713"/>
              <a:ext cx="1152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7" name="Rectangle 55"/>
            <p:cNvSpPr>
              <a:spLocks noChangeArrowheads="1"/>
            </p:cNvSpPr>
            <p:nvPr/>
          </p:nvSpPr>
          <p:spPr bwMode="auto">
            <a:xfrm>
              <a:off x="4641850" y="4811713"/>
              <a:ext cx="12700" cy="6318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8" name="Rectangle 56"/>
            <p:cNvSpPr>
              <a:spLocks noChangeArrowheads="1"/>
            </p:cNvSpPr>
            <p:nvPr/>
          </p:nvSpPr>
          <p:spPr bwMode="auto">
            <a:xfrm>
              <a:off x="3502025" y="5430838"/>
              <a:ext cx="1139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9" name="Rectangle 57"/>
            <p:cNvSpPr>
              <a:spLocks noChangeArrowheads="1"/>
            </p:cNvSpPr>
            <p:nvPr/>
          </p:nvSpPr>
          <p:spPr bwMode="auto">
            <a:xfrm>
              <a:off x="3502025" y="4811713"/>
              <a:ext cx="12700" cy="6191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70" name="Rectangle 58"/>
            <p:cNvSpPr>
              <a:spLocks noChangeArrowheads="1"/>
            </p:cNvSpPr>
            <p:nvPr/>
          </p:nvSpPr>
          <p:spPr bwMode="auto">
            <a:xfrm>
              <a:off x="3616325" y="5203825"/>
              <a:ext cx="3211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b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71" name="Rectangle 59"/>
            <p:cNvSpPr>
              <a:spLocks noChangeArrowheads="1"/>
            </p:cNvSpPr>
            <p:nvPr/>
          </p:nvSpPr>
          <p:spPr bwMode="auto">
            <a:xfrm>
              <a:off x="3616325" y="4786313"/>
              <a:ext cx="313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c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72" name="Rectangle 60"/>
            <p:cNvSpPr>
              <a:spLocks noChangeArrowheads="1"/>
            </p:cNvSpPr>
            <p:nvPr/>
          </p:nvSpPr>
          <p:spPr bwMode="auto">
            <a:xfrm>
              <a:off x="3792538" y="5000625"/>
              <a:ext cx="691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= a + c</a:t>
              </a:r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4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E1FE-177C-4BE4-8B42-5F1E815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976A7-A656-48C0-A5FF-C3A39EA8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632" y="2346368"/>
            <a:ext cx="8094736" cy="2887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02C6-8C65-404C-B24B-4C6102B7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31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C26-DC00-4328-9715-CE693B5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B6A9-C68F-4936-BEE9-636CADFE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75719-2384-4EE8-AA87-4677EF4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828675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EE6BF-01C5-44C9-A427-7B381DFD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62400"/>
            <a:ext cx="8297644" cy="24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Problem</a:t>
            </a:r>
          </a:p>
          <a:p>
            <a:pPr lvl="1"/>
            <a:r>
              <a:rPr lang="en-US" dirty="0"/>
              <a:t>Allocation of variables (pseudo-registers) to hardware registers in a procedure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A very important optimization!</a:t>
            </a:r>
          </a:p>
          <a:p>
            <a:pPr lvl="1"/>
            <a:r>
              <a:rPr lang="en-US" dirty="0"/>
              <a:t>Directly reduces running time </a:t>
            </a:r>
          </a:p>
          <a:p>
            <a:pPr lvl="2"/>
            <a:r>
              <a:rPr lang="en-US" dirty="0"/>
              <a:t>(memory access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register access)</a:t>
            </a:r>
          </a:p>
          <a:p>
            <a:pPr lvl="1"/>
            <a:r>
              <a:rPr lang="en-US" dirty="0"/>
              <a:t>Useful for other optimizations</a:t>
            </a:r>
          </a:p>
          <a:p>
            <a:pPr lvl="2"/>
            <a:r>
              <a:rPr lang="en-US" dirty="0"/>
              <a:t>e.g. CSE assumes old values are kept in registers.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When do we apply live range splitting?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Which live range to split?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Where should the live range be split?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How to apply live-range splitting with coloring?</a:t>
            </a:r>
          </a:p>
          <a:p>
            <a:pPr lvl="1"/>
            <a:r>
              <a:rPr lang="en-US" dirty="0"/>
              <a:t>Advantage of coloring:</a:t>
            </a:r>
          </a:p>
          <a:p>
            <a:pPr lvl="2"/>
            <a:r>
              <a:rPr lang="en-US" dirty="0"/>
              <a:t>defers arbitrary assignment decisions until later</a:t>
            </a:r>
          </a:p>
          <a:p>
            <a:pPr lvl="1"/>
            <a:r>
              <a:rPr lang="en-US" dirty="0"/>
              <a:t>When coloring fails to proceed, may not need to split live range</a:t>
            </a:r>
          </a:p>
          <a:p>
            <a:pPr lvl="2"/>
            <a:r>
              <a:rPr lang="en-US" dirty="0"/>
              <a:t>degree of a node &gt;= n does not mean that the graph definitely is not colorable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Interference graph does not capture positions of a live range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Observation</a:t>
            </a:r>
            <a:r>
              <a:rPr lang="en-US" dirty="0"/>
              <a:t>: spilling is absolutely necessary if 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number of live ranges active at a program point &gt; n 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Apply live-range splitting before coloring</a:t>
            </a:r>
          </a:p>
          <a:p>
            <a:pPr lvl="1"/>
            <a:r>
              <a:rPr lang="en-US" dirty="0"/>
              <a:t>Identify a point where </a:t>
            </a:r>
            <a:r>
              <a:rPr lang="en-US" dirty="0">
                <a:solidFill>
                  <a:srgbClr val="FF0066"/>
                </a:solidFill>
              </a:rPr>
              <a:t>number of live ranges &gt; n</a:t>
            </a:r>
          </a:p>
          <a:p>
            <a:pPr lvl="1"/>
            <a:r>
              <a:rPr lang="en-US" dirty="0"/>
              <a:t>For each live range active around that point:</a:t>
            </a:r>
          </a:p>
          <a:p>
            <a:pPr lvl="2"/>
            <a:r>
              <a:rPr lang="en-US" dirty="0"/>
              <a:t>find the outermost “block construct” that does not access the variable</a:t>
            </a:r>
          </a:p>
          <a:p>
            <a:pPr lvl="1"/>
            <a:r>
              <a:rPr lang="en-US" dirty="0"/>
              <a:t>Choose a live range with the largest inactive region</a:t>
            </a:r>
          </a:p>
          <a:p>
            <a:pPr lvl="1"/>
            <a:r>
              <a:rPr lang="en-US" dirty="0"/>
              <a:t>Split the inactive region from the live range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Problems:</a:t>
            </a:r>
          </a:p>
          <a:p>
            <a:pPr lvl="1"/>
            <a:r>
              <a:rPr lang="en-US" dirty="0"/>
              <a:t>Given n registers in a machine, is spilling avoided?</a:t>
            </a:r>
          </a:p>
          <a:p>
            <a:pPr lvl="1"/>
            <a:r>
              <a:rPr lang="en-US" dirty="0"/>
              <a:t>Find an assignment for all pseudo-registers, whenever possible.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Solution: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Abstraction</a:t>
            </a:r>
            <a:r>
              <a:rPr lang="en-US" dirty="0"/>
              <a:t>: an </a:t>
            </a:r>
            <a:r>
              <a:rPr lang="en-US" b="1" dirty="0">
                <a:solidFill>
                  <a:srgbClr val="FF3399"/>
                </a:solidFill>
              </a:rPr>
              <a:t>interference graph</a:t>
            </a:r>
          </a:p>
          <a:p>
            <a:pPr lvl="2"/>
            <a:r>
              <a:rPr lang="en-US" dirty="0"/>
              <a:t>nodes: </a:t>
            </a:r>
            <a:r>
              <a:rPr lang="en-US" dirty="0">
                <a:solidFill>
                  <a:srgbClr val="0000FF"/>
                </a:solidFill>
              </a:rPr>
              <a:t>live ranges</a:t>
            </a:r>
          </a:p>
          <a:p>
            <a:pPr lvl="2"/>
            <a:r>
              <a:rPr lang="en-US" dirty="0"/>
              <a:t>edges: presence of live range at time of definition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Register Allocation and Assignment </a:t>
            </a:r>
            <a:r>
              <a:rPr lang="en-US" dirty="0"/>
              <a:t>problems </a:t>
            </a:r>
          </a:p>
          <a:p>
            <a:pPr lvl="2"/>
            <a:r>
              <a:rPr lang="en-US" dirty="0"/>
              <a:t>equivalent to </a:t>
            </a:r>
            <a:r>
              <a:rPr lang="en-US" b="1" dirty="0">
                <a:solidFill>
                  <a:srgbClr val="FF3399"/>
                </a:solidFill>
              </a:rPr>
              <a:t>n-</a:t>
            </a:r>
            <a:r>
              <a:rPr lang="en-US" b="1" dirty="0" err="1">
                <a:solidFill>
                  <a:srgbClr val="FF3399"/>
                </a:solidFill>
              </a:rPr>
              <a:t>colorability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of interference graph</a:t>
            </a:r>
          </a:p>
          <a:p>
            <a:pPr lvl="3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NP-complete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Heuristics</a:t>
            </a:r>
            <a:r>
              <a:rPr lang="en-US" dirty="0"/>
              <a:t> to find an assignment for n colors</a:t>
            </a:r>
          </a:p>
          <a:p>
            <a:pPr lvl="2"/>
            <a:r>
              <a:rPr lang="en-US" dirty="0">
                <a:solidFill>
                  <a:srgbClr val="FF3399"/>
                </a:solidFill>
              </a:rPr>
              <a:t>successful</a:t>
            </a:r>
            <a:r>
              <a:rPr lang="en-US" dirty="0"/>
              <a:t>: 	colorable, and </a:t>
            </a:r>
            <a:r>
              <a:rPr lang="en-US" dirty="0">
                <a:solidFill>
                  <a:srgbClr val="0000FF"/>
                </a:solidFill>
              </a:rPr>
              <a:t>finds assignment</a:t>
            </a:r>
          </a:p>
          <a:p>
            <a:pPr lvl="2"/>
            <a:r>
              <a:rPr lang="en-US" dirty="0">
                <a:solidFill>
                  <a:srgbClr val="FF3399"/>
                </a:solidFill>
              </a:rPr>
              <a:t>not successful</a:t>
            </a:r>
            <a:r>
              <a:rPr lang="en-US" dirty="0"/>
              <a:t>: 	</a:t>
            </a:r>
            <a:r>
              <a:rPr lang="en-US" dirty="0" err="1"/>
              <a:t>colorability</a:t>
            </a:r>
            <a:r>
              <a:rPr lang="en-US" dirty="0"/>
              <a:t> unknown &amp; </a:t>
            </a:r>
            <a:r>
              <a:rPr lang="en-US" dirty="0">
                <a:solidFill>
                  <a:srgbClr val="0000FF"/>
                </a:solidFill>
              </a:rPr>
              <a:t>no assignment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55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Register Coalescing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0828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Focus on Copy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286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Optimizations that help optimize away copy instructions: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Copy Propagation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Dead Code Elimination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Can all copy instructions be eliminated using this pair of optimizations?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413808"/>
            <a:ext cx="203162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+ 4;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91000" y="1413808"/>
            <a:ext cx="4266051" cy="2308324"/>
            <a:chOff x="4191000" y="1413808"/>
            <a:chExt cx="4266051" cy="2308324"/>
          </a:xfrm>
        </p:grpSpPr>
        <p:sp>
          <p:nvSpPr>
            <p:cNvPr id="8" name="TextBox 7"/>
            <p:cNvSpPr txBox="1"/>
            <p:nvPr/>
          </p:nvSpPr>
          <p:spPr>
            <a:xfrm>
              <a:off x="5105400" y="1413808"/>
              <a:ext cx="2105072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latin typeface="Courier New"/>
                  <a:cs typeface="Courier New"/>
                </a:rPr>
                <a:t>X </a:t>
              </a:r>
              <a:r>
                <a:rPr lang="en-US" sz="2400" b="1" dirty="0">
                  <a:latin typeface="Courier New"/>
                  <a:cs typeface="Courier New"/>
                </a:rPr>
                <a:t>= A + B;</a:t>
              </a:r>
            </a:p>
            <a:p>
              <a:r>
                <a:rPr lang="en-US" sz="2400" b="1" dirty="0">
                  <a:latin typeface="Courier New"/>
                  <a:cs typeface="Courier New"/>
                </a:rPr>
                <a:t>…</a:t>
              </a:r>
            </a:p>
            <a:p>
              <a:r>
                <a:rPr lang="en-US" sz="2400" b="1" dirty="0">
                  <a:solidFill>
                    <a:srgbClr val="0000FF"/>
                  </a:solidFill>
                  <a:latin typeface="Courier New"/>
                  <a:cs typeface="Courier New"/>
                </a:rPr>
                <a:t>Y = X;</a:t>
              </a:r>
            </a:p>
            <a:p>
              <a:r>
                <a:rPr lang="en-US" sz="2400" b="1" dirty="0">
                  <a:latin typeface="Courier New"/>
                  <a:cs typeface="Courier New"/>
                </a:rPr>
                <a:t>…</a:t>
              </a:r>
            </a:p>
            <a:p>
              <a:r>
                <a:rPr lang="en-US" sz="2400" b="1" dirty="0">
                  <a:latin typeface="Courier New"/>
                  <a:cs typeface="Courier New"/>
                </a:rPr>
                <a:t>Z = </a:t>
              </a:r>
              <a:r>
                <a:rPr lang="en-US" sz="2400" b="1" dirty="0">
                  <a:solidFill>
                    <a:srgbClr val="FF0066"/>
                  </a:solidFill>
                  <a:latin typeface="Courier New"/>
                  <a:cs typeface="Courier New"/>
                </a:rPr>
                <a:t>X</a:t>
              </a:r>
              <a:r>
                <a:rPr lang="en-US" sz="2400" b="1" dirty="0">
                  <a:latin typeface="Courier New"/>
                  <a:cs typeface="Courier New"/>
                </a:rPr>
                <a:t> + 4;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2438400"/>
              <a:ext cx="685800" cy="0"/>
            </a:xfrm>
            <a:prstGeom prst="straightConnector1">
              <a:avLst/>
            </a:prstGeom>
            <a:ln w="47625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8049" y="3352800"/>
              <a:ext cx="2079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1. Copy Propagation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6096000" y="3276600"/>
              <a:ext cx="304800" cy="2286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239000" y="2057400"/>
            <a:ext cx="1676400" cy="646331"/>
            <a:chOff x="7239000" y="2057400"/>
            <a:chExt cx="1676400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7391400" y="20574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2. Dead Code Elimination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239000" y="2362200"/>
              <a:ext cx="3048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2133600"/>
            <a:ext cx="20288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66"/>
                </a:solidFill>
                <a:latin typeface="+mj-lt"/>
                <a:cs typeface="Courier New"/>
              </a:rPr>
              <a:t>// deleted</a:t>
            </a:r>
          </a:p>
        </p:txBody>
      </p:sp>
    </p:spTree>
    <p:extLst>
      <p:ext uri="{BB962C8B-B14F-4D97-AF65-F5344CB8AC3E}">
        <p14:creationId xmlns:p14="http://schemas.microsoft.com/office/powerpoint/2010/main" val="1671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Where Copy Propagation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229600" cy="198120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Use</a:t>
            </a:r>
            <a:r>
              <a:rPr lang="en-US" dirty="0"/>
              <a:t> of copy target has </a:t>
            </a:r>
            <a:r>
              <a:rPr lang="en-US" dirty="0">
                <a:solidFill>
                  <a:srgbClr val="0000FF"/>
                </a:solidFill>
              </a:rPr>
              <a:t>multiple (conflicting) reaching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2774" y="1524000"/>
            <a:ext cx="20316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C;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2620327"/>
            <a:ext cx="1292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2774" y="3310592"/>
            <a:ext cx="20316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+ 4;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3708587" y="2354997"/>
            <a:ext cx="1890834" cy="265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3708587" y="2354997"/>
            <a:ext cx="0" cy="955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3708587" y="3081992"/>
            <a:ext cx="1890834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91600" cy="119512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Where the Copy Instruction Remains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Copy target 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/>
              <a:t>) still live even after some successful copy propagations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00FF"/>
                </a:solidFill>
              </a:rPr>
              <a:t>Bottom line:</a:t>
            </a:r>
          </a:p>
          <a:p>
            <a:pPr lvl="1"/>
            <a:r>
              <a:rPr lang="en-US" dirty="0"/>
              <a:t>copy instructions may still exist when we perform register allocation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2774" y="1447799"/>
            <a:ext cx="2031626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+ 4;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2514599"/>
            <a:ext cx="1292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</a:t>
            </a:r>
            <a:r>
              <a:rPr lang="en-US" sz="2400" b="1" dirty="0">
                <a:latin typeface="Courier New"/>
                <a:cs typeface="Courier New"/>
              </a:rPr>
              <a:t>= …;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2774" y="3234391"/>
            <a:ext cx="20316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C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D;</a:t>
            </a:r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3708587" y="2648127"/>
            <a:ext cx="0" cy="586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3708587" y="2976264"/>
            <a:ext cx="2271834" cy="258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33800" y="1962089"/>
            <a:ext cx="4953000" cy="400110"/>
            <a:chOff x="3733800" y="1733490"/>
            <a:chExt cx="4953000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5181600" y="1733490"/>
              <a:ext cx="350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66"/>
                  </a:solidFill>
                </a:rPr>
                <a:t>Can substitute </a:t>
              </a:r>
              <a:r>
                <a:rPr lang="en-US" sz="2000" b="1" dirty="0">
                  <a:solidFill>
                    <a:srgbClr val="FF0066"/>
                  </a:solidFill>
                  <a:latin typeface="Courier New"/>
                  <a:cs typeface="Courier New"/>
                </a:rPr>
                <a:t>X</a:t>
              </a:r>
              <a:r>
                <a:rPr lang="en-US" sz="2000" dirty="0">
                  <a:solidFill>
                    <a:srgbClr val="FF0066"/>
                  </a:solidFill>
                </a:rPr>
                <a:t> for </a:t>
              </a:r>
              <a:r>
                <a:rPr lang="en-US" sz="2000" b="1" dirty="0">
                  <a:solidFill>
                    <a:srgbClr val="FF0066"/>
                  </a:solidFill>
                  <a:latin typeface="Courier New"/>
                  <a:cs typeface="Courier New"/>
                </a:rPr>
                <a:t>Y</a:t>
              </a:r>
              <a:r>
                <a:rPr lang="en-US" sz="2000" dirty="0">
                  <a:solidFill>
                    <a:srgbClr val="FF0066"/>
                  </a:solidFill>
                </a:rPr>
                <a:t> here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3733800" y="1933545"/>
              <a:ext cx="1447800" cy="200055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33800" y="3581399"/>
            <a:ext cx="3276600" cy="533400"/>
            <a:chOff x="3733800" y="3352800"/>
            <a:chExt cx="3276600" cy="533400"/>
          </a:xfrm>
        </p:grpSpPr>
        <p:sp>
          <p:nvSpPr>
            <p:cNvPr id="21" name="TextBox 20"/>
            <p:cNvSpPr txBox="1"/>
            <p:nvPr/>
          </p:nvSpPr>
          <p:spPr>
            <a:xfrm>
              <a:off x="5181600" y="348609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66"/>
                  </a:solidFill>
                </a:rPr>
                <a:t>But not here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3733800" y="3352800"/>
              <a:ext cx="1447800" cy="333345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53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963434"/>
          </a:xfrm>
        </p:spPr>
        <p:txBody>
          <a:bodyPr>
            <a:normAutofit/>
          </a:bodyPr>
          <a:lstStyle/>
          <a:p>
            <a:r>
              <a:rPr lang="en-US" sz="3600" dirty="0"/>
              <a:t>Copy Instructions and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072"/>
            <a:ext cx="8458200" cy="51182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clever thing might the register allocator do for copy instructions?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can assign both the </a:t>
            </a:r>
            <a:r>
              <a:rPr lang="en-US" dirty="0">
                <a:solidFill>
                  <a:srgbClr val="0000FF"/>
                </a:solidFill>
              </a:rPr>
              <a:t>source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target</a:t>
            </a:r>
            <a:r>
              <a:rPr lang="en-US" dirty="0"/>
              <a:t> of the copy to the </a:t>
            </a:r>
            <a:r>
              <a:rPr lang="en-US" dirty="0">
                <a:solidFill>
                  <a:srgbClr val="FF0066"/>
                </a:solidFill>
              </a:rPr>
              <a:t>same register</a:t>
            </a:r>
            <a:r>
              <a:rPr lang="en-US" dirty="0"/>
              <a:t>:</a:t>
            </a:r>
          </a:p>
          <a:p>
            <a:pPr lvl="1"/>
            <a:r>
              <a:rPr lang="en-US" sz="2900" dirty="0"/>
              <a:t>then we don’t need to perform the copy instruction at all!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the copy instruction can be removed from the code</a:t>
            </a:r>
          </a:p>
          <a:p>
            <a:pPr lvl="2"/>
            <a:r>
              <a:rPr lang="en-US" sz="2900" dirty="0"/>
              <a:t>even though the optimizer was unable to do this earlier</a:t>
            </a:r>
          </a:p>
          <a:p>
            <a:pPr lvl="2"/>
            <a:endParaRPr lang="en-US" sz="2900" dirty="0"/>
          </a:p>
          <a:p>
            <a:r>
              <a:rPr lang="en-US" u="sng" dirty="0"/>
              <a:t>One way to do this: </a:t>
            </a:r>
          </a:p>
          <a:p>
            <a:pPr lvl="1"/>
            <a:r>
              <a:rPr lang="en-US" sz="2900" dirty="0"/>
              <a:t>treat the copy </a:t>
            </a:r>
            <a:r>
              <a:rPr lang="en-US" sz="2900" dirty="0">
                <a:solidFill>
                  <a:srgbClr val="0000FF"/>
                </a:solidFill>
              </a:rPr>
              <a:t>source</a:t>
            </a:r>
            <a:r>
              <a:rPr lang="en-US" sz="2900" dirty="0"/>
              <a:t> and </a:t>
            </a:r>
            <a:r>
              <a:rPr lang="en-US" sz="2900" dirty="0">
                <a:solidFill>
                  <a:srgbClr val="0000FF"/>
                </a:solidFill>
              </a:rPr>
              <a:t>target</a:t>
            </a:r>
            <a:r>
              <a:rPr lang="en-US" sz="2900" dirty="0"/>
              <a:t> as the </a:t>
            </a:r>
            <a:r>
              <a:rPr lang="en-US" sz="2900" dirty="0">
                <a:solidFill>
                  <a:srgbClr val="FF0066"/>
                </a:solidFill>
              </a:rPr>
              <a:t>same node in the interference graph</a:t>
            </a:r>
          </a:p>
          <a:p>
            <a:pPr lvl="2"/>
            <a:r>
              <a:rPr lang="en-US" sz="2900" dirty="0"/>
              <a:t>then the coloring algorithm will naturally assign them to the same register</a:t>
            </a:r>
          </a:p>
          <a:p>
            <a:pPr lvl="1"/>
            <a:r>
              <a:rPr lang="en-US" sz="2900" dirty="0"/>
              <a:t>this is called “</a:t>
            </a:r>
            <a:r>
              <a:rPr lang="en-US" sz="2900" dirty="0">
                <a:solidFill>
                  <a:srgbClr val="FF0066"/>
                </a:solidFill>
              </a:rPr>
              <a:t>coalescing</a:t>
            </a:r>
            <a:r>
              <a:rPr lang="en-US" sz="2900" dirty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292842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1758" y="1752600"/>
            <a:ext cx="1662234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r7 = r7;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05400" y="2209800"/>
            <a:ext cx="1371600" cy="381000"/>
            <a:chOff x="1752600" y="2286000"/>
            <a:chExt cx="1371600" cy="2286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943600" y="2819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Example: Without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Without coalescing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can end up in </a:t>
            </a:r>
            <a:r>
              <a:rPr lang="en-US" dirty="0">
                <a:solidFill>
                  <a:srgbClr val="FF0066"/>
                </a:solidFill>
              </a:rPr>
              <a:t>different registers</a:t>
            </a:r>
          </a:p>
          <a:p>
            <a:pPr lvl="1"/>
            <a:r>
              <a:rPr lang="en-US" dirty="0"/>
              <a:t>cannot eliminate the copy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413808"/>
            <a:ext cx="204445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X = …;</a:t>
            </a:r>
          </a:p>
          <a:p>
            <a:r>
              <a:rPr lang="en-US" sz="2400" b="1" dirty="0">
                <a:latin typeface="Courier New"/>
                <a:cs typeface="Courier New"/>
              </a:rPr>
              <a:t>A = 5;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B = A + 2;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B;</a:t>
            </a:r>
          </a:p>
          <a:p>
            <a:r>
              <a:rPr lang="en-US" sz="2400" b="1" dirty="0">
                <a:latin typeface="Courier New"/>
                <a:cs typeface="Courier New"/>
              </a:rPr>
              <a:t>return Z;</a:t>
            </a:r>
          </a:p>
        </p:txBody>
      </p:sp>
      <p:sp>
        <p:nvSpPr>
          <p:cNvPr id="9" name="Oval 8"/>
          <p:cNvSpPr/>
          <p:nvPr/>
        </p:nvSpPr>
        <p:spPr>
          <a:xfrm>
            <a:off x="54102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63246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5" name="Straight Connector 14"/>
          <p:cNvCxnSpPr>
            <a:stCxn id="10" idx="3"/>
            <a:endCxn id="27" idx="7"/>
          </p:cNvCxnSpPr>
          <p:nvPr/>
        </p:nvCxnSpPr>
        <p:spPr>
          <a:xfrm flipH="1">
            <a:off x="5484485" y="1903085"/>
            <a:ext cx="918230" cy="46103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27" idx="0"/>
          </p:cNvCxnSpPr>
          <p:nvPr/>
        </p:nvCxnSpPr>
        <p:spPr>
          <a:xfrm flipH="1">
            <a:off x="5295900" y="1981200"/>
            <a:ext cx="381000" cy="3048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2" idx="0"/>
          </p:cNvCxnSpPr>
          <p:nvPr/>
        </p:nvCxnSpPr>
        <p:spPr>
          <a:xfrm flipH="1">
            <a:off x="6210300" y="1981200"/>
            <a:ext cx="381000" cy="8382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8721" y="35930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coloring with </a:t>
            </a:r>
            <a:r>
              <a:rPr lang="en-US" dirty="0">
                <a:solidFill>
                  <a:srgbClr val="0000FF"/>
                </a:solidFill>
              </a:rPr>
              <a:t>3 registers</a:t>
            </a:r>
          </a:p>
        </p:txBody>
      </p:sp>
      <p:sp>
        <p:nvSpPr>
          <p:cNvPr id="27" name="Oval 26"/>
          <p:cNvSpPr/>
          <p:nvPr/>
        </p:nvSpPr>
        <p:spPr>
          <a:xfrm>
            <a:off x="50292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29200" y="1447800"/>
            <a:ext cx="2362200" cy="1905000"/>
            <a:chOff x="5029200" y="1447800"/>
            <a:chExt cx="2362200" cy="1905000"/>
          </a:xfrm>
        </p:grpSpPr>
        <p:sp>
          <p:nvSpPr>
            <p:cNvPr id="11" name="Oval 10"/>
            <p:cNvSpPr/>
            <p:nvPr/>
          </p:nvSpPr>
          <p:spPr>
            <a:xfrm>
              <a:off x="50292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Z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410200" y="1447800"/>
              <a:ext cx="533400" cy="533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24600" y="14478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943600" y="2819400"/>
              <a:ext cx="533400" cy="533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1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943600" y="2819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Revisited: With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With coalescing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are now guaranteed to end up in the </a:t>
            </a:r>
            <a:r>
              <a:rPr lang="en-US" dirty="0">
                <a:solidFill>
                  <a:srgbClr val="FF0066"/>
                </a:solidFill>
              </a:rPr>
              <a:t>same register</a:t>
            </a:r>
          </a:p>
          <a:p>
            <a:pPr lvl="1"/>
            <a:r>
              <a:rPr lang="en-US" dirty="0"/>
              <a:t>the copy instruction can now be eliminated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Great!  So should we go ahead and do this for every copy instruction?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413808"/>
            <a:ext cx="204445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X = …;</a:t>
            </a:r>
          </a:p>
          <a:p>
            <a:r>
              <a:rPr lang="en-US" sz="2400" b="1" dirty="0">
                <a:latin typeface="Courier New"/>
                <a:cs typeface="Courier New"/>
              </a:rPr>
              <a:t>A = 5;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B = A + 2;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B;</a:t>
            </a:r>
          </a:p>
          <a:p>
            <a:r>
              <a:rPr lang="en-US" sz="2400" b="1" dirty="0">
                <a:latin typeface="Courier New"/>
                <a:cs typeface="Courier New"/>
              </a:rPr>
              <a:t>return Z;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1447800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  <p:cxnSp>
        <p:nvCxnSpPr>
          <p:cNvPr id="16" name="Straight Connector 15"/>
          <p:cNvCxnSpPr>
            <a:stCxn id="9" idx="4"/>
            <a:endCxn id="27" idx="7"/>
          </p:cNvCxnSpPr>
          <p:nvPr/>
        </p:nvCxnSpPr>
        <p:spPr>
          <a:xfrm flipH="1">
            <a:off x="5484485" y="1981200"/>
            <a:ext cx="763915" cy="382915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2" idx="0"/>
          </p:cNvCxnSpPr>
          <p:nvPr/>
        </p:nvCxnSpPr>
        <p:spPr>
          <a:xfrm flipH="1">
            <a:off x="6210300" y="1981200"/>
            <a:ext cx="38100" cy="8382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8721" y="35930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coloring with </a:t>
            </a:r>
            <a:r>
              <a:rPr lang="en-US" dirty="0">
                <a:solidFill>
                  <a:srgbClr val="0000FF"/>
                </a:solidFill>
              </a:rPr>
              <a:t>3 registers</a:t>
            </a:r>
          </a:p>
        </p:txBody>
      </p:sp>
      <p:sp>
        <p:nvSpPr>
          <p:cNvPr id="27" name="Oval 26"/>
          <p:cNvSpPr/>
          <p:nvPr/>
        </p:nvSpPr>
        <p:spPr>
          <a:xfrm>
            <a:off x="50292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9200" y="1447800"/>
            <a:ext cx="2362200" cy="1905000"/>
            <a:chOff x="5029200" y="1447800"/>
            <a:chExt cx="2362200" cy="1905000"/>
          </a:xfrm>
        </p:grpSpPr>
        <p:sp>
          <p:nvSpPr>
            <p:cNvPr id="11" name="Oval 10"/>
            <p:cNvSpPr/>
            <p:nvPr/>
          </p:nvSpPr>
          <p:spPr>
            <a:xfrm>
              <a:off x="50292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Z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943600" y="2819400"/>
              <a:ext cx="533400" cy="533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1447800"/>
              <a:ext cx="914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X/Y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52600" y="2286000"/>
            <a:ext cx="1371600" cy="228600"/>
            <a:chOff x="1752600" y="2286000"/>
            <a:chExt cx="1371600" cy="22860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2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Find an allocation for all pseudo-registers, if possible.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If there are not enough registers in the machine, choose registers to spill to memory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Should We Coalesce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In This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599"/>
            <a:ext cx="8229600" cy="2057401"/>
          </a:xfrm>
        </p:spPr>
        <p:txBody>
          <a:bodyPr>
            <a:normAutofit/>
          </a:bodyPr>
          <a:lstStyle/>
          <a:p>
            <a:r>
              <a:rPr lang="en-US" sz="2000" dirty="0"/>
              <a:t>It is </a:t>
            </a:r>
            <a:r>
              <a:rPr lang="en-US" sz="2000" dirty="0">
                <a:solidFill>
                  <a:srgbClr val="FF0066"/>
                </a:solidFill>
              </a:rPr>
              <a:t>legal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66"/>
                </a:solidFill>
              </a:rPr>
              <a:t>coalesce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/>
              <a:t> for a “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 = X</a:t>
            </a:r>
            <a:r>
              <a:rPr lang="en-US" sz="2000" dirty="0"/>
              <a:t>” copy instruction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initial definition of 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dirty="0"/>
              <a:t>’s live range is this copy instruction, AND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live ranges of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 do not interfere otherwise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But just because it is legal doesn’t mean that it is a good idea…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2774" y="1524000"/>
            <a:ext cx="20316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620327"/>
            <a:ext cx="1292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= 2;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2774" y="3310592"/>
            <a:ext cx="20316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Z = Y + X;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3708587" y="2354997"/>
            <a:ext cx="1890834" cy="265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3708587" y="2354997"/>
            <a:ext cx="0" cy="955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3708587" y="3081992"/>
            <a:ext cx="1890834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334000" y="1371600"/>
            <a:ext cx="3200399" cy="1143000"/>
            <a:chOff x="5334000" y="1371600"/>
            <a:chExt cx="3200399" cy="1143000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1371600"/>
              <a:ext cx="2666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No!</a:t>
              </a:r>
              <a:r>
                <a:rPr lang="en-US" sz="2000" dirty="0"/>
                <a:t>  That would result in </a:t>
              </a:r>
              <a:r>
                <a:rPr lang="en-US" sz="2000" dirty="0">
                  <a:solidFill>
                    <a:srgbClr val="FF3399"/>
                  </a:solidFill>
                </a:rPr>
                <a:t>incorrect behavior</a:t>
              </a:r>
              <a:r>
                <a:rPr lang="en-US" sz="2000" dirty="0"/>
                <a:t> if this branch is taken.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>
              <a:off x="5334000" y="1879432"/>
              <a:ext cx="533400" cy="635168"/>
            </a:xfrm>
            <a:prstGeom prst="straightConnector1">
              <a:avLst/>
            </a:prstGeom>
            <a:ln w="34925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0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1158875"/>
          </a:xfrm>
        </p:spPr>
        <p:txBody>
          <a:bodyPr>
            <a:normAutofit fontScale="90000"/>
          </a:bodyPr>
          <a:lstStyle/>
          <a:p>
            <a:r>
              <a:rPr lang="en-US" dirty="0"/>
              <a:t>Why Coalescing May Be Undesirable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the likely impact of coalescing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on:</a:t>
            </a:r>
          </a:p>
          <a:p>
            <a:pPr lvl="1"/>
            <a:r>
              <a:rPr lang="en-US" dirty="0"/>
              <a:t>live range size(s)?</a:t>
            </a:r>
          </a:p>
          <a:p>
            <a:pPr lvl="2"/>
            <a:r>
              <a:rPr lang="en-US" dirty="0"/>
              <a:t>recall our discussion of live range splitting</a:t>
            </a:r>
          </a:p>
          <a:p>
            <a:pPr lvl="1"/>
            <a:r>
              <a:rPr lang="en-US" dirty="0" err="1"/>
              <a:t>colorability</a:t>
            </a:r>
            <a:r>
              <a:rPr lang="en-US" dirty="0"/>
              <a:t> of the interference graph?</a:t>
            </a:r>
          </a:p>
          <a:p>
            <a:r>
              <a:rPr lang="en-US" dirty="0"/>
              <a:t>Fundamentally, </a:t>
            </a:r>
            <a:r>
              <a:rPr lang="en-US" dirty="0">
                <a:solidFill>
                  <a:srgbClr val="0000FF"/>
                </a:solidFill>
              </a:rPr>
              <a:t>coalescing adds further constraints to the coloring problem</a:t>
            </a:r>
          </a:p>
          <a:p>
            <a:pPr lvl="1"/>
            <a:r>
              <a:rPr lang="en-US" dirty="0"/>
              <a:t>doesn’t make coloring easier; may make it more difficult</a:t>
            </a:r>
          </a:p>
          <a:p>
            <a:r>
              <a:rPr lang="en-US" dirty="0"/>
              <a:t>If we coalesce in this case, we may:</a:t>
            </a:r>
          </a:p>
          <a:p>
            <a:pPr lvl="1"/>
            <a:r>
              <a:rPr lang="en-US" dirty="0"/>
              <a:t>save a copy instruction, BUT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cause significant spilling overhead if we can no longer color the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0078" y="1143000"/>
            <a:ext cx="2791122" cy="1948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lang="en-US" sz="2200" b="1" dirty="0">
                <a:latin typeface="Courier New"/>
                <a:cs typeface="Courier New"/>
              </a:rPr>
              <a:t>= A + B;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/>
                <a:cs typeface="Courier New"/>
              </a:rPr>
              <a:t>Z =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200" b="1" dirty="0">
                <a:latin typeface="Courier New"/>
                <a:cs typeface="Courier New"/>
              </a:rPr>
              <a:t> + 4;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800" y="1550313"/>
            <a:ext cx="2359340" cy="1192887"/>
            <a:chOff x="3352800" y="1626513"/>
            <a:chExt cx="2359340" cy="1192887"/>
          </a:xfrm>
        </p:grpSpPr>
        <p:sp>
          <p:nvSpPr>
            <p:cNvPr id="9" name="TextBox 8"/>
            <p:cNvSpPr txBox="1"/>
            <p:nvPr/>
          </p:nvSpPr>
          <p:spPr>
            <a:xfrm>
              <a:off x="3352800" y="1626513"/>
              <a:ext cx="2359340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0066"/>
                  </a:solidFill>
                  <a:latin typeface="+mj-lt"/>
                  <a:cs typeface="Courier New"/>
                </a:rPr>
                <a:t>// 100 instructions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2388513"/>
              <a:ext cx="2359340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0066"/>
                  </a:solidFill>
                  <a:latin typeface="+mj-lt"/>
                  <a:cs typeface="Courier New"/>
                </a:rPr>
                <a:t>// 100 instructions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47"/>
            <a:ext cx="8229600" cy="1143000"/>
          </a:xfrm>
        </p:spPr>
        <p:txBody>
          <a:bodyPr/>
          <a:lstStyle/>
          <a:p>
            <a:r>
              <a:rPr lang="en-US" dirty="0"/>
              <a:t>When to 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132"/>
            <a:ext cx="8502316" cy="3530451"/>
          </a:xfrm>
        </p:spPr>
        <p:txBody>
          <a:bodyPr>
            <a:normAutofit/>
          </a:bodyPr>
          <a:lstStyle/>
          <a:p>
            <a:r>
              <a:rPr lang="en-US" sz="2400" dirty="0"/>
              <a:t>Goal when coalescing is legal:</a:t>
            </a:r>
          </a:p>
          <a:p>
            <a:pPr lvl="1"/>
            <a:r>
              <a:rPr lang="en-US" sz="2000" dirty="0"/>
              <a:t>coalesce </a:t>
            </a:r>
            <a:r>
              <a:rPr lang="en-US" sz="2000" i="1" dirty="0">
                <a:solidFill>
                  <a:srgbClr val="0000FF"/>
                </a:solidFill>
              </a:rPr>
              <a:t>unless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it would make a colorable graph </a:t>
            </a:r>
            <a:r>
              <a:rPr lang="en-US" sz="2000" dirty="0">
                <a:solidFill>
                  <a:srgbClr val="0000FF"/>
                </a:solidFill>
              </a:rPr>
              <a:t>non-colorable</a:t>
            </a:r>
          </a:p>
          <a:p>
            <a:r>
              <a:rPr lang="en-US" sz="2400" dirty="0"/>
              <a:t>The bad news:</a:t>
            </a:r>
          </a:p>
          <a:p>
            <a:pPr lvl="1"/>
            <a:r>
              <a:rPr lang="en-US" sz="2400" dirty="0"/>
              <a:t>predicting </a:t>
            </a:r>
            <a:r>
              <a:rPr lang="en-US" sz="2400" dirty="0" err="1"/>
              <a:t>colorability</a:t>
            </a:r>
            <a:r>
              <a:rPr lang="en-US" sz="2400" dirty="0"/>
              <a:t> is tricky!</a:t>
            </a:r>
          </a:p>
          <a:p>
            <a:pPr lvl="2"/>
            <a:r>
              <a:rPr lang="en-US" sz="2000" dirty="0"/>
              <a:t>it depends on the shape of the graph</a:t>
            </a:r>
          </a:p>
          <a:p>
            <a:pPr lvl="2"/>
            <a:r>
              <a:rPr lang="en-US" sz="2000" dirty="0"/>
              <a:t>graph coloring is NP-hard</a:t>
            </a:r>
          </a:p>
          <a:p>
            <a:r>
              <a:rPr lang="en-US" sz="2400" u="sng" dirty="0"/>
              <a:t>Example</a:t>
            </a:r>
            <a:r>
              <a:rPr lang="en-US" sz="2400" dirty="0"/>
              <a:t>: assuming </a:t>
            </a:r>
            <a:r>
              <a:rPr lang="en-US" sz="2400" dirty="0">
                <a:solidFill>
                  <a:srgbClr val="0000FF"/>
                </a:solidFill>
              </a:rPr>
              <a:t>2 registers</a:t>
            </a:r>
            <a:r>
              <a:rPr lang="en-US" sz="2400" dirty="0"/>
              <a:t>, should we </a:t>
            </a:r>
            <a:r>
              <a:rPr lang="en-US" sz="2400" dirty="0">
                <a:solidFill>
                  <a:srgbClr val="0000FF"/>
                </a:solidFill>
              </a:rPr>
              <a:t>coalesce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48200" y="4431268"/>
            <a:ext cx="2895600" cy="1828800"/>
            <a:chOff x="4648200" y="3581400"/>
            <a:chExt cx="2895600" cy="1828800"/>
          </a:xfrm>
        </p:grpSpPr>
        <p:sp>
          <p:nvSpPr>
            <p:cNvPr id="35" name="Oval 34"/>
            <p:cNvSpPr/>
            <p:nvPr/>
          </p:nvSpPr>
          <p:spPr>
            <a:xfrm>
              <a:off x="5410200" y="4876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486400" y="3581400"/>
              <a:ext cx="1219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X/Y</a:t>
              </a:r>
            </a:p>
          </p:txBody>
        </p:sp>
        <p:cxnSp>
          <p:nvCxnSpPr>
            <p:cNvPr id="38" name="Straight Connector 37"/>
            <p:cNvCxnSpPr>
              <a:endCxn id="42" idx="0"/>
            </p:cNvCxnSpPr>
            <p:nvPr/>
          </p:nvCxnSpPr>
          <p:spPr>
            <a:xfrm>
              <a:off x="6248400" y="4114800"/>
              <a:ext cx="34290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40" idx="7"/>
            </p:cNvCxnSpPr>
            <p:nvPr/>
          </p:nvCxnSpPr>
          <p:spPr>
            <a:xfrm flipH="1">
              <a:off x="5103485" y="4036685"/>
              <a:ext cx="561463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648200" y="44196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44196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324600" y="4876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</a:p>
          </p:txBody>
        </p:sp>
        <p:cxnSp>
          <p:nvCxnSpPr>
            <p:cNvPr id="43" name="Straight Connector 42"/>
            <p:cNvCxnSpPr>
              <a:endCxn id="35" idx="0"/>
            </p:cNvCxnSpPr>
            <p:nvPr/>
          </p:nvCxnSpPr>
          <p:spPr>
            <a:xfrm flipH="1">
              <a:off x="5676900" y="4114800"/>
              <a:ext cx="26670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2"/>
              <a:endCxn id="35" idx="6"/>
            </p:cNvCxnSpPr>
            <p:nvPr/>
          </p:nvCxnSpPr>
          <p:spPr>
            <a:xfrm flipH="1">
              <a:off x="5943600" y="5143500"/>
              <a:ext cx="381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5"/>
              <a:endCxn id="41" idx="1"/>
            </p:cNvCxnSpPr>
            <p:nvPr/>
          </p:nvCxnSpPr>
          <p:spPr>
            <a:xfrm>
              <a:off x="6527052" y="4036685"/>
              <a:ext cx="561463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725282" y="6412468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2-colorable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38200" y="4431268"/>
            <a:ext cx="2895600" cy="1828800"/>
            <a:chOff x="838200" y="3581400"/>
            <a:chExt cx="2895600" cy="1828800"/>
          </a:xfrm>
        </p:grpSpPr>
        <p:cxnSp>
          <p:nvCxnSpPr>
            <p:cNvPr id="29" name="Straight Connector 28"/>
            <p:cNvCxnSpPr>
              <a:stCxn id="58" idx="2"/>
              <a:endCxn id="53" idx="6"/>
            </p:cNvCxnSpPr>
            <p:nvPr/>
          </p:nvCxnSpPr>
          <p:spPr>
            <a:xfrm flipH="1">
              <a:off x="2133600" y="5143500"/>
              <a:ext cx="381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38200" y="3581400"/>
              <a:ext cx="2895600" cy="1828800"/>
              <a:chOff x="838200" y="3581400"/>
              <a:chExt cx="2895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00200" y="48768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B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00200" y="35814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14600" y="35814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Y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38200" y="44196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A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200400" y="44196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D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14600" y="48768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C</a:t>
                </a:r>
              </a:p>
            </p:txBody>
          </p:sp>
        </p:grpSp>
        <p:cxnSp>
          <p:nvCxnSpPr>
            <p:cNvPr id="10" name="Straight Connector 9"/>
            <p:cNvCxnSpPr>
              <a:stCxn id="55" idx="4"/>
              <a:endCxn id="58" idx="0"/>
            </p:cNvCxnSpPr>
            <p:nvPr/>
          </p:nvCxnSpPr>
          <p:spPr>
            <a:xfrm>
              <a:off x="2781300" y="4114800"/>
              <a:ext cx="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4" idx="3"/>
              <a:endCxn id="56" idx="7"/>
            </p:cNvCxnSpPr>
            <p:nvPr/>
          </p:nvCxnSpPr>
          <p:spPr>
            <a:xfrm flipH="1">
              <a:off x="1293485" y="4036685"/>
              <a:ext cx="384830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4" idx="4"/>
              <a:endCxn id="53" idx="0"/>
            </p:cNvCxnSpPr>
            <p:nvPr/>
          </p:nvCxnSpPr>
          <p:spPr>
            <a:xfrm>
              <a:off x="1866900" y="4114800"/>
              <a:ext cx="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5" idx="5"/>
              <a:endCxn id="57" idx="1"/>
            </p:cNvCxnSpPr>
            <p:nvPr/>
          </p:nvCxnSpPr>
          <p:spPr>
            <a:xfrm>
              <a:off x="2969885" y="4036685"/>
              <a:ext cx="308630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38200" y="4431268"/>
            <a:ext cx="2895600" cy="1828800"/>
            <a:chOff x="2438400" y="1600200"/>
            <a:chExt cx="2895600" cy="1828800"/>
          </a:xfrm>
        </p:grpSpPr>
        <p:sp>
          <p:nvSpPr>
            <p:cNvPr id="7" name="Oval 6"/>
            <p:cNvSpPr/>
            <p:nvPr/>
          </p:nvSpPr>
          <p:spPr>
            <a:xfrm>
              <a:off x="3200400" y="28956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1600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14800" y="16002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24384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800600" y="24384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114800" y="2895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62482" y="5726668"/>
            <a:ext cx="1646755" cy="1055132"/>
            <a:chOff x="5362482" y="4876800"/>
            <a:chExt cx="1646755" cy="1055132"/>
          </a:xfrm>
        </p:grpSpPr>
        <p:sp>
          <p:nvSpPr>
            <p:cNvPr id="52" name="TextBox 51"/>
            <p:cNvSpPr txBox="1"/>
            <p:nvPr/>
          </p:nvSpPr>
          <p:spPr>
            <a:xfrm>
              <a:off x="5362482" y="5562600"/>
              <a:ext cx="164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Not 2-colorable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10200" y="4876800"/>
              <a:ext cx="1447800" cy="533400"/>
              <a:chOff x="6477000" y="2971800"/>
              <a:chExt cx="1447800" cy="533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477000" y="2971800"/>
                <a:ext cx="533400" cy="533400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ourier New"/>
                    <a:cs typeface="Courier New"/>
                  </a:rPr>
                  <a:t>B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391400" y="2971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ourier New"/>
                    <a:cs typeface="Courier New"/>
                  </a:rPr>
                  <a:t>C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486400" y="4278868"/>
            <a:ext cx="1755517" cy="685800"/>
            <a:chOff x="5486400" y="3429000"/>
            <a:chExt cx="1755517" cy="685800"/>
          </a:xfrm>
        </p:grpSpPr>
        <p:sp>
          <p:nvSpPr>
            <p:cNvPr id="28" name="TextBox 27"/>
            <p:cNvSpPr txBox="1"/>
            <p:nvPr/>
          </p:nvSpPr>
          <p:spPr>
            <a:xfrm>
              <a:off x="6629400" y="3429000"/>
              <a:ext cx="612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66"/>
                  </a:solidFill>
                </a:rPr>
                <a:t>???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5486400" y="3581400"/>
              <a:ext cx="1219200" cy="533400"/>
            </a:xfrm>
            <a:prstGeom prst="ellipse">
              <a:avLst/>
            </a:prstGeom>
            <a:noFill/>
            <a:ln w="38100" cmpd="sng">
              <a:solidFill>
                <a:srgbClr val="FF006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7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Coalescing Candidates in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decide whether to coalesce, we augment the interference graph</a:t>
            </a:r>
          </a:p>
          <a:p>
            <a:r>
              <a:rPr lang="en-US" sz="2000" dirty="0"/>
              <a:t>Coalescing candidates are represented by a </a:t>
            </a:r>
            <a:r>
              <a:rPr lang="en-US" sz="2000" dirty="0">
                <a:solidFill>
                  <a:srgbClr val="0000FF"/>
                </a:solidFill>
              </a:rPr>
              <a:t>new type of interference graph edge</a:t>
            </a:r>
            <a:r>
              <a:rPr lang="en-US" sz="2000" dirty="0"/>
              <a:t>: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en-US" sz="2000" dirty="0">
                <a:solidFill>
                  <a:srgbClr val="FF0066"/>
                </a:solidFill>
              </a:rPr>
              <a:t>dotted lines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66"/>
                </a:solidFill>
              </a:rPr>
              <a:t>coalescing candidates</a:t>
            </a:r>
          </a:p>
          <a:p>
            <a:pPr lvl="2"/>
            <a:r>
              <a:rPr lang="en-US" sz="2000" i="1" dirty="0"/>
              <a:t>try</a:t>
            </a:r>
            <a:r>
              <a:rPr lang="en-US" sz="2000" dirty="0"/>
              <a:t> to assign vertices the </a:t>
            </a:r>
            <a:r>
              <a:rPr lang="en-US" sz="2000" dirty="0">
                <a:solidFill>
                  <a:srgbClr val="FF0066"/>
                </a:solidFill>
              </a:rPr>
              <a:t>same color</a:t>
            </a:r>
            <a:endParaRPr lang="en-US" sz="2000" dirty="0">
              <a:solidFill>
                <a:srgbClr val="0000FF"/>
              </a:solidFill>
            </a:endParaRPr>
          </a:p>
          <a:p>
            <a:pPr lvl="3"/>
            <a:r>
              <a:rPr lang="en-US" dirty="0"/>
              <a:t>(unless that is problematic, in which case they can be given different colors)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solid lines: interference</a:t>
            </a:r>
          </a:p>
          <a:p>
            <a:pPr lvl="2"/>
            <a:r>
              <a:rPr lang="en-US" sz="2000" dirty="0"/>
              <a:t>vertices </a:t>
            </a:r>
            <a:r>
              <a:rPr lang="en-US" sz="2000" i="1" dirty="0"/>
              <a:t>must</a:t>
            </a:r>
            <a:r>
              <a:rPr lang="en-US" sz="2000" dirty="0"/>
              <a:t> be assigned </a:t>
            </a:r>
            <a:r>
              <a:rPr lang="en-US" sz="2000" dirty="0">
                <a:solidFill>
                  <a:srgbClr val="0000FF"/>
                </a:solidFill>
              </a:rPr>
              <a:t>different colors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1300" y="6340643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867400" y="61723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29026" y="4812632"/>
            <a:ext cx="172354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X = …;</a:t>
            </a:r>
          </a:p>
          <a:p>
            <a:r>
              <a:rPr lang="en-US" sz="2000" b="1" dirty="0">
                <a:latin typeface="Courier New"/>
                <a:cs typeface="Courier New"/>
              </a:rPr>
              <a:t>A = 5;</a:t>
            </a:r>
          </a:p>
          <a:p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000" b="1" dirty="0">
                <a:latin typeface="Courier New"/>
                <a:cs typeface="Courier New"/>
              </a:rPr>
              <a:t>B = A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Z =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 + B;</a:t>
            </a:r>
          </a:p>
          <a:p>
            <a:r>
              <a:rPr lang="en-US" sz="2000" b="1" dirty="0">
                <a:latin typeface="Courier New"/>
                <a:cs typeface="Courier New"/>
              </a:rPr>
              <a:t>return Z;</a:t>
            </a:r>
          </a:p>
        </p:txBody>
      </p:sp>
      <p:sp>
        <p:nvSpPr>
          <p:cNvPr id="49" name="Oval 48"/>
          <p:cNvSpPr/>
          <p:nvPr/>
        </p:nvSpPr>
        <p:spPr>
          <a:xfrm>
            <a:off x="5334000" y="48007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60" name="Oval 59"/>
          <p:cNvSpPr/>
          <p:nvPr/>
        </p:nvSpPr>
        <p:spPr>
          <a:xfrm>
            <a:off x="6324600" y="48007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61" name="Straight Connector 60"/>
          <p:cNvCxnSpPr>
            <a:stCxn id="60" idx="3"/>
            <a:endCxn id="64" idx="7"/>
          </p:cNvCxnSpPr>
          <p:nvPr/>
        </p:nvCxnSpPr>
        <p:spPr>
          <a:xfrm flipH="1">
            <a:off x="5408285" y="5256053"/>
            <a:ext cx="994430" cy="4610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4"/>
            <a:endCxn id="64" idx="0"/>
          </p:cNvCxnSpPr>
          <p:nvPr/>
        </p:nvCxnSpPr>
        <p:spPr>
          <a:xfrm flipH="1">
            <a:off x="5219700" y="5334168"/>
            <a:ext cx="38100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  <a:endCxn id="47" idx="0"/>
          </p:cNvCxnSpPr>
          <p:nvPr/>
        </p:nvCxnSpPr>
        <p:spPr>
          <a:xfrm flipH="1">
            <a:off x="6134100" y="5334168"/>
            <a:ext cx="457200" cy="838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953000" y="56389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6781800" y="56389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74" name="Straight Connector 73"/>
          <p:cNvCxnSpPr>
            <a:stCxn id="60" idx="2"/>
            <a:endCxn id="49" idx="6"/>
          </p:cNvCxnSpPr>
          <p:nvPr/>
        </p:nvCxnSpPr>
        <p:spPr>
          <a:xfrm flipH="1">
            <a:off x="5867400" y="5067468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When Coalescing Will Not Cause Spilling?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Key insight:</a:t>
            </a:r>
          </a:p>
          <a:p>
            <a:pPr lvl="1"/>
            <a:r>
              <a:rPr lang="en-US" dirty="0"/>
              <a:t>Recall from the coloring algorithm: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we can always successfully N-color a node if its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66"/>
                </a:solidFill>
              </a:rPr>
              <a:t>degree is &lt; N</a:t>
            </a:r>
          </a:p>
          <a:p>
            <a:pPr lvl="2"/>
            <a:endParaRPr lang="en-US" sz="1800" dirty="0">
              <a:solidFill>
                <a:srgbClr val="FF0066"/>
              </a:solidFill>
            </a:endParaRPr>
          </a:p>
          <a:p>
            <a:r>
              <a:rPr lang="en-US" dirty="0"/>
              <a:t>To ensure that </a:t>
            </a:r>
            <a:r>
              <a:rPr lang="en-US" dirty="0">
                <a:solidFill>
                  <a:srgbClr val="0000FF"/>
                </a:solidFill>
              </a:rPr>
              <a:t>coalescing does not cause spilling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check that the degree &lt; N invariant is still locally preserved after coalescing</a:t>
            </a:r>
          </a:p>
          <a:p>
            <a:pPr lvl="2"/>
            <a:r>
              <a:rPr lang="en-US" sz="2600" dirty="0"/>
              <a:t>if so, then coalescing won’t cause the graph to become non-colorable</a:t>
            </a:r>
          </a:p>
          <a:p>
            <a:pPr lvl="1"/>
            <a:r>
              <a:rPr lang="en-US" dirty="0"/>
              <a:t>no need to inspect the entire interference graph, or do trial-and-error</a:t>
            </a:r>
          </a:p>
          <a:p>
            <a:pPr lvl="1"/>
            <a:endParaRPr lang="en-US" dirty="0"/>
          </a:p>
          <a:p>
            <a:r>
              <a:rPr lang="en-US" u="sng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do NOT need to determine whether the full graph is colorable or not</a:t>
            </a:r>
          </a:p>
          <a:p>
            <a:pPr lvl="1"/>
            <a:r>
              <a:rPr lang="en-US" dirty="0"/>
              <a:t>Just need to check that coalescing does not cause a colorable graph to become non-colorable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1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and Safe Coalescing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can safely coalesce nodes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if </a:t>
            </a:r>
            <a:r>
              <a:rPr lang="en-US" dirty="0">
                <a:solidFill>
                  <a:srgbClr val="0000FF"/>
                </a:solidFill>
              </a:rPr>
              <a:t>(|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| + |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|) &lt; N</a:t>
            </a:r>
          </a:p>
          <a:p>
            <a:pPr lvl="1"/>
            <a:r>
              <a:rPr lang="en-US" dirty="0"/>
              <a:t>Note: |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| = degree of node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j-lt"/>
                <a:cs typeface="Courier New"/>
              </a:rPr>
              <a:t> counting interference (not coalescing) edges</a:t>
            </a:r>
          </a:p>
          <a:p>
            <a:pPr marL="0" indent="0">
              <a:buNone/>
            </a:pPr>
            <a:endParaRPr lang="en-US" sz="800" dirty="0">
              <a:latin typeface="+mj-lt"/>
              <a:cs typeface="Courier New"/>
            </a:endParaRPr>
          </a:p>
          <a:p>
            <a:r>
              <a:rPr lang="en-US" u="sng" dirty="0">
                <a:latin typeface="+mj-lt"/>
                <a:cs typeface="Courier New"/>
              </a:rPr>
              <a:t>Example</a:t>
            </a:r>
            <a:r>
              <a:rPr lang="en-US" dirty="0">
                <a:latin typeface="+mj-lt"/>
                <a:cs typeface="Courier New"/>
              </a:rPr>
              <a:t>:</a:t>
            </a: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Courier New"/>
            </a:endParaRPr>
          </a:p>
          <a:p>
            <a:pPr lvl="1"/>
            <a:endParaRPr lang="en-US" dirty="0">
              <a:latin typeface="+mj-lt"/>
              <a:cs typeface="Courier New"/>
            </a:endParaRPr>
          </a:p>
          <a:p>
            <a:pPr lvl="1"/>
            <a:r>
              <a:rPr lang="en-US" dirty="0">
                <a:latin typeface="+mj-lt"/>
                <a:cs typeface="Courier New"/>
              </a:rPr>
              <a:t>if 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N &gt;= 4</a:t>
            </a:r>
            <a:r>
              <a:rPr lang="en-US" dirty="0">
                <a:latin typeface="+mj-lt"/>
                <a:cs typeface="Courier New"/>
              </a:rPr>
              <a:t>, it would always be safe to coalesce these two nodes</a:t>
            </a:r>
          </a:p>
          <a:p>
            <a:pPr lvl="2"/>
            <a:r>
              <a:rPr lang="en-US" dirty="0">
                <a:latin typeface="+mj-lt"/>
                <a:cs typeface="Courier New"/>
              </a:rPr>
              <a:t>this cannot cause new spilling that would not have occurred with the original graph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if 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N &lt; 4</a:t>
            </a:r>
            <a:r>
              <a:rPr lang="en-US" dirty="0">
                <a:latin typeface="+mj-lt"/>
                <a:cs typeface="Courier New"/>
              </a:rPr>
              <a:t>, it is unclear</a:t>
            </a:r>
          </a:p>
          <a:p>
            <a:pPr marL="0" indent="0" algn="ctr">
              <a:buNone/>
            </a:pPr>
            <a:endParaRPr lang="en-US" sz="1100" dirty="0">
              <a:latin typeface="+mj-lt"/>
              <a:cs typeface="Courier New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FF0066"/>
                </a:solidFill>
                <a:latin typeface="+mj-lt"/>
                <a:cs typeface="Courier New"/>
              </a:rPr>
              <a:t>How can we (safely) be more aggressive than this?</a:t>
            </a:r>
            <a:endParaRPr lang="en-US" i="1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440315" y="2133600"/>
            <a:ext cx="5295900" cy="990600"/>
            <a:chOff x="2705100" y="2438400"/>
            <a:chExt cx="5295900" cy="990600"/>
          </a:xfrm>
        </p:grpSpPr>
        <p:sp>
          <p:nvSpPr>
            <p:cNvPr id="8" name="Oval 7"/>
            <p:cNvSpPr/>
            <p:nvPr/>
          </p:nvSpPr>
          <p:spPr>
            <a:xfrm>
              <a:off x="2971800" y="24384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24384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10" name="Straight Connector 9"/>
            <p:cNvCxnSpPr>
              <a:stCxn id="9" idx="5"/>
            </p:cNvCxnSpPr>
            <p:nvPr/>
          </p:nvCxnSpPr>
          <p:spPr>
            <a:xfrm>
              <a:off x="4417685" y="2893685"/>
              <a:ext cx="230515" cy="230515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4"/>
            </p:cNvCxnSpPr>
            <p:nvPr/>
          </p:nvCxnSpPr>
          <p:spPr>
            <a:xfrm flipH="1">
              <a:off x="2971800" y="2971800"/>
              <a:ext cx="266700" cy="2286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4"/>
            </p:cNvCxnSpPr>
            <p:nvPr/>
          </p:nvCxnSpPr>
          <p:spPr>
            <a:xfrm flipH="1">
              <a:off x="4038600" y="2971800"/>
              <a:ext cx="190500" cy="2286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2"/>
              <a:endCxn id="8" idx="6"/>
            </p:cNvCxnSpPr>
            <p:nvPr/>
          </p:nvCxnSpPr>
          <p:spPr>
            <a:xfrm flipH="1">
              <a:off x="3505200" y="2705100"/>
              <a:ext cx="457200" cy="0"/>
            </a:xfrm>
            <a:prstGeom prst="line">
              <a:avLst/>
            </a:prstGeom>
            <a:ln w="44450">
              <a:solidFill>
                <a:srgbClr val="FF0066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60233" y="2514600"/>
              <a:ext cx="2640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b="1" dirty="0">
                  <a:solidFill>
                    <a:srgbClr val="0000FF"/>
                  </a:solidFill>
                  <a:latin typeface="Courier New"/>
                  <a:cs typeface="Courier New"/>
                </a:rPr>
                <a:t>X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dirty="0"/>
                <a:t> + 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b="1" dirty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dirty="0"/>
                <a:t>) = (</a:t>
              </a:r>
              <a:r>
                <a:rPr lang="en-US" sz="2000" dirty="0">
                  <a:solidFill>
                    <a:srgbClr val="0000FF"/>
                  </a:solidFill>
                </a:rPr>
                <a:t>1</a:t>
              </a:r>
              <a:r>
                <a:rPr lang="en-US" sz="2000" dirty="0"/>
                <a:t> + </a:t>
              </a:r>
              <a:r>
                <a:rPr lang="en-US" sz="2000" dirty="0">
                  <a:solidFill>
                    <a:srgbClr val="0000FF"/>
                  </a:solidFill>
                </a:rPr>
                <a:t>2</a:t>
              </a:r>
              <a:r>
                <a:rPr lang="en-US" sz="2000" dirty="0"/>
                <a:t>) = </a:t>
              </a:r>
              <a:r>
                <a:rPr lang="en-US" sz="2000" dirty="0">
                  <a:solidFill>
                    <a:srgbClr val="0000FF"/>
                  </a:solidFill>
                </a:rPr>
                <a:t>3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705100" y="3200400"/>
              <a:ext cx="266700" cy="228600"/>
            </a:xfrm>
            <a:prstGeom prst="line">
              <a:avLst/>
            </a:prstGeom>
            <a:ln w="31750">
              <a:solidFill>
                <a:srgbClr val="0000FF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48100" y="3200400"/>
              <a:ext cx="190500" cy="228600"/>
            </a:xfrm>
            <a:prstGeom prst="line">
              <a:avLst/>
            </a:prstGeom>
            <a:ln w="31750">
              <a:solidFill>
                <a:srgbClr val="0000FF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48200" y="3122285"/>
              <a:ext cx="230515" cy="230515"/>
            </a:xfrm>
            <a:prstGeom prst="line">
              <a:avLst/>
            </a:prstGeom>
            <a:ln w="31750">
              <a:solidFill>
                <a:srgbClr val="0000FF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438400" y="3352800"/>
            <a:ext cx="5488118" cy="990600"/>
            <a:chOff x="2703185" y="3657600"/>
            <a:chExt cx="5488118" cy="990600"/>
          </a:xfrm>
        </p:grpSpPr>
        <p:grpSp>
          <p:nvGrpSpPr>
            <p:cNvPr id="40" name="Group 39"/>
            <p:cNvGrpSpPr/>
            <p:nvPr/>
          </p:nvGrpSpPr>
          <p:grpSpPr>
            <a:xfrm>
              <a:off x="2703185" y="4114800"/>
              <a:ext cx="533400" cy="457200"/>
              <a:chOff x="2703185" y="4114800"/>
              <a:chExt cx="533400" cy="457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2969885" y="4114800"/>
                <a:ext cx="2667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703185" y="4343400"/>
                <a:ext cx="2667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733800" y="4114800"/>
              <a:ext cx="457200" cy="533400"/>
              <a:chOff x="3810000" y="4191000"/>
              <a:chExt cx="381000" cy="4572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000500" y="4191000"/>
                <a:ext cx="1905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810000" y="4419600"/>
                <a:ext cx="1905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415770" y="4038600"/>
              <a:ext cx="461030" cy="459115"/>
              <a:chOff x="4415770" y="4112885"/>
              <a:chExt cx="461030" cy="459115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15770" y="4112885"/>
                <a:ext cx="230515" cy="230515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46285" y="4341485"/>
                <a:ext cx="230515" cy="230515"/>
              </a:xfrm>
              <a:prstGeom prst="line">
                <a:avLst/>
              </a:prstGeom>
              <a:ln w="31750">
                <a:solidFill>
                  <a:srgbClr val="0000FF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2969884" y="3657600"/>
              <a:ext cx="1525915" cy="533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X/Y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4000" y="3733800"/>
              <a:ext cx="2857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</a:rPr>
                <a:t>Degree of coalesced node</a:t>
              </a:r>
              <a:r>
                <a:rPr lang="en-US" sz="2000" dirty="0"/>
                <a:t> can be no larger than </a:t>
              </a:r>
              <a:r>
                <a:rPr lang="en-US" sz="2000" dirty="0">
                  <a:solidFill>
                    <a:srgbClr val="0000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2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Assume </a:t>
            </a:r>
            <a:r>
              <a:rPr lang="en-US" dirty="0">
                <a:solidFill>
                  <a:srgbClr val="FF0066"/>
                </a:solidFill>
              </a:rPr>
              <a:t>N = 3</a:t>
            </a:r>
          </a:p>
          <a:p>
            <a:r>
              <a:rPr lang="en-US" dirty="0">
                <a:latin typeface="+mj-lt"/>
                <a:cs typeface="Courier New"/>
              </a:rPr>
              <a:t>Is it safe to coalesce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?</a:t>
            </a: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+mj-lt"/>
              <a:cs typeface="Courier New"/>
            </a:endParaRPr>
          </a:p>
          <a:p>
            <a:r>
              <a:rPr lang="en-US" u="sng" dirty="0">
                <a:latin typeface="+mj-lt"/>
                <a:cs typeface="Courier New"/>
              </a:rPr>
              <a:t>Notice</a:t>
            </a:r>
            <a:r>
              <a:rPr lang="en-US" dirty="0">
                <a:latin typeface="+mj-lt"/>
                <a:cs typeface="Courier New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 share a common (interference) neighbor</a:t>
            </a:r>
            <a:r>
              <a:rPr lang="en-US" dirty="0">
                <a:latin typeface="+mj-lt"/>
                <a:cs typeface="Courier New"/>
              </a:rPr>
              <a:t>: node </a:t>
            </a:r>
            <a:r>
              <a:rPr lang="en-US" b="1" dirty="0">
                <a:latin typeface="Courier New"/>
                <a:cs typeface="Courier New"/>
              </a:rPr>
              <a:t>A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hence the 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degree of the coalesced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 node</a:t>
            </a:r>
            <a:r>
              <a:rPr lang="en-US" dirty="0">
                <a:latin typeface="+mj-lt"/>
                <a:cs typeface="Courier New"/>
              </a:rPr>
              <a:t> is actually </a:t>
            </a:r>
            <a:r>
              <a:rPr lang="en-US" dirty="0">
                <a:solidFill>
                  <a:srgbClr val="FF0066"/>
                </a:solidFill>
                <a:latin typeface="+mj-lt"/>
                <a:cs typeface="Courier New"/>
              </a:rPr>
              <a:t>2</a:t>
            </a:r>
            <a:r>
              <a:rPr lang="en-US" dirty="0">
                <a:latin typeface="+mj-lt"/>
                <a:cs typeface="Courier New"/>
              </a:rPr>
              <a:t> (</a:t>
            </a:r>
            <a:r>
              <a:rPr lang="en-US" dirty="0">
                <a:solidFill>
                  <a:srgbClr val="FF0066"/>
                </a:solidFill>
                <a:latin typeface="+mj-lt"/>
                <a:cs typeface="Courier New"/>
              </a:rPr>
              <a:t>not 3</a:t>
            </a:r>
            <a:r>
              <a:rPr lang="en-US" dirty="0">
                <a:latin typeface="+mj-lt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therefore coalescing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cs typeface="Courier New"/>
              </a:rPr>
              <a:t> </a:t>
            </a:r>
            <a:r>
              <a:rPr lang="en-US" i="1" dirty="0">
                <a:cs typeface="Courier New"/>
              </a:rPr>
              <a:t>is</a:t>
            </a:r>
            <a:r>
              <a:rPr lang="en-US" dirty="0">
                <a:cs typeface="Courier New"/>
              </a:rPr>
              <a:t> guaranteed to be safe when N = 3</a:t>
            </a:r>
          </a:p>
          <a:p>
            <a:r>
              <a:rPr lang="en-US" dirty="0">
                <a:latin typeface="+mj-lt"/>
                <a:cs typeface="Courier New"/>
              </a:rPr>
              <a:t>How can we adjust the algorithm to capture this?</a:t>
            </a:r>
          </a:p>
          <a:p>
            <a:endParaRPr lang="en-US" dirty="0">
              <a:latin typeface="+mj-l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3505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590800" y="2133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2133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0" name="Straight Connector 9"/>
          <p:cNvCxnSpPr>
            <a:stCxn id="9" idx="3"/>
            <a:endCxn id="13" idx="7"/>
          </p:cNvCxnSpPr>
          <p:nvPr/>
        </p:nvCxnSpPr>
        <p:spPr>
          <a:xfrm flipH="1">
            <a:off x="2665085" y="2588885"/>
            <a:ext cx="994430" cy="4610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4"/>
            <a:endCxn id="13" idx="0"/>
          </p:cNvCxnSpPr>
          <p:nvPr/>
        </p:nvCxnSpPr>
        <p:spPr>
          <a:xfrm flipH="1">
            <a:off x="2476500" y="2667000"/>
            <a:ext cx="38100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4"/>
            <a:endCxn id="7" idx="0"/>
          </p:cNvCxnSpPr>
          <p:nvPr/>
        </p:nvCxnSpPr>
        <p:spPr>
          <a:xfrm flipH="1">
            <a:off x="3390900" y="2667000"/>
            <a:ext cx="457200" cy="838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40386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>
            <a:off x="3124200" y="24003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3" y="2133600"/>
            <a:ext cx="2640767" cy="764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) = 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2000" i="1" dirty="0">
                <a:solidFill>
                  <a:srgbClr val="FF0066"/>
                </a:solidFill>
              </a:rPr>
              <a:t>(Not less than N)</a:t>
            </a:r>
          </a:p>
        </p:txBody>
      </p:sp>
    </p:spTree>
    <p:extLst>
      <p:ext uri="{BB962C8B-B14F-4D97-AF65-F5344CB8AC3E}">
        <p14:creationId xmlns:p14="http://schemas.microsoft.com/office/powerpoint/2010/main" val="584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Helpful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Colors are not assigned until nodes are popped off the stack</a:t>
            </a:r>
          </a:p>
          <a:p>
            <a:pPr lvl="1"/>
            <a:r>
              <a:rPr lang="en-US" dirty="0"/>
              <a:t>nodes with degree &lt; N are pushed on the stack first</a:t>
            </a:r>
          </a:p>
          <a:p>
            <a:pPr lvl="1"/>
            <a:r>
              <a:rPr lang="en-US" dirty="0"/>
              <a:t>when a node is popped off the stack, we know that it can be colored</a:t>
            </a:r>
          </a:p>
          <a:p>
            <a:pPr lvl="2"/>
            <a:r>
              <a:rPr lang="en-US" dirty="0"/>
              <a:t>because the number of potentially conflicting neighbors must be &lt; N</a:t>
            </a:r>
          </a:p>
          <a:p>
            <a:r>
              <a:rPr lang="en-US" dirty="0">
                <a:solidFill>
                  <a:srgbClr val="0000FF"/>
                </a:solidFill>
              </a:rPr>
              <a:t>Spilling only occurs if there is no node with degree &lt; N to push on the stack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u="sng" dirty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 (</a:t>
            </a:r>
            <a:r>
              <a:rPr lang="en-US" dirty="0">
                <a:solidFill>
                  <a:srgbClr val="0000FF"/>
                </a:solidFill>
              </a:rPr>
              <a:t>N=2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0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Helpful Insight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4343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3352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3352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1" name="Straight Connector 10"/>
          <p:cNvCxnSpPr>
            <a:stCxn id="17" idx="4"/>
            <a:endCxn id="8" idx="0"/>
          </p:cNvCxnSpPr>
          <p:nvPr/>
        </p:nvCxnSpPr>
        <p:spPr>
          <a:xfrm>
            <a:off x="3009900" y="30480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4" idx="3"/>
            <a:endCxn id="9" idx="7"/>
          </p:cNvCxnSpPr>
          <p:nvPr/>
        </p:nvCxnSpPr>
        <p:spPr>
          <a:xfrm flipH="1">
            <a:off x="4189085" y="3198485"/>
            <a:ext cx="384830" cy="2324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505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4495800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G</a:t>
            </a:r>
          </a:p>
        </p:txBody>
      </p: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>
            <a:off x="3276600" y="36195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743200" y="2514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2057400" y="2819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057400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4343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4800600" y="3429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4495800" y="2743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25" name="Oval 24"/>
          <p:cNvSpPr/>
          <p:nvPr/>
        </p:nvSpPr>
        <p:spPr>
          <a:xfrm>
            <a:off x="3733800" y="2514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</a:p>
        </p:txBody>
      </p:sp>
      <p:cxnSp>
        <p:nvCxnSpPr>
          <p:cNvPr id="26" name="Straight Connector 25"/>
          <p:cNvCxnSpPr>
            <a:stCxn id="18" idx="5"/>
            <a:endCxn id="8" idx="1"/>
          </p:cNvCxnSpPr>
          <p:nvPr/>
        </p:nvCxnSpPr>
        <p:spPr>
          <a:xfrm>
            <a:off x="2512685" y="3274685"/>
            <a:ext cx="3086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8" idx="2"/>
          </p:cNvCxnSpPr>
          <p:nvPr/>
        </p:nvCxnSpPr>
        <p:spPr>
          <a:xfrm flipV="1">
            <a:off x="2209800" y="3619500"/>
            <a:ext cx="5334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21" idx="7"/>
          </p:cNvCxnSpPr>
          <p:nvPr/>
        </p:nvCxnSpPr>
        <p:spPr>
          <a:xfrm flipH="1">
            <a:off x="2512685" y="3808085"/>
            <a:ext cx="3086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22" idx="0"/>
          </p:cNvCxnSpPr>
          <p:nvPr/>
        </p:nvCxnSpPr>
        <p:spPr>
          <a:xfrm>
            <a:off x="3009900" y="38862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  <a:endCxn id="9" idx="0"/>
          </p:cNvCxnSpPr>
          <p:nvPr/>
        </p:nvCxnSpPr>
        <p:spPr>
          <a:xfrm>
            <a:off x="4000500" y="30480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2"/>
            <a:endCxn id="9" idx="6"/>
          </p:cNvCxnSpPr>
          <p:nvPr/>
        </p:nvCxnSpPr>
        <p:spPr>
          <a:xfrm flipH="1" flipV="1">
            <a:off x="4267200" y="3619500"/>
            <a:ext cx="533400" cy="76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1"/>
            <a:endCxn id="9" idx="5"/>
          </p:cNvCxnSpPr>
          <p:nvPr/>
        </p:nvCxnSpPr>
        <p:spPr>
          <a:xfrm flipH="1" flipV="1">
            <a:off x="4189085" y="3808085"/>
            <a:ext cx="3848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0"/>
            <a:endCxn id="9" idx="4"/>
          </p:cNvCxnSpPr>
          <p:nvPr/>
        </p:nvCxnSpPr>
        <p:spPr>
          <a:xfrm flipV="1">
            <a:off x="4000500" y="38862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2556808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 = 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</a:p>
          <a:p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 = 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2-colorable after coalescing </a:t>
            </a:r>
            <a:r>
              <a:rPr lang="en-US" sz="2000" b="1" dirty="0">
                <a:latin typeface="Courier New"/>
                <a:cs typeface="Courier New"/>
              </a:rPr>
              <a:t>X</a:t>
            </a:r>
            <a:r>
              <a:rPr lang="en-US" sz="2000" dirty="0"/>
              <a:t> and 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dirty="0"/>
              <a:t>?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7C0C0-78C0-4E62-AAB6-F1A1992E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7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This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When would coalescing cause the stack pushing (aka “simplification”) to get stuck?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coalesced node must have a degree &gt;= N</a:t>
            </a:r>
          </a:p>
          <a:p>
            <a:pPr lvl="2"/>
            <a:r>
              <a:rPr lang="en-US" dirty="0"/>
              <a:t>otherwise, it can be pushed on the stack, and we are not stuck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AND it must have at least N neighbors that each have a degree &gt;= N</a:t>
            </a:r>
          </a:p>
          <a:p>
            <a:pPr lvl="2"/>
            <a:r>
              <a:rPr lang="en-US" dirty="0"/>
              <a:t>otherwise, all neighbors with degree &lt; N can be pushed before this node</a:t>
            </a:r>
          </a:p>
          <a:p>
            <a:pPr lvl="3"/>
            <a:r>
              <a:rPr lang="en-US" sz="2600" dirty="0"/>
              <a:t>reducing this node’s degree below N (and therefore we aren’t stuck)</a:t>
            </a:r>
          </a:p>
          <a:p>
            <a:endParaRPr lang="en-US" dirty="0"/>
          </a:p>
          <a:p>
            <a:r>
              <a:rPr lang="en-US" dirty="0"/>
              <a:t>To coalesce more aggressively (and safely), let’s exploit this second requirement</a:t>
            </a:r>
          </a:p>
          <a:p>
            <a:pPr lvl="1"/>
            <a:r>
              <a:rPr lang="en-US" dirty="0"/>
              <a:t>which involves </a:t>
            </a:r>
            <a:r>
              <a:rPr lang="en-US" dirty="0">
                <a:solidFill>
                  <a:srgbClr val="0000FF"/>
                </a:solidFill>
              </a:rPr>
              <a:t>looking at the degree of a coalescing candidate’s neighbors</a:t>
            </a:r>
          </a:p>
          <a:p>
            <a:pPr lvl="2"/>
            <a:r>
              <a:rPr lang="en-US" dirty="0"/>
              <a:t>not just the degree of the coalescing candidates themselves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2718" y="2362200"/>
            <a:ext cx="1367682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B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A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B +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733" y="2362200"/>
            <a:ext cx="1893467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C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A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C +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3371" y="3752671"/>
            <a:ext cx="1762021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2869621" y="3147910"/>
            <a:ext cx="251698" cy="9578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033576" y="2941780"/>
            <a:ext cx="251698" cy="1370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3371" y="1524000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…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L1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2884148" y="1771965"/>
            <a:ext cx="222647" cy="9578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048101" y="1565833"/>
            <a:ext cx="222647" cy="1370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BD3E3C-CAB3-4021-AB7B-9DFAB592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605474"/>
            <a:ext cx="8915400" cy="16429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Find an assignment (no spilling) with only 2 registers</a:t>
            </a:r>
          </a:p>
          <a:p>
            <a:pPr lvl="1"/>
            <a:r>
              <a:rPr lang="en-US" sz="2400" dirty="0">
                <a:solidFill>
                  <a:srgbClr val="009900"/>
                </a:solidFill>
              </a:rPr>
              <a:t>A and D in one register, B and C in another one</a:t>
            </a:r>
          </a:p>
          <a:p>
            <a:r>
              <a:rPr lang="en-US" sz="2800" dirty="0"/>
              <a:t>What assumptions?</a:t>
            </a:r>
          </a:p>
          <a:p>
            <a:pPr lvl="1"/>
            <a:r>
              <a:rPr lang="en-US" sz="2400" dirty="0">
                <a:solidFill>
                  <a:srgbClr val="009900"/>
                </a:solidFill>
              </a:rPr>
              <a:t>After assignment, no use of A &amp; (and only one of B and C used)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C4BA80-1D4D-48E6-817E-D0B1F88A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919554"/>
            <a:ext cx="1447313" cy="1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Briggs’s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Nodes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 can be coalesced if: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(number of neighbors of 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FF0066"/>
                </a:solidFill>
              </a:rPr>
              <a:t>/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FF0066"/>
                </a:solidFill>
              </a:rPr>
              <a:t> with degree &gt;= N) &lt; 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Works because: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all other neighbors can be pushed on the stack before this node,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and then its degree is &lt; N, so then it can be pushed</a:t>
            </a:r>
          </a:p>
          <a:p>
            <a:pPr lvl="1"/>
            <a:r>
              <a:rPr lang="en-US" sz="2400" u="sng" dirty="0"/>
              <a:t>Example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0000FF"/>
                </a:solidFill>
              </a:rPr>
              <a:t>N = 2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85800" y="4495800"/>
            <a:ext cx="2362200" cy="1905000"/>
            <a:chOff x="685800" y="2590800"/>
            <a:chExt cx="2362200" cy="1905000"/>
          </a:xfrm>
        </p:grpSpPr>
        <p:sp>
          <p:nvSpPr>
            <p:cNvPr id="7" name="Oval 6"/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66800" y="2590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10" name="Straight Connector 9"/>
            <p:cNvCxnSpPr>
              <a:stCxn id="9" idx="3"/>
              <a:endCxn id="13" idx="7"/>
            </p:cNvCxnSpPr>
            <p:nvPr/>
          </p:nvCxnSpPr>
          <p:spPr>
            <a:xfrm flipH="1">
              <a:off x="1141085" y="3046085"/>
              <a:ext cx="994430" cy="46103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952500" y="3124200"/>
              <a:ext cx="381000" cy="3048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4"/>
              <a:endCxn id="7" idx="0"/>
            </p:cNvCxnSpPr>
            <p:nvPr/>
          </p:nvCxnSpPr>
          <p:spPr>
            <a:xfrm flipH="1">
              <a:off x="1866900" y="3124200"/>
              <a:ext cx="457200" cy="8382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85800" y="34290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34290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Z</a:t>
              </a:r>
            </a:p>
          </p:txBody>
        </p:sp>
        <p:cxnSp>
          <p:nvCxnSpPr>
            <p:cNvPr id="15" name="Straight Connector 14"/>
            <p:cNvCxnSpPr>
              <a:stCxn id="9" idx="2"/>
              <a:endCxn id="8" idx="6"/>
            </p:cNvCxnSpPr>
            <p:nvPr/>
          </p:nvCxnSpPr>
          <p:spPr>
            <a:xfrm flipH="1">
              <a:off x="1600200" y="2857500"/>
              <a:ext cx="457200" cy="0"/>
            </a:xfrm>
            <a:prstGeom prst="line">
              <a:avLst/>
            </a:prstGeom>
            <a:ln w="44450">
              <a:solidFill>
                <a:srgbClr val="FF0066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4495800" y="5867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4343400" y="4495800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  <p:cxnSp>
        <p:nvCxnSpPr>
          <p:cNvPr id="18" name="Straight Connector 17"/>
          <p:cNvCxnSpPr>
            <a:stCxn id="17" idx="4"/>
            <a:endCxn id="20" idx="7"/>
          </p:cNvCxnSpPr>
          <p:nvPr/>
        </p:nvCxnSpPr>
        <p:spPr>
          <a:xfrm flipH="1">
            <a:off x="4036685" y="5029200"/>
            <a:ext cx="763915" cy="3829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4"/>
            <a:endCxn id="16" idx="0"/>
          </p:cNvCxnSpPr>
          <p:nvPr/>
        </p:nvCxnSpPr>
        <p:spPr>
          <a:xfrm flipH="1">
            <a:off x="4762500" y="5029200"/>
            <a:ext cx="38100" cy="838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81400" y="5334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5334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8000" y="5943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5562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0" y="5181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0" y="4800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</p:spTree>
    <p:extLst>
      <p:ext uri="{BB962C8B-B14F-4D97-AF65-F5344CB8AC3E}">
        <p14:creationId xmlns:p14="http://schemas.microsoft.com/office/powerpoint/2010/main" val="13869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9" grpId="0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Briggs’s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Nodes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 can be coalesced if: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(number of neighbors of 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FF0066"/>
                </a:solidFill>
              </a:rPr>
              <a:t>/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FF0066"/>
                </a:solidFill>
              </a:rPr>
              <a:t> with 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degree &gt;= N) &lt; N</a:t>
            </a:r>
            <a:endParaRPr lang="en-US" sz="2400" u="sng" dirty="0"/>
          </a:p>
          <a:p>
            <a:r>
              <a:rPr lang="en-US" sz="2400" u="sng" dirty="0"/>
              <a:t>More extreme example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0000FF"/>
                </a:solidFill>
              </a:rPr>
              <a:t>N = 2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58000" y="5334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4953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0" y="4572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0" y="4191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3429000" y="5638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2438400" y="4648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34" name="Oval 33"/>
          <p:cNvSpPr/>
          <p:nvPr/>
        </p:nvSpPr>
        <p:spPr>
          <a:xfrm>
            <a:off x="3429000" y="4648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35" name="Straight Connector 34"/>
          <p:cNvCxnSpPr>
            <a:stCxn id="40" idx="4"/>
            <a:endCxn id="33" idx="0"/>
          </p:cNvCxnSpPr>
          <p:nvPr/>
        </p:nvCxnSpPr>
        <p:spPr>
          <a:xfrm>
            <a:off x="2705100" y="43434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5" idx="3"/>
            <a:endCxn id="34" idx="7"/>
          </p:cNvCxnSpPr>
          <p:nvPr/>
        </p:nvCxnSpPr>
        <p:spPr>
          <a:xfrm flipH="1">
            <a:off x="3884285" y="4493885"/>
            <a:ext cx="384830" cy="2324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371600" y="4800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410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G</a:t>
            </a:r>
          </a:p>
        </p:txBody>
      </p:sp>
      <p:cxnSp>
        <p:nvCxnSpPr>
          <p:cNvPr id="39" name="Straight Connector 38"/>
          <p:cNvCxnSpPr>
            <a:stCxn id="34" idx="2"/>
            <a:endCxn id="33" idx="6"/>
          </p:cNvCxnSpPr>
          <p:nvPr/>
        </p:nvCxnSpPr>
        <p:spPr>
          <a:xfrm flipH="1">
            <a:off x="2971800" y="49149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438400" y="3810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752600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752600" y="5410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2438400" y="5638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</a:p>
        </p:txBody>
      </p:sp>
      <p:sp>
        <p:nvSpPr>
          <p:cNvPr id="44" name="Oval 43"/>
          <p:cNvSpPr/>
          <p:nvPr/>
        </p:nvSpPr>
        <p:spPr>
          <a:xfrm>
            <a:off x="4495800" y="4724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</a:p>
        </p:txBody>
      </p:sp>
      <p:sp>
        <p:nvSpPr>
          <p:cNvPr id="45" name="Oval 44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46" name="Oval 45"/>
          <p:cNvSpPr/>
          <p:nvPr/>
        </p:nvSpPr>
        <p:spPr>
          <a:xfrm>
            <a:off x="3429000" y="3810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</a:p>
        </p:txBody>
      </p:sp>
      <p:cxnSp>
        <p:nvCxnSpPr>
          <p:cNvPr id="47" name="Straight Connector 46"/>
          <p:cNvCxnSpPr>
            <a:stCxn id="41" idx="5"/>
            <a:endCxn id="33" idx="1"/>
          </p:cNvCxnSpPr>
          <p:nvPr/>
        </p:nvCxnSpPr>
        <p:spPr>
          <a:xfrm>
            <a:off x="2207885" y="4570085"/>
            <a:ext cx="3086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6"/>
            <a:endCxn id="33" idx="2"/>
          </p:cNvCxnSpPr>
          <p:nvPr/>
        </p:nvCxnSpPr>
        <p:spPr>
          <a:xfrm flipV="1">
            <a:off x="1905000" y="4914900"/>
            <a:ext cx="5334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  <a:endCxn id="42" idx="7"/>
          </p:cNvCxnSpPr>
          <p:nvPr/>
        </p:nvCxnSpPr>
        <p:spPr>
          <a:xfrm flipH="1">
            <a:off x="2207885" y="5103485"/>
            <a:ext cx="3086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4"/>
            <a:endCxn id="43" idx="0"/>
          </p:cNvCxnSpPr>
          <p:nvPr/>
        </p:nvCxnSpPr>
        <p:spPr>
          <a:xfrm>
            <a:off x="2705100" y="51816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34" idx="0"/>
          </p:cNvCxnSpPr>
          <p:nvPr/>
        </p:nvCxnSpPr>
        <p:spPr>
          <a:xfrm>
            <a:off x="3695700" y="43434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2"/>
            <a:endCxn id="34" idx="6"/>
          </p:cNvCxnSpPr>
          <p:nvPr/>
        </p:nvCxnSpPr>
        <p:spPr>
          <a:xfrm flipH="1" flipV="1">
            <a:off x="3962400" y="4914900"/>
            <a:ext cx="533400" cy="76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1"/>
            <a:endCxn id="34" idx="5"/>
          </p:cNvCxnSpPr>
          <p:nvPr/>
        </p:nvCxnSpPr>
        <p:spPr>
          <a:xfrm flipH="1" flipV="1">
            <a:off x="3884285" y="5103485"/>
            <a:ext cx="3848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0"/>
            <a:endCxn id="34" idx="4"/>
          </p:cNvCxnSpPr>
          <p:nvPr/>
        </p:nvCxnSpPr>
        <p:spPr>
          <a:xfrm flipV="1">
            <a:off x="3695700" y="51816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58000" y="3810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58000" y="3429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58000" y="3048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8000" y="2667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58000" y="2286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58000" y="1905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58000" y="1524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</p:spTree>
    <p:extLst>
      <p:ext uri="{BB962C8B-B14F-4D97-AF65-F5344CB8AC3E}">
        <p14:creationId xmlns:p14="http://schemas.microsoft.com/office/powerpoint/2010/main" val="23701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3505200" y="2438400"/>
            <a:ext cx="152400" cy="685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971800" y="2590800"/>
            <a:ext cx="419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743200" y="3048000"/>
            <a:ext cx="6096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u="sng" dirty="0"/>
              <a:t>Motivation</a:t>
            </a:r>
            <a:r>
              <a:rPr lang="en-US" sz="2900" dirty="0"/>
              <a:t>:</a:t>
            </a:r>
          </a:p>
          <a:p>
            <a:r>
              <a:rPr lang="en-US" sz="2900" dirty="0"/>
              <a:t>imagine that </a:t>
            </a:r>
            <a:r>
              <a:rPr lang="en-US" sz="29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900" dirty="0">
                <a:solidFill>
                  <a:srgbClr val="0000FF"/>
                </a:solidFill>
              </a:rPr>
              <a:t> has a very high degree</a:t>
            </a:r>
            <a:r>
              <a:rPr lang="en-US" sz="2900" dirty="0"/>
              <a:t>, but </a:t>
            </a:r>
            <a:r>
              <a:rPr lang="en-US" sz="29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900" dirty="0">
                <a:solidFill>
                  <a:srgbClr val="0000FF"/>
                </a:solidFill>
              </a:rPr>
              <a:t> has a much smaller degree</a:t>
            </a:r>
          </a:p>
          <a:p>
            <a:pPr lvl="1"/>
            <a:r>
              <a:rPr lang="en-US" sz="2900" dirty="0"/>
              <a:t>(perhaps because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/>
              <a:t> has a large live range)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900" dirty="0"/>
              <a:t>With Briggs’s algorithm, we would inspect all neighbors both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/>
              <a:t> and </a:t>
            </a:r>
            <a:r>
              <a:rPr lang="en-US" sz="2900" b="1" dirty="0">
                <a:latin typeface="Courier New"/>
                <a:cs typeface="Courier New"/>
              </a:rPr>
              <a:t>Y</a:t>
            </a:r>
          </a:p>
          <a:p>
            <a:pPr lvl="1"/>
            <a:r>
              <a:rPr lang="en-US" sz="2900" dirty="0">
                <a:latin typeface="+mn-lt"/>
                <a:cs typeface="Courier New"/>
              </a:rPr>
              <a:t>but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>
                <a:latin typeface="+mj-lt"/>
                <a:cs typeface="Courier New"/>
              </a:rPr>
              <a:t> has a lot of neighbors!</a:t>
            </a:r>
          </a:p>
          <a:p>
            <a:r>
              <a:rPr lang="en-US" sz="2900" dirty="0">
                <a:solidFill>
                  <a:srgbClr val="0000FF"/>
                </a:solidFill>
                <a:latin typeface="+mj-lt"/>
                <a:cs typeface="Courier New"/>
              </a:rPr>
              <a:t>Can we get away with just inspecting the neighbors of </a:t>
            </a:r>
            <a:r>
              <a:rPr lang="en-US" sz="29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900" dirty="0">
                <a:solidFill>
                  <a:srgbClr val="0000FF"/>
                </a:solidFill>
                <a:latin typeface="+mj-lt"/>
                <a:cs typeface="Courier New"/>
              </a:rPr>
              <a:t>?</a:t>
            </a:r>
          </a:p>
          <a:p>
            <a:pPr lvl="1"/>
            <a:r>
              <a:rPr lang="en-US" sz="2900" dirty="0">
                <a:latin typeface="+mj-lt"/>
                <a:cs typeface="Courier New"/>
              </a:rPr>
              <a:t>showing that coalescing makes coloring no worse than it was given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>
                <a:latin typeface="+mj-lt"/>
                <a:cs typeface="Courier New"/>
              </a:rPr>
              <a:t>?</a:t>
            </a:r>
            <a:endParaRPr lang="en-US" sz="29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482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1910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1" name="Straight Connector 10"/>
          <p:cNvCxnSpPr>
            <a:stCxn id="10" idx="5"/>
            <a:endCxn id="14" idx="1"/>
          </p:cNvCxnSpPr>
          <p:nvPr/>
        </p:nvCxnSpPr>
        <p:spPr>
          <a:xfrm>
            <a:off x="4646285" y="3427085"/>
            <a:ext cx="2324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8" idx="3"/>
          </p:cNvCxnSpPr>
          <p:nvPr/>
        </p:nvCxnSpPr>
        <p:spPr>
          <a:xfrm flipV="1">
            <a:off x="4457700" y="2741285"/>
            <a:ext cx="2686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00600" y="3505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6" name="Straight Connector 15"/>
          <p:cNvCxnSpPr>
            <a:stCxn id="10" idx="2"/>
            <a:endCxn id="9" idx="6"/>
          </p:cNvCxnSpPr>
          <p:nvPr/>
        </p:nvCxnSpPr>
        <p:spPr>
          <a:xfrm flipH="1">
            <a:off x="3733800" y="32385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3429000"/>
            <a:ext cx="154315" cy="3829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</p:cNvCxnSpPr>
          <p:nvPr/>
        </p:nvCxnSpPr>
        <p:spPr>
          <a:xfrm>
            <a:off x="3467100" y="3505200"/>
            <a:ext cx="38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24201" y="3352800"/>
            <a:ext cx="304799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</p:cNvCxnSpPr>
          <p:nvPr/>
        </p:nvCxnSpPr>
        <p:spPr>
          <a:xfrm flipH="1">
            <a:off x="2819400" y="3238500"/>
            <a:ext cx="381000" cy="1143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</p:cNvCxnSpPr>
          <p:nvPr/>
        </p:nvCxnSpPr>
        <p:spPr>
          <a:xfrm flipH="1" flipV="1">
            <a:off x="2819400" y="2819400"/>
            <a:ext cx="4591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0"/>
          </p:cNvCxnSpPr>
          <p:nvPr/>
        </p:nvCxnSpPr>
        <p:spPr>
          <a:xfrm flipH="1" flipV="1">
            <a:off x="3276600" y="2438400"/>
            <a:ext cx="190500" cy="533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7"/>
          </p:cNvCxnSpPr>
          <p:nvPr/>
        </p:nvCxnSpPr>
        <p:spPr>
          <a:xfrm flipV="1">
            <a:off x="3655685" y="2590800"/>
            <a:ext cx="230515" cy="4591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819400" y="3352800"/>
            <a:ext cx="457201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00400" y="2971800"/>
            <a:ext cx="533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cxnSp>
        <p:nvCxnSpPr>
          <p:cNvPr id="69" name="Straight Connector 68"/>
          <p:cNvCxnSpPr>
            <a:endCxn id="14" idx="2"/>
          </p:cNvCxnSpPr>
          <p:nvPr/>
        </p:nvCxnSpPr>
        <p:spPr>
          <a:xfrm flipV="1">
            <a:off x="4495800" y="3771900"/>
            <a:ext cx="304800" cy="381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3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3962400" y="3352800"/>
            <a:ext cx="152400" cy="685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429000" y="3505200"/>
            <a:ext cx="419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200400" y="3962400"/>
            <a:ext cx="6096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Coalescing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/>
              <a:t> does no harm if:</a:t>
            </a:r>
          </a:p>
          <a:p>
            <a:pPr lvl="1"/>
            <a:r>
              <a:rPr lang="en-US" sz="2000" dirty="0" err="1"/>
              <a:t>foreach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neighbor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T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/>
              <a:t>, either: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>
                <a:solidFill>
                  <a:srgbClr val="FF0066"/>
                </a:solidFill>
              </a:rPr>
              <a:t> degree of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T</a:t>
            </a:r>
            <a:r>
              <a:rPr lang="en-US" sz="2000" dirty="0">
                <a:solidFill>
                  <a:srgbClr val="FF0066"/>
                </a:solidFill>
              </a:rPr>
              <a:t> is &lt;N</a:t>
            </a:r>
            <a:r>
              <a:rPr lang="en-US" sz="2000" dirty="0"/>
              <a:t>,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>
                <a:solidFill>
                  <a:srgbClr val="FF0066"/>
                </a:solidFill>
                <a:latin typeface="+mj-lt"/>
                <a:cs typeface="Courier New"/>
              </a:rPr>
              <a:t>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T</a:t>
            </a:r>
            <a:r>
              <a:rPr lang="en-US" sz="2000" dirty="0">
                <a:solidFill>
                  <a:srgbClr val="FF0066"/>
                </a:solidFill>
              </a:rPr>
              <a:t> interferes with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X</a:t>
            </a:r>
          </a:p>
          <a:p>
            <a:pPr marL="457200"/>
            <a:endParaRPr lang="en-US" sz="2000" dirty="0">
              <a:solidFill>
                <a:srgbClr val="000000"/>
              </a:solidFill>
              <a:latin typeface="+mn-lt"/>
              <a:cs typeface="Courier New"/>
            </a:endParaRPr>
          </a:p>
          <a:p>
            <a:pPr marL="457200"/>
            <a:r>
              <a:rPr lang="en-US" sz="2000" u="sng" dirty="0">
                <a:solidFill>
                  <a:srgbClr val="000000"/>
                </a:solidFill>
                <a:latin typeface="+mn-lt"/>
                <a:cs typeface="Courier New"/>
              </a:rPr>
              <a:t>Example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ourier New"/>
              </a:rPr>
              <a:t>: (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Courier New"/>
              </a:rPr>
              <a:t>N=2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ourier New"/>
              </a:rPr>
              <a:t>)</a:t>
            </a:r>
          </a:p>
          <a:p>
            <a:pPr marL="857250" lvl="1"/>
            <a:endParaRPr lang="en-US" sz="2000" dirty="0">
              <a:solidFill>
                <a:srgbClr val="000000"/>
              </a:solidFill>
              <a:latin typeface="+mn-lt"/>
              <a:cs typeface="Courier New"/>
            </a:endParaRP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05400" y="3200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3886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1" name="Straight Connector 10"/>
          <p:cNvCxnSpPr>
            <a:stCxn id="10" idx="5"/>
            <a:endCxn id="14" idx="1"/>
          </p:cNvCxnSpPr>
          <p:nvPr/>
        </p:nvCxnSpPr>
        <p:spPr>
          <a:xfrm>
            <a:off x="5103485" y="4341485"/>
            <a:ext cx="2324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8" idx="3"/>
          </p:cNvCxnSpPr>
          <p:nvPr/>
        </p:nvCxnSpPr>
        <p:spPr>
          <a:xfrm flipV="1">
            <a:off x="4914900" y="3655685"/>
            <a:ext cx="2686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57800" y="4419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6" name="Straight Connector 15"/>
          <p:cNvCxnSpPr>
            <a:stCxn id="10" idx="2"/>
            <a:endCxn id="9" idx="6"/>
          </p:cNvCxnSpPr>
          <p:nvPr/>
        </p:nvCxnSpPr>
        <p:spPr>
          <a:xfrm flipH="1">
            <a:off x="4191000" y="41529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4341485"/>
            <a:ext cx="154315" cy="3829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</p:cNvCxnSpPr>
          <p:nvPr/>
        </p:nvCxnSpPr>
        <p:spPr>
          <a:xfrm>
            <a:off x="3924300" y="4419600"/>
            <a:ext cx="38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581401" y="4267200"/>
            <a:ext cx="304799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</p:cNvCxnSpPr>
          <p:nvPr/>
        </p:nvCxnSpPr>
        <p:spPr>
          <a:xfrm flipH="1">
            <a:off x="3276600" y="4152900"/>
            <a:ext cx="381000" cy="1143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</p:cNvCxnSpPr>
          <p:nvPr/>
        </p:nvCxnSpPr>
        <p:spPr>
          <a:xfrm flipH="1" flipV="1">
            <a:off x="3276600" y="3733800"/>
            <a:ext cx="4591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0"/>
          </p:cNvCxnSpPr>
          <p:nvPr/>
        </p:nvCxnSpPr>
        <p:spPr>
          <a:xfrm flipH="1" flipV="1">
            <a:off x="3733800" y="3352800"/>
            <a:ext cx="190500" cy="533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7"/>
          </p:cNvCxnSpPr>
          <p:nvPr/>
        </p:nvCxnSpPr>
        <p:spPr>
          <a:xfrm flipV="1">
            <a:off x="4112885" y="3505200"/>
            <a:ext cx="230515" cy="4591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276600" y="4267200"/>
            <a:ext cx="457201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7600" y="3886200"/>
            <a:ext cx="533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cxnSp>
        <p:nvCxnSpPr>
          <p:cNvPr id="69" name="Straight Connector 68"/>
          <p:cNvCxnSpPr>
            <a:stCxn id="9" idx="5"/>
            <a:endCxn id="14" idx="2"/>
          </p:cNvCxnSpPr>
          <p:nvPr/>
        </p:nvCxnSpPr>
        <p:spPr>
          <a:xfrm>
            <a:off x="4112885" y="4341485"/>
            <a:ext cx="1144915" cy="3448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9126" y="2371022"/>
            <a:ext cx="477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cs typeface="Courier New"/>
                <a:sym typeface="Wingdings"/>
              </a:rPr>
              <a:t> </a:t>
            </a:r>
            <a:r>
              <a:rPr lang="en-US" i="1" dirty="0">
                <a:solidFill>
                  <a:srgbClr val="0000FF"/>
                </a:solidFill>
                <a:cs typeface="Courier New"/>
              </a:rPr>
              <a:t>similar to Briggs: </a:t>
            </a:r>
            <a:r>
              <a:rPr lang="en-US" b="1" i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i="1" dirty="0">
                <a:solidFill>
                  <a:srgbClr val="0000FF"/>
                </a:solidFill>
                <a:cs typeface="Courier New"/>
              </a:rPr>
              <a:t> will be pushed before </a:t>
            </a:r>
            <a:r>
              <a:rPr lang="en-US" b="1" i="1" dirty="0">
                <a:solidFill>
                  <a:srgbClr val="0000FF"/>
                </a:solidFill>
                <a:latin typeface="Courier New"/>
                <a:cs typeface="Courier New"/>
              </a:rPr>
              <a:t>X/Y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3084" y="2735592"/>
            <a:ext cx="455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cs typeface="Courier New"/>
                <a:sym typeface="Wingdings"/>
              </a:rPr>
              <a:t> hence </a:t>
            </a:r>
            <a:r>
              <a:rPr lang="en-US" i="1" dirty="0">
                <a:solidFill>
                  <a:srgbClr val="0000FF"/>
                </a:solidFill>
                <a:cs typeface="Courier New"/>
              </a:rPr>
              <a:t>no change compared with coloring </a:t>
            </a:r>
            <a:r>
              <a:rPr lang="en-US" b="1" i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5400" y="3200400"/>
            <a:ext cx="533400" cy="533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5257800" y="4419600"/>
            <a:ext cx="533400" cy="533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50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2" grpId="0" animBg="1"/>
      <p:bldP spid="32" grpId="1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Coalescing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can enable register allocation to </a:t>
            </a:r>
            <a:r>
              <a:rPr lang="en-US" dirty="0">
                <a:solidFill>
                  <a:srgbClr val="0000FF"/>
                </a:solidFill>
              </a:rPr>
              <a:t>eliminate copy instructions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both source and target of copy can be allocated to the same register</a:t>
            </a:r>
          </a:p>
          <a:p>
            <a:r>
              <a:rPr lang="en-US" dirty="0">
                <a:solidFill>
                  <a:srgbClr val="000000"/>
                </a:solidFill>
              </a:rPr>
              <a:t>However, coalescing must be applied with care to </a:t>
            </a:r>
            <a:r>
              <a:rPr lang="en-US" dirty="0">
                <a:solidFill>
                  <a:srgbClr val="0000FF"/>
                </a:solidFill>
              </a:rPr>
              <a:t>avoid causing register spilling</a:t>
            </a:r>
          </a:p>
          <a:p>
            <a:r>
              <a:rPr lang="en-US" dirty="0"/>
              <a:t>Augment the interference graph: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dotted lines</a:t>
            </a:r>
            <a:r>
              <a:rPr lang="en-US" dirty="0"/>
              <a:t> for coalescing candidate edges</a:t>
            </a:r>
          </a:p>
          <a:p>
            <a:pPr lvl="1"/>
            <a:r>
              <a:rPr lang="en-US" dirty="0"/>
              <a:t>try to allocate to same register, unless this may cause spilling</a:t>
            </a:r>
          </a:p>
          <a:p>
            <a:r>
              <a:rPr lang="en-US" u="sng" dirty="0">
                <a:solidFill>
                  <a:srgbClr val="0000FF"/>
                </a:solidFill>
              </a:rPr>
              <a:t>Coalescing 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simply based upon </a:t>
            </a:r>
            <a:r>
              <a:rPr lang="en-US" dirty="0">
                <a:solidFill>
                  <a:srgbClr val="0000FF"/>
                </a:solidFill>
              </a:rPr>
              <a:t>degree of coalescing candidate nodes</a:t>
            </a:r>
            <a:r>
              <a:rPr lang="en-US" dirty="0"/>
              <a:t> (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Briggs’s algorithm</a:t>
            </a:r>
          </a:p>
          <a:p>
            <a:pPr lvl="2"/>
            <a:r>
              <a:rPr lang="en-US" dirty="0"/>
              <a:t>look at </a:t>
            </a:r>
            <a:r>
              <a:rPr lang="en-US" dirty="0">
                <a:solidFill>
                  <a:srgbClr val="0000FF"/>
                </a:solidFill>
              </a:rPr>
              <a:t>degree of neighboring nodes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FF0066"/>
                </a:solidFill>
              </a:rPr>
              <a:t>George’s algorithm</a:t>
            </a:r>
          </a:p>
          <a:p>
            <a:pPr lvl="2"/>
            <a:r>
              <a:rPr lang="en-US" dirty="0"/>
              <a:t>asymmetrical: </a:t>
            </a:r>
            <a:r>
              <a:rPr lang="en-US" dirty="0">
                <a:solidFill>
                  <a:srgbClr val="0000FF"/>
                </a:solidFill>
              </a:rPr>
              <a:t>look at neighbors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(degree and interference with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30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Register Allocation &amp; Coalescing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6927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An Abstraction for Allocation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Intuitively</a:t>
            </a:r>
          </a:p>
          <a:p>
            <a:pPr lvl="1"/>
            <a:r>
              <a:rPr lang="en-US" dirty="0"/>
              <a:t>Two pseudo-registers </a:t>
            </a:r>
            <a:r>
              <a:rPr lang="en-US" b="1" dirty="0">
                <a:solidFill>
                  <a:srgbClr val="FF3399"/>
                </a:solidFill>
              </a:rPr>
              <a:t>interfere</a:t>
            </a:r>
            <a:r>
              <a:rPr lang="en-US" dirty="0"/>
              <a:t> if at some point in the program they cannot both occupy the same register.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FF3399"/>
                </a:solidFill>
              </a:rPr>
              <a:t>Interference graph</a:t>
            </a:r>
            <a:r>
              <a:rPr lang="en-US" dirty="0"/>
              <a:t>: an </a:t>
            </a:r>
            <a:r>
              <a:rPr lang="en-US" dirty="0">
                <a:solidFill>
                  <a:srgbClr val="0000FF"/>
                </a:solidFill>
              </a:rPr>
              <a:t>undirected</a:t>
            </a:r>
            <a:r>
              <a:rPr lang="en-US" dirty="0"/>
              <a:t> graph, where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nodes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pseudo-registers</a:t>
            </a:r>
          </a:p>
          <a:p>
            <a:pPr lvl="1"/>
            <a:r>
              <a:rPr lang="en-US" dirty="0"/>
              <a:t>there is an </a:t>
            </a:r>
            <a:r>
              <a:rPr lang="en-US" dirty="0">
                <a:solidFill>
                  <a:srgbClr val="FF3399"/>
                </a:solidFill>
              </a:rPr>
              <a:t>edge</a:t>
            </a:r>
            <a:r>
              <a:rPr lang="en-US" dirty="0"/>
              <a:t> between two nodes </a:t>
            </a:r>
            <a:r>
              <a:rPr lang="en-US" dirty="0">
                <a:solidFill>
                  <a:srgbClr val="0000FF"/>
                </a:solidFill>
              </a:rPr>
              <a:t>if their corresponding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pseudo-registers interfere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What is not represented</a:t>
            </a:r>
          </a:p>
          <a:p>
            <a:pPr lvl="1"/>
            <a:r>
              <a:rPr lang="en-US" dirty="0"/>
              <a:t>Extent of the interference between </a:t>
            </a:r>
          </a:p>
          <a:p>
            <a:pPr marL="457200" lvl="1" indent="0">
              <a:buNone/>
            </a:pPr>
            <a:r>
              <a:rPr lang="en-US" dirty="0"/>
              <a:t>    uses of different variables</a:t>
            </a:r>
          </a:p>
          <a:p>
            <a:pPr lvl="1"/>
            <a:r>
              <a:rPr lang="en-US" dirty="0"/>
              <a:t>Where in the program is the interference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1894A-CC0F-4684-B153-F9069F72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43" y="4459518"/>
            <a:ext cx="1905713" cy="16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 and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graph is  </a:t>
            </a:r>
            <a:r>
              <a:rPr lang="en-US" b="1" dirty="0">
                <a:solidFill>
                  <a:srgbClr val="FF3399"/>
                </a:solidFill>
              </a:rPr>
              <a:t>n-colorable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every node in the graph can be colored with one of the n colors such that two adjacent nodes do not have the same color.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Assigning n register (without spilling) = Coloring with n colors</a:t>
            </a:r>
          </a:p>
          <a:p>
            <a:pPr lvl="1"/>
            <a:r>
              <a:rPr lang="en-US" dirty="0"/>
              <a:t>assign a node to a register (color) such that no two adjacent nodes are assigned same registers (colors)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spilling necessary? = Is the graph n-colorable?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if a graph is n-colorable is </a:t>
            </a:r>
            <a:r>
              <a:rPr lang="en-US" dirty="0">
                <a:solidFill>
                  <a:srgbClr val="0000FF"/>
                </a:solidFill>
              </a:rPr>
              <a:t>NP-complete, for n&gt;2</a:t>
            </a:r>
          </a:p>
          <a:p>
            <a:pPr lvl="1"/>
            <a:r>
              <a:rPr lang="en-US" dirty="0"/>
              <a:t>Too expensive </a:t>
            </a:r>
          </a:p>
          <a:p>
            <a:pPr lvl="1"/>
            <a:r>
              <a:rPr lang="en-US" dirty="0"/>
              <a:t>Heuristics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FF"/>
                </a:solidFill>
              </a:rPr>
              <a:t>Step 1. Build an interference graph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refining notion of a node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finding the edges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</a:rPr>
              <a:t>Step 2. Coloring</a:t>
            </a:r>
          </a:p>
          <a:p>
            <a:pPr lvl="1"/>
            <a:r>
              <a:rPr lang="en-US" dirty="0"/>
              <a:t>use heuristics to try to find an n-coloring</a:t>
            </a:r>
          </a:p>
          <a:p>
            <a:pPr lvl="2"/>
            <a:r>
              <a:rPr lang="en-US" dirty="0">
                <a:solidFill>
                  <a:srgbClr val="FF3399"/>
                </a:solidFill>
              </a:rPr>
              <a:t>Success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colorable and we have an assignment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solidFill>
                  <a:srgbClr val="FF3399"/>
                </a:solidFill>
              </a:rPr>
              <a:t>Failure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graph not colorable, or </a:t>
            </a:r>
          </a:p>
          <a:p>
            <a:pPr lvl="3"/>
            <a:r>
              <a:rPr lang="en-US" dirty="0"/>
              <a:t>graph is colorable, but it is too expensive to color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6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37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Step 1a. Nodes in an Interference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0457" y="2313057"/>
            <a:ext cx="1367682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B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A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B +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5472" y="2313057"/>
            <a:ext cx="1893467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C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A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D + C</a:t>
            </a:r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rot="16200000" flipH="1">
            <a:off x="3804080" y="3092048"/>
            <a:ext cx="232827" cy="9523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5" idx="0"/>
          </p:cNvCxnSpPr>
          <p:nvPr/>
        </p:nvCxnSpPr>
        <p:spPr>
          <a:xfrm rot="5400000">
            <a:off x="4968034" y="2880484"/>
            <a:ext cx="232827" cy="1375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1110" y="1365647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…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L1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757282" y="1668217"/>
            <a:ext cx="331857" cy="9578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921235" y="1462085"/>
            <a:ext cx="331857" cy="1370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3684657"/>
            <a:ext cx="1630575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A = 2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4675257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= A    </a:t>
            </a:r>
          </a:p>
        </p:txBody>
      </p:sp>
      <p:cxnSp>
        <p:nvCxnSpPr>
          <p:cNvPr id="19" name="Straight Arrow Connector 18"/>
          <p:cNvCxnSpPr>
            <a:stCxn id="15" idx="2"/>
            <a:endCxn id="18" idx="0"/>
          </p:cNvCxnSpPr>
          <p:nvPr/>
        </p:nvCxnSpPr>
        <p:spPr>
          <a:xfrm rot="16200000" flipH="1">
            <a:off x="4655098" y="3780190"/>
            <a:ext cx="636657" cy="1153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rot="5400000">
            <a:off x="3513228" y="3725776"/>
            <a:ext cx="570637" cy="1196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4C08E2-EED8-4ACF-8D41-20D0807B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14505"/>
            <a:ext cx="1945446" cy="1842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D3C30-A57E-4435-9231-EE50F7B0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457" y="5599837"/>
            <a:ext cx="3350758" cy="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4091</Words>
  <Application>Microsoft Office PowerPoint</Application>
  <PresentationFormat>On-screen Show (4:3)</PresentationFormat>
  <Paragraphs>852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AvantGarde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Register Allocation</vt:lpstr>
      <vt:lpstr>Register Allocation and Coalescing </vt:lpstr>
      <vt:lpstr>Motivation</vt:lpstr>
      <vt:lpstr>Goals</vt:lpstr>
      <vt:lpstr>Register Assignment Example</vt:lpstr>
      <vt:lpstr>An Abstraction for Allocation &amp; Assignment</vt:lpstr>
      <vt:lpstr>Register Allocation and Coloring</vt:lpstr>
      <vt:lpstr>Algorithm</vt:lpstr>
      <vt:lpstr>Step 1a. Nodes in an Interference Graph</vt:lpstr>
      <vt:lpstr>Live Ranges and Merged Live Ranges</vt:lpstr>
      <vt:lpstr>Example (Revisited)</vt:lpstr>
      <vt:lpstr>Merging Live Ranges</vt:lpstr>
      <vt:lpstr>SSA Revisited: What Happens to  Functions</vt:lpstr>
      <vt:lpstr>Step 1b. Edges of Interference Graph</vt:lpstr>
      <vt:lpstr>Live Range Example 2</vt:lpstr>
      <vt:lpstr>Step 2. Coloring</vt:lpstr>
      <vt:lpstr>Coloring Algorithm</vt:lpstr>
      <vt:lpstr>More details</vt:lpstr>
      <vt:lpstr>What Does Coloring Accomplish?</vt:lpstr>
      <vt:lpstr>Extending Coloring: Design Principles</vt:lpstr>
      <vt:lpstr>Spilling to Memory</vt:lpstr>
      <vt:lpstr>Chaitin: Coloring and Spilling</vt:lpstr>
      <vt:lpstr>Spilling</vt:lpstr>
      <vt:lpstr>Quality of Chaitin’s Algorithm</vt:lpstr>
      <vt:lpstr>Splitting Live Ranges</vt:lpstr>
      <vt:lpstr>Insight</vt:lpstr>
      <vt:lpstr>Examples</vt:lpstr>
      <vt:lpstr>Example 1</vt:lpstr>
      <vt:lpstr>Example 2</vt:lpstr>
      <vt:lpstr>Live Range Splitting</vt:lpstr>
      <vt:lpstr>One Algorithm</vt:lpstr>
      <vt:lpstr>Summary</vt:lpstr>
      <vt:lpstr>CSC D70:  Compiler Optimization Register Coalescing</vt:lpstr>
      <vt:lpstr>Let’s Focus on Copy Instructions</vt:lpstr>
      <vt:lpstr>Example Where Copy Propagation Fails</vt:lpstr>
      <vt:lpstr>Another Example Where the Copy Instruction Remains</vt:lpstr>
      <vt:lpstr>Copy Instructions and Register Allocation</vt:lpstr>
      <vt:lpstr>Simple Example: Without Coalescing</vt:lpstr>
      <vt:lpstr>Example Revisited: With Coalescing</vt:lpstr>
      <vt:lpstr>Should We Coalesce X and Y In This Case?</vt:lpstr>
      <vt:lpstr>Why Coalescing May Be Undesirable</vt:lpstr>
      <vt:lpstr>When to Coalesce</vt:lpstr>
      <vt:lpstr>Representing Coalescing Candidates in the Interference Graph</vt:lpstr>
      <vt:lpstr>How Do We Know When Coalescing Will Not Cause Spilling?</vt:lpstr>
      <vt:lpstr>Simple and Safe Coalescing Algorithm</vt:lpstr>
      <vt:lpstr>What About This Example?</vt:lpstr>
      <vt:lpstr>Another Helpful Insight</vt:lpstr>
      <vt:lpstr>Another Helpful Insight</vt:lpstr>
      <vt:lpstr>Building on This Insight</vt:lpstr>
      <vt:lpstr>Briggs’s Algorithm </vt:lpstr>
      <vt:lpstr>Briggs’s Algorithm </vt:lpstr>
      <vt:lpstr>George’s Algorithm</vt:lpstr>
      <vt:lpstr>George’s Algorithm</vt:lpstr>
      <vt:lpstr>Summary</vt:lpstr>
      <vt:lpstr>CSC D70:  Compiler Optimization Register Allocation &amp; Coalescing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2023-02-13T13:52:46Z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