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  <p:sldMasterId id="2147483701" r:id="rId3"/>
  </p:sldMasterIdLst>
  <p:notesMasterIdLst>
    <p:notesMasterId r:id="rId63"/>
  </p:notesMasterIdLst>
  <p:handoutMasterIdLst>
    <p:handoutMasterId r:id="rId64"/>
  </p:handoutMasterIdLst>
  <p:sldIdLst>
    <p:sldId id="567" r:id="rId4"/>
    <p:sldId id="691" r:id="rId5"/>
    <p:sldId id="682" r:id="rId6"/>
    <p:sldId id="689" r:id="rId7"/>
    <p:sldId id="678" r:id="rId8"/>
    <p:sldId id="690" r:id="rId9"/>
    <p:sldId id="679" r:id="rId10"/>
    <p:sldId id="680" r:id="rId11"/>
    <p:sldId id="681" r:id="rId12"/>
    <p:sldId id="740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07" r:id="rId28"/>
    <p:sldId id="708" r:id="rId29"/>
    <p:sldId id="709" r:id="rId30"/>
    <p:sldId id="710" r:id="rId31"/>
    <p:sldId id="711" r:id="rId32"/>
    <p:sldId id="712" r:id="rId33"/>
    <p:sldId id="713" r:id="rId34"/>
    <p:sldId id="714" r:id="rId35"/>
    <p:sldId id="715" r:id="rId36"/>
    <p:sldId id="716" r:id="rId37"/>
    <p:sldId id="717" r:id="rId38"/>
    <p:sldId id="718" r:id="rId39"/>
    <p:sldId id="719" r:id="rId40"/>
    <p:sldId id="720" r:id="rId41"/>
    <p:sldId id="721" r:id="rId42"/>
    <p:sldId id="722" r:id="rId43"/>
    <p:sldId id="723" r:id="rId44"/>
    <p:sldId id="724" r:id="rId45"/>
    <p:sldId id="725" r:id="rId46"/>
    <p:sldId id="726" r:id="rId47"/>
    <p:sldId id="727" r:id="rId48"/>
    <p:sldId id="728" r:id="rId49"/>
    <p:sldId id="729" r:id="rId50"/>
    <p:sldId id="730" r:id="rId51"/>
    <p:sldId id="731" r:id="rId52"/>
    <p:sldId id="732" r:id="rId53"/>
    <p:sldId id="733" r:id="rId54"/>
    <p:sldId id="734" r:id="rId55"/>
    <p:sldId id="735" r:id="rId56"/>
    <p:sldId id="736" r:id="rId57"/>
    <p:sldId id="737" r:id="rId58"/>
    <p:sldId id="738" r:id="rId59"/>
    <p:sldId id="739" r:id="rId60"/>
    <p:sldId id="692" r:id="rId61"/>
    <p:sldId id="686" r:id="rId62"/>
  </p:sldIdLst>
  <p:sldSz cx="9144000" cy="6858000" type="screen4x3"/>
  <p:notesSz cx="9283700" cy="698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900"/>
    <a:srgbClr val="0033CC"/>
    <a:srgbClr val="006600"/>
    <a:srgbClr val="960000"/>
    <a:srgbClr val="2A55D6"/>
    <a:srgbClr val="993300"/>
    <a:srgbClr val="649A6D"/>
    <a:srgbClr val="6ACE52"/>
    <a:srgbClr val="005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86535" autoAdjust="0"/>
  </p:normalViewPr>
  <p:slideViewPr>
    <p:cSldViewPr>
      <p:cViewPr varScale="1">
        <p:scale>
          <a:sx n="65" d="100"/>
          <a:sy n="65" d="100"/>
        </p:scale>
        <p:origin x="1284" y="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0"/>
        <p:guide pos="29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8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8617" y="0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3875"/>
            <a:ext cx="3492500" cy="2619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8370" y="3317877"/>
            <a:ext cx="7426960" cy="3143250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8617" y="6634539"/>
            <a:ext cx="4022938" cy="349250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1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0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62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5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5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03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30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07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8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75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97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9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40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19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43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99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26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22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20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347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76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01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9353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005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4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8362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676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83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68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132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87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0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40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510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10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7A990-E5AD-4154-8245-F280715648E5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938" y="3475038"/>
            <a:ext cx="7045325" cy="32924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173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02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030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15-745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SSA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Seth </a:t>
            </a:r>
            <a:r>
              <a:rPr lang="en-US" dirty="0" err="1"/>
              <a:t>Copen</a:t>
            </a:r>
            <a:r>
              <a:rPr lang="en-US" dirty="0"/>
              <a:t> Goldstein &amp; Todd C. Mowry 2001-3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9E0656F-09D8-44F5-874C-116FA3914427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25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02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F4092-D5A3-45D5-8F02-3C84A937054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57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9F4092-D5A3-45D5-8F02-3C84A937054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22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7C907-8C9F-47E3-ACB1-91F5CB11EA54}" type="slidenum">
              <a:rPr lang="en-US"/>
              <a:pPr/>
              <a:t>49</a:t>
            </a:fld>
            <a:endParaRPr lang="en-US"/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1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33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9D37B-5901-467D-A1EE-232EDA6C8AA5}" type="slidenum">
              <a:rPr lang="en-US"/>
              <a:pPr/>
              <a:t>50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865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9D37B-5901-467D-A1EE-232EDA6C8AA5}" type="slidenum">
              <a:rPr lang="en-US"/>
              <a:pPr/>
              <a:t>51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2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9D37B-5901-467D-A1EE-232EDA6C8AA5}" type="slidenum">
              <a:rPr lang="en-US"/>
              <a:pPr/>
              <a:t>52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664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9D37B-5901-467D-A1EE-232EDA6C8AA5}" type="slidenum">
              <a:rPr lang="en-US"/>
              <a:pPr/>
              <a:t>53</a:t>
            </a:fld>
            <a:endParaRPr lang="en-US"/>
          </a:p>
        </p:txBody>
      </p:sp>
      <p:sp>
        <p:nvSpPr>
          <p:cNvPr id="109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52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088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974DC-A15D-4E91-B3E2-6A8F5CBBA0A9}" type="slidenum">
              <a:rPr lang="en-US"/>
              <a:pPr/>
              <a:t>55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98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974DC-A15D-4E91-B3E2-6A8F5CBBA0A9}" type="slidenum">
              <a:rPr lang="en-US"/>
              <a:pPr/>
              <a:t>56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712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SSA &amp; Opts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974DC-A15D-4E91-B3E2-6A8F5CBBA0A9}" type="slidenum">
              <a:rPr lang="en-US"/>
              <a:pPr/>
              <a:t>57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455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564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46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Entire graph, 2. {2-8}, 3. {4,6}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0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9711D4-05DC-415C-8F55-6C4CA1315E4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9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1D3D9-3FE8-4025-BF66-8DAB1ABB95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323594FA-E141-4234-AE05-360401972BE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F5891-60A9-4DA4-8C9F-E9D9ADCD64CE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0BD0-49BF-48FC-8114-37C1D4F5AB3D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48B6-75C2-4B3C-A1E9-A765E362A827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0BD0-49BF-48FC-8114-37C1D4F5A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Static Single Assignment (SSA)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40083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Static Single Assignment (SSA)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 dirty="0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166561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-64532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Where Is a Variable Defined or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3820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Loop-Invariant Code Motion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lang="en-US" dirty="0"/>
              <a:t> only defined outside the loop?</a:t>
            </a:r>
          </a:p>
          <a:p>
            <a:pPr lvl="1"/>
            <a:r>
              <a:rPr lang="en-US" dirty="0"/>
              <a:t>Other definitions of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+mn-lt"/>
                <a:cs typeface="Courier New"/>
              </a:rPr>
              <a:t> </a:t>
            </a:r>
            <a:r>
              <a:rPr lang="en-US" dirty="0"/>
              <a:t>inside the loop?</a:t>
            </a:r>
          </a:p>
          <a:p>
            <a:pPr lvl="1"/>
            <a:r>
              <a:rPr lang="en-US" dirty="0"/>
              <a:t>Uses of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dirty="0"/>
              <a:t> inside the loop?</a:t>
            </a:r>
          </a:p>
          <a:p>
            <a:endParaRPr lang="en-US" dirty="0"/>
          </a:p>
          <a:p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Copy Propagation</a:t>
            </a:r>
          </a:p>
          <a:p>
            <a:pPr lvl="1"/>
            <a:r>
              <a:rPr lang="en-US" sz="2900" dirty="0"/>
              <a:t>For a given use of </a:t>
            </a:r>
            <a:r>
              <a:rPr lang="en-US" sz="29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sz="2900" dirty="0"/>
              <a:t>:</a:t>
            </a:r>
          </a:p>
          <a:p>
            <a:pPr lvl="2"/>
            <a:r>
              <a:rPr lang="en-US" sz="2900" dirty="0"/>
              <a:t>Are all reaching definitions of </a:t>
            </a:r>
            <a:r>
              <a:rPr lang="en-US" sz="2900" b="1" dirty="0">
                <a:solidFill>
                  <a:srgbClr val="FF0000"/>
                </a:solidFill>
              </a:rPr>
              <a:t>X</a:t>
            </a:r>
            <a:r>
              <a:rPr lang="en-US" sz="2900" dirty="0"/>
              <a:t>:</a:t>
            </a:r>
          </a:p>
          <a:p>
            <a:pPr lvl="3"/>
            <a:r>
              <a:rPr lang="en-US" sz="2900" dirty="0"/>
              <a:t>copies from same variable: e.g., </a:t>
            </a:r>
            <a:r>
              <a:rPr lang="en-US" sz="29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sz="2900" b="1" dirty="0">
                <a:latin typeface="Courier New"/>
                <a:cs typeface="Courier New"/>
              </a:rPr>
              <a:t> = </a:t>
            </a:r>
            <a:r>
              <a:rPr lang="en-US" sz="2900" b="1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</a:p>
          <a:p>
            <a:pPr lvl="2"/>
            <a:r>
              <a:rPr lang="en-US" sz="2900" dirty="0"/>
              <a:t>Where </a:t>
            </a:r>
            <a:r>
              <a:rPr lang="en-US" sz="2900" b="1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  <a:r>
              <a:rPr lang="en-US" sz="2900" dirty="0"/>
              <a:t> is not redefined since that copy?</a:t>
            </a:r>
          </a:p>
          <a:p>
            <a:pPr lvl="1"/>
            <a:r>
              <a:rPr lang="en-US" sz="2900" dirty="0"/>
              <a:t>If so, substitute use of </a:t>
            </a:r>
            <a:r>
              <a:rPr lang="en-US" sz="29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lang="en-US" sz="2900" dirty="0"/>
              <a:t> with use of </a:t>
            </a:r>
            <a:r>
              <a:rPr lang="en-US" sz="2900" b="1" dirty="0">
                <a:solidFill>
                  <a:srgbClr val="008000"/>
                </a:solidFill>
                <a:latin typeface="Courier New"/>
                <a:cs typeface="Courier New"/>
              </a:rPr>
              <a:t>Y</a:t>
            </a:r>
          </a:p>
          <a:p>
            <a:pPr lvl="1"/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lvl="1"/>
            <a:endParaRPr lang="en-US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endParaRPr lang="en-US" sz="16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r>
              <a:rPr lang="en-US" dirty="0">
                <a:latin typeface="+mn-lt"/>
                <a:cs typeface="Courier New"/>
              </a:rPr>
              <a:t>It would be nice if we could </a:t>
            </a:r>
            <a:r>
              <a:rPr lang="en-US" i="1" dirty="0">
                <a:solidFill>
                  <a:srgbClr val="0000FF"/>
                </a:solidFill>
                <a:latin typeface="+mn-lt"/>
                <a:cs typeface="Courier New"/>
              </a:rPr>
              <a:t>traverse directly</a:t>
            </a:r>
            <a:r>
              <a:rPr lang="en-US" dirty="0">
                <a:latin typeface="+mn-lt"/>
                <a:cs typeface="Courier New"/>
              </a:rPr>
              <a:t> between related uses and </a:t>
            </a:r>
            <a:r>
              <a:rPr lang="en-US" dirty="0" err="1">
                <a:latin typeface="+mn-lt"/>
                <a:cs typeface="Courier New"/>
              </a:rPr>
              <a:t>def’s</a:t>
            </a:r>
            <a:endParaRPr lang="en-US" dirty="0">
              <a:latin typeface="+mn-lt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this would enable a form of </a:t>
            </a:r>
            <a:r>
              <a:rPr lang="en-US" i="1" dirty="0">
                <a:solidFill>
                  <a:srgbClr val="0000FF"/>
                </a:solidFill>
                <a:latin typeface="+mn-lt"/>
                <a:cs typeface="Courier New"/>
              </a:rPr>
              <a:t>sparse</a:t>
            </a:r>
            <a:r>
              <a:rPr lang="en-US" dirty="0">
                <a:solidFill>
                  <a:srgbClr val="0000FF"/>
                </a:solidFill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  <a:cs typeface="Courier New"/>
              </a:rPr>
              <a:t>code analysis (skip over “don’t care” cases)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91431" y="1524000"/>
            <a:ext cx="1431364" cy="1200329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…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B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</a:p>
          <a:p>
            <a:r>
              <a:rPr lang="en-US" b="1" dirty="0">
                <a:latin typeface="Courier New"/>
                <a:cs typeface="Courier New"/>
              </a:rPr>
              <a:t>E =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Courier New"/>
                <a:cs typeface="Courier New"/>
              </a:rPr>
              <a:t> +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</a:p>
          <a:p>
            <a:r>
              <a:rPr lang="en-US" b="1" dirty="0">
                <a:latin typeface="Courier New"/>
                <a:cs typeface="Courier New"/>
              </a:rPr>
              <a:t>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15200" y="10668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200" y="2743200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6324600" y="1143000"/>
            <a:ext cx="970247" cy="1904999"/>
          </a:xfrm>
          <a:custGeom>
            <a:avLst/>
            <a:gdLst>
              <a:gd name="connsiteX0" fmla="*/ 1121589 w 1121589"/>
              <a:gd name="connsiteY0" fmla="*/ 1315679 h 1618392"/>
              <a:gd name="connsiteX1" fmla="*/ 706667 w 1121589"/>
              <a:gd name="connsiteY1" fmla="*/ 1604901 h 1618392"/>
              <a:gd name="connsiteX2" fmla="*/ 153438 w 1121589"/>
              <a:gd name="connsiteY2" fmla="*/ 1491727 h 1618392"/>
              <a:gd name="connsiteX3" fmla="*/ 2557 w 1121589"/>
              <a:gd name="connsiteY3" fmla="*/ 812686 h 1618392"/>
              <a:gd name="connsiteX4" fmla="*/ 241451 w 1121589"/>
              <a:gd name="connsiteY4" fmla="*/ 83346 h 1618392"/>
              <a:gd name="connsiteX5" fmla="*/ 794681 w 1121589"/>
              <a:gd name="connsiteY5" fmla="*/ 45621 h 1618392"/>
              <a:gd name="connsiteX6" fmla="*/ 1033575 w 1121589"/>
              <a:gd name="connsiteY6" fmla="*/ 347417 h 161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1589" h="1618392">
                <a:moveTo>
                  <a:pt x="1121589" y="1315679"/>
                </a:moveTo>
                <a:cubicBezTo>
                  <a:pt x="994807" y="1445619"/>
                  <a:pt x="868025" y="1575560"/>
                  <a:pt x="706667" y="1604901"/>
                </a:cubicBezTo>
                <a:cubicBezTo>
                  <a:pt x="545308" y="1634242"/>
                  <a:pt x="270790" y="1623763"/>
                  <a:pt x="153438" y="1491727"/>
                </a:cubicBezTo>
                <a:cubicBezTo>
                  <a:pt x="36086" y="1359691"/>
                  <a:pt x="-12112" y="1047416"/>
                  <a:pt x="2557" y="812686"/>
                </a:cubicBezTo>
                <a:cubicBezTo>
                  <a:pt x="17226" y="577956"/>
                  <a:pt x="109430" y="211190"/>
                  <a:pt x="241451" y="83346"/>
                </a:cubicBezTo>
                <a:cubicBezTo>
                  <a:pt x="373472" y="-44498"/>
                  <a:pt x="662660" y="1609"/>
                  <a:pt x="794681" y="45621"/>
                </a:cubicBezTo>
                <a:cubicBezTo>
                  <a:pt x="926702" y="89633"/>
                  <a:pt x="1033575" y="347417"/>
                  <a:pt x="1033575" y="347417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62600" y="3429000"/>
            <a:ext cx="3200400" cy="1752600"/>
            <a:chOff x="5562600" y="3581400"/>
            <a:chExt cx="3200400" cy="1752600"/>
          </a:xfrm>
        </p:grpSpPr>
        <p:sp>
          <p:nvSpPr>
            <p:cNvPr id="16" name="TextBox 15"/>
            <p:cNvSpPr txBox="1"/>
            <p:nvPr/>
          </p:nvSpPr>
          <p:spPr>
            <a:xfrm>
              <a:off x="6705600" y="3581400"/>
              <a:ext cx="877276" cy="36933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dirty="0"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93436" y="4964668"/>
              <a:ext cx="1431364" cy="36933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urier New"/>
                  <a:cs typeface="Courier New"/>
                </a:rPr>
                <a:t>W = </a:t>
              </a:r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 </a:t>
              </a:r>
              <a:r>
                <a:rPr lang="en-US" b="1" dirty="0">
                  <a:latin typeface="Courier New"/>
                  <a:cs typeface="Courier New"/>
                </a:rPr>
                <a:t>+ Z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7124" y="4278868"/>
              <a:ext cx="1105876" cy="36933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X = 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62600" y="4267200"/>
              <a:ext cx="1105876" cy="369332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urier New"/>
                  <a:cs typeface="Courier New"/>
                </a:rPr>
                <a:t>X = Y</a:t>
              </a:r>
            </a:p>
          </p:txBody>
        </p:sp>
        <p:cxnSp>
          <p:nvCxnSpPr>
            <p:cNvPr id="20" name="Straight Arrow Connector 19"/>
            <p:cNvCxnSpPr>
              <a:stCxn id="16" idx="2"/>
              <a:endCxn id="19" idx="0"/>
            </p:cNvCxnSpPr>
            <p:nvPr/>
          </p:nvCxnSpPr>
          <p:spPr>
            <a:xfrm flipH="1">
              <a:off x="6115538" y="3950732"/>
              <a:ext cx="1028700" cy="3164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2"/>
              <a:endCxn id="18" idx="0"/>
            </p:cNvCxnSpPr>
            <p:nvPr/>
          </p:nvCxnSpPr>
          <p:spPr>
            <a:xfrm>
              <a:off x="7144238" y="3950732"/>
              <a:ext cx="1065824" cy="328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2"/>
              <a:endCxn id="17" idx="0"/>
            </p:cNvCxnSpPr>
            <p:nvPr/>
          </p:nvCxnSpPr>
          <p:spPr>
            <a:xfrm>
              <a:off x="6115538" y="4636532"/>
              <a:ext cx="1093580" cy="328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8" idx="2"/>
              <a:endCxn id="17" idx="0"/>
            </p:cNvCxnSpPr>
            <p:nvPr/>
          </p:nvCxnSpPr>
          <p:spPr>
            <a:xfrm flipH="1">
              <a:off x="7209118" y="4648200"/>
              <a:ext cx="1000944" cy="3164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6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77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Appearances of Same Variable Name May Be Unrelated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1"/>
            <a:ext cx="8229600" cy="1905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values in reused storage locations may be provably independent</a:t>
            </a:r>
          </a:p>
          <a:p>
            <a:pPr lvl="1"/>
            <a:r>
              <a:rPr lang="en-US" dirty="0"/>
              <a:t>in which case the compiler can optimize them as separate values</a:t>
            </a:r>
          </a:p>
          <a:p>
            <a:r>
              <a:rPr lang="en-US" dirty="0"/>
              <a:t>Compiler could use renaming to make these different versions more explicit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6" y="1447800"/>
            <a:ext cx="1616060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latin typeface="Courier New"/>
                <a:cs typeface="Courier New"/>
              </a:rPr>
              <a:t> = A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latin typeface="Courier New"/>
                <a:cs typeface="Courier New"/>
              </a:rPr>
              <a:t> + 1</a:t>
            </a:r>
          </a:p>
          <a:p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latin typeface="Courier New"/>
                <a:cs typeface="Courier New"/>
              </a:rPr>
              <a:t> = 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latin typeface="Courier New"/>
                <a:cs typeface="Courier New"/>
              </a:rPr>
              <a:t> + B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0236" y="3087469"/>
            <a:ext cx="1616060" cy="64633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F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+ 7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X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3924" y="2373868"/>
            <a:ext cx="110587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2362200"/>
            <a:ext cx="110587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 = 2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>
          <a:xfrm flipH="1">
            <a:off x="3372338" y="2094131"/>
            <a:ext cx="1185928" cy="268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4558266" y="2094131"/>
            <a:ext cx="908596" cy="2797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 flipH="1">
            <a:off x="4558266" y="2743200"/>
            <a:ext cx="908596" cy="344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0" idx="0"/>
          </p:cNvCxnSpPr>
          <p:nvPr/>
        </p:nvCxnSpPr>
        <p:spPr>
          <a:xfrm>
            <a:off x="3372338" y="2731532"/>
            <a:ext cx="1185928" cy="355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46373" y="1447800"/>
            <a:ext cx="1616060" cy="2286000"/>
            <a:chOff x="3733800" y="1447800"/>
            <a:chExt cx="1616060" cy="2286000"/>
          </a:xfrm>
        </p:grpSpPr>
        <p:sp>
          <p:nvSpPr>
            <p:cNvPr id="20" name="TextBox 19"/>
            <p:cNvSpPr txBox="1"/>
            <p:nvPr/>
          </p:nvSpPr>
          <p:spPr>
            <a:xfrm>
              <a:off x="3733800" y="1447800"/>
              <a:ext cx="1616060" cy="646331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FF0000"/>
                  </a:solidFill>
                  <a:latin typeface="Courier New"/>
                  <a:cs typeface="Courier New"/>
                </a:rPr>
                <a:t>1</a:t>
              </a:r>
              <a:r>
                <a:rPr lang="en-US" b="1" dirty="0">
                  <a:latin typeface="Courier New"/>
                  <a:cs typeface="Courier New"/>
                </a:rPr>
                <a:t> = A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latin typeface="Courier New"/>
                  <a:cs typeface="Courier New"/>
                </a:rPr>
                <a:t> + 1</a:t>
              </a:r>
            </a:p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FF0000"/>
                  </a:solidFill>
                  <a:latin typeface="Courier New"/>
                  <a:cs typeface="Courier New"/>
                </a:rPr>
                <a:t>1</a:t>
              </a:r>
              <a:r>
                <a:rPr lang="en-US" b="1" dirty="0">
                  <a:latin typeface="Courier New"/>
                  <a:cs typeface="Courier New"/>
                </a:rPr>
                <a:t> + B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3087469"/>
              <a:ext cx="1616060" cy="64633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008000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= F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+ 7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C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008000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+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55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Definition-Use and Use-Definition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1"/>
            <a:ext cx="82296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Use-Definition (UD) Chains:</a:t>
            </a:r>
          </a:p>
          <a:p>
            <a:pPr lvl="1"/>
            <a:r>
              <a:rPr lang="en-US" dirty="0"/>
              <a:t>for a given definition of a variable X, what are all of its uses?</a:t>
            </a:r>
          </a:p>
          <a:p>
            <a:r>
              <a:rPr lang="en-US" u="sng" dirty="0">
                <a:solidFill>
                  <a:srgbClr val="0000FF"/>
                </a:solidFill>
              </a:rPr>
              <a:t>Definition-Use (DU) Chains:</a:t>
            </a:r>
          </a:p>
          <a:p>
            <a:pPr lvl="1"/>
            <a:r>
              <a:rPr lang="en-US" dirty="0"/>
              <a:t>for a given use of a variable X, what are all of the reaching definitions of X?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50236" y="1447800"/>
            <a:ext cx="1616060" cy="646331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latin typeface="Courier New"/>
                <a:cs typeface="Courier New"/>
              </a:rPr>
              <a:t> = A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latin typeface="Courier New"/>
                <a:cs typeface="Courier New"/>
              </a:rPr>
              <a:t> + 1</a:t>
            </a:r>
          </a:p>
          <a:p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latin typeface="Courier New"/>
                <a:cs typeface="Courier New"/>
              </a:rPr>
              <a:t> = 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latin typeface="Courier New"/>
                <a:cs typeface="Courier New"/>
              </a:rPr>
              <a:t> + B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0236" y="3087469"/>
            <a:ext cx="1616060" cy="646331"/>
          </a:xfrm>
          <a:prstGeom prst="rect">
            <a:avLst/>
          </a:prstGeom>
          <a:solidFill>
            <a:srgbClr val="FFFFFF"/>
          </a:solidFill>
          <a:ln w="19050" cmpd="sng"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X</a:t>
            </a:r>
            <a:r>
              <a:rPr lang="en-US" b="1" baseline="-2500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F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+ 7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X</a:t>
            </a:r>
            <a:r>
              <a:rPr lang="en-US" b="1" baseline="-25000" dirty="0">
                <a:solidFill>
                  <a:schemeClr val="bg1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+ 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3924" y="2373868"/>
            <a:ext cx="110587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 = 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2362200"/>
            <a:ext cx="1105876" cy="369332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F = 2</a:t>
            </a:r>
          </a:p>
        </p:txBody>
      </p:sp>
      <p:cxnSp>
        <p:nvCxnSpPr>
          <p:cNvPr id="13" name="Straight Arrow Connector 12"/>
          <p:cNvCxnSpPr>
            <a:stCxn id="9" idx="2"/>
            <a:endCxn id="12" idx="0"/>
          </p:cNvCxnSpPr>
          <p:nvPr/>
        </p:nvCxnSpPr>
        <p:spPr>
          <a:xfrm flipH="1">
            <a:off x="3372338" y="2094131"/>
            <a:ext cx="1185928" cy="2680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11" idx="0"/>
          </p:cNvCxnSpPr>
          <p:nvPr/>
        </p:nvCxnSpPr>
        <p:spPr>
          <a:xfrm>
            <a:off x="4558266" y="2094131"/>
            <a:ext cx="908596" cy="2797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0" idx="0"/>
          </p:cNvCxnSpPr>
          <p:nvPr/>
        </p:nvCxnSpPr>
        <p:spPr>
          <a:xfrm flipH="1">
            <a:off x="4558266" y="2743200"/>
            <a:ext cx="908596" cy="344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10" idx="0"/>
          </p:cNvCxnSpPr>
          <p:nvPr/>
        </p:nvCxnSpPr>
        <p:spPr>
          <a:xfrm>
            <a:off x="3372338" y="2731532"/>
            <a:ext cx="1185928" cy="35593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46373" y="1447800"/>
            <a:ext cx="1616060" cy="2286000"/>
            <a:chOff x="3733800" y="1447800"/>
            <a:chExt cx="1616060" cy="2286000"/>
          </a:xfrm>
        </p:grpSpPr>
        <p:sp>
          <p:nvSpPr>
            <p:cNvPr id="20" name="TextBox 19"/>
            <p:cNvSpPr txBox="1"/>
            <p:nvPr/>
          </p:nvSpPr>
          <p:spPr>
            <a:xfrm>
              <a:off x="3733800" y="1447800"/>
              <a:ext cx="1616060" cy="646331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FF0000"/>
                  </a:solidFill>
                  <a:latin typeface="Courier New"/>
                  <a:cs typeface="Courier New"/>
                </a:rPr>
                <a:t>1</a:t>
              </a:r>
              <a:r>
                <a:rPr lang="en-US" b="1" dirty="0">
                  <a:latin typeface="Courier New"/>
                  <a:cs typeface="Courier New"/>
                </a:rPr>
                <a:t> = A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latin typeface="Courier New"/>
                  <a:cs typeface="Courier New"/>
                </a:rPr>
                <a:t> + 1</a:t>
              </a:r>
            </a:p>
            <a:p>
              <a:r>
                <a:rPr lang="en-US" b="1" dirty="0">
                  <a:latin typeface="Courier New"/>
                  <a:cs typeface="Courier New"/>
                </a:rPr>
                <a:t>Y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FF0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FF0000"/>
                  </a:solidFill>
                  <a:latin typeface="Courier New"/>
                  <a:cs typeface="Courier New"/>
                </a:rPr>
                <a:t>1</a:t>
              </a:r>
              <a:r>
                <a:rPr lang="en-US" b="1" dirty="0">
                  <a:latin typeface="Courier New"/>
                  <a:cs typeface="Courier New"/>
                </a:rPr>
                <a:t> + B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3087469"/>
              <a:ext cx="1616060" cy="646331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008000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= F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+ 7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C</a:t>
              </a:r>
              <a:r>
                <a:rPr lang="en-US" b="1" baseline="-25000" dirty="0">
                  <a:solidFill>
                    <a:schemeClr val="bg1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= </a:t>
              </a:r>
              <a:r>
                <a:rPr lang="en-US" b="1" dirty="0">
                  <a:solidFill>
                    <a:srgbClr val="008000"/>
                  </a:solidFill>
                  <a:latin typeface="Courier New"/>
                  <a:cs typeface="Courier New"/>
                </a:rPr>
                <a:t>X</a:t>
              </a:r>
              <a:r>
                <a:rPr lang="en-US" b="1" baseline="-25000" dirty="0">
                  <a:solidFill>
                    <a:srgbClr val="008000"/>
                  </a:solidFill>
                  <a:latin typeface="Courier New"/>
                  <a:cs typeface="Courier New"/>
                </a:rPr>
                <a:t>2</a:t>
              </a:r>
              <a:r>
                <a:rPr lang="en-US" b="1" dirty="0">
                  <a:solidFill>
                    <a:srgbClr val="000000"/>
                  </a:solidFill>
                  <a:latin typeface="Courier New"/>
                  <a:cs typeface="Courier New"/>
                </a:rPr>
                <a:t> +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06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50FD-C83D-4ED0-BF58-A6E788B4ABA8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DU and UD Chains Can Be Expensive</a:t>
            </a:r>
          </a:p>
        </p:txBody>
      </p:sp>
      <p:sp>
        <p:nvSpPr>
          <p:cNvPr id="962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8768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j)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switch 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0: x=3;break;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1: x=1;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2: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x</a:t>
            </a:r>
            <a:r>
              <a:rPr lang="en-US" sz="1600" b="1" dirty="0">
                <a:latin typeface="Courier New" pitchFamily="49" charset="0"/>
              </a:rPr>
              <a:t>=6;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3: x=7;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default: x = 11;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switch (j)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0: y=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x</a:t>
            </a:r>
            <a:r>
              <a:rPr lang="en-US" sz="1600" b="1" dirty="0">
                <a:latin typeface="Courier New" pitchFamily="49" charset="0"/>
              </a:rPr>
              <a:t>+7;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1: y=x+4; break;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2: y=x-2;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3: y=x+1;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default: y=x+9;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…</a:t>
            </a: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3962400" y="1619071"/>
            <a:ext cx="3499275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alibri"/>
              </a:rPr>
              <a:t>In general,</a:t>
            </a:r>
          </a:p>
          <a:p>
            <a:pPr algn="l"/>
            <a:r>
              <a:rPr lang="en-US" dirty="0">
                <a:latin typeface="Calibri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N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defs</a:t>
            </a:r>
            <a:endParaRPr lang="en-US" dirty="0">
              <a:solidFill>
                <a:srgbClr val="0000FF"/>
              </a:solidFill>
              <a:latin typeface="Calibri"/>
            </a:endParaRPr>
          </a:p>
          <a:p>
            <a:pPr algn="l"/>
            <a:r>
              <a:rPr lang="en-US" dirty="0">
                <a:latin typeface="Calibri"/>
              </a:rPr>
              <a:t>	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M uses</a:t>
            </a:r>
          </a:p>
          <a:p>
            <a:pPr algn="l"/>
            <a:r>
              <a:rPr lang="en-US" dirty="0">
                <a:latin typeface="Calibri"/>
              </a:rPr>
              <a:t>	</a:t>
            </a:r>
            <a:r>
              <a:rPr lang="en-US" dirty="0">
                <a:latin typeface="Calibri"/>
                <a:sym typeface="Symbol" pitchFamily="18" charset="2"/>
              </a:rPr>
              <a:t>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O(NM) space and time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676400" y="5498068"/>
            <a:ext cx="64008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u="sng" dirty="0">
                <a:latin typeface="Calibri"/>
              </a:rPr>
              <a:t>One solution</a:t>
            </a:r>
            <a:r>
              <a:rPr lang="en-US" dirty="0">
                <a:latin typeface="Calibri"/>
              </a:rPr>
              <a:t>: limit each variable to ONE definition site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4800" y="1828800"/>
            <a:ext cx="3200400" cy="3048000"/>
            <a:chOff x="304800" y="1828800"/>
            <a:chExt cx="3200400" cy="3048000"/>
          </a:xfrm>
        </p:grpSpPr>
        <p:sp>
          <p:nvSpPr>
            <p:cNvPr id="9" name="Freeform 4"/>
            <p:cNvSpPr>
              <a:spLocks/>
            </p:cNvSpPr>
            <p:nvPr/>
          </p:nvSpPr>
          <p:spPr bwMode="auto">
            <a:xfrm>
              <a:off x="1981200" y="3285066"/>
              <a:ext cx="333198" cy="651933"/>
            </a:xfrm>
            <a:custGeom>
              <a:avLst/>
              <a:gdLst/>
              <a:ahLst/>
              <a:cxnLst>
                <a:cxn ang="0">
                  <a:pos x="48" y="528"/>
                </a:cxn>
                <a:cxn ang="0">
                  <a:pos x="96" y="528"/>
                </a:cxn>
                <a:cxn ang="0">
                  <a:pos x="240" y="336"/>
                </a:cxn>
                <a:cxn ang="0">
                  <a:pos x="0" y="0"/>
                </a:cxn>
              </a:cxnLst>
              <a:rect l="0" t="0" r="r" b="b"/>
              <a:pathLst>
                <a:path w="256" h="560">
                  <a:moveTo>
                    <a:pt x="48" y="528"/>
                  </a:moveTo>
                  <a:cubicBezTo>
                    <a:pt x="56" y="544"/>
                    <a:pt x="64" y="560"/>
                    <a:pt x="96" y="528"/>
                  </a:cubicBezTo>
                  <a:cubicBezTo>
                    <a:pt x="128" y="496"/>
                    <a:pt x="256" y="424"/>
                    <a:pt x="240" y="336"/>
                  </a:cubicBezTo>
                  <a:cubicBezTo>
                    <a:pt x="224" y="248"/>
                    <a:pt x="112" y="12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1828800" y="2992120"/>
              <a:ext cx="864231" cy="894080"/>
            </a:xfrm>
            <a:custGeom>
              <a:avLst/>
              <a:gdLst/>
              <a:ahLst/>
              <a:cxnLst>
                <a:cxn ang="0">
                  <a:pos x="240" y="768"/>
                </a:cxn>
                <a:cxn ang="0">
                  <a:pos x="624" y="288"/>
                </a:cxn>
                <a:cxn ang="0">
                  <a:pos x="0" y="0"/>
                </a:cxn>
              </a:cxnLst>
              <a:rect l="0" t="0" r="r" b="b"/>
              <a:pathLst>
                <a:path w="664" h="768">
                  <a:moveTo>
                    <a:pt x="240" y="768"/>
                  </a:moveTo>
                  <a:cubicBezTo>
                    <a:pt x="452" y="592"/>
                    <a:pt x="664" y="416"/>
                    <a:pt x="624" y="288"/>
                  </a:cubicBezTo>
                  <a:cubicBezTo>
                    <a:pt x="584" y="160"/>
                    <a:pt x="292" y="8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828800" y="2749972"/>
              <a:ext cx="1114129" cy="1275927"/>
            </a:xfrm>
            <a:custGeom>
              <a:avLst/>
              <a:gdLst/>
              <a:ahLst/>
              <a:cxnLst>
                <a:cxn ang="0">
                  <a:pos x="192" y="1008"/>
                </a:cxn>
                <a:cxn ang="0">
                  <a:pos x="240" y="1008"/>
                </a:cxn>
                <a:cxn ang="0">
                  <a:pos x="816" y="480"/>
                </a:cxn>
                <a:cxn ang="0">
                  <a:pos x="0" y="0"/>
                </a:cxn>
              </a:cxnLst>
              <a:rect l="0" t="0" r="r" b="b"/>
              <a:pathLst>
                <a:path w="856" h="1096">
                  <a:moveTo>
                    <a:pt x="192" y="1008"/>
                  </a:moveTo>
                  <a:cubicBezTo>
                    <a:pt x="164" y="1052"/>
                    <a:pt x="136" y="1096"/>
                    <a:pt x="240" y="1008"/>
                  </a:cubicBezTo>
                  <a:cubicBezTo>
                    <a:pt x="344" y="920"/>
                    <a:pt x="856" y="648"/>
                    <a:pt x="816" y="480"/>
                  </a:cubicBezTo>
                  <a:cubicBezTo>
                    <a:pt x="776" y="312"/>
                    <a:pt x="388" y="15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828800" y="2550160"/>
              <a:ext cx="1301553" cy="1564640"/>
            </a:xfrm>
            <a:custGeom>
              <a:avLst/>
              <a:gdLst/>
              <a:ahLst/>
              <a:cxnLst>
                <a:cxn ang="0">
                  <a:pos x="192" y="1248"/>
                </a:cxn>
                <a:cxn ang="0">
                  <a:pos x="240" y="1248"/>
                </a:cxn>
                <a:cxn ang="0">
                  <a:pos x="960" y="672"/>
                </a:cxn>
                <a:cxn ang="0">
                  <a:pos x="0" y="0"/>
                </a:cxn>
              </a:cxnLst>
              <a:rect l="0" t="0" r="r" b="b"/>
              <a:pathLst>
                <a:path w="1000" h="1344">
                  <a:moveTo>
                    <a:pt x="192" y="1248"/>
                  </a:moveTo>
                  <a:cubicBezTo>
                    <a:pt x="152" y="1296"/>
                    <a:pt x="112" y="1344"/>
                    <a:pt x="240" y="1248"/>
                  </a:cubicBezTo>
                  <a:cubicBezTo>
                    <a:pt x="368" y="1152"/>
                    <a:pt x="1000" y="880"/>
                    <a:pt x="960" y="672"/>
                  </a:cubicBezTo>
                  <a:cubicBezTo>
                    <a:pt x="920" y="464"/>
                    <a:pt x="460" y="23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828800" y="2209800"/>
              <a:ext cx="1676400" cy="1676400"/>
            </a:xfrm>
            <a:custGeom>
              <a:avLst/>
              <a:gdLst/>
              <a:ahLst/>
              <a:cxnLst>
                <a:cxn ang="0">
                  <a:pos x="240" y="1440"/>
                </a:cxn>
                <a:cxn ang="0">
                  <a:pos x="1248" y="960"/>
                </a:cxn>
                <a:cxn ang="0">
                  <a:pos x="0" y="0"/>
                </a:cxn>
              </a:cxnLst>
              <a:rect l="0" t="0" r="r" b="b"/>
              <a:pathLst>
                <a:path w="1288" h="1440">
                  <a:moveTo>
                    <a:pt x="240" y="1440"/>
                  </a:moveTo>
                  <a:cubicBezTo>
                    <a:pt x="764" y="1320"/>
                    <a:pt x="1288" y="1200"/>
                    <a:pt x="1248" y="960"/>
                  </a:cubicBezTo>
                  <a:cubicBezTo>
                    <a:pt x="1208" y="720"/>
                    <a:pt x="604" y="36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147233" y="2705099"/>
              <a:ext cx="622300" cy="1207129"/>
            </a:xfrm>
            <a:custGeom>
              <a:avLst/>
              <a:gdLst/>
              <a:ahLst/>
              <a:cxnLst>
                <a:cxn ang="0">
                  <a:pos x="360" y="0"/>
                </a:cxn>
                <a:cxn ang="0">
                  <a:pos x="24" y="528"/>
                </a:cxn>
                <a:cxn ang="0">
                  <a:pos x="504" y="960"/>
                </a:cxn>
              </a:cxnLst>
              <a:rect l="0" t="0" r="r" b="b"/>
              <a:pathLst>
                <a:path w="504" h="960">
                  <a:moveTo>
                    <a:pt x="360" y="0"/>
                  </a:moveTo>
                  <a:cubicBezTo>
                    <a:pt x="180" y="184"/>
                    <a:pt x="0" y="368"/>
                    <a:pt x="24" y="528"/>
                  </a:cubicBezTo>
                  <a:cubicBezTo>
                    <a:pt x="48" y="688"/>
                    <a:pt x="276" y="824"/>
                    <a:pt x="504" y="96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52970" y="2705101"/>
              <a:ext cx="869245" cy="1508910"/>
            </a:xfrm>
            <a:custGeom>
              <a:avLst/>
              <a:gdLst/>
              <a:ahLst/>
              <a:cxnLst>
                <a:cxn ang="0">
                  <a:pos x="512" y="0"/>
                </a:cxn>
                <a:cxn ang="0">
                  <a:pos x="32" y="432"/>
                </a:cxn>
                <a:cxn ang="0">
                  <a:pos x="704" y="1200"/>
                </a:cxn>
              </a:cxnLst>
              <a:rect l="0" t="0" r="r" b="b"/>
              <a:pathLst>
                <a:path w="704" h="1200">
                  <a:moveTo>
                    <a:pt x="512" y="0"/>
                  </a:moveTo>
                  <a:cubicBezTo>
                    <a:pt x="256" y="116"/>
                    <a:pt x="0" y="232"/>
                    <a:pt x="32" y="432"/>
                  </a:cubicBezTo>
                  <a:cubicBezTo>
                    <a:pt x="64" y="632"/>
                    <a:pt x="384" y="916"/>
                    <a:pt x="704" y="120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758237" y="2705100"/>
              <a:ext cx="1047044" cy="1750338"/>
            </a:xfrm>
            <a:custGeom>
              <a:avLst/>
              <a:gdLst/>
              <a:ahLst/>
              <a:cxnLst>
                <a:cxn ang="0">
                  <a:pos x="656" y="0"/>
                </a:cxn>
                <a:cxn ang="0">
                  <a:pos x="32" y="288"/>
                </a:cxn>
                <a:cxn ang="0">
                  <a:pos x="848" y="1392"/>
                </a:cxn>
              </a:cxnLst>
              <a:rect l="0" t="0" r="r" b="b"/>
              <a:pathLst>
                <a:path w="848" h="1392">
                  <a:moveTo>
                    <a:pt x="656" y="0"/>
                  </a:moveTo>
                  <a:cubicBezTo>
                    <a:pt x="328" y="28"/>
                    <a:pt x="0" y="56"/>
                    <a:pt x="32" y="288"/>
                  </a:cubicBezTo>
                  <a:cubicBezTo>
                    <a:pt x="64" y="520"/>
                    <a:pt x="456" y="956"/>
                    <a:pt x="848" y="1392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33681" y="2425699"/>
              <a:ext cx="1343378" cy="2273425"/>
            </a:xfrm>
            <a:custGeom>
              <a:avLst/>
              <a:gdLst/>
              <a:ahLst/>
              <a:cxnLst>
                <a:cxn ang="0">
                  <a:pos x="896" y="176"/>
                </a:cxn>
                <a:cxn ang="0">
                  <a:pos x="32" y="272"/>
                </a:cxn>
                <a:cxn ang="0">
                  <a:pos x="1088" y="1808"/>
                </a:cxn>
              </a:cxnLst>
              <a:rect l="0" t="0" r="r" b="b"/>
              <a:pathLst>
                <a:path w="1088" h="1808">
                  <a:moveTo>
                    <a:pt x="896" y="176"/>
                  </a:moveTo>
                  <a:cubicBezTo>
                    <a:pt x="448" y="88"/>
                    <a:pt x="0" y="0"/>
                    <a:pt x="32" y="272"/>
                  </a:cubicBezTo>
                  <a:cubicBezTo>
                    <a:pt x="64" y="544"/>
                    <a:pt x="576" y="1176"/>
                    <a:pt x="1088" y="1808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04800" y="1828800"/>
              <a:ext cx="1600200" cy="3048000"/>
            </a:xfrm>
            <a:custGeom>
              <a:avLst/>
              <a:gdLst/>
              <a:ahLst/>
              <a:cxnLst>
                <a:cxn ang="0">
                  <a:pos x="1008" y="552"/>
                </a:cxn>
                <a:cxn ang="0">
                  <a:pos x="48" y="312"/>
                </a:cxn>
                <a:cxn ang="0">
                  <a:pos x="1296" y="2424"/>
                </a:cxn>
              </a:cxnLst>
              <a:rect l="0" t="0" r="r" b="b"/>
              <a:pathLst>
                <a:path w="1296" h="2424">
                  <a:moveTo>
                    <a:pt x="1008" y="552"/>
                  </a:moveTo>
                  <a:cubicBezTo>
                    <a:pt x="504" y="276"/>
                    <a:pt x="0" y="0"/>
                    <a:pt x="48" y="312"/>
                  </a:cubicBezTo>
                  <a:cubicBezTo>
                    <a:pt x="96" y="624"/>
                    <a:pt x="696" y="1524"/>
                    <a:pt x="1296" y="2424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564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5BA8-2F01-4627-8E67-1A38188735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6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DU and UD Chains Can Be Expensive (2)</a:t>
            </a:r>
          </a:p>
        </p:txBody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8768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 dirty="0" err="1">
                <a:latin typeface="Courier New" pitchFamily="49" charset="0"/>
              </a:rPr>
              <a:t>foo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j)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switch (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0: x=3;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1: x=1; break;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2: x=6;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3: x=7;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default: x = 11;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	x1 is one of the above </a:t>
            </a:r>
            <a:r>
              <a:rPr lang="en-US" sz="1600" b="1" dirty="0" err="1">
                <a:solidFill>
                  <a:srgbClr val="FF3399"/>
                </a:solidFill>
                <a:latin typeface="Courier New" pitchFamily="49" charset="0"/>
              </a:rPr>
              <a:t>x’s</a:t>
            </a:r>
            <a:endParaRPr lang="en-US" sz="1600" b="1" dirty="0">
              <a:solidFill>
                <a:srgbClr val="FF3399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switch (j)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0: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+7;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1: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+4;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2: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-2;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case 3: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+1;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default: y=x</a:t>
            </a:r>
            <a:r>
              <a:rPr lang="en-US" sz="1600" b="1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+9;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…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676400" y="5498068"/>
            <a:ext cx="64008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u="sng" dirty="0">
                <a:latin typeface="Calibri"/>
              </a:rPr>
              <a:t>One solution</a:t>
            </a:r>
            <a:r>
              <a:rPr lang="en-US" dirty="0">
                <a:latin typeface="Calibri"/>
              </a:rPr>
              <a:t>: limit each variable to ONE definition site</a:t>
            </a:r>
          </a:p>
        </p:txBody>
      </p:sp>
    </p:spTree>
    <p:extLst>
      <p:ext uri="{BB962C8B-B14F-4D97-AF65-F5344CB8AC3E}">
        <p14:creationId xmlns:p14="http://schemas.microsoft.com/office/powerpoint/2010/main" val="3285348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9F6B-92BE-4CB8-A02E-4384711B3F1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6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7873"/>
            <a:ext cx="8229600" cy="1143000"/>
          </a:xfrm>
        </p:spPr>
        <p:txBody>
          <a:bodyPr/>
          <a:lstStyle/>
          <a:p>
            <a:r>
              <a:rPr lang="en-US" dirty="0"/>
              <a:t>Static Single Assignment (SSA)</a:t>
            </a:r>
          </a:p>
        </p:txBody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Static single assignment </a:t>
            </a:r>
            <a:r>
              <a:rPr lang="en-US" sz="2400" dirty="0"/>
              <a:t>is an IR where </a:t>
            </a:r>
            <a:r>
              <a:rPr lang="en-US" sz="2400" dirty="0">
                <a:solidFill>
                  <a:srgbClr val="0000FF"/>
                </a:solidFill>
              </a:rPr>
              <a:t>every variable is assigned a value </a:t>
            </a:r>
            <a:r>
              <a:rPr lang="en-US" sz="2400" dirty="0">
                <a:solidFill>
                  <a:srgbClr val="FF3399"/>
                </a:solidFill>
              </a:rPr>
              <a:t>at most once </a:t>
            </a:r>
            <a:r>
              <a:rPr lang="en-US" sz="2400" dirty="0"/>
              <a:t>in the program text</a:t>
            </a:r>
          </a:p>
          <a:p>
            <a:r>
              <a:rPr lang="en-US" sz="2400" dirty="0"/>
              <a:t>Easy for a basic block (reminiscent of Value Numbering):</a:t>
            </a:r>
          </a:p>
          <a:p>
            <a:pPr lvl="1"/>
            <a:r>
              <a:rPr lang="en-US" sz="2400" dirty="0"/>
              <a:t>Visit each instruction in program order:</a:t>
            </a:r>
          </a:p>
          <a:p>
            <a:pPr lvl="2"/>
            <a:r>
              <a:rPr lang="en-US" dirty="0"/>
              <a:t>LHS: </a:t>
            </a:r>
            <a:r>
              <a:rPr lang="en-US" dirty="0">
                <a:solidFill>
                  <a:srgbClr val="0000FF"/>
                </a:solidFill>
              </a:rPr>
              <a:t>assign</a:t>
            </a:r>
            <a:r>
              <a:rPr lang="en-US" dirty="0"/>
              <a:t> to a </a:t>
            </a:r>
            <a:r>
              <a:rPr lang="en-US" i="1" dirty="0">
                <a:solidFill>
                  <a:srgbClr val="FF3399"/>
                </a:solidFill>
              </a:rPr>
              <a:t>fresh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i="1" dirty="0">
                <a:solidFill>
                  <a:srgbClr val="FF3399"/>
                </a:solidFill>
              </a:rPr>
              <a:t>version</a:t>
            </a:r>
            <a:r>
              <a:rPr lang="en-US" dirty="0">
                <a:solidFill>
                  <a:srgbClr val="FF3399"/>
                </a:solidFill>
              </a:rPr>
              <a:t> </a:t>
            </a:r>
            <a:r>
              <a:rPr lang="en-US" dirty="0"/>
              <a:t>of the variable</a:t>
            </a:r>
            <a:endParaRPr lang="en-US" dirty="0">
              <a:sym typeface="Wingdings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sym typeface="Wingdings"/>
              </a:rPr>
              <a:t>RHS</a:t>
            </a:r>
            <a:r>
              <a:rPr lang="en-US" dirty="0">
                <a:sym typeface="Wingdings"/>
              </a:rPr>
              <a:t>: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use</a:t>
            </a:r>
            <a:r>
              <a:rPr lang="en-US" dirty="0">
                <a:sym typeface="Wingdings"/>
              </a:rPr>
              <a:t> the </a:t>
            </a:r>
            <a:r>
              <a:rPr lang="en-US" i="1" dirty="0">
                <a:solidFill>
                  <a:srgbClr val="FF3399"/>
                </a:solidFill>
                <a:sym typeface="Wingdings"/>
              </a:rPr>
              <a:t>most recent version</a:t>
            </a:r>
            <a:r>
              <a:rPr lang="en-US" dirty="0">
                <a:sym typeface="Wingdings"/>
              </a:rPr>
              <a:t> of each variable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95400" y="3886200"/>
            <a:ext cx="2133600" cy="228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Calibri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a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 a + x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 y + 1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a  c + 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57600" y="3886200"/>
            <a:ext cx="3657600" cy="2286000"/>
            <a:chOff x="3657600" y="3429000"/>
            <a:chExt cx="3657600" cy="22860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876800" y="3429000"/>
              <a:ext cx="2438400" cy="22860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solidFill>
                    <a:srgbClr val="0000FF"/>
                  </a:solidFill>
                  <a:latin typeface="Courier New" pitchFamily="49" charset="0"/>
                </a:rPr>
                <a:t>a</a:t>
              </a:r>
              <a:r>
                <a:rPr lang="en-US" sz="2400" b="1" baseline="-25000" dirty="0">
                  <a:solidFill>
                    <a:srgbClr val="0000FF"/>
                  </a:solidFill>
                  <a:latin typeface="Courier New" pitchFamily="49" charset="0"/>
                </a:rPr>
                <a:t>1</a:t>
              </a:r>
              <a:r>
                <a:rPr lang="en-US" sz="2400" b="1" dirty="0">
                  <a:latin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 x + y</a:t>
              </a:r>
            </a:p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b</a:t>
              </a:r>
              <a:r>
                <a:rPr lang="en-US" sz="24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 </a:t>
              </a:r>
              <a:r>
                <a:rPr lang="en-US" sz="2400" b="1" dirty="0">
                  <a:solidFill>
                    <a:srgbClr val="0000FF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400" b="1" baseline="-25000" dirty="0">
                  <a:solidFill>
                    <a:srgbClr val="0000FF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 + x</a:t>
              </a:r>
            </a:p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solidFill>
                    <a:srgbClr val="FF3399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400" b="1" baseline="-25000" dirty="0">
                  <a:solidFill>
                    <a:srgbClr val="FF3399"/>
                  </a:solidFill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400" b="1" dirty="0">
                  <a:latin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 b</a:t>
              </a:r>
              <a:r>
                <a:rPr lang="en-US" sz="24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 + 2</a:t>
              </a:r>
            </a:p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24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</a:rPr>
                <a:t> 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 y + 1</a:t>
              </a:r>
            </a:p>
            <a:p>
              <a:pPr marL="342900" indent="-342900" algn="l">
                <a:spcBef>
                  <a:spcPct val="20000"/>
                </a:spcBef>
              </a:pPr>
              <a:r>
                <a:rPr lang="en-US" sz="2400" b="1" dirty="0">
                  <a:solidFill>
                    <a:srgbClr val="008000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400" b="1" baseline="-25000" dirty="0">
                  <a:solidFill>
                    <a:srgbClr val="008000"/>
                  </a:solidFill>
                  <a:latin typeface="Courier New" pitchFamily="49" charset="0"/>
                  <a:sym typeface="Symbol" pitchFamily="18" charset="2"/>
                </a:rPr>
                <a:t>3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  c</a:t>
              </a:r>
              <a:r>
                <a:rPr lang="en-US" sz="24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400" b="1" dirty="0">
                  <a:latin typeface="Courier New" pitchFamily="49" charset="0"/>
                  <a:sym typeface="Symbol" pitchFamily="18" charset="2"/>
                </a:rPr>
                <a:t> + </a:t>
              </a:r>
              <a:r>
                <a:rPr lang="en-US" sz="2400" b="1" dirty="0">
                  <a:solidFill>
                    <a:srgbClr val="FF3399"/>
                  </a:solidFill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400" b="1" baseline="-25000" dirty="0">
                  <a:solidFill>
                    <a:srgbClr val="FF3399"/>
                  </a:solidFill>
                  <a:latin typeface="Courier New" pitchFamily="49" charset="0"/>
                  <a:sym typeface="Symbol" pitchFamily="18" charset="2"/>
                </a:rPr>
                <a:t>2</a:t>
              </a:r>
              <a:endParaRPr lang="en-US" sz="24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3657600" y="4419600"/>
              <a:ext cx="838200" cy="6096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4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95F7-5B7E-4AF8-A2C3-15F914117144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73839" name="Rectangle 15"/>
          <p:cNvSpPr>
            <a:spLocks noChangeArrowheads="1"/>
          </p:cNvSpPr>
          <p:nvPr/>
        </p:nvSpPr>
        <p:spPr bwMode="auto">
          <a:xfrm>
            <a:off x="4343400" y="29718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a</a:t>
            </a:r>
            <a:r>
              <a:rPr lang="en-US" b="1" baseline="-25000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+ x</a:t>
            </a:r>
          </a:p>
        </p:txBody>
      </p:sp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Joins in the CFG?</a:t>
            </a:r>
          </a:p>
        </p:txBody>
      </p:sp>
      <p:sp>
        <p:nvSpPr>
          <p:cNvPr id="973829" name="Rectangle 5"/>
          <p:cNvSpPr>
            <a:spLocks noChangeArrowheads="1"/>
          </p:cNvSpPr>
          <p:nvPr/>
        </p:nvSpPr>
        <p:spPr bwMode="auto">
          <a:xfrm>
            <a:off x="6934200" y="297180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a</a:t>
            </a:r>
            <a:r>
              <a:rPr lang="en-US" b="1" baseline="-25000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y + 1</a:t>
            </a:r>
          </a:p>
        </p:txBody>
      </p:sp>
      <p:sp>
        <p:nvSpPr>
          <p:cNvPr id="973835" name="Rectangle 11"/>
          <p:cNvSpPr>
            <a:spLocks noChangeArrowheads="1"/>
          </p:cNvSpPr>
          <p:nvPr/>
        </p:nvSpPr>
        <p:spPr bwMode="auto">
          <a:xfrm>
            <a:off x="609600" y="1524000"/>
            <a:ext cx="2590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c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12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if (i) {</a:t>
            </a:r>
            <a:r>
              <a:rPr lang="en-US" b="1">
                <a:latin typeface="Courier New" pitchFamily="49" charset="0"/>
              </a:rPr>
              <a:t> 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</a:rPr>
              <a:t>	a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	b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a + x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} else {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	a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	c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 y + 1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}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>
                <a:latin typeface="Courier New" pitchFamily="49" charset="0"/>
                <a:sym typeface="Symbol" pitchFamily="18" charset="2"/>
              </a:rPr>
              <a:t>a  c + a</a:t>
            </a:r>
          </a:p>
        </p:txBody>
      </p:sp>
      <p:sp>
        <p:nvSpPr>
          <p:cNvPr id="973836" name="AutoShape 12"/>
          <p:cNvSpPr>
            <a:spLocks noChangeArrowheads="1"/>
          </p:cNvSpPr>
          <p:nvPr/>
        </p:nvSpPr>
        <p:spPr bwMode="auto">
          <a:xfrm>
            <a:off x="2971800" y="3200400"/>
            <a:ext cx="8382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3838" name="Rectangle 14"/>
          <p:cNvSpPr>
            <a:spLocks noChangeArrowheads="1"/>
          </p:cNvSpPr>
          <p:nvPr/>
        </p:nvSpPr>
        <p:spPr bwMode="auto">
          <a:xfrm>
            <a:off x="5867400" y="1562100"/>
            <a:ext cx="160020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c</a:t>
            </a:r>
            <a:r>
              <a:rPr lang="en-US" b="1" baseline="-25000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12</a:t>
            </a:r>
            <a:endParaRPr lang="en-US" b="1" dirty="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973840" name="Rectangle 16"/>
          <p:cNvSpPr>
            <a:spLocks noChangeArrowheads="1"/>
          </p:cNvSpPr>
          <p:nvPr/>
        </p:nvSpPr>
        <p:spPr bwMode="auto">
          <a:xfrm>
            <a:off x="5638800" y="4495800"/>
            <a:ext cx="1905000" cy="495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c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?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+ a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?</a:t>
            </a:r>
            <a:endParaRPr lang="en-US" b="1" dirty="0">
              <a:solidFill>
                <a:srgbClr val="FF3399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973841" name="AutoShape 17"/>
          <p:cNvCxnSpPr>
            <a:cxnSpLocks noChangeShapeType="1"/>
            <a:stCxn id="973838" idx="2"/>
            <a:endCxn id="973839" idx="0"/>
          </p:cNvCxnSpPr>
          <p:nvPr/>
        </p:nvCxnSpPr>
        <p:spPr bwMode="auto">
          <a:xfrm flipH="1">
            <a:off x="5295900" y="2362200"/>
            <a:ext cx="13716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3842" name="AutoShape 18"/>
          <p:cNvCxnSpPr>
            <a:cxnSpLocks noChangeShapeType="1"/>
            <a:stCxn id="973838" idx="2"/>
            <a:endCxn id="973829" idx="0"/>
          </p:cNvCxnSpPr>
          <p:nvPr/>
        </p:nvCxnSpPr>
        <p:spPr bwMode="auto">
          <a:xfrm>
            <a:off x="6667500" y="2362200"/>
            <a:ext cx="12573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3843" name="AutoShape 19"/>
          <p:cNvCxnSpPr>
            <a:cxnSpLocks noChangeShapeType="1"/>
            <a:stCxn id="973829" idx="2"/>
            <a:endCxn id="973840" idx="0"/>
          </p:cNvCxnSpPr>
          <p:nvPr/>
        </p:nvCxnSpPr>
        <p:spPr bwMode="auto">
          <a:xfrm flipH="1">
            <a:off x="6591300" y="3886200"/>
            <a:ext cx="13335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3844" name="AutoShape 20"/>
          <p:cNvCxnSpPr>
            <a:cxnSpLocks noChangeShapeType="1"/>
            <a:stCxn id="973839" idx="2"/>
            <a:endCxn id="973840" idx="0"/>
          </p:cNvCxnSpPr>
          <p:nvPr/>
        </p:nvCxnSpPr>
        <p:spPr bwMode="auto">
          <a:xfrm>
            <a:off x="5295900" y="3886200"/>
            <a:ext cx="1295400" cy="609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351996" y="5498068"/>
            <a:ext cx="511560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ym typeface="Wingdings"/>
              </a:rPr>
              <a:t> </a:t>
            </a:r>
            <a:r>
              <a:rPr lang="en-US" sz="2000" dirty="0"/>
              <a:t>Use a </a:t>
            </a:r>
            <a:r>
              <a:rPr lang="en-US" sz="2000" dirty="0">
                <a:solidFill>
                  <a:srgbClr val="0000FF"/>
                </a:solidFill>
              </a:rPr>
              <a:t>notational fiction</a:t>
            </a:r>
            <a:r>
              <a:rPr lang="en-US" sz="2000" dirty="0"/>
              <a:t>: a </a:t>
            </a:r>
            <a:r>
              <a:rPr lang="en-US" sz="2000" dirty="0">
                <a:solidFill>
                  <a:srgbClr val="FF3399"/>
                </a:solidFill>
                <a:sym typeface="Symbol" pitchFamily="18" charset="2"/>
              </a:rPr>
              <a:t> function</a:t>
            </a:r>
            <a:endParaRPr lang="en-US" sz="20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at Joins: the </a:t>
            </a:r>
            <a:r>
              <a:rPr lang="en-US" dirty="0">
                <a:sym typeface="Symbol" pitchFamily="18" charset="2"/>
              </a:rPr>
              <a:t></a:t>
            </a:r>
            <a:r>
              <a:rPr lang="en-US" dirty="0"/>
              <a:t> function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133600" y="2628900"/>
            <a:ext cx="1905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a</a:t>
            </a:r>
            <a:r>
              <a:rPr lang="en-US" b="1" baseline="-25000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+ 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24400" y="2628900"/>
            <a:ext cx="1981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a</a:t>
            </a:r>
            <a:r>
              <a:rPr lang="en-US" b="1" baseline="-25000" dirty="0">
                <a:latin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y + 1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657600" y="1333500"/>
            <a:ext cx="160020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c</a:t>
            </a:r>
            <a:r>
              <a:rPr lang="en-US" b="1" baseline="-25000" dirty="0"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12</a:t>
            </a:r>
            <a:endParaRPr lang="en-US" b="1" dirty="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b="1" dirty="0">
                <a:latin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)</a:t>
            </a:r>
            <a:endParaRPr lang="en-US" b="1" dirty="0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1" name="AutoShape 17"/>
          <p:cNvCxnSpPr>
            <a:cxnSpLocks noChangeShapeType="1"/>
            <a:stCxn id="9" idx="2"/>
            <a:endCxn id="7" idx="0"/>
          </p:cNvCxnSpPr>
          <p:nvPr/>
        </p:nvCxnSpPr>
        <p:spPr bwMode="auto">
          <a:xfrm flipH="1">
            <a:off x="3086100" y="2133600"/>
            <a:ext cx="1371600" cy="495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8"/>
          <p:cNvCxnSpPr>
            <a:cxnSpLocks noChangeShapeType="1"/>
            <a:stCxn id="9" idx="2"/>
            <a:endCxn id="8" idx="0"/>
          </p:cNvCxnSpPr>
          <p:nvPr/>
        </p:nvCxnSpPr>
        <p:spPr bwMode="auto">
          <a:xfrm>
            <a:off x="4457700" y="2133600"/>
            <a:ext cx="1257300" cy="495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" name="AutoShape 19"/>
          <p:cNvCxnSpPr>
            <a:cxnSpLocks noChangeShapeType="1"/>
            <a:stCxn id="8" idx="2"/>
            <a:endCxn id="15" idx="0"/>
          </p:cNvCxnSpPr>
          <p:nvPr/>
        </p:nvCxnSpPr>
        <p:spPr bwMode="auto">
          <a:xfrm flipH="1">
            <a:off x="4362809" y="3543300"/>
            <a:ext cx="1352191" cy="419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20"/>
          <p:cNvCxnSpPr>
            <a:cxnSpLocks noChangeShapeType="1"/>
            <a:stCxn id="7" idx="2"/>
            <a:endCxn id="15" idx="0"/>
          </p:cNvCxnSpPr>
          <p:nvPr/>
        </p:nvCxnSpPr>
        <p:spPr bwMode="auto">
          <a:xfrm>
            <a:off x="3086100" y="3543300"/>
            <a:ext cx="1276709" cy="419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352800" y="3962400"/>
            <a:ext cx="2020017" cy="1366528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(a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,a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(c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,c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(b</a:t>
            </a:r>
            <a:r>
              <a:rPr lang="en-US" b="1" baseline="-2500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,?)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 c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 + a</a:t>
            </a:r>
            <a:r>
              <a:rPr lang="en-US" b="1" baseline="-25000" dirty="0">
                <a:latin typeface="Courier New" pitchFamily="49" charset="0"/>
                <a:sym typeface="Symbol" pitchFamily="18" charset="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42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32B7-0EC1-4DAE-B4FF-F19631D3A26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ym typeface="Symbol" pitchFamily="18" charset="2"/>
              </a:rPr>
              <a:t> function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3399"/>
                </a:solidFill>
                <a:sym typeface="Symbol" pitchFamily="18" charset="2"/>
              </a:rPr>
              <a:t>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merges multiple definitions along multiple control paths into a single definition</a:t>
            </a:r>
            <a:r>
              <a:rPr lang="en-US" dirty="0">
                <a:sym typeface="Symbol" pitchFamily="18" charset="2"/>
              </a:rPr>
              <a:t>.</a:t>
            </a:r>
          </a:p>
          <a:p>
            <a:r>
              <a:rPr lang="en-US" dirty="0">
                <a:sym typeface="Symbol" pitchFamily="18" charset="2"/>
              </a:rPr>
              <a:t>At a basic block with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predecessors, there are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arguments to the  function.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              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baseline="-25000" dirty="0" err="1">
                <a:solidFill>
                  <a:srgbClr val="0000FF"/>
                </a:solidFill>
                <a:sym typeface="Symbol" pitchFamily="18" charset="2"/>
              </a:rPr>
              <a:t>new</a:t>
            </a:r>
            <a:r>
              <a:rPr lang="en-US" baseline="-25000" dirty="0">
                <a:sym typeface="Symbol" pitchFamily="18" charset="2"/>
              </a:rPr>
              <a:t> 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x</a:t>
            </a:r>
            <a:r>
              <a:rPr lang="en-US" b="1" baseline="-25000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 x</a:t>
            </a:r>
            <a:r>
              <a:rPr lang="en-US" b="1" baseline="-25000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 x</a:t>
            </a:r>
            <a:r>
              <a:rPr lang="en-US" b="1" baseline="-25000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 … ,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x</a:t>
            </a:r>
            <a:r>
              <a:rPr lang="en-US" b="1" baseline="-25000" dirty="0" err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p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How do we choose which x</a:t>
            </a:r>
            <a:r>
              <a:rPr lang="en-US" baseline="-25000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to use?</a:t>
            </a:r>
          </a:p>
          <a:p>
            <a:pPr lvl="1"/>
            <a:r>
              <a:rPr lang="en-US" dirty="0">
                <a:sym typeface="Symbol" pitchFamily="18" charset="2"/>
              </a:rPr>
              <a:t>We don’t really care!</a:t>
            </a:r>
          </a:p>
          <a:p>
            <a:pPr lvl="1"/>
            <a:r>
              <a:rPr lang="en-US" dirty="0">
                <a:sym typeface="Symbol" pitchFamily="18" charset="2"/>
              </a:rPr>
              <a:t>If we care, use moves on each incoming edge</a:t>
            </a:r>
          </a:p>
        </p:txBody>
      </p:sp>
    </p:spTree>
    <p:extLst>
      <p:ext uri="{BB962C8B-B14F-4D97-AF65-F5344CB8AC3E}">
        <p14:creationId xmlns:p14="http://schemas.microsoft.com/office/powerpoint/2010/main" val="328201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74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0F40-E950-4AE1-9FD8-BD10D27B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Lecture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7261-C680-4ABE-815A-96829456B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Loop?</a:t>
            </a:r>
          </a:p>
          <a:p>
            <a:endParaRPr lang="en-US" dirty="0"/>
          </a:p>
          <a:p>
            <a:r>
              <a:rPr lang="en-US" dirty="0"/>
              <a:t>Dominator Tree</a:t>
            </a:r>
          </a:p>
          <a:p>
            <a:endParaRPr lang="en-US" dirty="0"/>
          </a:p>
          <a:p>
            <a:r>
              <a:rPr lang="en-US" dirty="0"/>
              <a:t>Natural Loops</a:t>
            </a:r>
          </a:p>
          <a:p>
            <a:endParaRPr lang="en-US" dirty="0"/>
          </a:p>
          <a:p>
            <a:r>
              <a:rPr lang="en-US" dirty="0"/>
              <a:t>Back Edges</a:t>
            </a:r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80520-AFF3-4B10-A8F9-5CC9B0D3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994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6717A-B46E-4BBE-BB27-388792E0158B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“Implementing” </a:t>
            </a:r>
            <a:r>
              <a:rPr lang="en-US" dirty="0">
                <a:sym typeface="Symbol" pitchFamily="18" charset="2"/>
              </a:rPr>
              <a:t></a:t>
            </a:r>
            <a:r>
              <a:rPr lang="en-US" dirty="0"/>
              <a:t> 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600" y="2628900"/>
            <a:ext cx="2413000" cy="14859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b + 2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y + 1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  a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2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  c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2</a:t>
            </a:r>
            <a:endParaRPr lang="en-US" sz="2000" b="1" dirty="0">
              <a:solidFill>
                <a:schemeClr val="hlink"/>
              </a:solidFill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976900" name="Rectangle 4"/>
          <p:cNvSpPr>
            <a:spLocks noChangeArrowheads="1"/>
          </p:cNvSpPr>
          <p:nvPr/>
        </p:nvSpPr>
        <p:spPr bwMode="auto">
          <a:xfrm>
            <a:off x="3581400" y="1219200"/>
            <a:ext cx="1600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c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12</a:t>
            </a:r>
            <a:endParaRPr lang="en-US" sz="2000" b="1" dirty="0">
              <a:latin typeface="Courier New" pitchFamily="49" charset="0"/>
            </a:endParaRP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if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)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976901" name="Rectangle 5"/>
          <p:cNvSpPr>
            <a:spLocks noChangeArrowheads="1"/>
          </p:cNvSpPr>
          <p:nvPr/>
        </p:nvSpPr>
        <p:spPr bwMode="auto">
          <a:xfrm>
            <a:off x="1981200" y="2628900"/>
            <a:ext cx="2286000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</a:rPr>
              <a:t>a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x + y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b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x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  a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  c</a:t>
            </a:r>
            <a:r>
              <a:rPr lang="en-US" sz="2000" b="1" baseline="-25000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</p:txBody>
      </p:sp>
      <p:sp>
        <p:nvSpPr>
          <p:cNvPr id="976902" name="Rectangle 6"/>
          <p:cNvSpPr>
            <a:spLocks noChangeArrowheads="1"/>
          </p:cNvSpPr>
          <p:nvPr/>
        </p:nvSpPr>
        <p:spPr bwMode="auto">
          <a:xfrm>
            <a:off x="3352800" y="4610100"/>
            <a:ext cx="2743200" cy="133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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dirty="0">
                <a:latin typeface="Courier New" pitchFamily="49" charset="0"/>
                <a:sym typeface="Symbol" pitchFamily="18" charset="2"/>
              </a:rPr>
              <a:t>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marL="342900" indent="-342900" algn="l">
              <a:spcBef>
                <a:spcPct val="20000"/>
              </a:spcBef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c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a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976903" name="AutoShape 7"/>
          <p:cNvCxnSpPr>
            <a:cxnSpLocks noChangeShapeType="1"/>
            <a:stCxn id="976900" idx="2"/>
            <a:endCxn id="976901" idx="0"/>
          </p:cNvCxnSpPr>
          <p:nvPr/>
        </p:nvCxnSpPr>
        <p:spPr bwMode="auto">
          <a:xfrm rot="5400000">
            <a:off x="3467100" y="1714500"/>
            <a:ext cx="5715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6904" name="AutoShape 8"/>
          <p:cNvCxnSpPr>
            <a:cxnSpLocks noChangeShapeType="1"/>
            <a:stCxn id="976900" idx="2"/>
            <a:endCxn id="976899" idx="0"/>
          </p:cNvCxnSpPr>
          <p:nvPr/>
        </p:nvCxnSpPr>
        <p:spPr bwMode="auto">
          <a:xfrm rot="16200000" flipH="1">
            <a:off x="4845050" y="1593850"/>
            <a:ext cx="571500" cy="149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6905" name="AutoShape 9"/>
          <p:cNvCxnSpPr>
            <a:cxnSpLocks noChangeShapeType="1"/>
            <a:stCxn id="976899" idx="2"/>
            <a:endCxn id="976902" idx="0"/>
          </p:cNvCxnSpPr>
          <p:nvPr/>
        </p:nvCxnSpPr>
        <p:spPr bwMode="auto">
          <a:xfrm rot="5400000">
            <a:off x="5054600" y="3784600"/>
            <a:ext cx="495300" cy="1155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6906" name="AutoShape 10"/>
          <p:cNvCxnSpPr>
            <a:cxnSpLocks noChangeShapeType="1"/>
            <a:stCxn id="976901" idx="2"/>
            <a:endCxn id="976902" idx="0"/>
          </p:cNvCxnSpPr>
          <p:nvPr/>
        </p:nvCxnSpPr>
        <p:spPr bwMode="auto">
          <a:xfrm rot="16200000" flipH="1">
            <a:off x="3676650" y="3562350"/>
            <a:ext cx="495300" cy="1600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6908" name="Freeform 12"/>
          <p:cNvSpPr>
            <a:spLocks/>
          </p:cNvSpPr>
          <p:nvPr/>
        </p:nvSpPr>
        <p:spPr bwMode="auto">
          <a:xfrm>
            <a:off x="3200400" y="4724400"/>
            <a:ext cx="3200400" cy="1651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432" y="8"/>
              </a:cxn>
              <a:cxn ang="0">
                <a:pos x="816" y="56"/>
              </a:cxn>
              <a:cxn ang="0">
                <a:pos x="1248" y="56"/>
              </a:cxn>
              <a:cxn ang="0">
                <a:pos x="1728" y="104"/>
              </a:cxn>
              <a:cxn ang="0">
                <a:pos x="2016" y="56"/>
              </a:cxn>
            </a:cxnLst>
            <a:rect l="0" t="0" r="r" b="b"/>
            <a:pathLst>
              <a:path w="2016" h="104">
                <a:moveTo>
                  <a:pt x="0" y="104"/>
                </a:moveTo>
                <a:cubicBezTo>
                  <a:pt x="148" y="60"/>
                  <a:pt x="296" y="16"/>
                  <a:pt x="432" y="8"/>
                </a:cubicBezTo>
                <a:cubicBezTo>
                  <a:pt x="568" y="0"/>
                  <a:pt x="680" y="48"/>
                  <a:pt x="816" y="56"/>
                </a:cubicBezTo>
                <a:cubicBezTo>
                  <a:pt x="952" y="64"/>
                  <a:pt x="1096" y="48"/>
                  <a:pt x="1248" y="56"/>
                </a:cubicBezTo>
                <a:cubicBezTo>
                  <a:pt x="1400" y="64"/>
                  <a:pt x="1600" y="104"/>
                  <a:pt x="1728" y="104"/>
                </a:cubicBezTo>
                <a:cubicBezTo>
                  <a:pt x="1856" y="104"/>
                  <a:pt x="1976" y="64"/>
                  <a:pt x="2016" y="56"/>
                </a:cubicBezTo>
              </a:path>
            </a:pathLst>
          </a:custGeom>
          <a:noFill/>
          <a:ln w="28575" cap="flat" cmpd="sng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6909" name="Freeform 13"/>
          <p:cNvSpPr>
            <a:spLocks/>
          </p:cNvSpPr>
          <p:nvPr/>
        </p:nvSpPr>
        <p:spPr bwMode="auto">
          <a:xfrm>
            <a:off x="3048000" y="5105400"/>
            <a:ext cx="3200400" cy="165100"/>
          </a:xfrm>
          <a:custGeom>
            <a:avLst/>
            <a:gdLst/>
            <a:ahLst/>
            <a:cxnLst>
              <a:cxn ang="0">
                <a:pos x="0" y="104"/>
              </a:cxn>
              <a:cxn ang="0">
                <a:pos x="432" y="8"/>
              </a:cxn>
              <a:cxn ang="0">
                <a:pos x="816" y="56"/>
              </a:cxn>
              <a:cxn ang="0">
                <a:pos x="1248" y="56"/>
              </a:cxn>
              <a:cxn ang="0">
                <a:pos x="1728" y="104"/>
              </a:cxn>
              <a:cxn ang="0">
                <a:pos x="2016" y="56"/>
              </a:cxn>
            </a:cxnLst>
            <a:rect l="0" t="0" r="r" b="b"/>
            <a:pathLst>
              <a:path w="2016" h="104">
                <a:moveTo>
                  <a:pt x="0" y="104"/>
                </a:moveTo>
                <a:cubicBezTo>
                  <a:pt x="148" y="60"/>
                  <a:pt x="296" y="16"/>
                  <a:pt x="432" y="8"/>
                </a:cubicBezTo>
                <a:cubicBezTo>
                  <a:pt x="568" y="0"/>
                  <a:pt x="680" y="48"/>
                  <a:pt x="816" y="56"/>
                </a:cubicBezTo>
                <a:cubicBezTo>
                  <a:pt x="952" y="64"/>
                  <a:pt x="1096" y="48"/>
                  <a:pt x="1248" y="56"/>
                </a:cubicBezTo>
                <a:cubicBezTo>
                  <a:pt x="1400" y="64"/>
                  <a:pt x="1600" y="104"/>
                  <a:pt x="1728" y="104"/>
                </a:cubicBezTo>
                <a:cubicBezTo>
                  <a:pt x="1856" y="104"/>
                  <a:pt x="1976" y="64"/>
                  <a:pt x="2016" y="56"/>
                </a:cubicBezTo>
              </a:path>
            </a:pathLst>
          </a:custGeom>
          <a:noFill/>
          <a:ln w="28575" cap="flat" cmpd="sng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95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6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6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7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7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08" grpId="0" animBg="1"/>
      <p:bldP spid="97690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E7CA-AE9A-479F-AFFD-B811521DEC9C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11580"/>
            <a:ext cx="8229600" cy="1143000"/>
          </a:xfrm>
        </p:spPr>
        <p:txBody>
          <a:bodyPr/>
          <a:lstStyle/>
          <a:p>
            <a:r>
              <a:rPr lang="en-US" dirty="0"/>
              <a:t>Trivial SSA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447800"/>
          </a:xfrm>
        </p:spPr>
        <p:txBody>
          <a:bodyPr>
            <a:normAutofit/>
          </a:bodyPr>
          <a:lstStyle/>
          <a:p>
            <a:r>
              <a:rPr lang="en-US" sz="2600" dirty="0"/>
              <a:t>Each assignment generates a fresh variable.</a:t>
            </a:r>
          </a:p>
          <a:p>
            <a:r>
              <a:rPr lang="en-US" sz="2600" dirty="0"/>
              <a:t>At each join point insert </a:t>
            </a:r>
            <a:r>
              <a:rPr lang="en-US" sz="2600" dirty="0">
                <a:sym typeface="Symbol" pitchFamily="18" charset="2"/>
              </a:rPr>
              <a:t> functions for </a:t>
            </a:r>
            <a:r>
              <a:rPr lang="en-US" sz="2600" dirty="0">
                <a:solidFill>
                  <a:srgbClr val="0000FF"/>
                </a:solidFill>
                <a:sym typeface="Symbol" pitchFamily="18" charset="2"/>
              </a:rPr>
              <a:t>all live variables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914400" y="3309937"/>
            <a:ext cx="1219200" cy="606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x</a:t>
            </a:r>
          </a:p>
        </p:txBody>
      </p:sp>
      <p:sp>
        <p:nvSpPr>
          <p:cNvPr id="975878" name="Rectangle 6"/>
          <p:cNvSpPr>
            <a:spLocks noChangeArrowheads="1"/>
          </p:cNvSpPr>
          <p:nvPr/>
        </p:nvSpPr>
        <p:spPr bwMode="auto">
          <a:xfrm>
            <a:off x="2743200" y="3309937"/>
            <a:ext cx="1044575" cy="60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2</a:t>
            </a:r>
          </a:p>
        </p:txBody>
      </p:sp>
      <p:sp>
        <p:nvSpPr>
          <p:cNvPr id="975880" name="Rectangle 8"/>
          <p:cNvSpPr>
            <a:spLocks noChangeArrowheads="1"/>
          </p:cNvSpPr>
          <p:nvPr/>
        </p:nvSpPr>
        <p:spPr bwMode="auto">
          <a:xfrm>
            <a:off x="1752600" y="4648200"/>
            <a:ext cx="1627188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z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y + x</a:t>
            </a:r>
          </a:p>
        </p:txBody>
      </p:sp>
      <p:sp>
        <p:nvSpPr>
          <p:cNvPr id="975882" name="Rectangle 10"/>
          <p:cNvSpPr>
            <a:spLocks noChangeArrowheads="1"/>
          </p:cNvSpPr>
          <p:nvPr/>
        </p:nvSpPr>
        <p:spPr bwMode="auto">
          <a:xfrm>
            <a:off x="2024063" y="2209800"/>
            <a:ext cx="1084262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x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1</a:t>
            </a:r>
          </a:p>
        </p:txBody>
      </p:sp>
      <p:cxnSp>
        <p:nvCxnSpPr>
          <p:cNvPr id="975885" name="AutoShape 13"/>
          <p:cNvCxnSpPr>
            <a:cxnSpLocks noChangeShapeType="1"/>
            <a:stCxn id="975882" idx="2"/>
            <a:endCxn id="975877" idx="0"/>
          </p:cNvCxnSpPr>
          <p:nvPr/>
        </p:nvCxnSpPr>
        <p:spPr bwMode="auto">
          <a:xfrm flipH="1">
            <a:off x="1524000" y="2824162"/>
            <a:ext cx="1042988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86" name="AutoShape 14"/>
          <p:cNvCxnSpPr>
            <a:cxnSpLocks noChangeShapeType="1"/>
            <a:stCxn id="975882" idx="2"/>
            <a:endCxn id="975878" idx="0"/>
          </p:cNvCxnSpPr>
          <p:nvPr/>
        </p:nvCxnSpPr>
        <p:spPr bwMode="auto">
          <a:xfrm>
            <a:off x="2566988" y="2824162"/>
            <a:ext cx="6985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88" name="AutoShape 16"/>
          <p:cNvCxnSpPr>
            <a:cxnSpLocks noChangeShapeType="1"/>
            <a:stCxn id="975878" idx="2"/>
            <a:endCxn id="975880" idx="0"/>
          </p:cNvCxnSpPr>
          <p:nvPr/>
        </p:nvCxnSpPr>
        <p:spPr bwMode="auto">
          <a:xfrm flipH="1">
            <a:off x="2566988" y="3924300"/>
            <a:ext cx="6985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92" name="AutoShape 20"/>
          <p:cNvCxnSpPr>
            <a:cxnSpLocks noChangeShapeType="1"/>
            <a:stCxn id="975877" idx="2"/>
            <a:endCxn id="975880" idx="0"/>
          </p:cNvCxnSpPr>
          <p:nvPr/>
        </p:nvCxnSpPr>
        <p:spPr bwMode="auto">
          <a:xfrm>
            <a:off x="1524000" y="3925887"/>
            <a:ext cx="1042988" cy="712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5895" name="Rectangle 23"/>
          <p:cNvSpPr>
            <a:spLocks noChangeArrowheads="1"/>
          </p:cNvSpPr>
          <p:nvPr/>
        </p:nvSpPr>
        <p:spPr bwMode="auto">
          <a:xfrm>
            <a:off x="5257800" y="3276600"/>
            <a:ext cx="1219200" cy="606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x</a:t>
            </a:r>
            <a:r>
              <a:rPr lang="en-US" sz="2000" b="1" baseline="-25000">
                <a:latin typeface="Courier New" pitchFamily="49" charset="0"/>
              </a:rPr>
              <a:t>1</a:t>
            </a:r>
          </a:p>
        </p:txBody>
      </p:sp>
      <p:sp>
        <p:nvSpPr>
          <p:cNvPr id="975896" name="Rectangle 24"/>
          <p:cNvSpPr>
            <a:spLocks noChangeArrowheads="1"/>
          </p:cNvSpPr>
          <p:nvPr/>
        </p:nvSpPr>
        <p:spPr bwMode="auto">
          <a:xfrm>
            <a:off x="7315200" y="3276600"/>
            <a:ext cx="1219200" cy="60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2</a:t>
            </a:r>
          </a:p>
        </p:txBody>
      </p:sp>
      <p:sp>
        <p:nvSpPr>
          <p:cNvPr id="975897" name="Rectangle 25"/>
          <p:cNvSpPr>
            <a:spLocks noChangeArrowheads="1"/>
          </p:cNvSpPr>
          <p:nvPr/>
        </p:nvSpPr>
        <p:spPr bwMode="auto">
          <a:xfrm>
            <a:off x="6094413" y="4614863"/>
            <a:ext cx="2211387" cy="1100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x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(x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,x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y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(y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,y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z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y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+ x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</a:p>
        </p:txBody>
      </p:sp>
      <p:sp>
        <p:nvSpPr>
          <p:cNvPr id="975898" name="Rectangle 26"/>
          <p:cNvSpPr>
            <a:spLocks noChangeArrowheads="1"/>
          </p:cNvSpPr>
          <p:nvPr/>
        </p:nvSpPr>
        <p:spPr bwMode="auto">
          <a:xfrm>
            <a:off x="6365875" y="2176463"/>
            <a:ext cx="1084263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x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1</a:t>
            </a:r>
          </a:p>
        </p:txBody>
      </p:sp>
      <p:cxnSp>
        <p:nvCxnSpPr>
          <p:cNvPr id="975899" name="AutoShape 27"/>
          <p:cNvCxnSpPr>
            <a:cxnSpLocks noChangeShapeType="1"/>
            <a:stCxn id="975898" idx="2"/>
            <a:endCxn id="975895" idx="0"/>
          </p:cNvCxnSpPr>
          <p:nvPr/>
        </p:nvCxnSpPr>
        <p:spPr bwMode="auto">
          <a:xfrm flipH="1">
            <a:off x="5867400" y="2790825"/>
            <a:ext cx="10414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0" name="AutoShape 28"/>
          <p:cNvCxnSpPr>
            <a:cxnSpLocks noChangeShapeType="1"/>
            <a:stCxn id="975898" idx="2"/>
            <a:endCxn id="975896" idx="0"/>
          </p:cNvCxnSpPr>
          <p:nvPr/>
        </p:nvCxnSpPr>
        <p:spPr bwMode="auto">
          <a:xfrm>
            <a:off x="6908800" y="2790825"/>
            <a:ext cx="10160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1" name="AutoShape 29"/>
          <p:cNvCxnSpPr>
            <a:cxnSpLocks noChangeShapeType="1"/>
            <a:stCxn id="975896" idx="2"/>
            <a:endCxn id="975897" idx="0"/>
          </p:cNvCxnSpPr>
          <p:nvPr/>
        </p:nvCxnSpPr>
        <p:spPr bwMode="auto">
          <a:xfrm flipH="1">
            <a:off x="7200900" y="3890963"/>
            <a:ext cx="7239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2" name="AutoShape 30"/>
          <p:cNvCxnSpPr>
            <a:cxnSpLocks noChangeShapeType="1"/>
            <a:stCxn id="975895" idx="2"/>
            <a:endCxn id="975897" idx="0"/>
          </p:cNvCxnSpPr>
          <p:nvPr/>
        </p:nvCxnSpPr>
        <p:spPr bwMode="auto">
          <a:xfrm>
            <a:off x="5867400" y="3892550"/>
            <a:ext cx="1333500" cy="712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5903" name="AutoShape 31"/>
          <p:cNvSpPr>
            <a:spLocks noChangeArrowheads="1"/>
          </p:cNvSpPr>
          <p:nvPr/>
        </p:nvSpPr>
        <p:spPr bwMode="auto">
          <a:xfrm>
            <a:off x="4114800" y="3124200"/>
            <a:ext cx="838200" cy="838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5904" name="Text Box 32"/>
          <p:cNvSpPr txBox="1">
            <a:spLocks noChangeArrowheads="1"/>
          </p:cNvSpPr>
          <p:nvPr/>
        </p:nvSpPr>
        <p:spPr bwMode="auto">
          <a:xfrm>
            <a:off x="914400" y="5410200"/>
            <a:ext cx="4876800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r>
              <a:rPr lang="en-US" sz="2000" dirty="0">
                <a:solidFill>
                  <a:srgbClr val="FF3399"/>
                </a:solidFill>
                <a:latin typeface="Calibri"/>
              </a:rPr>
              <a:t>Too many </a:t>
            </a:r>
            <a:r>
              <a:rPr lang="en-US" sz="2000" dirty="0">
                <a:solidFill>
                  <a:srgbClr val="FF3399"/>
                </a:solidFill>
                <a:latin typeface="Calibri"/>
                <a:sym typeface="Symbol" pitchFamily="18" charset="2"/>
              </a:rPr>
              <a:t> functions inserted.</a:t>
            </a:r>
          </a:p>
        </p:txBody>
      </p:sp>
    </p:spTree>
    <p:extLst>
      <p:ext uri="{BB962C8B-B14F-4D97-AF65-F5344CB8AC3E}">
        <p14:creationId xmlns:p14="http://schemas.microsoft.com/office/powerpoint/2010/main" val="280377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E7CA-AE9A-479F-AFFD-B811521DEC9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97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2606"/>
            <a:ext cx="8229600" cy="1143000"/>
          </a:xfrm>
        </p:spPr>
        <p:txBody>
          <a:bodyPr/>
          <a:lstStyle/>
          <a:p>
            <a:r>
              <a:rPr lang="en-US" dirty="0"/>
              <a:t>Minimal SSA</a:t>
            </a:r>
          </a:p>
        </p:txBody>
      </p:sp>
      <p:sp>
        <p:nvSpPr>
          <p:cNvPr id="97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447800"/>
          </a:xfrm>
        </p:spPr>
        <p:txBody>
          <a:bodyPr>
            <a:normAutofit/>
          </a:bodyPr>
          <a:lstStyle/>
          <a:p>
            <a:r>
              <a:rPr lang="en-US" sz="2400" dirty="0"/>
              <a:t>Each assignment generates a fresh variable.</a:t>
            </a:r>
          </a:p>
          <a:p>
            <a:r>
              <a:rPr lang="en-US" sz="2400" dirty="0"/>
              <a:t>At each join point insert </a:t>
            </a:r>
            <a:r>
              <a:rPr lang="en-US" sz="2400" dirty="0">
                <a:sym typeface="Symbol" pitchFamily="18" charset="2"/>
              </a:rPr>
              <a:t> functions for </a:t>
            </a:r>
            <a:r>
              <a:rPr lang="en-US" sz="2400" dirty="0">
                <a:solidFill>
                  <a:srgbClr val="0000FF"/>
                </a:solidFill>
                <a:sym typeface="Symbol" pitchFamily="18" charset="2"/>
              </a:rPr>
              <a:t>all live variables </a:t>
            </a:r>
            <a:r>
              <a:rPr lang="en-US" sz="2400" dirty="0">
                <a:sym typeface="Symbol" pitchFamily="18" charset="2"/>
              </a:rPr>
              <a:t>with </a:t>
            </a:r>
            <a:r>
              <a:rPr lang="en-US" sz="2400" dirty="0">
                <a:solidFill>
                  <a:srgbClr val="FF3399"/>
                </a:solidFill>
                <a:sym typeface="Symbol" pitchFamily="18" charset="2"/>
              </a:rPr>
              <a:t>multiple outstanding </a:t>
            </a:r>
            <a:r>
              <a:rPr lang="en-US" sz="2400" dirty="0" err="1">
                <a:solidFill>
                  <a:srgbClr val="FF3399"/>
                </a:solidFill>
                <a:sym typeface="Symbol" pitchFamily="18" charset="2"/>
              </a:rPr>
              <a:t>defs</a:t>
            </a:r>
            <a:r>
              <a:rPr lang="en-US" sz="2400" dirty="0">
                <a:sym typeface="Symbol" pitchFamily="18" charset="2"/>
              </a:rPr>
              <a:t>.</a:t>
            </a:r>
          </a:p>
        </p:txBody>
      </p:sp>
      <p:sp>
        <p:nvSpPr>
          <p:cNvPr id="975877" name="Rectangle 5"/>
          <p:cNvSpPr>
            <a:spLocks noChangeArrowheads="1"/>
          </p:cNvSpPr>
          <p:nvPr/>
        </p:nvSpPr>
        <p:spPr bwMode="auto">
          <a:xfrm>
            <a:off x="914400" y="3690937"/>
            <a:ext cx="1219200" cy="606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x</a:t>
            </a:r>
          </a:p>
        </p:txBody>
      </p:sp>
      <p:sp>
        <p:nvSpPr>
          <p:cNvPr id="975878" name="Rectangle 6"/>
          <p:cNvSpPr>
            <a:spLocks noChangeArrowheads="1"/>
          </p:cNvSpPr>
          <p:nvPr/>
        </p:nvSpPr>
        <p:spPr bwMode="auto">
          <a:xfrm>
            <a:off x="2743200" y="3690937"/>
            <a:ext cx="1044575" cy="60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2</a:t>
            </a:r>
          </a:p>
        </p:txBody>
      </p:sp>
      <p:sp>
        <p:nvSpPr>
          <p:cNvPr id="975880" name="Rectangle 8"/>
          <p:cNvSpPr>
            <a:spLocks noChangeArrowheads="1"/>
          </p:cNvSpPr>
          <p:nvPr/>
        </p:nvSpPr>
        <p:spPr bwMode="auto">
          <a:xfrm>
            <a:off x="1752600" y="5029200"/>
            <a:ext cx="1627188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z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y + x</a:t>
            </a:r>
          </a:p>
        </p:txBody>
      </p:sp>
      <p:sp>
        <p:nvSpPr>
          <p:cNvPr id="975882" name="Rectangle 10"/>
          <p:cNvSpPr>
            <a:spLocks noChangeArrowheads="1"/>
          </p:cNvSpPr>
          <p:nvPr/>
        </p:nvSpPr>
        <p:spPr bwMode="auto">
          <a:xfrm>
            <a:off x="2024063" y="2590800"/>
            <a:ext cx="1084262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x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1</a:t>
            </a:r>
          </a:p>
        </p:txBody>
      </p:sp>
      <p:cxnSp>
        <p:nvCxnSpPr>
          <p:cNvPr id="975885" name="AutoShape 13"/>
          <p:cNvCxnSpPr>
            <a:cxnSpLocks noChangeShapeType="1"/>
            <a:stCxn id="975882" idx="2"/>
            <a:endCxn id="975877" idx="0"/>
          </p:cNvCxnSpPr>
          <p:nvPr/>
        </p:nvCxnSpPr>
        <p:spPr bwMode="auto">
          <a:xfrm flipH="1">
            <a:off x="1524000" y="3205162"/>
            <a:ext cx="1042988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86" name="AutoShape 14"/>
          <p:cNvCxnSpPr>
            <a:cxnSpLocks noChangeShapeType="1"/>
            <a:stCxn id="975882" idx="2"/>
            <a:endCxn id="975878" idx="0"/>
          </p:cNvCxnSpPr>
          <p:nvPr/>
        </p:nvCxnSpPr>
        <p:spPr bwMode="auto">
          <a:xfrm>
            <a:off x="2566988" y="3205162"/>
            <a:ext cx="6985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88" name="AutoShape 16"/>
          <p:cNvCxnSpPr>
            <a:cxnSpLocks noChangeShapeType="1"/>
            <a:stCxn id="975878" idx="2"/>
            <a:endCxn id="975880" idx="0"/>
          </p:cNvCxnSpPr>
          <p:nvPr/>
        </p:nvCxnSpPr>
        <p:spPr bwMode="auto">
          <a:xfrm flipH="1">
            <a:off x="2566988" y="4305300"/>
            <a:ext cx="6985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892" name="AutoShape 20"/>
          <p:cNvCxnSpPr>
            <a:cxnSpLocks noChangeShapeType="1"/>
            <a:stCxn id="975877" idx="2"/>
            <a:endCxn id="975880" idx="0"/>
          </p:cNvCxnSpPr>
          <p:nvPr/>
        </p:nvCxnSpPr>
        <p:spPr bwMode="auto">
          <a:xfrm>
            <a:off x="1524000" y="4306887"/>
            <a:ext cx="1042988" cy="712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5895" name="Rectangle 23"/>
          <p:cNvSpPr>
            <a:spLocks noChangeArrowheads="1"/>
          </p:cNvSpPr>
          <p:nvPr/>
        </p:nvSpPr>
        <p:spPr bwMode="auto">
          <a:xfrm>
            <a:off x="5257800" y="3657600"/>
            <a:ext cx="1219200" cy="6064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x</a:t>
            </a:r>
            <a:r>
              <a:rPr lang="en-US" sz="2000" b="1" baseline="-25000">
                <a:latin typeface="Courier New" pitchFamily="49" charset="0"/>
              </a:rPr>
              <a:t>1</a:t>
            </a:r>
          </a:p>
        </p:txBody>
      </p:sp>
      <p:sp>
        <p:nvSpPr>
          <p:cNvPr id="975896" name="Rectangle 24"/>
          <p:cNvSpPr>
            <a:spLocks noChangeArrowheads="1"/>
          </p:cNvSpPr>
          <p:nvPr/>
        </p:nvSpPr>
        <p:spPr bwMode="auto">
          <a:xfrm>
            <a:off x="7315200" y="3657600"/>
            <a:ext cx="1219200" cy="6048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y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2</a:t>
            </a:r>
          </a:p>
        </p:txBody>
      </p:sp>
      <p:sp>
        <p:nvSpPr>
          <p:cNvPr id="975897" name="Rectangle 25"/>
          <p:cNvSpPr>
            <a:spLocks noChangeArrowheads="1"/>
          </p:cNvSpPr>
          <p:nvPr/>
        </p:nvSpPr>
        <p:spPr bwMode="auto">
          <a:xfrm>
            <a:off x="6094413" y="4995863"/>
            <a:ext cx="2211387" cy="11001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latin typeface="Courier New" pitchFamily="49" charset="0"/>
              </a:rPr>
              <a:t>y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(y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,y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r>
              <a:rPr lang="en-US" sz="2000" b="1" dirty="0">
                <a:latin typeface="Courier New" pitchFamily="49" charset="0"/>
              </a:rPr>
              <a:t>z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y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+ x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</a:p>
        </p:txBody>
      </p:sp>
      <p:sp>
        <p:nvSpPr>
          <p:cNvPr id="975898" name="Rectangle 26"/>
          <p:cNvSpPr>
            <a:spLocks noChangeArrowheads="1"/>
          </p:cNvSpPr>
          <p:nvPr/>
        </p:nvSpPr>
        <p:spPr bwMode="auto">
          <a:xfrm>
            <a:off x="6365875" y="2557463"/>
            <a:ext cx="1084263" cy="6048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x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1</a:t>
            </a:r>
          </a:p>
        </p:txBody>
      </p:sp>
      <p:cxnSp>
        <p:nvCxnSpPr>
          <p:cNvPr id="975899" name="AutoShape 27"/>
          <p:cNvCxnSpPr>
            <a:cxnSpLocks noChangeShapeType="1"/>
            <a:stCxn id="975898" idx="2"/>
            <a:endCxn id="975895" idx="0"/>
          </p:cNvCxnSpPr>
          <p:nvPr/>
        </p:nvCxnSpPr>
        <p:spPr bwMode="auto">
          <a:xfrm flipH="1">
            <a:off x="5867400" y="3171825"/>
            <a:ext cx="10414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0" name="AutoShape 28"/>
          <p:cNvCxnSpPr>
            <a:cxnSpLocks noChangeShapeType="1"/>
            <a:stCxn id="975898" idx="2"/>
            <a:endCxn id="975896" idx="0"/>
          </p:cNvCxnSpPr>
          <p:nvPr/>
        </p:nvCxnSpPr>
        <p:spPr bwMode="auto">
          <a:xfrm>
            <a:off x="6908800" y="3171825"/>
            <a:ext cx="1016000" cy="4762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1" name="AutoShape 29"/>
          <p:cNvCxnSpPr>
            <a:cxnSpLocks noChangeShapeType="1"/>
            <a:stCxn id="975896" idx="2"/>
            <a:endCxn id="975897" idx="0"/>
          </p:cNvCxnSpPr>
          <p:nvPr/>
        </p:nvCxnSpPr>
        <p:spPr bwMode="auto">
          <a:xfrm flipH="1">
            <a:off x="7200900" y="4271963"/>
            <a:ext cx="723900" cy="714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5902" name="AutoShape 30"/>
          <p:cNvCxnSpPr>
            <a:cxnSpLocks noChangeShapeType="1"/>
            <a:stCxn id="975895" idx="2"/>
            <a:endCxn id="975897" idx="0"/>
          </p:cNvCxnSpPr>
          <p:nvPr/>
        </p:nvCxnSpPr>
        <p:spPr bwMode="auto">
          <a:xfrm>
            <a:off x="5867400" y="4273550"/>
            <a:ext cx="1333500" cy="7127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5903" name="AutoShape 31"/>
          <p:cNvSpPr>
            <a:spLocks noChangeArrowheads="1"/>
          </p:cNvSpPr>
          <p:nvPr/>
        </p:nvSpPr>
        <p:spPr bwMode="auto">
          <a:xfrm>
            <a:off x="4114800" y="3505200"/>
            <a:ext cx="838200" cy="838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574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AEFA9-D04A-4750-9AC6-4C24DE792D20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979971" name="Rectangle 3"/>
          <p:cNvSpPr>
            <a:spLocks noChangeArrowheads="1"/>
          </p:cNvSpPr>
          <p:nvPr/>
        </p:nvSpPr>
        <p:spPr bwMode="auto">
          <a:xfrm>
            <a:off x="1447800" y="1219200"/>
            <a:ext cx="10668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a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0</a:t>
            </a:r>
          </a:p>
        </p:txBody>
      </p:sp>
      <p:sp>
        <p:nvSpPr>
          <p:cNvPr id="979972" name="Rectangle 4"/>
          <p:cNvSpPr>
            <a:spLocks noChangeArrowheads="1"/>
          </p:cNvSpPr>
          <p:nvPr/>
        </p:nvSpPr>
        <p:spPr bwMode="auto">
          <a:xfrm>
            <a:off x="1371600" y="2286000"/>
            <a:ext cx="1828800" cy="2362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b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a + 1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c 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c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b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a  b * 2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if a &lt; N</a:t>
            </a:r>
          </a:p>
        </p:txBody>
      </p:sp>
      <p:sp>
        <p:nvSpPr>
          <p:cNvPr id="979973" name="Rectangle 5"/>
          <p:cNvSpPr>
            <a:spLocks noChangeArrowheads="1"/>
          </p:cNvSpPr>
          <p:nvPr/>
        </p:nvSpPr>
        <p:spPr bwMode="auto">
          <a:xfrm>
            <a:off x="685800" y="5334000"/>
            <a:ext cx="1600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c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979974" name="AutoShape 6"/>
          <p:cNvCxnSpPr>
            <a:cxnSpLocks noChangeShapeType="1"/>
            <a:stCxn id="979971" idx="2"/>
            <a:endCxn id="979972" idx="0"/>
          </p:cNvCxnSpPr>
          <p:nvPr/>
        </p:nvCxnSpPr>
        <p:spPr bwMode="auto">
          <a:xfrm>
            <a:off x="1981200" y="1838325"/>
            <a:ext cx="3048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9975" name="AutoShape 7"/>
          <p:cNvCxnSpPr>
            <a:cxnSpLocks noChangeShapeType="1"/>
            <a:stCxn id="979972" idx="2"/>
            <a:endCxn id="979973" idx="0"/>
          </p:cNvCxnSpPr>
          <p:nvPr/>
        </p:nvCxnSpPr>
        <p:spPr bwMode="auto">
          <a:xfrm flipH="1">
            <a:off x="1485900" y="4657725"/>
            <a:ext cx="800100" cy="666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79976" name="AutoShape 8"/>
          <p:cNvCxnSpPr>
            <a:cxnSpLocks noChangeShapeType="1"/>
            <a:stCxn id="979972" idx="2"/>
          </p:cNvCxnSpPr>
          <p:nvPr/>
        </p:nvCxnSpPr>
        <p:spPr bwMode="auto">
          <a:xfrm rot="5400000" flipH="1" flipV="1">
            <a:off x="1062831" y="3432969"/>
            <a:ext cx="2447925" cy="1588"/>
          </a:xfrm>
          <a:prstGeom prst="curvedConnector5">
            <a:avLst>
              <a:gd name="adj1" fmla="val -8949"/>
              <a:gd name="adj2" fmla="val 103299995"/>
              <a:gd name="adj3" fmla="val 109597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5181600" y="1143000"/>
            <a:ext cx="3048000" cy="4724400"/>
            <a:chOff x="5181600" y="1143000"/>
            <a:chExt cx="3048000" cy="4724400"/>
          </a:xfrm>
        </p:grpSpPr>
        <p:sp>
          <p:nvSpPr>
            <p:cNvPr id="979977" name="Rectangle 9"/>
            <p:cNvSpPr>
              <a:spLocks noChangeArrowheads="1"/>
            </p:cNvSpPr>
            <p:nvPr/>
          </p:nvSpPr>
          <p:spPr bwMode="auto">
            <a:xfrm>
              <a:off x="5943600" y="1143000"/>
              <a:ext cx="10668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000" b="1">
                  <a:latin typeface="Courier New" pitchFamily="49" charset="0"/>
                </a:rPr>
                <a:t>a</a:t>
              </a:r>
              <a:r>
                <a:rPr lang="en-US" sz="2000" b="1" baseline="-25000">
                  <a:latin typeface="Courier New" pitchFamily="49" charset="0"/>
                </a:rPr>
                <a:t>1</a:t>
              </a:r>
              <a:r>
                <a:rPr lang="en-US" sz="2000" b="1">
                  <a:latin typeface="Courier New" pitchFamily="49" charset="0"/>
                </a:rPr>
                <a:t> </a:t>
              </a:r>
              <a:r>
                <a:rPr lang="en-US" sz="2000" b="1">
                  <a:latin typeface="Courier New" pitchFamily="49" charset="0"/>
                  <a:sym typeface="Symbol" pitchFamily="18" charset="2"/>
                </a:rPr>
                <a:t> 0</a:t>
              </a:r>
            </a:p>
          </p:txBody>
        </p:sp>
        <p:sp>
          <p:nvSpPr>
            <p:cNvPr id="979978" name="Rectangle 10"/>
            <p:cNvSpPr>
              <a:spLocks noChangeArrowheads="1"/>
            </p:cNvSpPr>
            <p:nvPr/>
          </p:nvSpPr>
          <p:spPr bwMode="auto">
            <a:xfrm>
              <a:off x="5867400" y="2209800"/>
              <a:ext cx="2362200" cy="2362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000" b="1" dirty="0">
                  <a:latin typeface="Courier New" pitchFamily="49" charset="0"/>
                </a:rPr>
                <a:t>a</a:t>
              </a:r>
              <a:r>
                <a:rPr lang="en-US" sz="2000" b="1" baseline="-25000" dirty="0">
                  <a:latin typeface="Courier New" pitchFamily="49" charset="0"/>
                </a:rPr>
                <a:t>3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(a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,a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c</a:t>
              </a:r>
              <a:r>
                <a:rPr lang="en-US" sz="2000" b="1" baseline="-25000" dirty="0">
                  <a:latin typeface="Courier New" pitchFamily="49" charset="0"/>
                </a:rPr>
                <a:t>3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b="1" dirty="0">
                  <a:latin typeface="Courier New" pitchFamily="49" charset="0"/>
                  <a:sym typeface="Symbol" pitchFamily="18" charset="2"/>
                </a:rPr>
                <a:t>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(</a:t>
              </a:r>
              <a:r>
                <a:rPr lang="en-US" sz="2000" b="1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2000" b="1" baseline="-25000" dirty="0">
                  <a:solidFill>
                    <a:srgbClr val="FF0000"/>
                  </a:solidFill>
                  <a:latin typeface="Courier New" pitchFamily="49" charset="0"/>
                  <a:sym typeface="Symbol" pitchFamily="18" charset="2"/>
                </a:rPr>
                <a:t>1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,c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)</a:t>
              </a:r>
            </a:p>
            <a:p>
              <a:pPr algn="l"/>
              <a:r>
                <a:rPr lang="en-US" sz="2000" b="1" dirty="0">
                  <a:latin typeface="Courier New" pitchFamily="49" charset="0"/>
                </a:rPr>
                <a:t>b</a:t>
              </a:r>
              <a:r>
                <a:rPr lang="en-US" sz="2000" b="1" baseline="-25000" dirty="0">
                  <a:latin typeface="Courier New" pitchFamily="49" charset="0"/>
                </a:rPr>
                <a:t>2</a:t>
              </a:r>
              <a:r>
                <a:rPr lang="en-US" sz="2000" b="1" dirty="0">
                  <a:latin typeface="Courier New" pitchFamily="49" charset="0"/>
                </a:rPr>
                <a:t> 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 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3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+ 1</a:t>
              </a:r>
            </a:p>
            <a:p>
              <a:pPr algn="l"/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c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 c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3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+ b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</a:p>
            <a:p>
              <a:pPr algn="l"/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 b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* 2</a:t>
              </a:r>
            </a:p>
            <a:p>
              <a:pPr algn="l"/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if a</a:t>
              </a:r>
              <a:r>
                <a:rPr lang="en-US" sz="2000" b="1" baseline="-25000" dirty="0">
                  <a:latin typeface="Courier New" pitchFamily="49" charset="0"/>
                  <a:sym typeface="Symbol" pitchFamily="18" charset="2"/>
                </a:rPr>
                <a:t>2</a:t>
              </a:r>
              <a:r>
                <a:rPr lang="en-US" sz="2000" b="1" dirty="0">
                  <a:latin typeface="Courier New" pitchFamily="49" charset="0"/>
                  <a:sym typeface="Symbol" pitchFamily="18" charset="2"/>
                </a:rPr>
                <a:t> &lt; N</a:t>
              </a:r>
            </a:p>
          </p:txBody>
        </p:sp>
        <p:sp>
          <p:nvSpPr>
            <p:cNvPr id="979979" name="Rectangle 11"/>
            <p:cNvSpPr>
              <a:spLocks noChangeArrowheads="1"/>
            </p:cNvSpPr>
            <p:nvPr/>
          </p:nvSpPr>
          <p:spPr bwMode="auto">
            <a:xfrm>
              <a:off x="5181600" y="5257800"/>
              <a:ext cx="1600200" cy="6096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/>
              <a:r>
                <a:rPr lang="en-US" sz="2000" b="1">
                  <a:latin typeface="Courier New" pitchFamily="49" charset="0"/>
                </a:rPr>
                <a:t>return c</a:t>
              </a:r>
              <a:r>
                <a:rPr lang="en-US" sz="2000" b="1" baseline="-25000">
                  <a:latin typeface="Courier New" pitchFamily="49" charset="0"/>
                </a:rPr>
                <a:t>2</a:t>
              </a:r>
              <a:endParaRPr lang="en-US" sz="2000" b="1" baseline="-25000">
                <a:latin typeface="Courier New" pitchFamily="49" charset="0"/>
                <a:sym typeface="Symbol" pitchFamily="18" charset="2"/>
              </a:endParaRPr>
            </a:p>
          </p:txBody>
        </p:sp>
        <p:cxnSp>
          <p:nvCxnSpPr>
            <p:cNvPr id="979980" name="AutoShape 12"/>
            <p:cNvCxnSpPr>
              <a:cxnSpLocks noChangeShapeType="1"/>
              <a:stCxn id="979977" idx="2"/>
              <a:endCxn id="979978" idx="0"/>
            </p:cNvCxnSpPr>
            <p:nvPr/>
          </p:nvCxnSpPr>
          <p:spPr bwMode="auto">
            <a:xfrm>
              <a:off x="6477000" y="1762125"/>
              <a:ext cx="571500" cy="438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79981" name="AutoShape 13"/>
            <p:cNvCxnSpPr>
              <a:cxnSpLocks noChangeShapeType="1"/>
              <a:stCxn id="979978" idx="2"/>
              <a:endCxn id="979979" idx="0"/>
            </p:cNvCxnSpPr>
            <p:nvPr/>
          </p:nvCxnSpPr>
          <p:spPr bwMode="auto">
            <a:xfrm flipH="1">
              <a:off x="5981700" y="4581525"/>
              <a:ext cx="1066800" cy="666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79982" name="AutoShape 14"/>
            <p:cNvCxnSpPr>
              <a:cxnSpLocks noChangeShapeType="1"/>
              <a:stCxn id="979978" idx="2"/>
            </p:cNvCxnSpPr>
            <p:nvPr/>
          </p:nvCxnSpPr>
          <p:spPr bwMode="auto">
            <a:xfrm rot="5400000" flipH="1" flipV="1">
              <a:off x="5825331" y="3356769"/>
              <a:ext cx="2447925" cy="1588"/>
            </a:xfrm>
            <a:prstGeom prst="curvedConnector5">
              <a:avLst>
                <a:gd name="adj1" fmla="val -8949"/>
                <a:gd name="adj2" fmla="val 103299995"/>
                <a:gd name="adj3" fmla="val 10959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79983" name="AutoShape 15"/>
          <p:cNvSpPr>
            <a:spLocks noChangeArrowheads="1"/>
          </p:cNvSpPr>
          <p:nvPr/>
        </p:nvSpPr>
        <p:spPr bwMode="auto">
          <a:xfrm>
            <a:off x="4267200" y="2895600"/>
            <a:ext cx="838200" cy="838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79984" name="Text Box 16"/>
          <p:cNvSpPr txBox="1">
            <a:spLocks noChangeArrowheads="1"/>
          </p:cNvSpPr>
          <p:nvPr/>
        </p:nvSpPr>
        <p:spPr bwMode="auto">
          <a:xfrm>
            <a:off x="2743200" y="5334000"/>
            <a:ext cx="1851831" cy="40011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3399"/>
                </a:solidFill>
                <a:latin typeface="Calibri"/>
              </a:rPr>
              <a:t>Notice use of c</a:t>
            </a:r>
            <a:r>
              <a:rPr lang="en-US" sz="2000" b="1" baseline="-25000" dirty="0">
                <a:solidFill>
                  <a:srgbClr val="FF3399"/>
                </a:solidFill>
                <a:latin typeface="Calibri"/>
              </a:rPr>
              <a:t>1</a:t>
            </a:r>
            <a:endParaRPr lang="en-US" sz="2000" b="1" dirty="0">
              <a:solidFill>
                <a:srgbClr val="FF3399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48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7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7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83" grpId="0" animBg="1"/>
      <p:bldP spid="9799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0BF7-82BE-4550-AD30-0C54A3113796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title"/>
          </p:nvPr>
        </p:nvSpPr>
        <p:spPr>
          <a:xfrm>
            <a:off x="434521" y="145257"/>
            <a:ext cx="8229600" cy="1143000"/>
          </a:xfrm>
        </p:spPr>
        <p:txBody>
          <a:bodyPr/>
          <a:lstStyle/>
          <a:p>
            <a:r>
              <a:rPr lang="en-US" dirty="0"/>
              <a:t>When Do We Insert </a:t>
            </a:r>
            <a:r>
              <a:rPr lang="en-US" dirty="0">
                <a:sym typeface="Symbol" pitchFamily="18" charset="2"/>
              </a:rPr>
              <a:t>?</a:t>
            </a:r>
          </a:p>
        </p:txBody>
      </p:sp>
      <p:sp>
        <p:nvSpPr>
          <p:cNvPr id="1012740" name="Oval 4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1012741" name="Oval 5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12742" name="Oval 6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tx2"/>
                </a:solidFill>
                <a:latin typeface="Calibri"/>
              </a:rPr>
              <a:t>5</a:t>
            </a:r>
          </a:p>
        </p:txBody>
      </p:sp>
      <p:sp>
        <p:nvSpPr>
          <p:cNvPr id="1012743" name="Oval 7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12744" name="Oval 8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12745" name="Oval 9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1012746" name="Oval 10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1012747" name="Oval 11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12748" name="Oval 12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12749" name="Oval 13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12750" name="Oval 14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1012751" name="Oval 15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1012752" name="Oval 16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1012753" name="AutoShape 17"/>
          <p:cNvCxnSpPr>
            <a:cxnSpLocks noChangeShapeType="1"/>
            <a:endCxn id="1012742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4" name="AutoShape 18"/>
          <p:cNvCxnSpPr>
            <a:cxnSpLocks noChangeShapeType="1"/>
            <a:stCxn id="1012742" idx="4"/>
            <a:endCxn id="1012743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5" name="AutoShape 19"/>
          <p:cNvCxnSpPr>
            <a:cxnSpLocks noChangeShapeType="1"/>
            <a:stCxn id="1012742" idx="4"/>
            <a:endCxn id="1012744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6" name="AutoShape 20"/>
          <p:cNvCxnSpPr>
            <a:cxnSpLocks noChangeShapeType="1"/>
            <a:stCxn id="1012743" idx="4"/>
            <a:endCxn id="1012745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7" name="AutoShape 21"/>
          <p:cNvCxnSpPr>
            <a:cxnSpLocks noChangeShapeType="1"/>
            <a:stCxn id="1012744" idx="4"/>
            <a:endCxn id="1012745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8" name="AutoShape 22"/>
          <p:cNvCxnSpPr>
            <a:cxnSpLocks noChangeShapeType="1"/>
            <a:stCxn id="1012745" idx="4"/>
            <a:endCxn id="1012746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59" name="AutoShape 23"/>
          <p:cNvCxnSpPr>
            <a:cxnSpLocks noChangeShapeType="1"/>
            <a:stCxn id="1012747" idx="4"/>
            <a:endCxn id="1012748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0" name="AutoShape 24"/>
          <p:cNvCxnSpPr>
            <a:cxnSpLocks noChangeShapeType="1"/>
            <a:stCxn id="1012748" idx="4"/>
            <a:endCxn id="1012749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1" name="AutoShape 25"/>
          <p:cNvCxnSpPr>
            <a:cxnSpLocks noChangeShapeType="1"/>
            <a:stCxn id="1012741" idx="4"/>
            <a:endCxn id="1012747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2" name="AutoShape 26"/>
          <p:cNvCxnSpPr>
            <a:cxnSpLocks noChangeShapeType="1"/>
            <a:stCxn id="1012741" idx="4"/>
            <a:endCxn id="1012750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3" name="AutoShape 27"/>
          <p:cNvCxnSpPr>
            <a:cxnSpLocks noChangeShapeType="1"/>
            <a:stCxn id="1012750" idx="4"/>
            <a:endCxn id="1012751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4" name="AutoShape 28"/>
          <p:cNvCxnSpPr>
            <a:cxnSpLocks noChangeShapeType="1"/>
            <a:stCxn id="1012750" idx="4"/>
            <a:endCxn id="1012740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5" name="AutoShape 29"/>
          <p:cNvCxnSpPr>
            <a:cxnSpLocks noChangeShapeType="1"/>
            <a:stCxn id="1012740" idx="4"/>
            <a:endCxn id="1012752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6" name="AutoShape 30"/>
          <p:cNvCxnSpPr>
            <a:cxnSpLocks noChangeShapeType="1"/>
            <a:stCxn id="1012751" idx="4"/>
            <a:endCxn id="1012752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7" name="AutoShape 31"/>
          <p:cNvCxnSpPr>
            <a:cxnSpLocks noChangeShapeType="1"/>
            <a:stCxn id="1012752" idx="4"/>
            <a:endCxn id="1012746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8" name="AutoShape 32"/>
          <p:cNvCxnSpPr>
            <a:cxnSpLocks noChangeShapeType="1"/>
            <a:stCxn id="1012749" idx="4"/>
            <a:endCxn id="1012746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69" name="AutoShape 33"/>
          <p:cNvCxnSpPr>
            <a:cxnSpLocks noChangeShapeType="1"/>
            <a:stCxn id="1012748" idx="4"/>
            <a:endCxn id="1012748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770" name="AutoShape 34"/>
          <p:cNvCxnSpPr>
            <a:cxnSpLocks noChangeShapeType="1"/>
            <a:stCxn id="1012745" idx="4"/>
            <a:endCxn id="1012742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2797" name="Text Box 61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CFG</a:t>
            </a:r>
          </a:p>
        </p:txBody>
      </p:sp>
      <p:cxnSp>
        <p:nvCxnSpPr>
          <p:cNvPr id="1012801" name="AutoShape 65"/>
          <p:cNvCxnSpPr>
            <a:cxnSpLocks noChangeShapeType="1"/>
            <a:stCxn id="1012744" idx="4"/>
            <a:endCxn id="1012752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12802" name="AutoShape 66"/>
          <p:cNvCxnSpPr>
            <a:cxnSpLocks noChangeShapeType="1"/>
            <a:stCxn id="1012743" idx="4"/>
            <a:endCxn id="1012749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12803" name="Text Box 67"/>
          <p:cNvSpPr txBox="1">
            <a:spLocks noChangeArrowheads="1"/>
          </p:cNvSpPr>
          <p:nvPr/>
        </p:nvSpPr>
        <p:spPr bwMode="auto">
          <a:xfrm>
            <a:off x="4648200" y="1828800"/>
            <a:ext cx="3994150" cy="8925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2880" tIns="137160" rIns="182880" bIns="137160">
            <a:spAutoFit/>
          </a:bodyPr>
          <a:lstStyle/>
          <a:p>
            <a:r>
              <a:rPr lang="en-US" sz="2000" dirty="0">
                <a:latin typeface="Calibri"/>
              </a:rPr>
              <a:t>If there is a def of </a:t>
            </a:r>
            <a:r>
              <a:rPr lang="en-US" sz="2000" b="1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dirty="0">
                <a:latin typeface="Calibri"/>
              </a:rPr>
              <a:t> in block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5</a:t>
            </a:r>
            <a:r>
              <a:rPr lang="en-US" sz="2000" dirty="0">
                <a:latin typeface="Calibri"/>
              </a:rPr>
              <a:t>, which nodes need a </a:t>
            </a:r>
            <a:r>
              <a:rPr lang="en-US" sz="2000" dirty="0">
                <a:latin typeface="Calibri"/>
                <a:sym typeface="Symbol" pitchFamily="18" charset="2"/>
              </a:rPr>
              <a:t>()?</a:t>
            </a:r>
          </a:p>
        </p:txBody>
      </p:sp>
    </p:spTree>
    <p:extLst>
      <p:ext uri="{BB962C8B-B14F-4D97-AF65-F5344CB8AC3E}">
        <p14:creationId xmlns:p14="http://schemas.microsoft.com/office/powerpoint/2010/main" val="223472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39BB-BDE3-4640-B6BD-B3F7C1519BE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insert </a:t>
            </a:r>
            <a:r>
              <a:rPr lang="en-US" dirty="0">
                <a:sym typeface="Symbol" pitchFamily="18" charset="2"/>
              </a:rPr>
              <a:t>?</a:t>
            </a:r>
            <a:endParaRPr lang="en-US" dirty="0"/>
          </a:p>
        </p:txBody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105400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We insert a </a:t>
            </a:r>
            <a:r>
              <a:rPr lang="en-US" sz="2000" dirty="0">
                <a:sym typeface="Symbol" pitchFamily="18" charset="2"/>
              </a:rPr>
              <a:t> function for variable </a:t>
            </a:r>
            <a:r>
              <a:rPr lang="en-US" sz="2000" b="1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in block </a:t>
            </a:r>
            <a:r>
              <a:rPr lang="en-US" sz="2000" dirty="0">
                <a:solidFill>
                  <a:srgbClr val="FF3399"/>
                </a:solidFill>
                <a:sym typeface="Symbol" pitchFamily="18" charset="2"/>
              </a:rPr>
              <a:t>Z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 err="1">
                <a:sym typeface="Symbol" pitchFamily="18" charset="2"/>
              </a:rPr>
              <a:t>iff</a:t>
            </a:r>
            <a:r>
              <a:rPr lang="en-US" sz="2000" dirty="0">
                <a:sym typeface="Symbol" pitchFamily="18" charset="2"/>
              </a:rPr>
              <a:t>:</a:t>
            </a:r>
          </a:p>
          <a:p>
            <a:pPr lvl="1"/>
            <a:r>
              <a:rPr lang="en-US" sz="2000" b="1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was defined more than once before</a:t>
            </a:r>
          </a:p>
          <a:p>
            <a:pPr lvl="2"/>
            <a:r>
              <a:rPr lang="en-US" sz="1800" dirty="0">
                <a:sym typeface="Symbol" pitchFamily="18" charset="2"/>
              </a:rPr>
              <a:t>(i.e., </a:t>
            </a:r>
            <a:r>
              <a:rPr lang="en-US" sz="1800" b="1" dirty="0">
                <a:solidFill>
                  <a:srgbClr val="0000FF"/>
                </a:solidFill>
                <a:sym typeface="Symbol" pitchFamily="18" charset="2"/>
              </a:rPr>
              <a:t>A</a:t>
            </a:r>
            <a:r>
              <a:rPr lang="en-US" sz="1800" dirty="0">
                <a:sym typeface="Symbol" pitchFamily="18" charset="2"/>
              </a:rPr>
              <a:t> defined in </a:t>
            </a:r>
            <a:r>
              <a:rPr lang="en-US" sz="1800" b="1" dirty="0">
                <a:solidFill>
                  <a:srgbClr val="FF3399"/>
                </a:solidFill>
                <a:sym typeface="Symbol" pitchFamily="18" charset="2"/>
              </a:rPr>
              <a:t>X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dirty="0">
                <a:solidFill>
                  <a:srgbClr val="FF3399"/>
                </a:solidFill>
                <a:sym typeface="Symbol" pitchFamily="18" charset="2"/>
              </a:rPr>
              <a:t>Y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dirty="0">
                <a:solidFill>
                  <a:srgbClr val="FF3399"/>
                </a:solidFill>
                <a:sym typeface="Symbol" pitchFamily="18" charset="2"/>
              </a:rPr>
              <a:t>X  Y</a:t>
            </a:r>
            <a:r>
              <a:rPr lang="en-US" sz="1800" dirty="0">
                <a:sym typeface="Symbol" pitchFamily="18" charset="2"/>
              </a:rPr>
              <a:t>)</a:t>
            </a:r>
          </a:p>
          <a:p>
            <a:pPr lvl="1"/>
            <a:r>
              <a:rPr lang="en-US" sz="2000" dirty="0">
                <a:sym typeface="Symbol" pitchFamily="18" charset="2"/>
              </a:rPr>
              <a:t>There exists a non-empty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path from x to z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olidFill>
                  <a:srgbClr val="FF3399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FF3399"/>
                </a:solidFill>
                <a:sym typeface="Symbol" pitchFamily="18" charset="2"/>
              </a:rPr>
              <a:t>xz</a:t>
            </a:r>
            <a:r>
              <a:rPr lang="en-US" sz="2000" dirty="0">
                <a:sym typeface="Symbol" pitchFamily="18" charset="2"/>
              </a:rPr>
              <a:t>, </a:t>
            </a:r>
          </a:p>
          <a:p>
            <a:pPr lvl="1"/>
            <a:r>
              <a:rPr lang="en-US" sz="2000" dirty="0">
                <a:sym typeface="Symbol" pitchFamily="18" charset="2"/>
              </a:rPr>
              <a:t>and a non-empty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path from y to z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olidFill>
                  <a:srgbClr val="FF3399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FF3399"/>
                </a:solidFill>
                <a:sym typeface="Symbol" pitchFamily="18" charset="2"/>
              </a:rPr>
              <a:t>yz</a:t>
            </a:r>
            <a:r>
              <a:rPr lang="en-US" sz="2000" dirty="0">
                <a:sym typeface="Symbol" pitchFamily="18" charset="2"/>
              </a:rPr>
              <a:t>, </a:t>
            </a:r>
            <a:r>
              <a:rPr lang="en-US" sz="2000" dirty="0" err="1">
                <a:sym typeface="Symbol" pitchFamily="18" charset="2"/>
              </a:rPr>
              <a:t>s.t.</a:t>
            </a:r>
            <a:endParaRPr lang="en-US" sz="2000" dirty="0">
              <a:sym typeface="Symbol" pitchFamily="18" charset="2"/>
            </a:endParaRPr>
          </a:p>
          <a:p>
            <a:pPr lvl="2"/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xz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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yz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= { </a:t>
            </a:r>
            <a:r>
              <a:rPr lang="en-US" sz="2000" dirty="0">
                <a:solidFill>
                  <a:srgbClr val="FF3399"/>
                </a:solidFill>
                <a:sym typeface="Symbol" pitchFamily="18" charset="2"/>
              </a:rPr>
              <a:t>z </a:t>
            </a:r>
            <a:r>
              <a:rPr lang="en-US" sz="2000" dirty="0">
                <a:sym typeface="Symbol" pitchFamily="18" charset="2"/>
              </a:rPr>
              <a:t>}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(Z is only common block along paths)</a:t>
            </a:r>
          </a:p>
          <a:p>
            <a:pPr lvl="2"/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z 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xq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or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z 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yr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where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xz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xq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 z </a:t>
            </a:r>
            <a:r>
              <a:rPr lang="en-US" sz="2000" dirty="0">
                <a:sym typeface="Symbol" pitchFamily="18" charset="2"/>
              </a:rPr>
              <a:t>and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yz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sz="2000" baseline="-25000" dirty="0" err="1">
                <a:solidFill>
                  <a:srgbClr val="0000FF"/>
                </a:solidFill>
                <a:sym typeface="Symbol" pitchFamily="18" charset="2"/>
              </a:rPr>
              <a:t>yr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 z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B050"/>
                </a:solidFill>
                <a:sym typeface="Symbol" pitchFamily="18" charset="2"/>
              </a:rPr>
              <a:t>(at least one path reaches Z for first time)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ym typeface="Symbol" pitchFamily="18" charset="2"/>
              </a:rPr>
              <a:t>Entry block contains an implicit def of all </a:t>
            </a:r>
            <a:r>
              <a:rPr lang="en-US" sz="2000" dirty="0" err="1">
                <a:sym typeface="Symbol" pitchFamily="18" charset="2"/>
              </a:rPr>
              <a:t>vars</a:t>
            </a:r>
            <a:endParaRPr lang="en-US" sz="2000" dirty="0"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ym typeface="Symbol" pitchFamily="18" charset="2"/>
              </a:rPr>
              <a:t>Note: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v</a:t>
            </a:r>
            <a:r>
              <a:rPr lang="en-US" sz="2000" dirty="0">
                <a:sym typeface="Symbol" pitchFamily="18" charset="2"/>
              </a:rPr>
              <a:t> = (…) is a def of 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3D486-C653-440F-AE60-60C7D446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360818"/>
            <a:ext cx="2305885" cy="21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0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8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8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8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8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8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80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80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DD19-69A7-4519-84B4-7C3026694A9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Property of SSA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SSA, </a:t>
            </a:r>
            <a:r>
              <a:rPr lang="en-US" dirty="0">
                <a:solidFill>
                  <a:srgbClr val="FF3399"/>
                </a:solidFill>
              </a:rPr>
              <a:t>definitions dominate uses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 is used in </a:t>
            </a: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(…, x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, …)</a:t>
            </a:r>
            <a:r>
              <a:rPr lang="en-US" dirty="0">
                <a:sym typeface="Symbol" pitchFamily="18" charset="2"/>
              </a:rPr>
              <a:t>, then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BB(x</a:t>
            </a:r>
            <a:r>
              <a:rPr lang="en-US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) dominates 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en-US" baseline="30000" dirty="0" err="1">
                <a:solidFill>
                  <a:srgbClr val="0000FF"/>
                </a:solidFill>
                <a:sym typeface="Symbol" pitchFamily="18" charset="2"/>
              </a:rPr>
              <a:t>th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predecessor of BB(PHI)</a:t>
            </a:r>
          </a:p>
          <a:p>
            <a:pPr lvl="1"/>
            <a:r>
              <a:rPr lang="en-US" dirty="0">
                <a:sym typeface="Symbol" pitchFamily="18" charset="2"/>
              </a:rPr>
              <a:t>If x is used in </a:t>
            </a:r>
            <a:r>
              <a:rPr lang="en-US" dirty="0">
                <a:solidFill>
                  <a:srgbClr val="0000FF"/>
                </a:solidFill>
              </a:rPr>
              <a:t>y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 … x …</a:t>
            </a:r>
            <a:r>
              <a:rPr lang="en-US" dirty="0">
                <a:sym typeface="Symbol" pitchFamily="18" charset="2"/>
              </a:rPr>
              <a:t>, then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BB(x) dominates BB(y)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We can use this for an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efficient algorithm to convert to SSA</a:t>
            </a:r>
          </a:p>
        </p:txBody>
      </p:sp>
    </p:spTree>
    <p:extLst>
      <p:ext uri="{BB962C8B-B14F-4D97-AF65-F5344CB8AC3E}">
        <p14:creationId xmlns:p14="http://schemas.microsoft.com/office/powerpoint/2010/main" val="16540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25963-61A7-4136-B4E4-95F6B058CC7C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83119" name="Freeform 79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</a:t>
            </a:r>
          </a:p>
        </p:txBody>
      </p:sp>
      <p:sp>
        <p:nvSpPr>
          <p:cNvPr id="983045" name="Oval 5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3046" name="Oval 6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3047" name="Oval 7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3048" name="Oval 8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3049" name="Oval 9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3050" name="Oval 10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3051" name="Oval 11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3052" name="Oval 12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3053" name="Oval 13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3054" name="Oval 14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3055" name="Oval 15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3056" name="Oval 16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3057" name="Oval 17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3058" name="AutoShape 18"/>
          <p:cNvCxnSpPr>
            <a:cxnSpLocks noChangeShapeType="1"/>
            <a:endCxn id="983047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59" name="AutoShape 19"/>
          <p:cNvCxnSpPr>
            <a:cxnSpLocks noChangeShapeType="1"/>
            <a:stCxn id="983047" idx="4"/>
            <a:endCxn id="983048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0" name="AutoShape 20"/>
          <p:cNvCxnSpPr>
            <a:cxnSpLocks noChangeShapeType="1"/>
            <a:stCxn id="983047" idx="4"/>
            <a:endCxn id="983049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1" name="AutoShape 21"/>
          <p:cNvCxnSpPr>
            <a:cxnSpLocks noChangeShapeType="1"/>
            <a:stCxn id="983048" idx="4"/>
            <a:endCxn id="983050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2" name="AutoShape 22"/>
          <p:cNvCxnSpPr>
            <a:cxnSpLocks noChangeShapeType="1"/>
            <a:stCxn id="983049" idx="4"/>
            <a:endCxn id="983050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3" name="AutoShape 23"/>
          <p:cNvCxnSpPr>
            <a:cxnSpLocks noChangeShapeType="1"/>
            <a:stCxn id="983050" idx="4"/>
            <a:endCxn id="983051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4" name="AutoShape 24"/>
          <p:cNvCxnSpPr>
            <a:cxnSpLocks noChangeShapeType="1"/>
            <a:stCxn id="983052" idx="4"/>
            <a:endCxn id="983053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5" name="AutoShape 25"/>
          <p:cNvCxnSpPr>
            <a:cxnSpLocks noChangeShapeType="1"/>
            <a:stCxn id="983053" idx="4"/>
            <a:endCxn id="983054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6" name="AutoShape 26"/>
          <p:cNvCxnSpPr>
            <a:cxnSpLocks noChangeShapeType="1"/>
            <a:stCxn id="983046" idx="4"/>
            <a:endCxn id="983052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7" name="AutoShape 27"/>
          <p:cNvCxnSpPr>
            <a:cxnSpLocks noChangeShapeType="1"/>
            <a:stCxn id="983046" idx="4"/>
            <a:endCxn id="983055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8" name="AutoShape 28"/>
          <p:cNvCxnSpPr>
            <a:cxnSpLocks noChangeShapeType="1"/>
            <a:stCxn id="983055" idx="4"/>
            <a:endCxn id="983056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69" name="AutoShape 29"/>
          <p:cNvCxnSpPr>
            <a:cxnSpLocks noChangeShapeType="1"/>
            <a:stCxn id="983055" idx="4"/>
            <a:endCxn id="983045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0" name="AutoShape 30"/>
          <p:cNvCxnSpPr>
            <a:cxnSpLocks noChangeShapeType="1"/>
            <a:stCxn id="983045" idx="4"/>
            <a:endCxn id="983057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1" name="AutoShape 31"/>
          <p:cNvCxnSpPr>
            <a:cxnSpLocks noChangeShapeType="1"/>
            <a:stCxn id="983056" idx="4"/>
            <a:endCxn id="983057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2" name="AutoShape 32"/>
          <p:cNvCxnSpPr>
            <a:cxnSpLocks noChangeShapeType="1"/>
            <a:stCxn id="983057" idx="4"/>
            <a:endCxn id="983051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3" name="AutoShape 33"/>
          <p:cNvCxnSpPr>
            <a:cxnSpLocks noChangeShapeType="1"/>
            <a:stCxn id="983054" idx="4"/>
            <a:endCxn id="983051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4" name="AutoShape 34"/>
          <p:cNvCxnSpPr>
            <a:cxnSpLocks noChangeShapeType="1"/>
            <a:stCxn id="983053" idx="4"/>
            <a:endCxn id="983053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076" name="AutoShape 36"/>
          <p:cNvCxnSpPr>
            <a:cxnSpLocks noChangeShapeType="1"/>
            <a:stCxn id="983050" idx="4"/>
            <a:endCxn id="983047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078" name="Oval 38"/>
          <p:cNvSpPr>
            <a:spLocks noChangeArrowheads="1"/>
          </p:cNvSpPr>
          <p:nvPr/>
        </p:nvSpPr>
        <p:spPr bwMode="auto">
          <a:xfrm>
            <a:off x="6629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4419600" y="1462088"/>
            <a:ext cx="4648200" cy="1757362"/>
            <a:chOff x="2784" y="921"/>
            <a:chExt cx="2928" cy="1107"/>
          </a:xfrm>
        </p:grpSpPr>
        <p:sp>
          <p:nvSpPr>
            <p:cNvPr id="983077" name="Oval 37"/>
            <p:cNvSpPr>
              <a:spLocks noChangeArrowheads="1"/>
            </p:cNvSpPr>
            <p:nvPr/>
          </p:nvSpPr>
          <p:spPr bwMode="auto">
            <a:xfrm>
              <a:off x="4992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11</a:t>
              </a:r>
            </a:p>
          </p:txBody>
        </p:sp>
        <p:sp>
          <p:nvSpPr>
            <p:cNvPr id="983079" name="Oval 39"/>
            <p:cNvSpPr>
              <a:spLocks noChangeArrowheads="1"/>
            </p:cNvSpPr>
            <p:nvPr/>
          </p:nvSpPr>
          <p:spPr bwMode="auto">
            <a:xfrm>
              <a:off x="3888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983080" name="Oval 40"/>
            <p:cNvSpPr>
              <a:spLocks noChangeArrowheads="1"/>
            </p:cNvSpPr>
            <p:nvPr/>
          </p:nvSpPr>
          <p:spPr bwMode="auto">
            <a:xfrm>
              <a:off x="3520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983081" name="Oval 41"/>
            <p:cNvSpPr>
              <a:spLocks noChangeArrowheads="1"/>
            </p:cNvSpPr>
            <p:nvPr/>
          </p:nvSpPr>
          <p:spPr bwMode="auto">
            <a:xfrm>
              <a:off x="3888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983082" name="Oval 42"/>
            <p:cNvSpPr>
              <a:spLocks noChangeArrowheads="1"/>
            </p:cNvSpPr>
            <p:nvPr/>
          </p:nvSpPr>
          <p:spPr bwMode="auto">
            <a:xfrm>
              <a:off x="4256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8</a:t>
              </a:r>
            </a:p>
          </p:txBody>
        </p:sp>
        <p:sp>
          <p:nvSpPr>
            <p:cNvPr id="983084" name="Oval 44"/>
            <p:cNvSpPr>
              <a:spLocks noChangeArrowheads="1"/>
            </p:cNvSpPr>
            <p:nvPr/>
          </p:nvSpPr>
          <p:spPr bwMode="auto">
            <a:xfrm>
              <a:off x="2784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983085" name="Oval 45"/>
            <p:cNvSpPr>
              <a:spLocks noChangeArrowheads="1"/>
            </p:cNvSpPr>
            <p:nvPr/>
          </p:nvSpPr>
          <p:spPr bwMode="auto">
            <a:xfrm>
              <a:off x="2784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983086" name="Oval 46"/>
            <p:cNvSpPr>
              <a:spLocks noChangeArrowheads="1"/>
            </p:cNvSpPr>
            <p:nvPr/>
          </p:nvSpPr>
          <p:spPr bwMode="auto">
            <a:xfrm>
              <a:off x="3408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sp>
          <p:nvSpPr>
            <p:cNvPr id="983087" name="Oval 47"/>
            <p:cNvSpPr>
              <a:spLocks noChangeArrowheads="1"/>
            </p:cNvSpPr>
            <p:nvPr/>
          </p:nvSpPr>
          <p:spPr bwMode="auto">
            <a:xfrm>
              <a:off x="4656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9</a:t>
              </a:r>
            </a:p>
          </p:txBody>
        </p:sp>
        <p:sp>
          <p:nvSpPr>
            <p:cNvPr id="983088" name="Oval 48"/>
            <p:cNvSpPr>
              <a:spLocks noChangeArrowheads="1"/>
            </p:cNvSpPr>
            <p:nvPr/>
          </p:nvSpPr>
          <p:spPr bwMode="auto">
            <a:xfrm>
              <a:off x="4624" y="174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10</a:t>
              </a:r>
            </a:p>
          </p:txBody>
        </p:sp>
        <p:sp>
          <p:nvSpPr>
            <p:cNvPr id="983089" name="Oval 49"/>
            <p:cNvSpPr>
              <a:spLocks noChangeArrowheads="1"/>
            </p:cNvSpPr>
            <p:nvPr/>
          </p:nvSpPr>
          <p:spPr bwMode="auto">
            <a:xfrm>
              <a:off x="5040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12</a:t>
              </a:r>
            </a:p>
          </p:txBody>
        </p:sp>
        <p:cxnSp>
          <p:nvCxnSpPr>
            <p:cNvPr id="983090" name="AutoShape 50"/>
            <p:cNvCxnSpPr>
              <a:cxnSpLocks noChangeShapeType="1"/>
              <a:stCxn id="983078" idx="4"/>
              <a:endCxn id="983079" idx="0"/>
            </p:cNvCxnSpPr>
            <p:nvPr/>
          </p:nvCxnSpPr>
          <p:spPr bwMode="auto">
            <a:xfrm flipH="1">
              <a:off x="4032" y="921"/>
              <a:ext cx="288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1" name="AutoShape 51"/>
            <p:cNvCxnSpPr>
              <a:cxnSpLocks noChangeShapeType="1"/>
              <a:stCxn id="983079" idx="4"/>
              <a:endCxn id="983080" idx="0"/>
            </p:cNvCxnSpPr>
            <p:nvPr/>
          </p:nvCxnSpPr>
          <p:spPr bwMode="auto">
            <a:xfrm flipH="1">
              <a:off x="3664" y="1497"/>
              <a:ext cx="3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2" name="AutoShape 52"/>
            <p:cNvCxnSpPr>
              <a:cxnSpLocks noChangeShapeType="1"/>
              <a:stCxn id="983079" idx="4"/>
              <a:endCxn id="983081" idx="0"/>
            </p:cNvCxnSpPr>
            <p:nvPr/>
          </p:nvCxnSpPr>
          <p:spPr bwMode="auto">
            <a:xfrm>
              <a:off x="4032" y="1497"/>
              <a:ext cx="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4" name="AutoShape 54"/>
            <p:cNvCxnSpPr>
              <a:cxnSpLocks noChangeShapeType="1"/>
              <a:stCxn id="983079" idx="4"/>
              <a:endCxn id="983082" idx="0"/>
            </p:cNvCxnSpPr>
            <p:nvPr/>
          </p:nvCxnSpPr>
          <p:spPr bwMode="auto">
            <a:xfrm>
              <a:off x="4032" y="1497"/>
              <a:ext cx="368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6" name="AutoShape 56"/>
            <p:cNvCxnSpPr>
              <a:cxnSpLocks noChangeShapeType="1"/>
              <a:stCxn id="983084" idx="4"/>
              <a:endCxn id="983085" idx="0"/>
            </p:cNvCxnSpPr>
            <p:nvPr/>
          </p:nvCxnSpPr>
          <p:spPr bwMode="auto">
            <a:xfrm>
              <a:off x="2928" y="1449"/>
              <a:ext cx="0" cy="28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7" name="AutoShape 57"/>
            <p:cNvCxnSpPr>
              <a:cxnSpLocks noChangeShapeType="1"/>
              <a:stCxn id="983078" idx="4"/>
              <a:endCxn id="983086" idx="0"/>
            </p:cNvCxnSpPr>
            <p:nvPr/>
          </p:nvCxnSpPr>
          <p:spPr bwMode="auto">
            <a:xfrm flipH="1">
              <a:off x="3552" y="921"/>
              <a:ext cx="768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8" name="AutoShape 58"/>
            <p:cNvCxnSpPr>
              <a:cxnSpLocks noChangeShapeType="1"/>
              <a:stCxn id="983078" idx="4"/>
              <a:endCxn id="983084" idx="0"/>
            </p:cNvCxnSpPr>
            <p:nvPr/>
          </p:nvCxnSpPr>
          <p:spPr bwMode="auto">
            <a:xfrm flipH="1">
              <a:off x="2928" y="921"/>
              <a:ext cx="13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099" name="AutoShape 59"/>
            <p:cNvCxnSpPr>
              <a:cxnSpLocks noChangeShapeType="1"/>
              <a:stCxn id="983078" idx="4"/>
              <a:endCxn id="983087" idx="0"/>
            </p:cNvCxnSpPr>
            <p:nvPr/>
          </p:nvCxnSpPr>
          <p:spPr bwMode="auto">
            <a:xfrm>
              <a:off x="4320" y="921"/>
              <a:ext cx="480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0" name="AutoShape 60"/>
            <p:cNvCxnSpPr>
              <a:cxnSpLocks noChangeShapeType="1"/>
              <a:stCxn id="983087" idx="4"/>
              <a:endCxn id="983088" idx="0"/>
            </p:cNvCxnSpPr>
            <p:nvPr/>
          </p:nvCxnSpPr>
          <p:spPr bwMode="auto">
            <a:xfrm flipH="1">
              <a:off x="4768" y="1497"/>
              <a:ext cx="32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1" name="AutoShape 61"/>
            <p:cNvCxnSpPr>
              <a:cxnSpLocks noChangeShapeType="1"/>
              <a:stCxn id="983087" idx="4"/>
              <a:endCxn id="983077" idx="0"/>
            </p:cNvCxnSpPr>
            <p:nvPr/>
          </p:nvCxnSpPr>
          <p:spPr bwMode="auto">
            <a:xfrm>
              <a:off x="4800" y="1497"/>
              <a:ext cx="336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83103" name="AutoShape 63"/>
            <p:cNvCxnSpPr>
              <a:cxnSpLocks noChangeShapeType="1"/>
              <a:stCxn id="983078" idx="4"/>
              <a:endCxn id="983089" idx="0"/>
            </p:cNvCxnSpPr>
            <p:nvPr/>
          </p:nvCxnSpPr>
          <p:spPr bwMode="auto">
            <a:xfrm>
              <a:off x="4320" y="921"/>
              <a:ext cx="86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83108" name="Oval 68"/>
            <p:cNvSpPr>
              <a:spLocks noChangeArrowheads="1"/>
            </p:cNvSpPr>
            <p:nvPr/>
          </p:nvSpPr>
          <p:spPr bwMode="auto">
            <a:xfrm>
              <a:off x="5424" y="120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13</a:t>
              </a:r>
            </a:p>
          </p:txBody>
        </p:sp>
        <p:cxnSp>
          <p:nvCxnSpPr>
            <p:cNvPr id="983109" name="AutoShape 69"/>
            <p:cNvCxnSpPr>
              <a:cxnSpLocks noChangeShapeType="1"/>
              <a:stCxn id="983078" idx="4"/>
              <a:endCxn id="983108" idx="1"/>
            </p:cNvCxnSpPr>
            <p:nvPr/>
          </p:nvCxnSpPr>
          <p:spPr bwMode="auto">
            <a:xfrm>
              <a:off x="4320" y="921"/>
              <a:ext cx="1146" cy="3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83110" name="Text Box 70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CFG</a:t>
            </a:r>
          </a:p>
        </p:txBody>
      </p:sp>
      <p:sp>
        <p:nvSpPr>
          <p:cNvPr id="983111" name="Text Box 71"/>
          <p:cNvSpPr txBox="1">
            <a:spLocks noChangeArrowheads="1"/>
          </p:cNvSpPr>
          <p:nvPr/>
        </p:nvSpPr>
        <p:spPr bwMode="auto">
          <a:xfrm>
            <a:off x="6021388" y="5303838"/>
            <a:ext cx="82001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D-Tree</a:t>
            </a:r>
          </a:p>
        </p:txBody>
      </p:sp>
      <p:sp>
        <p:nvSpPr>
          <p:cNvPr id="983113" name="Text Box 73"/>
          <p:cNvSpPr txBox="1">
            <a:spLocks noChangeArrowheads="1"/>
          </p:cNvSpPr>
          <p:nvPr/>
        </p:nvSpPr>
        <p:spPr bwMode="auto">
          <a:xfrm>
            <a:off x="1371600" y="5638800"/>
            <a:ext cx="562167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strictly dominates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</a:t>
            </a:r>
            <a:r>
              <a:rPr lang="en-US" dirty="0">
                <a:latin typeface="Calibri"/>
              </a:rPr>
              <a:t>(x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sdom</a:t>
            </a:r>
            <a:r>
              <a:rPr lang="en-US" dirty="0">
                <a:latin typeface="Calibri"/>
              </a:rPr>
              <a:t> w) </a:t>
            </a:r>
            <a:r>
              <a:rPr lang="en-US" dirty="0" err="1">
                <a:latin typeface="Calibri"/>
              </a:rPr>
              <a:t>iff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AND x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 w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983114" name="Text Box 74"/>
          <p:cNvSpPr txBox="1">
            <a:spLocks noChangeArrowheads="1"/>
          </p:cNvSpPr>
          <p:nvPr/>
        </p:nvSpPr>
        <p:spPr bwMode="auto">
          <a:xfrm>
            <a:off x="4648200" y="3733800"/>
            <a:ext cx="3994150" cy="8925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2880" tIns="137160" rIns="182880" bIns="137160">
            <a:spAutoFit/>
          </a:bodyPr>
          <a:lstStyle/>
          <a:p>
            <a:r>
              <a:rPr lang="en-US" sz="2000" dirty="0">
                <a:latin typeface="Calibri"/>
              </a:rPr>
              <a:t>If there is a def of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a</a:t>
            </a:r>
            <a:r>
              <a:rPr lang="en-US" sz="2000" dirty="0">
                <a:latin typeface="Calibri"/>
              </a:rPr>
              <a:t> in block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5</a:t>
            </a:r>
            <a:r>
              <a:rPr lang="en-US" sz="2000" dirty="0">
                <a:latin typeface="Calibri"/>
              </a:rPr>
              <a:t>, which nodes need a </a:t>
            </a:r>
            <a:r>
              <a:rPr lang="en-US" sz="2000" dirty="0">
                <a:latin typeface="Calibri"/>
                <a:sym typeface="Symbol" pitchFamily="18" charset="2"/>
              </a:rPr>
              <a:t>()?</a:t>
            </a:r>
          </a:p>
        </p:txBody>
      </p:sp>
      <p:cxnSp>
        <p:nvCxnSpPr>
          <p:cNvPr id="983115" name="AutoShape 75"/>
          <p:cNvCxnSpPr>
            <a:cxnSpLocks noChangeShapeType="1"/>
            <a:stCxn id="983049" idx="4"/>
            <a:endCxn id="983057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3117" name="AutoShape 77"/>
          <p:cNvCxnSpPr>
            <a:cxnSpLocks noChangeShapeType="1"/>
            <a:stCxn id="983048" idx="4"/>
            <a:endCxn id="983054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295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8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8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9" grpId="0" animBg="1"/>
      <p:bldP spid="983113" grpId="0"/>
      <p:bldP spid="9831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13E0B-2E64-448C-A441-A9747E786ABF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84156" name="Freeform 92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984067" name="Oval 3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4068" name="Oval 4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4069" name="Oval 5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4070" name="Oval 6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4071" name="Oval 7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4072" name="Oval 8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4073" name="Oval 9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4074" name="Oval 10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4075" name="Oval 11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4076" name="Oval 12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4077" name="Oval 13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4078" name="Oval 14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4079" name="Oval 15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4080" name="AutoShape 16"/>
          <p:cNvCxnSpPr>
            <a:cxnSpLocks noChangeShapeType="1"/>
            <a:endCxn id="984069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1" name="AutoShape 17"/>
          <p:cNvCxnSpPr>
            <a:cxnSpLocks noChangeShapeType="1"/>
            <a:stCxn id="984069" idx="4"/>
            <a:endCxn id="984070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2" name="AutoShape 18"/>
          <p:cNvCxnSpPr>
            <a:cxnSpLocks noChangeShapeType="1"/>
            <a:stCxn id="984069" idx="4"/>
            <a:endCxn id="984071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3" name="AutoShape 19"/>
          <p:cNvCxnSpPr>
            <a:cxnSpLocks noChangeShapeType="1"/>
            <a:stCxn id="984070" idx="4"/>
            <a:endCxn id="984072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4" name="AutoShape 20"/>
          <p:cNvCxnSpPr>
            <a:cxnSpLocks noChangeShapeType="1"/>
            <a:stCxn id="984071" idx="4"/>
            <a:endCxn id="984072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5" name="AutoShape 21"/>
          <p:cNvCxnSpPr>
            <a:cxnSpLocks noChangeShapeType="1"/>
            <a:stCxn id="984072" idx="4"/>
            <a:endCxn id="984073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6" name="AutoShape 22"/>
          <p:cNvCxnSpPr>
            <a:cxnSpLocks noChangeShapeType="1"/>
            <a:stCxn id="984074" idx="4"/>
            <a:endCxn id="984075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7" name="AutoShape 23"/>
          <p:cNvCxnSpPr>
            <a:cxnSpLocks noChangeShapeType="1"/>
            <a:stCxn id="984075" idx="4"/>
            <a:endCxn id="984076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8" name="AutoShape 24"/>
          <p:cNvCxnSpPr>
            <a:cxnSpLocks noChangeShapeType="1"/>
            <a:stCxn id="984068" idx="4"/>
            <a:endCxn id="984074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89" name="AutoShape 25"/>
          <p:cNvCxnSpPr>
            <a:cxnSpLocks noChangeShapeType="1"/>
            <a:stCxn id="984068" idx="4"/>
            <a:endCxn id="984077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0" name="AutoShape 26"/>
          <p:cNvCxnSpPr>
            <a:cxnSpLocks noChangeShapeType="1"/>
            <a:stCxn id="984077" idx="4"/>
            <a:endCxn id="984078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1" name="AutoShape 27"/>
          <p:cNvCxnSpPr>
            <a:cxnSpLocks noChangeShapeType="1"/>
            <a:stCxn id="984077" idx="4"/>
            <a:endCxn id="984067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2" name="AutoShape 28"/>
          <p:cNvCxnSpPr>
            <a:cxnSpLocks noChangeShapeType="1"/>
            <a:stCxn id="984067" idx="4"/>
            <a:endCxn id="984079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3" name="AutoShape 29"/>
          <p:cNvCxnSpPr>
            <a:cxnSpLocks noChangeShapeType="1"/>
            <a:stCxn id="984078" idx="4"/>
            <a:endCxn id="984079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4" name="AutoShape 30"/>
          <p:cNvCxnSpPr>
            <a:cxnSpLocks noChangeShapeType="1"/>
            <a:stCxn id="984079" idx="4"/>
            <a:endCxn id="984073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5" name="AutoShape 31"/>
          <p:cNvCxnSpPr>
            <a:cxnSpLocks noChangeShapeType="1"/>
            <a:stCxn id="984076" idx="4"/>
            <a:endCxn id="984073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6" name="AutoShape 32"/>
          <p:cNvCxnSpPr>
            <a:cxnSpLocks noChangeShapeType="1"/>
            <a:stCxn id="984075" idx="4"/>
            <a:endCxn id="984075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097" name="AutoShape 33"/>
          <p:cNvCxnSpPr>
            <a:cxnSpLocks noChangeShapeType="1"/>
            <a:stCxn id="984072" idx="4"/>
            <a:endCxn id="984069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4124" name="Text Box 60"/>
          <p:cNvSpPr txBox="1">
            <a:spLocks noChangeArrowheads="1"/>
          </p:cNvSpPr>
          <p:nvPr/>
        </p:nvSpPr>
        <p:spPr bwMode="auto">
          <a:xfrm>
            <a:off x="1600200" y="5303838"/>
            <a:ext cx="55943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CFG</a:t>
            </a:r>
          </a:p>
        </p:txBody>
      </p:sp>
      <p:sp>
        <p:nvSpPr>
          <p:cNvPr id="984125" name="Text Box 61"/>
          <p:cNvSpPr txBox="1">
            <a:spLocks noChangeArrowheads="1"/>
          </p:cNvSpPr>
          <p:nvPr/>
        </p:nvSpPr>
        <p:spPr bwMode="auto">
          <a:xfrm>
            <a:off x="6021388" y="5303838"/>
            <a:ext cx="82001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D-Tree</a:t>
            </a:r>
          </a:p>
        </p:txBody>
      </p:sp>
      <p:sp>
        <p:nvSpPr>
          <p:cNvPr id="984127" name="Text Box 63"/>
          <p:cNvSpPr txBox="1">
            <a:spLocks noChangeArrowheads="1"/>
          </p:cNvSpPr>
          <p:nvPr/>
        </p:nvSpPr>
        <p:spPr bwMode="auto">
          <a:xfrm>
            <a:off x="3657600" y="4267200"/>
            <a:ext cx="5181600" cy="8925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182880" tIns="137160" rIns="182880" bIns="137160">
            <a:spAutoFit/>
          </a:bodyPr>
          <a:lstStyle/>
          <a:p>
            <a:r>
              <a:rPr lang="en-US" sz="2000" dirty="0">
                <a:latin typeface="Calibri"/>
              </a:rPr>
              <a:t>The </a:t>
            </a:r>
            <a:r>
              <a:rPr lang="en-US" sz="2000" dirty="0">
                <a:solidFill>
                  <a:srgbClr val="FF3399"/>
                </a:solidFill>
                <a:latin typeface="Calibri"/>
              </a:rPr>
              <a:t>Dominance Frontier </a:t>
            </a:r>
            <a:r>
              <a:rPr lang="en-US" sz="2000" dirty="0">
                <a:latin typeface="Calibri"/>
              </a:rPr>
              <a:t>of a node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x</a:t>
            </a:r>
            <a:r>
              <a:rPr lang="en-US" sz="2000" dirty="0">
                <a:latin typeface="Calibri"/>
              </a:rPr>
              <a:t> = </a:t>
            </a:r>
          </a:p>
          <a:p>
            <a:r>
              <a:rPr lang="en-US" sz="2000" dirty="0">
                <a:solidFill>
                  <a:srgbClr val="0000FF"/>
                </a:solidFill>
                <a:latin typeface="Calibri"/>
              </a:rPr>
              <a:t>{ w | 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pred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(w) AND !(x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sdom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w)}</a:t>
            </a:r>
            <a:endParaRPr lang="en-US" sz="3200" dirty="0">
              <a:solidFill>
                <a:srgbClr val="0000FF"/>
              </a:solidFill>
              <a:latin typeface="Calibri"/>
              <a:sym typeface="Symbol" pitchFamily="18" charset="2"/>
            </a:endParaRPr>
          </a:p>
        </p:txBody>
      </p:sp>
      <p:sp>
        <p:nvSpPr>
          <p:cNvPr id="984128" name="Oval 64"/>
          <p:cNvSpPr>
            <a:spLocks noChangeArrowheads="1"/>
          </p:cNvSpPr>
          <p:nvPr/>
        </p:nvSpPr>
        <p:spPr bwMode="auto">
          <a:xfrm>
            <a:off x="6629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4130" name="Oval 66"/>
          <p:cNvSpPr>
            <a:spLocks noChangeArrowheads="1"/>
          </p:cNvSpPr>
          <p:nvPr/>
        </p:nvSpPr>
        <p:spPr bwMode="auto">
          <a:xfrm>
            <a:off x="79248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4131" name="Oval 67"/>
          <p:cNvSpPr>
            <a:spLocks noChangeArrowheads="1"/>
          </p:cNvSpPr>
          <p:nvPr/>
        </p:nvSpPr>
        <p:spPr bwMode="auto">
          <a:xfrm>
            <a:off x="61722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4132" name="Oval 68"/>
          <p:cNvSpPr>
            <a:spLocks noChangeArrowheads="1"/>
          </p:cNvSpPr>
          <p:nvPr/>
        </p:nvSpPr>
        <p:spPr bwMode="auto">
          <a:xfrm>
            <a:off x="55880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4133" name="Oval 69"/>
          <p:cNvSpPr>
            <a:spLocks noChangeArrowheads="1"/>
          </p:cNvSpPr>
          <p:nvPr/>
        </p:nvSpPr>
        <p:spPr bwMode="auto">
          <a:xfrm>
            <a:off x="61722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4134" name="Oval 70"/>
          <p:cNvSpPr>
            <a:spLocks noChangeArrowheads="1"/>
          </p:cNvSpPr>
          <p:nvPr/>
        </p:nvSpPr>
        <p:spPr bwMode="auto">
          <a:xfrm>
            <a:off x="67564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4135" name="Oval 71"/>
          <p:cNvSpPr>
            <a:spLocks noChangeArrowheads="1"/>
          </p:cNvSpPr>
          <p:nvPr/>
        </p:nvSpPr>
        <p:spPr bwMode="auto">
          <a:xfrm>
            <a:off x="44196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4136" name="Oval 72"/>
          <p:cNvSpPr>
            <a:spLocks noChangeArrowheads="1"/>
          </p:cNvSpPr>
          <p:nvPr/>
        </p:nvSpPr>
        <p:spPr bwMode="auto">
          <a:xfrm>
            <a:off x="44196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4137" name="Oval 73"/>
          <p:cNvSpPr>
            <a:spLocks noChangeArrowheads="1"/>
          </p:cNvSpPr>
          <p:nvPr/>
        </p:nvSpPr>
        <p:spPr bwMode="auto">
          <a:xfrm>
            <a:off x="54102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4138" name="Oval 74"/>
          <p:cNvSpPr>
            <a:spLocks noChangeArrowheads="1"/>
          </p:cNvSpPr>
          <p:nvPr/>
        </p:nvSpPr>
        <p:spPr bwMode="auto">
          <a:xfrm>
            <a:off x="73914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4139" name="Oval 75"/>
          <p:cNvSpPr>
            <a:spLocks noChangeArrowheads="1"/>
          </p:cNvSpPr>
          <p:nvPr/>
        </p:nvSpPr>
        <p:spPr bwMode="auto">
          <a:xfrm>
            <a:off x="7340600" y="276225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4140" name="Oval 76"/>
          <p:cNvSpPr>
            <a:spLocks noChangeArrowheads="1"/>
          </p:cNvSpPr>
          <p:nvPr/>
        </p:nvSpPr>
        <p:spPr bwMode="auto">
          <a:xfrm>
            <a:off x="80010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4141" name="AutoShape 77"/>
          <p:cNvCxnSpPr>
            <a:cxnSpLocks noChangeShapeType="1"/>
            <a:stCxn id="984128" idx="4"/>
            <a:endCxn id="984131" idx="0"/>
          </p:cNvCxnSpPr>
          <p:nvPr/>
        </p:nvCxnSpPr>
        <p:spPr bwMode="auto">
          <a:xfrm flipH="1">
            <a:off x="6400800" y="14620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2" name="AutoShape 78"/>
          <p:cNvCxnSpPr>
            <a:cxnSpLocks noChangeShapeType="1"/>
            <a:stCxn id="984131" idx="4"/>
            <a:endCxn id="984132" idx="0"/>
          </p:cNvCxnSpPr>
          <p:nvPr/>
        </p:nvCxnSpPr>
        <p:spPr bwMode="auto">
          <a:xfrm flipH="1">
            <a:off x="5816600" y="2376488"/>
            <a:ext cx="5842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3" name="AutoShape 79"/>
          <p:cNvCxnSpPr>
            <a:cxnSpLocks noChangeShapeType="1"/>
            <a:stCxn id="984131" idx="4"/>
            <a:endCxn id="984133" idx="0"/>
          </p:cNvCxnSpPr>
          <p:nvPr/>
        </p:nvCxnSpPr>
        <p:spPr bwMode="auto">
          <a:xfrm>
            <a:off x="6400800" y="2376488"/>
            <a:ext cx="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4" name="AutoShape 80"/>
          <p:cNvCxnSpPr>
            <a:cxnSpLocks noChangeShapeType="1"/>
            <a:stCxn id="984131" idx="4"/>
            <a:endCxn id="984134" idx="0"/>
          </p:cNvCxnSpPr>
          <p:nvPr/>
        </p:nvCxnSpPr>
        <p:spPr bwMode="auto">
          <a:xfrm>
            <a:off x="6400800" y="2376488"/>
            <a:ext cx="5842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5" name="AutoShape 81"/>
          <p:cNvCxnSpPr>
            <a:cxnSpLocks noChangeShapeType="1"/>
            <a:stCxn id="984135" idx="4"/>
            <a:endCxn id="984136" idx="0"/>
          </p:cNvCxnSpPr>
          <p:nvPr/>
        </p:nvCxnSpPr>
        <p:spPr bwMode="auto">
          <a:xfrm>
            <a:off x="4648200" y="2300288"/>
            <a:ext cx="0" cy="447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6" name="AutoShape 82"/>
          <p:cNvCxnSpPr>
            <a:cxnSpLocks noChangeShapeType="1"/>
            <a:stCxn id="984128" idx="4"/>
            <a:endCxn id="984137" idx="0"/>
          </p:cNvCxnSpPr>
          <p:nvPr/>
        </p:nvCxnSpPr>
        <p:spPr bwMode="auto">
          <a:xfrm flipH="1">
            <a:off x="5638800" y="1462088"/>
            <a:ext cx="1219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7" name="AutoShape 83"/>
          <p:cNvCxnSpPr>
            <a:cxnSpLocks noChangeShapeType="1"/>
            <a:stCxn id="984128" idx="4"/>
            <a:endCxn id="984135" idx="0"/>
          </p:cNvCxnSpPr>
          <p:nvPr/>
        </p:nvCxnSpPr>
        <p:spPr bwMode="auto">
          <a:xfrm flipH="1">
            <a:off x="4648200" y="1462088"/>
            <a:ext cx="22098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8" name="AutoShape 84"/>
          <p:cNvCxnSpPr>
            <a:cxnSpLocks noChangeShapeType="1"/>
            <a:stCxn id="984128" idx="4"/>
            <a:endCxn id="984138" idx="0"/>
          </p:cNvCxnSpPr>
          <p:nvPr/>
        </p:nvCxnSpPr>
        <p:spPr bwMode="auto">
          <a:xfrm>
            <a:off x="6858000" y="1462088"/>
            <a:ext cx="7620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49" name="AutoShape 85"/>
          <p:cNvCxnSpPr>
            <a:cxnSpLocks noChangeShapeType="1"/>
            <a:stCxn id="984138" idx="4"/>
            <a:endCxn id="984139" idx="0"/>
          </p:cNvCxnSpPr>
          <p:nvPr/>
        </p:nvCxnSpPr>
        <p:spPr bwMode="auto">
          <a:xfrm flipH="1">
            <a:off x="7569200" y="2376488"/>
            <a:ext cx="508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0" name="AutoShape 86"/>
          <p:cNvCxnSpPr>
            <a:cxnSpLocks noChangeShapeType="1"/>
            <a:stCxn id="984138" idx="4"/>
            <a:endCxn id="984130" idx="0"/>
          </p:cNvCxnSpPr>
          <p:nvPr/>
        </p:nvCxnSpPr>
        <p:spPr bwMode="auto">
          <a:xfrm>
            <a:off x="7620000" y="2376488"/>
            <a:ext cx="5334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1" name="AutoShape 87"/>
          <p:cNvCxnSpPr>
            <a:cxnSpLocks noChangeShapeType="1"/>
            <a:stCxn id="984128" idx="4"/>
            <a:endCxn id="984140" idx="0"/>
          </p:cNvCxnSpPr>
          <p:nvPr/>
        </p:nvCxnSpPr>
        <p:spPr bwMode="auto">
          <a:xfrm>
            <a:off x="6858000" y="1462088"/>
            <a:ext cx="13716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4152" name="Oval 88"/>
          <p:cNvSpPr>
            <a:spLocks noChangeArrowheads="1"/>
          </p:cNvSpPr>
          <p:nvPr/>
        </p:nvSpPr>
        <p:spPr bwMode="auto">
          <a:xfrm>
            <a:off x="8610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cxnSp>
        <p:nvCxnSpPr>
          <p:cNvPr id="984153" name="AutoShape 89"/>
          <p:cNvCxnSpPr>
            <a:cxnSpLocks noChangeShapeType="1"/>
            <a:stCxn id="984128" idx="4"/>
            <a:endCxn id="984152" idx="1"/>
          </p:cNvCxnSpPr>
          <p:nvPr/>
        </p:nvCxnSpPr>
        <p:spPr bwMode="auto">
          <a:xfrm>
            <a:off x="6858000" y="1462088"/>
            <a:ext cx="1819275" cy="495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4" name="AutoShape 90"/>
          <p:cNvCxnSpPr>
            <a:cxnSpLocks noChangeShapeType="1"/>
            <a:stCxn id="984070" idx="4"/>
            <a:endCxn id="984076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4155" name="AutoShape 91"/>
          <p:cNvCxnSpPr>
            <a:cxnSpLocks noChangeShapeType="1"/>
            <a:stCxn id="984071" idx="4"/>
            <a:endCxn id="984079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9" name="Text Box 73"/>
          <p:cNvSpPr txBox="1">
            <a:spLocks noChangeArrowheads="1"/>
          </p:cNvSpPr>
          <p:nvPr/>
        </p:nvSpPr>
        <p:spPr bwMode="auto">
          <a:xfrm>
            <a:off x="1371600" y="5638800"/>
            <a:ext cx="562167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182880" tIns="137160" rIns="182880" bIns="13716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strictly dominates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</a:t>
            </a:r>
            <a:r>
              <a:rPr lang="en-US" dirty="0">
                <a:latin typeface="Calibri"/>
              </a:rPr>
              <a:t>(x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sdom</a:t>
            </a:r>
            <a:r>
              <a:rPr lang="en-US" dirty="0">
                <a:latin typeface="Calibri"/>
              </a:rPr>
              <a:t> w) </a:t>
            </a:r>
            <a:r>
              <a:rPr lang="en-US" dirty="0" err="1">
                <a:latin typeface="Calibri"/>
              </a:rPr>
              <a:t>iff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x </a:t>
            </a:r>
            <a:r>
              <a:rPr lang="en-US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w AND x 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 w</a:t>
            </a:r>
            <a:endParaRPr lang="en-US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1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1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EBB1-F4E7-4763-B7D5-DC88B8C3137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85090" name="Freeform 2"/>
          <p:cNvSpPr>
            <a:spLocks/>
          </p:cNvSpPr>
          <p:nvPr/>
        </p:nvSpPr>
        <p:spPr bwMode="auto">
          <a:xfrm>
            <a:off x="1162050" y="2351088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838200"/>
          </a:xfrm>
        </p:spPr>
        <p:txBody>
          <a:bodyPr>
            <a:normAutofit/>
          </a:bodyPr>
          <a:lstStyle/>
          <a:p>
            <a:r>
              <a:rPr lang="en-US" sz="3600" dirty="0"/>
              <a:t>Dominance Frontier and Path Convergence</a:t>
            </a:r>
          </a:p>
        </p:txBody>
      </p:sp>
      <p:sp>
        <p:nvSpPr>
          <p:cNvPr id="985092" name="Oval 4"/>
          <p:cNvSpPr>
            <a:spLocks noChangeArrowheads="1"/>
          </p:cNvSpPr>
          <p:nvPr/>
        </p:nvSpPr>
        <p:spPr bwMode="auto">
          <a:xfrm>
            <a:off x="3657600" y="2590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5093" name="Oval 5"/>
          <p:cNvSpPr>
            <a:spLocks noChangeArrowheads="1"/>
          </p:cNvSpPr>
          <p:nvPr/>
        </p:nvSpPr>
        <p:spPr bwMode="auto">
          <a:xfrm>
            <a:off x="1676400" y="1143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5094" name="Oval 6"/>
          <p:cNvSpPr>
            <a:spLocks noChangeArrowheads="1"/>
          </p:cNvSpPr>
          <p:nvPr/>
        </p:nvSpPr>
        <p:spPr bwMode="auto">
          <a:xfrm>
            <a:off x="1676400" y="19050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5095" name="Oval 7"/>
          <p:cNvSpPr>
            <a:spLocks noChangeArrowheads="1"/>
          </p:cNvSpPr>
          <p:nvPr/>
        </p:nvSpPr>
        <p:spPr bwMode="auto">
          <a:xfrm>
            <a:off x="12192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5096" name="Oval 8"/>
          <p:cNvSpPr>
            <a:spLocks noChangeArrowheads="1"/>
          </p:cNvSpPr>
          <p:nvPr/>
        </p:nvSpPr>
        <p:spPr bwMode="auto">
          <a:xfrm>
            <a:off x="22098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5097" name="Oval 9"/>
          <p:cNvSpPr>
            <a:spLocks noChangeArrowheads="1"/>
          </p:cNvSpPr>
          <p:nvPr/>
        </p:nvSpPr>
        <p:spPr bwMode="auto">
          <a:xfrm>
            <a:off x="1676400" y="3657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5098" name="Oval 10"/>
          <p:cNvSpPr>
            <a:spLocks noChangeArrowheads="1"/>
          </p:cNvSpPr>
          <p:nvPr/>
        </p:nvSpPr>
        <p:spPr bwMode="auto">
          <a:xfrm>
            <a:off x="1676400" y="4648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5099" name="Oval 11"/>
          <p:cNvSpPr>
            <a:spLocks noChangeArrowheads="1"/>
          </p:cNvSpPr>
          <p:nvPr/>
        </p:nvSpPr>
        <p:spPr bwMode="auto">
          <a:xfrm>
            <a:off x="533400" y="18288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5100" name="Oval 12"/>
          <p:cNvSpPr>
            <a:spLocks noChangeArrowheads="1"/>
          </p:cNvSpPr>
          <p:nvPr/>
        </p:nvSpPr>
        <p:spPr bwMode="auto">
          <a:xfrm>
            <a:off x="533400" y="2895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5101" name="Oval 13"/>
          <p:cNvSpPr>
            <a:spLocks noChangeArrowheads="1"/>
          </p:cNvSpPr>
          <p:nvPr/>
        </p:nvSpPr>
        <p:spPr bwMode="auto">
          <a:xfrm>
            <a:off x="533400" y="39624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5102" name="Oval 14"/>
          <p:cNvSpPr>
            <a:spLocks noChangeArrowheads="1"/>
          </p:cNvSpPr>
          <p:nvPr/>
        </p:nvSpPr>
        <p:spPr bwMode="auto">
          <a:xfrm>
            <a:off x="3276600" y="1905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5103" name="Oval 15"/>
          <p:cNvSpPr>
            <a:spLocks noChangeArrowheads="1"/>
          </p:cNvSpPr>
          <p:nvPr/>
        </p:nvSpPr>
        <p:spPr bwMode="auto">
          <a:xfrm>
            <a:off x="2819400" y="2743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5104" name="Oval 16"/>
          <p:cNvSpPr>
            <a:spLocks noChangeArrowheads="1"/>
          </p:cNvSpPr>
          <p:nvPr/>
        </p:nvSpPr>
        <p:spPr bwMode="auto">
          <a:xfrm>
            <a:off x="3352800" y="3505200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5105" name="AutoShape 17"/>
          <p:cNvCxnSpPr>
            <a:cxnSpLocks noChangeShapeType="1"/>
            <a:endCxn id="985094" idx="0"/>
          </p:cNvCxnSpPr>
          <p:nvPr/>
        </p:nvCxnSpPr>
        <p:spPr bwMode="auto">
          <a:xfrm>
            <a:off x="1905000" y="1676400"/>
            <a:ext cx="0" cy="214313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6" name="AutoShape 18"/>
          <p:cNvCxnSpPr>
            <a:cxnSpLocks noChangeShapeType="1"/>
            <a:stCxn id="985094" idx="4"/>
            <a:endCxn id="985095" idx="0"/>
          </p:cNvCxnSpPr>
          <p:nvPr/>
        </p:nvCxnSpPr>
        <p:spPr bwMode="auto">
          <a:xfrm flipH="1">
            <a:off x="1447800" y="2376488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7" name="AutoShape 19"/>
          <p:cNvCxnSpPr>
            <a:cxnSpLocks noChangeShapeType="1"/>
            <a:stCxn id="985094" idx="4"/>
            <a:endCxn id="985096" idx="0"/>
          </p:cNvCxnSpPr>
          <p:nvPr/>
        </p:nvCxnSpPr>
        <p:spPr bwMode="auto">
          <a:xfrm>
            <a:off x="1905000" y="2376488"/>
            <a:ext cx="5334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8" name="AutoShape 20"/>
          <p:cNvCxnSpPr>
            <a:cxnSpLocks noChangeShapeType="1"/>
            <a:stCxn id="985095" idx="4"/>
            <a:endCxn id="985097" idx="0"/>
          </p:cNvCxnSpPr>
          <p:nvPr/>
        </p:nvCxnSpPr>
        <p:spPr bwMode="auto">
          <a:xfrm>
            <a:off x="1447800" y="3214688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09" name="AutoShape 21"/>
          <p:cNvCxnSpPr>
            <a:cxnSpLocks noChangeShapeType="1"/>
            <a:stCxn id="985096" idx="4"/>
            <a:endCxn id="985097" idx="0"/>
          </p:cNvCxnSpPr>
          <p:nvPr/>
        </p:nvCxnSpPr>
        <p:spPr bwMode="auto">
          <a:xfrm flipH="1">
            <a:off x="1905000" y="3214688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0" name="AutoShape 22"/>
          <p:cNvCxnSpPr>
            <a:cxnSpLocks noChangeShapeType="1"/>
            <a:stCxn id="985097" idx="4"/>
            <a:endCxn id="985098" idx="0"/>
          </p:cNvCxnSpPr>
          <p:nvPr/>
        </p:nvCxnSpPr>
        <p:spPr bwMode="auto">
          <a:xfrm>
            <a:off x="1905000" y="4129088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1" name="AutoShape 23"/>
          <p:cNvCxnSpPr>
            <a:cxnSpLocks noChangeShapeType="1"/>
            <a:stCxn id="985099" idx="4"/>
            <a:endCxn id="985100" idx="0"/>
          </p:cNvCxnSpPr>
          <p:nvPr/>
        </p:nvCxnSpPr>
        <p:spPr bwMode="auto">
          <a:xfrm>
            <a:off x="762000" y="23002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2" name="AutoShape 24"/>
          <p:cNvCxnSpPr>
            <a:cxnSpLocks noChangeShapeType="1"/>
            <a:stCxn id="985100" idx="4"/>
            <a:endCxn id="985101" idx="0"/>
          </p:cNvCxnSpPr>
          <p:nvPr/>
        </p:nvCxnSpPr>
        <p:spPr bwMode="auto">
          <a:xfrm>
            <a:off x="762000" y="3367088"/>
            <a:ext cx="0" cy="581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3" name="AutoShape 25"/>
          <p:cNvCxnSpPr>
            <a:cxnSpLocks noChangeShapeType="1"/>
            <a:stCxn id="985093" idx="4"/>
            <a:endCxn id="985099" idx="0"/>
          </p:cNvCxnSpPr>
          <p:nvPr/>
        </p:nvCxnSpPr>
        <p:spPr bwMode="auto">
          <a:xfrm flipH="1">
            <a:off x="762000" y="16144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4" name="AutoShape 26"/>
          <p:cNvCxnSpPr>
            <a:cxnSpLocks noChangeShapeType="1"/>
            <a:stCxn id="985093" idx="4"/>
            <a:endCxn id="985102" idx="0"/>
          </p:cNvCxnSpPr>
          <p:nvPr/>
        </p:nvCxnSpPr>
        <p:spPr bwMode="auto">
          <a:xfrm>
            <a:off x="1905000" y="1614488"/>
            <a:ext cx="16002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5" name="AutoShape 27"/>
          <p:cNvCxnSpPr>
            <a:cxnSpLocks noChangeShapeType="1"/>
            <a:stCxn id="985102" idx="4"/>
            <a:endCxn id="985103" idx="0"/>
          </p:cNvCxnSpPr>
          <p:nvPr/>
        </p:nvCxnSpPr>
        <p:spPr bwMode="auto">
          <a:xfrm flipH="1">
            <a:off x="3048000" y="2376488"/>
            <a:ext cx="4572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6" name="AutoShape 28"/>
          <p:cNvCxnSpPr>
            <a:cxnSpLocks noChangeShapeType="1"/>
            <a:stCxn id="985102" idx="4"/>
            <a:endCxn id="985092" idx="0"/>
          </p:cNvCxnSpPr>
          <p:nvPr/>
        </p:nvCxnSpPr>
        <p:spPr bwMode="auto">
          <a:xfrm>
            <a:off x="3505200" y="2376488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7" name="AutoShape 29"/>
          <p:cNvCxnSpPr>
            <a:cxnSpLocks noChangeShapeType="1"/>
            <a:stCxn id="985092" idx="4"/>
            <a:endCxn id="985104" idx="0"/>
          </p:cNvCxnSpPr>
          <p:nvPr/>
        </p:nvCxnSpPr>
        <p:spPr bwMode="auto">
          <a:xfrm flipH="1">
            <a:off x="3581400" y="3062288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8" name="AutoShape 30"/>
          <p:cNvCxnSpPr>
            <a:cxnSpLocks noChangeShapeType="1"/>
            <a:stCxn id="985103" idx="4"/>
            <a:endCxn id="985104" idx="0"/>
          </p:cNvCxnSpPr>
          <p:nvPr/>
        </p:nvCxnSpPr>
        <p:spPr bwMode="auto">
          <a:xfrm>
            <a:off x="3048000" y="3214688"/>
            <a:ext cx="5334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19" name="AutoShape 31"/>
          <p:cNvCxnSpPr>
            <a:cxnSpLocks noChangeShapeType="1"/>
            <a:stCxn id="985104" idx="4"/>
            <a:endCxn id="985098" idx="0"/>
          </p:cNvCxnSpPr>
          <p:nvPr/>
        </p:nvCxnSpPr>
        <p:spPr bwMode="auto">
          <a:xfrm flipH="1">
            <a:off x="1905000" y="3976688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0" name="AutoShape 32"/>
          <p:cNvCxnSpPr>
            <a:cxnSpLocks noChangeShapeType="1"/>
            <a:stCxn id="985101" idx="4"/>
            <a:endCxn id="985098" idx="0"/>
          </p:cNvCxnSpPr>
          <p:nvPr/>
        </p:nvCxnSpPr>
        <p:spPr bwMode="auto">
          <a:xfrm>
            <a:off x="762000" y="4433888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1" name="AutoShape 33"/>
          <p:cNvCxnSpPr>
            <a:cxnSpLocks noChangeShapeType="1"/>
            <a:stCxn id="985100" idx="4"/>
            <a:endCxn id="985100" idx="0"/>
          </p:cNvCxnSpPr>
          <p:nvPr/>
        </p:nvCxnSpPr>
        <p:spPr bwMode="auto">
          <a:xfrm rot="5400000" flipH="1" flipV="1">
            <a:off x="519906" y="3123407"/>
            <a:ext cx="485775" cy="1588"/>
          </a:xfrm>
          <a:prstGeom prst="curvedConnector5">
            <a:avLst>
              <a:gd name="adj1" fmla="val -44116"/>
              <a:gd name="adj2" fmla="val -30400005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22" name="AutoShape 34"/>
          <p:cNvCxnSpPr>
            <a:cxnSpLocks noChangeShapeType="1"/>
            <a:stCxn id="985097" idx="4"/>
            <a:endCxn id="985094" idx="0"/>
          </p:cNvCxnSpPr>
          <p:nvPr/>
        </p:nvCxnSpPr>
        <p:spPr bwMode="auto">
          <a:xfrm rot="5400000" flipH="1" flipV="1">
            <a:off x="786606" y="3009107"/>
            <a:ext cx="2238375" cy="1588"/>
          </a:xfrm>
          <a:prstGeom prst="curvedConnector5">
            <a:avLst>
              <a:gd name="adj1" fmla="val -9574"/>
              <a:gd name="adj2" fmla="val -50200005"/>
              <a:gd name="adj3" fmla="val 1036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52" name="AutoShape 64"/>
          <p:cNvCxnSpPr>
            <a:cxnSpLocks noChangeShapeType="1"/>
            <a:stCxn id="985095" idx="4"/>
            <a:endCxn id="985101" idx="0"/>
          </p:cNvCxnSpPr>
          <p:nvPr/>
        </p:nvCxnSpPr>
        <p:spPr bwMode="auto">
          <a:xfrm flipH="1">
            <a:off x="762000" y="3214688"/>
            <a:ext cx="685800" cy="733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53" name="AutoShape 65"/>
          <p:cNvCxnSpPr>
            <a:cxnSpLocks noChangeShapeType="1"/>
            <a:stCxn id="985096" idx="4"/>
            <a:endCxn id="985104" idx="0"/>
          </p:cNvCxnSpPr>
          <p:nvPr/>
        </p:nvCxnSpPr>
        <p:spPr bwMode="auto">
          <a:xfrm>
            <a:off x="2438400" y="3214688"/>
            <a:ext cx="1143000" cy="2762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sp>
        <p:nvSpPr>
          <p:cNvPr id="985154" name="Freeform 66"/>
          <p:cNvSpPr>
            <a:spLocks/>
          </p:cNvSpPr>
          <p:nvPr/>
        </p:nvSpPr>
        <p:spPr bwMode="auto">
          <a:xfrm>
            <a:off x="5943600" y="2590800"/>
            <a:ext cx="1646238" cy="1920875"/>
          </a:xfrm>
          <a:custGeom>
            <a:avLst/>
            <a:gdLst/>
            <a:ahLst/>
            <a:cxnLst>
              <a:cxn ang="0">
                <a:pos x="815" y="0"/>
              </a:cxn>
              <a:cxn ang="0">
                <a:pos x="897" y="99"/>
              </a:cxn>
              <a:cxn ang="0">
                <a:pos x="971" y="189"/>
              </a:cxn>
              <a:cxn ang="0">
                <a:pos x="1037" y="280"/>
              </a:cxn>
              <a:cxn ang="0">
                <a:pos x="988" y="477"/>
              </a:cxn>
              <a:cxn ang="0">
                <a:pos x="897" y="741"/>
              </a:cxn>
              <a:cxn ang="0">
                <a:pos x="799" y="922"/>
              </a:cxn>
              <a:cxn ang="0">
                <a:pos x="749" y="1004"/>
              </a:cxn>
              <a:cxn ang="0">
                <a:pos x="494" y="1210"/>
              </a:cxn>
              <a:cxn ang="0">
                <a:pos x="362" y="1144"/>
              </a:cxn>
              <a:cxn ang="0">
                <a:pos x="329" y="1095"/>
              </a:cxn>
              <a:cxn ang="0">
                <a:pos x="288" y="963"/>
              </a:cxn>
              <a:cxn ang="0">
                <a:pos x="148" y="732"/>
              </a:cxn>
              <a:cxn ang="0">
                <a:pos x="107" y="634"/>
              </a:cxn>
              <a:cxn ang="0">
                <a:pos x="83" y="551"/>
              </a:cxn>
              <a:cxn ang="0">
                <a:pos x="33" y="494"/>
              </a:cxn>
              <a:cxn ang="0">
                <a:pos x="0" y="420"/>
              </a:cxn>
              <a:cxn ang="0">
                <a:pos x="99" y="198"/>
              </a:cxn>
              <a:cxn ang="0">
                <a:pos x="576" y="115"/>
              </a:cxn>
              <a:cxn ang="0">
                <a:pos x="692" y="66"/>
              </a:cxn>
              <a:cxn ang="0">
                <a:pos x="790" y="0"/>
              </a:cxn>
              <a:cxn ang="0">
                <a:pos x="815" y="0"/>
              </a:cxn>
            </a:cxnLst>
            <a:rect l="0" t="0" r="r" b="b"/>
            <a:pathLst>
              <a:path w="1037" h="1210">
                <a:moveTo>
                  <a:pt x="815" y="0"/>
                </a:moveTo>
                <a:cubicBezTo>
                  <a:pt x="844" y="31"/>
                  <a:pt x="872" y="65"/>
                  <a:pt x="897" y="99"/>
                </a:cubicBezTo>
                <a:cubicBezTo>
                  <a:pt x="925" y="136"/>
                  <a:pt x="934" y="164"/>
                  <a:pt x="971" y="189"/>
                </a:cubicBezTo>
                <a:cubicBezTo>
                  <a:pt x="992" y="220"/>
                  <a:pt x="1017" y="248"/>
                  <a:pt x="1037" y="280"/>
                </a:cubicBezTo>
                <a:cubicBezTo>
                  <a:pt x="1027" y="349"/>
                  <a:pt x="1001" y="409"/>
                  <a:pt x="988" y="477"/>
                </a:cubicBezTo>
                <a:cubicBezTo>
                  <a:pt x="967" y="587"/>
                  <a:pt x="979" y="659"/>
                  <a:pt x="897" y="741"/>
                </a:cubicBezTo>
                <a:cubicBezTo>
                  <a:pt x="875" y="807"/>
                  <a:pt x="847" y="870"/>
                  <a:pt x="799" y="922"/>
                </a:cubicBezTo>
                <a:cubicBezTo>
                  <a:pt x="787" y="955"/>
                  <a:pt x="769" y="976"/>
                  <a:pt x="749" y="1004"/>
                </a:cubicBezTo>
                <a:cubicBezTo>
                  <a:pt x="670" y="1115"/>
                  <a:pt x="627" y="1167"/>
                  <a:pt x="494" y="1210"/>
                </a:cubicBezTo>
                <a:cubicBezTo>
                  <a:pt x="415" y="1200"/>
                  <a:pt x="417" y="1198"/>
                  <a:pt x="362" y="1144"/>
                </a:cubicBezTo>
                <a:cubicBezTo>
                  <a:pt x="348" y="1130"/>
                  <a:pt x="329" y="1095"/>
                  <a:pt x="329" y="1095"/>
                </a:cubicBezTo>
                <a:cubicBezTo>
                  <a:pt x="318" y="1049"/>
                  <a:pt x="315" y="1003"/>
                  <a:pt x="288" y="963"/>
                </a:cubicBezTo>
                <a:cubicBezTo>
                  <a:pt x="262" y="882"/>
                  <a:pt x="199" y="800"/>
                  <a:pt x="148" y="732"/>
                </a:cubicBezTo>
                <a:cubicBezTo>
                  <a:pt x="136" y="696"/>
                  <a:pt x="119" y="669"/>
                  <a:pt x="107" y="634"/>
                </a:cubicBezTo>
                <a:cubicBezTo>
                  <a:pt x="98" y="608"/>
                  <a:pt x="97" y="574"/>
                  <a:pt x="83" y="551"/>
                </a:cubicBezTo>
                <a:cubicBezTo>
                  <a:pt x="71" y="531"/>
                  <a:pt x="48" y="513"/>
                  <a:pt x="33" y="494"/>
                </a:cubicBezTo>
                <a:cubicBezTo>
                  <a:pt x="15" y="472"/>
                  <a:pt x="10" y="446"/>
                  <a:pt x="0" y="420"/>
                </a:cubicBezTo>
                <a:cubicBezTo>
                  <a:pt x="11" y="336"/>
                  <a:pt x="5" y="228"/>
                  <a:pt x="99" y="198"/>
                </a:cubicBezTo>
                <a:cubicBezTo>
                  <a:pt x="246" y="98"/>
                  <a:pt x="390" y="121"/>
                  <a:pt x="576" y="115"/>
                </a:cubicBezTo>
                <a:cubicBezTo>
                  <a:pt x="616" y="105"/>
                  <a:pt x="659" y="90"/>
                  <a:pt x="692" y="66"/>
                </a:cubicBezTo>
                <a:cubicBezTo>
                  <a:pt x="726" y="41"/>
                  <a:pt x="749" y="14"/>
                  <a:pt x="790" y="0"/>
                </a:cubicBezTo>
                <a:cubicBezTo>
                  <a:pt x="818" y="9"/>
                  <a:pt x="815" y="17"/>
                  <a:pt x="815" y="0"/>
                </a:cubicBezTo>
                <a:close/>
              </a:path>
            </a:pathLst>
          </a:custGeom>
          <a:solidFill>
            <a:srgbClr val="FFFF00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985155" name="Oval 67"/>
          <p:cNvSpPr>
            <a:spLocks noChangeArrowheads="1"/>
          </p:cNvSpPr>
          <p:nvPr/>
        </p:nvSpPr>
        <p:spPr bwMode="auto">
          <a:xfrm>
            <a:off x="8439150" y="28305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11</a:t>
            </a:r>
          </a:p>
        </p:txBody>
      </p:sp>
      <p:sp>
        <p:nvSpPr>
          <p:cNvPr id="985156" name="Oval 68"/>
          <p:cNvSpPr>
            <a:spLocks noChangeArrowheads="1"/>
          </p:cNvSpPr>
          <p:nvPr/>
        </p:nvSpPr>
        <p:spPr bwMode="auto">
          <a:xfrm>
            <a:off x="6457950" y="13827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985157" name="Oval 69"/>
          <p:cNvSpPr>
            <a:spLocks noChangeArrowheads="1"/>
          </p:cNvSpPr>
          <p:nvPr/>
        </p:nvSpPr>
        <p:spPr bwMode="auto">
          <a:xfrm>
            <a:off x="6457950" y="21447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985158" name="Oval 70"/>
          <p:cNvSpPr>
            <a:spLocks noChangeArrowheads="1"/>
          </p:cNvSpPr>
          <p:nvPr/>
        </p:nvSpPr>
        <p:spPr bwMode="auto">
          <a:xfrm>
            <a:off x="60007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985159" name="Oval 71"/>
          <p:cNvSpPr>
            <a:spLocks noChangeArrowheads="1"/>
          </p:cNvSpPr>
          <p:nvPr/>
        </p:nvSpPr>
        <p:spPr bwMode="auto">
          <a:xfrm>
            <a:off x="69913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985160" name="Oval 72"/>
          <p:cNvSpPr>
            <a:spLocks noChangeArrowheads="1"/>
          </p:cNvSpPr>
          <p:nvPr/>
        </p:nvSpPr>
        <p:spPr bwMode="auto">
          <a:xfrm>
            <a:off x="6457950" y="38973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8</a:t>
            </a:r>
          </a:p>
        </p:txBody>
      </p:sp>
      <p:sp>
        <p:nvSpPr>
          <p:cNvPr id="985161" name="Oval 73"/>
          <p:cNvSpPr>
            <a:spLocks noChangeArrowheads="1"/>
          </p:cNvSpPr>
          <p:nvPr/>
        </p:nvSpPr>
        <p:spPr bwMode="auto">
          <a:xfrm>
            <a:off x="6457950" y="48879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13</a:t>
            </a:r>
          </a:p>
        </p:txBody>
      </p:sp>
      <p:sp>
        <p:nvSpPr>
          <p:cNvPr id="985162" name="Oval 74"/>
          <p:cNvSpPr>
            <a:spLocks noChangeArrowheads="1"/>
          </p:cNvSpPr>
          <p:nvPr/>
        </p:nvSpPr>
        <p:spPr bwMode="auto">
          <a:xfrm>
            <a:off x="5314950" y="20685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985163" name="Oval 75"/>
          <p:cNvSpPr>
            <a:spLocks noChangeArrowheads="1"/>
          </p:cNvSpPr>
          <p:nvPr/>
        </p:nvSpPr>
        <p:spPr bwMode="auto">
          <a:xfrm>
            <a:off x="5314950" y="31353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985164" name="Oval 76"/>
          <p:cNvSpPr>
            <a:spLocks noChangeArrowheads="1"/>
          </p:cNvSpPr>
          <p:nvPr/>
        </p:nvSpPr>
        <p:spPr bwMode="auto">
          <a:xfrm>
            <a:off x="5314950" y="42021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985165" name="Oval 77"/>
          <p:cNvSpPr>
            <a:spLocks noChangeArrowheads="1"/>
          </p:cNvSpPr>
          <p:nvPr/>
        </p:nvSpPr>
        <p:spPr bwMode="auto">
          <a:xfrm>
            <a:off x="8058150" y="21447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9</a:t>
            </a:r>
          </a:p>
        </p:txBody>
      </p:sp>
      <p:sp>
        <p:nvSpPr>
          <p:cNvPr id="985166" name="Oval 78"/>
          <p:cNvSpPr>
            <a:spLocks noChangeArrowheads="1"/>
          </p:cNvSpPr>
          <p:nvPr/>
        </p:nvSpPr>
        <p:spPr bwMode="auto">
          <a:xfrm>
            <a:off x="7600950" y="298291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10</a:t>
            </a:r>
          </a:p>
        </p:txBody>
      </p:sp>
      <p:sp>
        <p:nvSpPr>
          <p:cNvPr id="985167" name="Oval 79"/>
          <p:cNvSpPr>
            <a:spLocks noChangeArrowheads="1"/>
          </p:cNvSpPr>
          <p:nvPr/>
        </p:nvSpPr>
        <p:spPr bwMode="auto">
          <a:xfrm>
            <a:off x="8134350" y="3744913"/>
            <a:ext cx="457200" cy="457200"/>
          </a:xfrm>
          <a:prstGeom prst="ellipse">
            <a:avLst/>
          </a:prstGeom>
          <a:solidFill>
            <a:srgbClr val="FF33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12</a:t>
            </a:r>
          </a:p>
        </p:txBody>
      </p:sp>
      <p:cxnSp>
        <p:nvCxnSpPr>
          <p:cNvPr id="985168" name="AutoShape 80"/>
          <p:cNvCxnSpPr>
            <a:cxnSpLocks noChangeShapeType="1"/>
            <a:endCxn id="985157" idx="0"/>
          </p:cNvCxnSpPr>
          <p:nvPr/>
        </p:nvCxnSpPr>
        <p:spPr bwMode="auto">
          <a:xfrm>
            <a:off x="6686550" y="1916113"/>
            <a:ext cx="0" cy="214312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69" name="AutoShape 81"/>
          <p:cNvCxnSpPr>
            <a:cxnSpLocks noChangeShapeType="1"/>
            <a:stCxn id="985157" idx="4"/>
            <a:endCxn id="985158" idx="0"/>
          </p:cNvCxnSpPr>
          <p:nvPr/>
        </p:nvCxnSpPr>
        <p:spPr bwMode="auto">
          <a:xfrm flipH="1">
            <a:off x="6229350" y="2616200"/>
            <a:ext cx="457200" cy="352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0" name="AutoShape 82"/>
          <p:cNvCxnSpPr>
            <a:cxnSpLocks noChangeShapeType="1"/>
            <a:stCxn id="985157" idx="4"/>
            <a:endCxn id="985159" idx="0"/>
          </p:cNvCxnSpPr>
          <p:nvPr/>
        </p:nvCxnSpPr>
        <p:spPr bwMode="auto">
          <a:xfrm>
            <a:off x="6686550" y="2616200"/>
            <a:ext cx="5334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1" name="AutoShape 83"/>
          <p:cNvCxnSpPr>
            <a:cxnSpLocks noChangeShapeType="1"/>
            <a:stCxn id="985158" idx="4"/>
            <a:endCxn id="985160" idx="0"/>
          </p:cNvCxnSpPr>
          <p:nvPr/>
        </p:nvCxnSpPr>
        <p:spPr bwMode="auto">
          <a:xfrm>
            <a:off x="6229350" y="3454400"/>
            <a:ext cx="4572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2" name="AutoShape 84"/>
          <p:cNvCxnSpPr>
            <a:cxnSpLocks noChangeShapeType="1"/>
            <a:stCxn id="985159" idx="4"/>
            <a:endCxn id="985160" idx="0"/>
          </p:cNvCxnSpPr>
          <p:nvPr/>
        </p:nvCxnSpPr>
        <p:spPr bwMode="auto">
          <a:xfrm flipH="1">
            <a:off x="6686550" y="3454400"/>
            <a:ext cx="5334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3" name="AutoShape 85"/>
          <p:cNvCxnSpPr>
            <a:cxnSpLocks noChangeShapeType="1"/>
            <a:stCxn id="985160" idx="4"/>
            <a:endCxn id="985161" idx="0"/>
          </p:cNvCxnSpPr>
          <p:nvPr/>
        </p:nvCxnSpPr>
        <p:spPr bwMode="auto">
          <a:xfrm>
            <a:off x="6686550" y="4368800"/>
            <a:ext cx="0" cy="504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4" name="AutoShape 86"/>
          <p:cNvCxnSpPr>
            <a:cxnSpLocks noChangeShapeType="1"/>
            <a:stCxn id="985162" idx="4"/>
            <a:endCxn id="985163" idx="0"/>
          </p:cNvCxnSpPr>
          <p:nvPr/>
        </p:nvCxnSpPr>
        <p:spPr bwMode="auto">
          <a:xfrm>
            <a:off x="5543550" y="2540000"/>
            <a:ext cx="0" cy="581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5" name="AutoShape 87"/>
          <p:cNvCxnSpPr>
            <a:cxnSpLocks noChangeShapeType="1"/>
            <a:stCxn id="985163" idx="4"/>
            <a:endCxn id="985164" idx="0"/>
          </p:cNvCxnSpPr>
          <p:nvPr/>
        </p:nvCxnSpPr>
        <p:spPr bwMode="auto">
          <a:xfrm>
            <a:off x="5543550" y="3606800"/>
            <a:ext cx="0" cy="581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6" name="AutoShape 88"/>
          <p:cNvCxnSpPr>
            <a:cxnSpLocks noChangeShapeType="1"/>
            <a:stCxn id="985156" idx="4"/>
            <a:endCxn id="985162" idx="0"/>
          </p:cNvCxnSpPr>
          <p:nvPr/>
        </p:nvCxnSpPr>
        <p:spPr bwMode="auto">
          <a:xfrm flipH="1">
            <a:off x="5543550" y="1854200"/>
            <a:ext cx="1143000" cy="2000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7" name="AutoShape 89"/>
          <p:cNvCxnSpPr>
            <a:cxnSpLocks noChangeShapeType="1"/>
            <a:stCxn id="985156" idx="4"/>
            <a:endCxn id="985165" idx="0"/>
          </p:cNvCxnSpPr>
          <p:nvPr/>
        </p:nvCxnSpPr>
        <p:spPr bwMode="auto">
          <a:xfrm>
            <a:off x="6686550" y="1854200"/>
            <a:ext cx="16002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8" name="AutoShape 90"/>
          <p:cNvCxnSpPr>
            <a:cxnSpLocks noChangeShapeType="1"/>
            <a:stCxn id="985165" idx="4"/>
            <a:endCxn id="985166" idx="0"/>
          </p:cNvCxnSpPr>
          <p:nvPr/>
        </p:nvCxnSpPr>
        <p:spPr bwMode="auto">
          <a:xfrm flipH="1">
            <a:off x="7829550" y="2616200"/>
            <a:ext cx="457200" cy="3524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79" name="AutoShape 91"/>
          <p:cNvCxnSpPr>
            <a:cxnSpLocks noChangeShapeType="1"/>
            <a:stCxn id="985165" idx="4"/>
            <a:endCxn id="985155" idx="0"/>
          </p:cNvCxnSpPr>
          <p:nvPr/>
        </p:nvCxnSpPr>
        <p:spPr bwMode="auto">
          <a:xfrm>
            <a:off x="8286750" y="2616200"/>
            <a:ext cx="381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0" name="AutoShape 92"/>
          <p:cNvCxnSpPr>
            <a:cxnSpLocks noChangeShapeType="1"/>
            <a:stCxn id="985155" idx="4"/>
            <a:endCxn id="985167" idx="0"/>
          </p:cNvCxnSpPr>
          <p:nvPr/>
        </p:nvCxnSpPr>
        <p:spPr bwMode="auto">
          <a:xfrm flipH="1">
            <a:off x="8362950" y="3302000"/>
            <a:ext cx="304800" cy="4286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1" name="AutoShape 93"/>
          <p:cNvCxnSpPr>
            <a:cxnSpLocks noChangeShapeType="1"/>
            <a:stCxn id="985166" idx="4"/>
            <a:endCxn id="985167" idx="0"/>
          </p:cNvCxnSpPr>
          <p:nvPr/>
        </p:nvCxnSpPr>
        <p:spPr bwMode="auto">
          <a:xfrm>
            <a:off x="7829550" y="3454400"/>
            <a:ext cx="5334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2" name="AutoShape 94"/>
          <p:cNvCxnSpPr>
            <a:cxnSpLocks noChangeShapeType="1"/>
            <a:stCxn id="985167" idx="4"/>
            <a:endCxn id="985161" idx="0"/>
          </p:cNvCxnSpPr>
          <p:nvPr/>
        </p:nvCxnSpPr>
        <p:spPr bwMode="auto">
          <a:xfrm flipH="1">
            <a:off x="6686550" y="4216400"/>
            <a:ext cx="1676400" cy="657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3" name="AutoShape 95"/>
          <p:cNvCxnSpPr>
            <a:cxnSpLocks noChangeShapeType="1"/>
            <a:stCxn id="985164" idx="4"/>
            <a:endCxn id="985161" idx="0"/>
          </p:cNvCxnSpPr>
          <p:nvPr/>
        </p:nvCxnSpPr>
        <p:spPr bwMode="auto">
          <a:xfrm>
            <a:off x="5543550" y="4673600"/>
            <a:ext cx="1143000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4" name="AutoShape 96"/>
          <p:cNvCxnSpPr>
            <a:cxnSpLocks noChangeShapeType="1"/>
            <a:stCxn id="985163" idx="4"/>
            <a:endCxn id="985163" idx="0"/>
          </p:cNvCxnSpPr>
          <p:nvPr/>
        </p:nvCxnSpPr>
        <p:spPr bwMode="auto">
          <a:xfrm rot="5400000" flipH="1" flipV="1">
            <a:off x="5301456" y="3363119"/>
            <a:ext cx="485775" cy="1588"/>
          </a:xfrm>
          <a:prstGeom prst="curvedConnector5">
            <a:avLst>
              <a:gd name="adj1" fmla="val -44116"/>
              <a:gd name="adj2" fmla="val 28800000"/>
              <a:gd name="adj3" fmla="val 14411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5" name="AutoShape 97"/>
          <p:cNvCxnSpPr>
            <a:cxnSpLocks noChangeShapeType="1"/>
            <a:stCxn id="985160" idx="4"/>
            <a:endCxn id="985157" idx="0"/>
          </p:cNvCxnSpPr>
          <p:nvPr/>
        </p:nvCxnSpPr>
        <p:spPr bwMode="auto">
          <a:xfrm rot="5400000" flipH="1" flipV="1">
            <a:off x="5568156" y="3248819"/>
            <a:ext cx="2238375" cy="1588"/>
          </a:xfrm>
          <a:prstGeom prst="curvedConnector5">
            <a:avLst>
              <a:gd name="adj1" fmla="val -9574"/>
              <a:gd name="adj2" fmla="val 28800000"/>
              <a:gd name="adj3" fmla="val 109574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6" name="AutoShape 98"/>
          <p:cNvCxnSpPr>
            <a:cxnSpLocks noChangeShapeType="1"/>
            <a:stCxn id="985158" idx="4"/>
            <a:endCxn id="985164" idx="0"/>
          </p:cNvCxnSpPr>
          <p:nvPr/>
        </p:nvCxnSpPr>
        <p:spPr bwMode="auto">
          <a:xfrm flipH="1">
            <a:off x="5543550" y="3454400"/>
            <a:ext cx="685800" cy="733425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  <a:effectLst/>
        </p:spPr>
      </p:cxnSp>
      <p:cxnSp>
        <p:nvCxnSpPr>
          <p:cNvPr id="985187" name="AutoShape 99"/>
          <p:cNvCxnSpPr>
            <a:cxnSpLocks noChangeShapeType="1"/>
            <a:stCxn id="985159" idx="4"/>
            <a:endCxn id="985167" idx="0"/>
          </p:cNvCxnSpPr>
          <p:nvPr/>
        </p:nvCxnSpPr>
        <p:spPr bwMode="auto">
          <a:xfrm>
            <a:off x="7219950" y="3454400"/>
            <a:ext cx="1143000" cy="2762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29FB59B-4C5C-4A92-B4D6-7C54459F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34" y="5453971"/>
            <a:ext cx="5018077" cy="9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3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Define loops in graph theoretic terms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Definitions and algorithms for: </a:t>
            </a:r>
          </a:p>
          <a:p>
            <a:pPr lvl="1"/>
            <a:r>
              <a:rPr lang="en-US" dirty="0"/>
              <a:t>Dominators</a:t>
            </a:r>
          </a:p>
          <a:p>
            <a:pPr lvl="1"/>
            <a:r>
              <a:rPr lang="en-US" dirty="0"/>
              <a:t>Back edges</a:t>
            </a:r>
          </a:p>
          <a:p>
            <a:pPr lvl="1"/>
            <a:r>
              <a:rPr lang="en-US" dirty="0"/>
              <a:t>Natural loops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6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Dominance Frontier to Compute 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place all </a:t>
            </a:r>
            <a:r>
              <a:rPr lang="en-US" dirty="0">
                <a:sym typeface="Symbol" pitchFamily="18" charset="2"/>
              </a:rPr>
              <a:t>()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Rename all variables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4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7388-C6A3-4FCE-841A-8E63D188DFDA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01888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Dominance Frontier to Place </a:t>
            </a:r>
            <a:r>
              <a:rPr lang="en-US" sz="3600" dirty="0">
                <a:sym typeface="Symbol" pitchFamily="18" charset="2"/>
              </a:rPr>
              <a:t>()</a:t>
            </a:r>
          </a:p>
        </p:txBody>
      </p:sp>
      <p:sp>
        <p:nvSpPr>
          <p:cNvPr id="10188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Gather all the </a:t>
            </a:r>
            <a:r>
              <a:rPr lang="en-US" dirty="0" err="1"/>
              <a:t>defsites</a:t>
            </a:r>
            <a:r>
              <a:rPr lang="en-US" dirty="0"/>
              <a:t> of every variable</a:t>
            </a:r>
          </a:p>
          <a:p>
            <a:r>
              <a:rPr lang="en-US" dirty="0"/>
              <a:t>Then, for </a:t>
            </a:r>
            <a:r>
              <a:rPr lang="en-US" dirty="0">
                <a:solidFill>
                  <a:srgbClr val="0000FF"/>
                </a:solidFill>
              </a:rPr>
              <a:t>every variable</a:t>
            </a:r>
          </a:p>
          <a:p>
            <a:pPr lvl="1"/>
            <a:r>
              <a:rPr lang="en-US" dirty="0" err="1"/>
              <a:t>foreach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defsite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sz="1800" dirty="0" err="1"/>
              <a:t>foreach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node in </a:t>
            </a:r>
            <a:r>
              <a:rPr lang="en-US" sz="1800" dirty="0" err="1">
                <a:solidFill>
                  <a:srgbClr val="FF3399"/>
                </a:solidFill>
              </a:rPr>
              <a:t>DominanceFrontier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err="1">
                <a:solidFill>
                  <a:srgbClr val="0000FF"/>
                </a:solidFill>
              </a:rPr>
              <a:t>defsite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</a:p>
          <a:p>
            <a:pPr lvl="3"/>
            <a:r>
              <a:rPr lang="en-US" sz="1800" dirty="0"/>
              <a:t>if we haven’t put </a:t>
            </a:r>
            <a:r>
              <a:rPr lang="en-US" sz="1800" dirty="0">
                <a:sym typeface="Symbol" pitchFamily="18" charset="2"/>
              </a:rPr>
              <a:t>() in node, then 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put one in</a:t>
            </a:r>
          </a:p>
          <a:p>
            <a:pPr lvl="3"/>
            <a:r>
              <a:rPr lang="en-US" sz="1800" dirty="0">
                <a:sym typeface="Symbol" pitchFamily="18" charset="2"/>
              </a:rPr>
              <a:t>if this node didn’t define the variable before, then </a:t>
            </a:r>
            <a:r>
              <a:rPr lang="en-US" sz="1800" dirty="0">
                <a:solidFill>
                  <a:srgbClr val="0000FF"/>
                </a:solidFill>
                <a:sym typeface="Symbol" pitchFamily="18" charset="2"/>
              </a:rPr>
              <a:t>add this node to the </a:t>
            </a:r>
            <a:r>
              <a:rPr lang="en-US" sz="1800" dirty="0" err="1">
                <a:solidFill>
                  <a:srgbClr val="0000FF"/>
                </a:solidFill>
                <a:sym typeface="Symbol" pitchFamily="18" charset="2"/>
              </a:rPr>
              <a:t>defsites</a:t>
            </a:r>
            <a:endParaRPr lang="en-US" sz="1800" dirty="0">
              <a:solidFill>
                <a:srgbClr val="0000FF"/>
              </a:solidFill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This essentially computes the </a:t>
            </a:r>
            <a:r>
              <a:rPr lang="en-US" dirty="0">
                <a:solidFill>
                  <a:srgbClr val="FF3399"/>
                </a:solidFill>
                <a:sym typeface="Symbol" pitchFamily="18" charset="2"/>
              </a:rPr>
              <a:t>Iterated Dominance Frontier</a:t>
            </a:r>
            <a:r>
              <a:rPr lang="en-US" dirty="0">
                <a:sym typeface="Symbol" pitchFamily="18" charset="2"/>
              </a:rPr>
              <a:t> on the fly,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inserting the minimal number of () 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neccesary</a:t>
            </a:r>
            <a:endParaRPr lang="en-US" dirty="0">
              <a:solidFill>
                <a:srgbClr val="0000FF"/>
              </a:solidFill>
              <a:sym typeface="Symbol" pitchFamily="18" charset="2"/>
            </a:endParaRPr>
          </a:p>
          <a:p>
            <a:pPr lvl="4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357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7388-C6A3-4FCE-841A-8E63D188DFDA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0188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905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Using Dominance Frontier to Place </a:t>
            </a:r>
            <a:r>
              <a:rPr lang="en-US" sz="3600" dirty="0">
                <a:sym typeface="Symbol" pitchFamily="18" charset="2"/>
              </a:rPr>
              <a:t>()</a:t>
            </a:r>
          </a:p>
        </p:txBody>
      </p:sp>
      <p:sp>
        <p:nvSpPr>
          <p:cNvPr id="1018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53001"/>
          </a:xfrm>
        </p:spPr>
        <p:txBody>
          <a:bodyPr>
            <a:noAutofit/>
          </a:bodyPr>
          <a:lstStyle/>
          <a:p>
            <a:pPr defTabSz="287338"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</a:rPr>
              <a:t>foreach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</a:rPr>
              <a:t>node n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foreach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</a:rPr>
              <a:t>variable v defined in n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orig</a:t>
            </a:r>
            <a:r>
              <a:rPr lang="en-US" sz="1800" b="1" dirty="0">
                <a:latin typeface="Courier New" pitchFamily="49" charset="0"/>
              </a:rPr>
              <a:t>[n]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</a:t>
            </a:r>
            <a:r>
              <a:rPr lang="en-US" sz="1800" b="1" dirty="0">
                <a:latin typeface="Courier New" pitchFamily="49" charset="0"/>
              </a:rPr>
              <a:t>= {v}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defsites</a:t>
            </a:r>
            <a:r>
              <a:rPr lang="en-US" sz="1800" b="1" dirty="0">
                <a:latin typeface="Courier New" pitchFamily="49" charset="0"/>
              </a:rPr>
              <a:t>[v]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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{n}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foreach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variable v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W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defsites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[v]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while W not empty 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n = remove node from W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foreach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y in DF[n]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if y  PHI[v] {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insert “v  (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v,v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,…)” at top of y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	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PHI[v] = PHI[v]  {y}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	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if v 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orig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[y]: W = W  {y}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	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}</a:t>
            </a:r>
          </a:p>
          <a:p>
            <a:pPr defTabSz="287338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28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B1766-49B0-4E67-9602-44C301510CC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Variables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u="sng" dirty="0">
                <a:solidFill>
                  <a:srgbClr val="0000FF"/>
                </a:solidFill>
              </a:rPr>
              <a:t>Algorithm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Walk the D-tree, renaming variables as you go</a:t>
            </a:r>
          </a:p>
          <a:p>
            <a:pPr lvl="1"/>
            <a:r>
              <a:rPr lang="en-US" dirty="0"/>
              <a:t>Replace uses with more recent renamed def</a:t>
            </a:r>
          </a:p>
          <a:p>
            <a:pPr lvl="1"/>
            <a:endParaRPr lang="en-US" dirty="0"/>
          </a:p>
          <a:p>
            <a:r>
              <a:rPr lang="en-US" dirty="0"/>
              <a:t>For straight-line code this is easy</a:t>
            </a:r>
          </a:p>
          <a:p>
            <a:r>
              <a:rPr lang="en-US" dirty="0"/>
              <a:t>What if there are branches and joins?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rgbClr val="0000FF"/>
                </a:solidFill>
              </a:rPr>
              <a:t>closest def such that the def is above the use in the D-tree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pPr defTabSz="569913"/>
            <a:r>
              <a:rPr lang="en-US" u="sng" dirty="0">
                <a:solidFill>
                  <a:srgbClr val="0000FF"/>
                </a:solidFill>
              </a:rPr>
              <a:t>Easy implementation: </a:t>
            </a:r>
          </a:p>
          <a:p>
            <a:pPr lvl="1" defTabSz="569913"/>
            <a:r>
              <a:rPr lang="en-US" dirty="0"/>
              <a:t>for each </a:t>
            </a:r>
            <a:r>
              <a:rPr lang="en-US" dirty="0" err="1"/>
              <a:t>var</a:t>
            </a:r>
            <a:r>
              <a:rPr lang="en-US" dirty="0"/>
              <a:t>:  </a:t>
            </a:r>
            <a:r>
              <a:rPr lang="en-US" dirty="0">
                <a:solidFill>
                  <a:srgbClr val="0000FF"/>
                </a:solidFill>
              </a:rPr>
              <a:t>rename</a:t>
            </a:r>
            <a:r>
              <a:rPr lang="en-US" dirty="0"/>
              <a:t> (v)</a:t>
            </a:r>
          </a:p>
          <a:p>
            <a:pPr lvl="1" defTabSz="569913"/>
            <a:r>
              <a:rPr lang="en-US" dirty="0">
                <a:solidFill>
                  <a:srgbClr val="0000FF"/>
                </a:solidFill>
              </a:rPr>
              <a:t>rename</a:t>
            </a:r>
            <a:r>
              <a:rPr lang="en-US" dirty="0"/>
              <a:t>(v):	replace uses with top of stack</a:t>
            </a:r>
            <a:br>
              <a:rPr lang="en-US" dirty="0"/>
            </a:br>
            <a:r>
              <a:rPr lang="en-US" dirty="0"/>
              <a:t>			at def: push onto stack</a:t>
            </a:r>
            <a:br>
              <a:rPr lang="en-US" dirty="0"/>
            </a:br>
            <a:r>
              <a:rPr lang="en-US" dirty="0"/>
              <a:t>			call rename(v) on all children in D-tree</a:t>
            </a:r>
            <a:br>
              <a:rPr lang="en-US" dirty="0"/>
            </a:br>
            <a:r>
              <a:rPr lang="en-US" dirty="0"/>
              <a:t>			for each def in this block pop from stack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0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E1C-2174-4861-BF1C-31E1B861189B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021" y="-21771"/>
            <a:ext cx="8229600" cy="1143000"/>
          </a:xfrm>
        </p:spPr>
        <p:txBody>
          <a:bodyPr/>
          <a:lstStyle/>
          <a:p>
            <a:r>
              <a:rPr lang="en-US" dirty="0"/>
              <a:t>Compute Dominance Tree</a:t>
            </a:r>
          </a:p>
        </p:txBody>
      </p:sp>
      <p:sp>
        <p:nvSpPr>
          <p:cNvPr id="1025027" name="Rectangle 3"/>
          <p:cNvSpPr>
            <a:spLocks noChangeArrowheads="1"/>
          </p:cNvSpPr>
          <p:nvPr/>
        </p:nvSpPr>
        <p:spPr bwMode="auto">
          <a:xfrm>
            <a:off x="1447800" y="10207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5028" name="Rectangle 4"/>
          <p:cNvSpPr>
            <a:spLocks noChangeArrowheads="1"/>
          </p:cNvSpPr>
          <p:nvPr/>
        </p:nvSpPr>
        <p:spPr bwMode="auto">
          <a:xfrm>
            <a:off x="1447800" y="25447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6858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30" name="Rectangle 6"/>
          <p:cNvSpPr>
            <a:spLocks noChangeArrowheads="1"/>
          </p:cNvSpPr>
          <p:nvPr/>
        </p:nvSpPr>
        <p:spPr bwMode="auto">
          <a:xfrm>
            <a:off x="26670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31" name="Rectangle 7"/>
          <p:cNvSpPr>
            <a:spLocks noChangeArrowheads="1"/>
          </p:cNvSpPr>
          <p:nvPr/>
        </p:nvSpPr>
        <p:spPr bwMode="auto">
          <a:xfrm>
            <a:off x="6858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5032" name="Rectangle 8"/>
          <p:cNvSpPr>
            <a:spLocks noChangeArrowheads="1"/>
          </p:cNvSpPr>
          <p:nvPr/>
        </p:nvSpPr>
        <p:spPr bwMode="auto">
          <a:xfrm>
            <a:off x="26670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5033" name="Rectangle 9"/>
          <p:cNvSpPr>
            <a:spLocks noChangeArrowheads="1"/>
          </p:cNvSpPr>
          <p:nvPr/>
        </p:nvSpPr>
        <p:spPr bwMode="auto">
          <a:xfrm>
            <a:off x="1524000" y="5592762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025034" name="AutoShape 10"/>
          <p:cNvCxnSpPr>
            <a:cxnSpLocks noChangeShapeType="1"/>
            <a:stCxn id="1025027" idx="2"/>
            <a:endCxn id="1025028" idx="0"/>
          </p:cNvCxnSpPr>
          <p:nvPr/>
        </p:nvCxnSpPr>
        <p:spPr bwMode="auto">
          <a:xfrm>
            <a:off x="2057400" y="22542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5" name="AutoShape 11"/>
          <p:cNvCxnSpPr>
            <a:cxnSpLocks noChangeShapeType="1"/>
            <a:stCxn id="1025028" idx="2"/>
            <a:endCxn id="1025029" idx="0"/>
          </p:cNvCxnSpPr>
          <p:nvPr/>
        </p:nvCxnSpPr>
        <p:spPr bwMode="auto">
          <a:xfrm flipH="1">
            <a:off x="1409700" y="30162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6" name="AutoShape 12"/>
          <p:cNvCxnSpPr>
            <a:cxnSpLocks noChangeShapeType="1"/>
            <a:stCxn id="1025028" idx="2"/>
            <a:endCxn id="1025030" idx="0"/>
          </p:cNvCxnSpPr>
          <p:nvPr/>
        </p:nvCxnSpPr>
        <p:spPr bwMode="auto">
          <a:xfrm>
            <a:off x="2171700" y="30162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7" name="AutoShape 13"/>
          <p:cNvCxnSpPr>
            <a:cxnSpLocks noChangeShapeType="1"/>
            <a:stCxn id="1025029" idx="2"/>
            <a:endCxn id="1025031" idx="0"/>
          </p:cNvCxnSpPr>
          <p:nvPr/>
        </p:nvCxnSpPr>
        <p:spPr bwMode="auto">
          <a:xfrm>
            <a:off x="1409700" y="39306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8" name="AutoShape 14"/>
          <p:cNvCxnSpPr>
            <a:cxnSpLocks noChangeShapeType="1"/>
            <a:stCxn id="1025029" idx="2"/>
            <a:endCxn id="1025032" idx="0"/>
          </p:cNvCxnSpPr>
          <p:nvPr/>
        </p:nvCxnSpPr>
        <p:spPr bwMode="auto">
          <a:xfrm>
            <a:off x="1409700" y="39306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9" name="AutoShape 15"/>
          <p:cNvCxnSpPr>
            <a:cxnSpLocks noChangeShapeType="1"/>
            <a:stCxn id="1025031" idx="2"/>
            <a:endCxn id="1025033" idx="0"/>
          </p:cNvCxnSpPr>
          <p:nvPr/>
        </p:nvCxnSpPr>
        <p:spPr bwMode="auto">
          <a:xfrm>
            <a:off x="1524000" y="5073650"/>
            <a:ext cx="838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40" name="AutoShape 16"/>
          <p:cNvCxnSpPr>
            <a:cxnSpLocks noChangeShapeType="1"/>
            <a:stCxn id="1025032" idx="2"/>
            <a:endCxn id="1025033" idx="0"/>
          </p:cNvCxnSpPr>
          <p:nvPr/>
        </p:nvCxnSpPr>
        <p:spPr bwMode="auto">
          <a:xfrm flipH="1">
            <a:off x="2362200" y="5073650"/>
            <a:ext cx="11430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41" name="AutoShape 17"/>
          <p:cNvCxnSpPr>
            <a:cxnSpLocks noChangeShapeType="1"/>
            <a:stCxn id="1025033" idx="2"/>
            <a:endCxn id="1025028" idx="0"/>
          </p:cNvCxnSpPr>
          <p:nvPr/>
        </p:nvCxnSpPr>
        <p:spPr bwMode="auto">
          <a:xfrm rot="16200000" flipV="1">
            <a:off x="576262" y="4125913"/>
            <a:ext cx="3381375" cy="190500"/>
          </a:xfrm>
          <a:prstGeom prst="curvedConnector5">
            <a:avLst>
              <a:gd name="adj1" fmla="val -6338"/>
              <a:gd name="adj2" fmla="val 1108333"/>
              <a:gd name="adj3" fmla="val 10633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5042" name="Text Box 18"/>
          <p:cNvSpPr txBox="1">
            <a:spLocks noChangeArrowheads="1"/>
          </p:cNvSpPr>
          <p:nvPr/>
        </p:nvSpPr>
        <p:spPr bwMode="auto">
          <a:xfrm>
            <a:off x="1135063" y="838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5043" name="Text Box 19"/>
          <p:cNvSpPr txBox="1">
            <a:spLocks noChangeArrowheads="1"/>
          </p:cNvSpPr>
          <p:nvPr/>
        </p:nvSpPr>
        <p:spPr bwMode="auto">
          <a:xfrm>
            <a:off x="1111250" y="2392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5044" name="Text Box 20"/>
          <p:cNvSpPr txBox="1">
            <a:spLocks noChangeArrowheads="1"/>
          </p:cNvSpPr>
          <p:nvPr/>
        </p:nvSpPr>
        <p:spPr bwMode="auto">
          <a:xfrm>
            <a:off x="2286000" y="3306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5045" name="Text Box 21"/>
          <p:cNvSpPr txBox="1">
            <a:spLocks noChangeArrowheads="1"/>
          </p:cNvSpPr>
          <p:nvPr/>
        </p:nvSpPr>
        <p:spPr bwMode="auto">
          <a:xfrm>
            <a:off x="2362200" y="4297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5046" name="Text Box 22"/>
          <p:cNvSpPr txBox="1">
            <a:spLocks noChangeArrowheads="1"/>
          </p:cNvSpPr>
          <p:nvPr/>
        </p:nvSpPr>
        <p:spPr bwMode="auto">
          <a:xfrm>
            <a:off x="609600" y="4068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5047" name="Text Box 23"/>
          <p:cNvSpPr txBox="1">
            <a:spLocks noChangeArrowheads="1"/>
          </p:cNvSpPr>
          <p:nvPr/>
        </p:nvSpPr>
        <p:spPr bwMode="auto">
          <a:xfrm>
            <a:off x="1143000" y="5364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25049" name="Oval 25"/>
          <p:cNvSpPr>
            <a:spLocks noChangeArrowheads="1"/>
          </p:cNvSpPr>
          <p:nvPr/>
        </p:nvSpPr>
        <p:spPr bwMode="auto">
          <a:xfrm>
            <a:off x="8153400" y="9906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400800" y="3352800"/>
            <a:ext cx="1905000" cy="838200"/>
            <a:chOff x="4495800" y="3352800"/>
            <a:chExt cx="1905000" cy="838200"/>
          </a:xfrm>
        </p:grpSpPr>
        <p:sp>
          <p:nvSpPr>
            <p:cNvPr id="1025050" name="Oval 26"/>
            <p:cNvSpPr>
              <a:spLocks noChangeArrowheads="1"/>
            </p:cNvSpPr>
            <p:nvPr/>
          </p:nvSpPr>
          <p:spPr bwMode="auto">
            <a:xfrm>
              <a:off x="4495800" y="37338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025051" name="Oval 27"/>
            <p:cNvSpPr>
              <a:spLocks noChangeArrowheads="1"/>
            </p:cNvSpPr>
            <p:nvPr/>
          </p:nvSpPr>
          <p:spPr bwMode="auto">
            <a:xfrm>
              <a:off x="5334000" y="3657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1025052" name="Oval 28"/>
            <p:cNvSpPr>
              <a:spLocks noChangeArrowheads="1"/>
            </p:cNvSpPr>
            <p:nvPr/>
          </p:nvSpPr>
          <p:spPr bwMode="auto">
            <a:xfrm>
              <a:off x="5943600" y="35814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cxnSp>
          <p:nvCxnSpPr>
            <p:cNvPr id="1025056" name="AutoShape 32"/>
            <p:cNvCxnSpPr>
              <a:cxnSpLocks noChangeShapeType="1"/>
              <a:stCxn id="1025054" idx="4"/>
              <a:endCxn id="1025050" idx="0"/>
            </p:cNvCxnSpPr>
            <p:nvPr/>
          </p:nvCxnSpPr>
          <p:spPr bwMode="auto">
            <a:xfrm rot="5400000">
              <a:off x="4686300" y="3390900"/>
              <a:ext cx="38100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7" name="AutoShape 33"/>
            <p:cNvCxnSpPr>
              <a:cxnSpLocks noChangeShapeType="1"/>
              <a:stCxn id="1025054" idx="4"/>
              <a:endCxn id="1025051" idx="0"/>
            </p:cNvCxnSpPr>
            <p:nvPr/>
          </p:nvCxnSpPr>
          <p:spPr bwMode="auto">
            <a:xfrm rot="16200000" flipH="1">
              <a:off x="5143500" y="3238500"/>
              <a:ext cx="304800" cy="533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8" name="AutoShape 34"/>
            <p:cNvCxnSpPr>
              <a:cxnSpLocks noChangeShapeType="1"/>
              <a:stCxn id="1025054" idx="4"/>
              <a:endCxn id="1025052" idx="0"/>
            </p:cNvCxnSpPr>
            <p:nvPr/>
          </p:nvCxnSpPr>
          <p:spPr bwMode="auto">
            <a:xfrm rot="16200000" flipH="1">
              <a:off x="5486400" y="2895600"/>
              <a:ext cx="228600" cy="11430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6" name="Group 45"/>
          <p:cNvGrpSpPr/>
          <p:nvPr/>
        </p:nvGrpSpPr>
        <p:grpSpPr>
          <a:xfrm>
            <a:off x="6705600" y="2438400"/>
            <a:ext cx="1371600" cy="914400"/>
            <a:chOff x="4800600" y="2438400"/>
            <a:chExt cx="1371600" cy="914400"/>
          </a:xfrm>
        </p:grpSpPr>
        <p:sp>
          <p:nvSpPr>
            <p:cNvPr id="1025054" name="Oval 30"/>
            <p:cNvSpPr>
              <a:spLocks noChangeArrowheads="1"/>
            </p:cNvSpPr>
            <p:nvPr/>
          </p:nvSpPr>
          <p:spPr bwMode="auto">
            <a:xfrm>
              <a:off x="4800600" y="28956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025055" name="Oval 31"/>
            <p:cNvSpPr>
              <a:spLocks noChangeArrowheads="1"/>
            </p:cNvSpPr>
            <p:nvPr/>
          </p:nvSpPr>
          <p:spPr bwMode="auto">
            <a:xfrm>
              <a:off x="5715000" y="28194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cxnSp>
          <p:nvCxnSpPr>
            <p:cNvPr id="1025059" name="AutoShape 35"/>
            <p:cNvCxnSpPr>
              <a:cxnSpLocks noChangeShapeType="1"/>
              <a:stCxn id="1025053" idx="4"/>
              <a:endCxn id="1025054" idx="0"/>
            </p:cNvCxnSpPr>
            <p:nvPr/>
          </p:nvCxnSpPr>
          <p:spPr bwMode="auto">
            <a:xfrm rot="5400000">
              <a:off x="5105400" y="2362200"/>
              <a:ext cx="457200" cy="609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60" name="AutoShape 36"/>
            <p:cNvCxnSpPr>
              <a:cxnSpLocks noChangeShapeType="1"/>
              <a:stCxn id="1025053" idx="4"/>
              <a:endCxn id="1025055" idx="0"/>
            </p:cNvCxnSpPr>
            <p:nvPr/>
          </p:nvCxnSpPr>
          <p:spPr bwMode="auto">
            <a:xfrm rot="16200000" flipH="1">
              <a:off x="5600700" y="2476500"/>
              <a:ext cx="381000" cy="3048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7315200" y="1447800"/>
            <a:ext cx="1143000" cy="990600"/>
            <a:chOff x="5410200" y="1447800"/>
            <a:chExt cx="1143000" cy="990600"/>
          </a:xfrm>
        </p:grpSpPr>
        <p:sp>
          <p:nvSpPr>
            <p:cNvPr id="1025053" name="Oval 29"/>
            <p:cNvSpPr>
              <a:spLocks noChangeArrowheads="1"/>
            </p:cNvSpPr>
            <p:nvPr/>
          </p:nvSpPr>
          <p:spPr bwMode="auto">
            <a:xfrm>
              <a:off x="5410200" y="1981200"/>
              <a:ext cx="457200" cy="457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cxnSp>
          <p:nvCxnSpPr>
            <p:cNvPr id="1025061" name="AutoShape 37"/>
            <p:cNvCxnSpPr>
              <a:cxnSpLocks noChangeShapeType="1"/>
              <a:stCxn id="1025049" idx="4"/>
              <a:endCxn id="1025053" idx="0"/>
            </p:cNvCxnSpPr>
            <p:nvPr/>
          </p:nvCxnSpPr>
          <p:spPr bwMode="auto">
            <a:xfrm rot="5400000">
              <a:off x="5829300" y="1257300"/>
              <a:ext cx="533400" cy="914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025064" name="Text Box 40"/>
          <p:cNvSpPr txBox="1">
            <a:spLocks noChangeArrowheads="1"/>
          </p:cNvSpPr>
          <p:nvPr/>
        </p:nvSpPr>
        <p:spPr bwMode="auto">
          <a:xfrm>
            <a:off x="533400" y="3001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6858000" y="1066800"/>
            <a:ext cx="78485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D-tree</a:t>
            </a:r>
          </a:p>
        </p:txBody>
      </p:sp>
    </p:spTree>
    <p:extLst>
      <p:ext uri="{BB962C8B-B14F-4D97-AF65-F5344CB8AC3E}">
        <p14:creationId xmlns:p14="http://schemas.microsoft.com/office/powerpoint/2010/main" val="89182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49" grpId="0" animBg="1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E1C-2174-4861-BF1C-31E1B861189B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621" y="-92075"/>
            <a:ext cx="8229600" cy="1143000"/>
          </a:xfrm>
        </p:spPr>
        <p:txBody>
          <a:bodyPr/>
          <a:lstStyle/>
          <a:p>
            <a:r>
              <a:rPr lang="en-US" dirty="0"/>
              <a:t>Compute Dominance Frontiers</a:t>
            </a:r>
          </a:p>
        </p:txBody>
      </p:sp>
      <p:sp>
        <p:nvSpPr>
          <p:cNvPr id="1025027" name="Rectangle 3"/>
          <p:cNvSpPr>
            <a:spLocks noChangeArrowheads="1"/>
          </p:cNvSpPr>
          <p:nvPr/>
        </p:nvSpPr>
        <p:spPr bwMode="auto">
          <a:xfrm>
            <a:off x="1447800" y="10207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5028" name="Rectangle 4"/>
          <p:cNvSpPr>
            <a:spLocks noChangeArrowheads="1"/>
          </p:cNvSpPr>
          <p:nvPr/>
        </p:nvSpPr>
        <p:spPr bwMode="auto">
          <a:xfrm>
            <a:off x="1447800" y="25447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29" name="Rectangle 5"/>
          <p:cNvSpPr>
            <a:spLocks noChangeArrowheads="1"/>
          </p:cNvSpPr>
          <p:nvPr/>
        </p:nvSpPr>
        <p:spPr bwMode="auto">
          <a:xfrm>
            <a:off x="6858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30" name="Rectangle 6"/>
          <p:cNvSpPr>
            <a:spLocks noChangeArrowheads="1"/>
          </p:cNvSpPr>
          <p:nvPr/>
        </p:nvSpPr>
        <p:spPr bwMode="auto">
          <a:xfrm>
            <a:off x="26670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5031" name="Rectangle 7"/>
          <p:cNvSpPr>
            <a:spLocks noChangeArrowheads="1"/>
          </p:cNvSpPr>
          <p:nvPr/>
        </p:nvSpPr>
        <p:spPr bwMode="auto">
          <a:xfrm>
            <a:off x="6858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5032" name="Rectangle 8"/>
          <p:cNvSpPr>
            <a:spLocks noChangeArrowheads="1"/>
          </p:cNvSpPr>
          <p:nvPr/>
        </p:nvSpPr>
        <p:spPr bwMode="auto">
          <a:xfrm>
            <a:off x="26670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5033" name="Rectangle 9"/>
          <p:cNvSpPr>
            <a:spLocks noChangeArrowheads="1"/>
          </p:cNvSpPr>
          <p:nvPr/>
        </p:nvSpPr>
        <p:spPr bwMode="auto">
          <a:xfrm>
            <a:off x="1524000" y="5592762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025034" name="AutoShape 10"/>
          <p:cNvCxnSpPr>
            <a:cxnSpLocks noChangeShapeType="1"/>
            <a:stCxn id="1025027" idx="2"/>
            <a:endCxn id="1025028" idx="0"/>
          </p:cNvCxnSpPr>
          <p:nvPr/>
        </p:nvCxnSpPr>
        <p:spPr bwMode="auto">
          <a:xfrm>
            <a:off x="2057400" y="22542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5" name="AutoShape 11"/>
          <p:cNvCxnSpPr>
            <a:cxnSpLocks noChangeShapeType="1"/>
            <a:stCxn id="1025028" idx="2"/>
            <a:endCxn id="1025029" idx="0"/>
          </p:cNvCxnSpPr>
          <p:nvPr/>
        </p:nvCxnSpPr>
        <p:spPr bwMode="auto">
          <a:xfrm flipH="1">
            <a:off x="1409700" y="30162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6" name="AutoShape 12"/>
          <p:cNvCxnSpPr>
            <a:cxnSpLocks noChangeShapeType="1"/>
            <a:stCxn id="1025028" idx="2"/>
            <a:endCxn id="1025030" idx="0"/>
          </p:cNvCxnSpPr>
          <p:nvPr/>
        </p:nvCxnSpPr>
        <p:spPr bwMode="auto">
          <a:xfrm>
            <a:off x="2171700" y="30162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7" name="AutoShape 13"/>
          <p:cNvCxnSpPr>
            <a:cxnSpLocks noChangeShapeType="1"/>
            <a:stCxn id="1025029" idx="2"/>
            <a:endCxn id="1025031" idx="0"/>
          </p:cNvCxnSpPr>
          <p:nvPr/>
        </p:nvCxnSpPr>
        <p:spPr bwMode="auto">
          <a:xfrm>
            <a:off x="1409700" y="39306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8" name="AutoShape 14"/>
          <p:cNvCxnSpPr>
            <a:cxnSpLocks noChangeShapeType="1"/>
            <a:stCxn id="1025029" idx="2"/>
            <a:endCxn id="1025032" idx="0"/>
          </p:cNvCxnSpPr>
          <p:nvPr/>
        </p:nvCxnSpPr>
        <p:spPr bwMode="auto">
          <a:xfrm>
            <a:off x="1409700" y="39306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39" name="AutoShape 15"/>
          <p:cNvCxnSpPr>
            <a:cxnSpLocks noChangeShapeType="1"/>
            <a:stCxn id="1025031" idx="2"/>
            <a:endCxn id="1025033" idx="0"/>
          </p:cNvCxnSpPr>
          <p:nvPr/>
        </p:nvCxnSpPr>
        <p:spPr bwMode="auto">
          <a:xfrm>
            <a:off x="1524000" y="5073650"/>
            <a:ext cx="838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40" name="AutoShape 16"/>
          <p:cNvCxnSpPr>
            <a:cxnSpLocks noChangeShapeType="1"/>
            <a:stCxn id="1025032" idx="2"/>
            <a:endCxn id="1025033" idx="0"/>
          </p:cNvCxnSpPr>
          <p:nvPr/>
        </p:nvCxnSpPr>
        <p:spPr bwMode="auto">
          <a:xfrm flipH="1">
            <a:off x="2362200" y="5073650"/>
            <a:ext cx="11430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5041" name="AutoShape 17"/>
          <p:cNvCxnSpPr>
            <a:cxnSpLocks noChangeShapeType="1"/>
            <a:stCxn id="1025033" idx="2"/>
            <a:endCxn id="1025028" idx="0"/>
          </p:cNvCxnSpPr>
          <p:nvPr/>
        </p:nvCxnSpPr>
        <p:spPr bwMode="auto">
          <a:xfrm rot="16200000" flipV="1">
            <a:off x="576262" y="4125913"/>
            <a:ext cx="3381375" cy="190500"/>
          </a:xfrm>
          <a:prstGeom prst="curvedConnector5">
            <a:avLst>
              <a:gd name="adj1" fmla="val -6338"/>
              <a:gd name="adj2" fmla="val 1108333"/>
              <a:gd name="adj3" fmla="val 10633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5042" name="Text Box 18"/>
          <p:cNvSpPr txBox="1">
            <a:spLocks noChangeArrowheads="1"/>
          </p:cNvSpPr>
          <p:nvPr/>
        </p:nvSpPr>
        <p:spPr bwMode="auto">
          <a:xfrm>
            <a:off x="1135063" y="838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5043" name="Text Box 19"/>
          <p:cNvSpPr txBox="1">
            <a:spLocks noChangeArrowheads="1"/>
          </p:cNvSpPr>
          <p:nvPr/>
        </p:nvSpPr>
        <p:spPr bwMode="auto">
          <a:xfrm>
            <a:off x="1111250" y="2392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5044" name="Text Box 20"/>
          <p:cNvSpPr txBox="1">
            <a:spLocks noChangeArrowheads="1"/>
          </p:cNvSpPr>
          <p:nvPr/>
        </p:nvSpPr>
        <p:spPr bwMode="auto">
          <a:xfrm>
            <a:off x="2286000" y="3306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5045" name="Text Box 21"/>
          <p:cNvSpPr txBox="1">
            <a:spLocks noChangeArrowheads="1"/>
          </p:cNvSpPr>
          <p:nvPr/>
        </p:nvSpPr>
        <p:spPr bwMode="auto">
          <a:xfrm>
            <a:off x="2362200" y="4297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5046" name="Text Box 22"/>
          <p:cNvSpPr txBox="1">
            <a:spLocks noChangeArrowheads="1"/>
          </p:cNvSpPr>
          <p:nvPr/>
        </p:nvSpPr>
        <p:spPr bwMode="auto">
          <a:xfrm>
            <a:off x="609600" y="4068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5047" name="Text Box 23"/>
          <p:cNvSpPr txBox="1">
            <a:spLocks noChangeArrowheads="1"/>
          </p:cNvSpPr>
          <p:nvPr/>
        </p:nvSpPr>
        <p:spPr bwMode="auto">
          <a:xfrm>
            <a:off x="1143000" y="5364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400800" y="990600"/>
            <a:ext cx="2209800" cy="3200400"/>
            <a:chOff x="3696" y="1152"/>
            <a:chExt cx="1392" cy="2016"/>
          </a:xfrm>
        </p:grpSpPr>
        <p:sp>
          <p:nvSpPr>
            <p:cNvPr id="1025049" name="Oval 25"/>
            <p:cNvSpPr>
              <a:spLocks noChangeArrowheads="1"/>
            </p:cNvSpPr>
            <p:nvPr/>
          </p:nvSpPr>
          <p:spPr bwMode="auto">
            <a:xfrm>
              <a:off x="4800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1025050" name="Oval 26"/>
            <p:cNvSpPr>
              <a:spLocks noChangeArrowheads="1"/>
            </p:cNvSpPr>
            <p:nvPr/>
          </p:nvSpPr>
          <p:spPr bwMode="auto">
            <a:xfrm>
              <a:off x="3696" y="28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025051" name="Oval 27"/>
            <p:cNvSpPr>
              <a:spLocks noChangeArrowheads="1"/>
            </p:cNvSpPr>
            <p:nvPr/>
          </p:nvSpPr>
          <p:spPr bwMode="auto">
            <a:xfrm>
              <a:off x="4224" y="28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1025052" name="Oval 28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1025053" name="Oval 29"/>
            <p:cNvSpPr>
              <a:spLocks noChangeArrowheads="1"/>
            </p:cNvSpPr>
            <p:nvPr/>
          </p:nvSpPr>
          <p:spPr bwMode="auto">
            <a:xfrm>
              <a:off x="4272" y="177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1025054" name="Oval 30"/>
            <p:cNvSpPr>
              <a:spLocks noChangeArrowheads="1"/>
            </p:cNvSpPr>
            <p:nvPr/>
          </p:nvSpPr>
          <p:spPr bwMode="auto">
            <a:xfrm>
              <a:off x="3888" y="23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025055" name="Oval 31"/>
            <p:cNvSpPr>
              <a:spLocks noChangeArrowheads="1"/>
            </p:cNvSpPr>
            <p:nvPr/>
          </p:nvSpPr>
          <p:spPr bwMode="auto">
            <a:xfrm>
              <a:off x="4464" y="230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cxnSp>
          <p:nvCxnSpPr>
            <p:cNvPr id="1025056" name="AutoShape 32"/>
            <p:cNvCxnSpPr>
              <a:cxnSpLocks noChangeShapeType="1"/>
              <a:stCxn id="1025054" idx="4"/>
              <a:endCxn id="1025050" idx="0"/>
            </p:cNvCxnSpPr>
            <p:nvPr/>
          </p:nvCxnSpPr>
          <p:spPr bwMode="auto">
            <a:xfrm flipH="1">
              <a:off x="3840" y="2649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7" name="AutoShape 33"/>
            <p:cNvCxnSpPr>
              <a:cxnSpLocks noChangeShapeType="1"/>
              <a:stCxn id="1025054" idx="4"/>
              <a:endCxn id="1025051" idx="0"/>
            </p:cNvCxnSpPr>
            <p:nvPr/>
          </p:nvCxnSpPr>
          <p:spPr bwMode="auto">
            <a:xfrm>
              <a:off x="4032" y="2649"/>
              <a:ext cx="336" cy="1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8" name="AutoShape 34"/>
            <p:cNvCxnSpPr>
              <a:cxnSpLocks noChangeShapeType="1"/>
              <a:stCxn id="1025054" idx="4"/>
              <a:endCxn id="1025052" idx="0"/>
            </p:cNvCxnSpPr>
            <p:nvPr/>
          </p:nvCxnSpPr>
          <p:spPr bwMode="auto">
            <a:xfrm>
              <a:off x="4032" y="2649"/>
              <a:ext cx="720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59" name="AutoShape 35"/>
            <p:cNvCxnSpPr>
              <a:cxnSpLocks noChangeShapeType="1"/>
              <a:stCxn id="1025053" idx="4"/>
              <a:endCxn id="1025054" idx="0"/>
            </p:cNvCxnSpPr>
            <p:nvPr/>
          </p:nvCxnSpPr>
          <p:spPr bwMode="auto">
            <a:xfrm flipH="1">
              <a:off x="4032" y="2073"/>
              <a:ext cx="38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60" name="AutoShape 36"/>
            <p:cNvCxnSpPr>
              <a:cxnSpLocks noChangeShapeType="1"/>
              <a:stCxn id="1025053" idx="4"/>
              <a:endCxn id="1025055" idx="0"/>
            </p:cNvCxnSpPr>
            <p:nvPr/>
          </p:nvCxnSpPr>
          <p:spPr bwMode="auto">
            <a:xfrm>
              <a:off x="4416" y="2073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25061" name="AutoShape 37"/>
            <p:cNvCxnSpPr>
              <a:cxnSpLocks noChangeShapeType="1"/>
              <a:stCxn id="1025049" idx="4"/>
              <a:endCxn id="1025053" idx="0"/>
            </p:cNvCxnSpPr>
            <p:nvPr/>
          </p:nvCxnSpPr>
          <p:spPr bwMode="auto">
            <a:xfrm flipH="1">
              <a:off x="4416" y="1449"/>
              <a:ext cx="528" cy="3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025062" name="Text Box 38"/>
          <p:cNvSpPr txBox="1">
            <a:spLocks noChangeArrowheads="1"/>
          </p:cNvSpPr>
          <p:nvPr/>
        </p:nvSpPr>
        <p:spPr bwMode="auto">
          <a:xfrm>
            <a:off x="4654750" y="914400"/>
            <a:ext cx="53091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DFs</a:t>
            </a:r>
          </a:p>
        </p:txBody>
      </p:sp>
      <p:sp>
        <p:nvSpPr>
          <p:cNvPr id="1025063" name="Text Box 39"/>
          <p:cNvSpPr txBox="1">
            <a:spLocks noChangeArrowheads="1"/>
          </p:cNvSpPr>
          <p:nvPr/>
        </p:nvSpPr>
        <p:spPr bwMode="auto">
          <a:xfrm>
            <a:off x="4495800" y="1219200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{2}</a:t>
            </a:r>
          </a:p>
        </p:txBody>
      </p:sp>
      <p:sp>
        <p:nvSpPr>
          <p:cNvPr id="1025064" name="Text Box 40"/>
          <p:cNvSpPr txBox="1">
            <a:spLocks noChangeArrowheads="1"/>
          </p:cNvSpPr>
          <p:nvPr/>
        </p:nvSpPr>
        <p:spPr bwMode="auto">
          <a:xfrm>
            <a:off x="533400" y="3001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80295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AB1E5-0144-400C-9AE3-EA531ACA7609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256"/>
            <a:ext cx="8229600" cy="925037"/>
          </a:xfrm>
        </p:spPr>
        <p:txBody>
          <a:bodyPr>
            <a:normAutofit/>
          </a:bodyPr>
          <a:lstStyle/>
          <a:p>
            <a:r>
              <a:rPr lang="en-US" sz="3600" dirty="0"/>
              <a:t>Insert </a:t>
            </a:r>
            <a:r>
              <a:rPr lang="en-US" sz="3600" dirty="0">
                <a:sym typeface="Symbol" pitchFamily="18" charset="2"/>
              </a:rPr>
              <a:t>()</a:t>
            </a:r>
          </a:p>
        </p:txBody>
      </p:sp>
      <p:sp>
        <p:nvSpPr>
          <p:cNvPr id="1026051" name="Rectangle 3"/>
          <p:cNvSpPr>
            <a:spLocks noChangeArrowheads="1"/>
          </p:cNvSpPr>
          <p:nvPr/>
        </p:nvSpPr>
        <p:spPr bwMode="auto">
          <a:xfrm>
            <a:off x="1447800" y="10207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1447800" y="25447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6053" name="Rectangle 5"/>
          <p:cNvSpPr>
            <a:spLocks noChangeArrowheads="1"/>
          </p:cNvSpPr>
          <p:nvPr/>
        </p:nvSpPr>
        <p:spPr bwMode="auto">
          <a:xfrm>
            <a:off x="6858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26670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6055" name="Rectangle 7"/>
          <p:cNvSpPr>
            <a:spLocks noChangeArrowheads="1"/>
          </p:cNvSpPr>
          <p:nvPr/>
        </p:nvSpPr>
        <p:spPr bwMode="auto">
          <a:xfrm>
            <a:off x="6858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6056" name="Rectangle 8"/>
          <p:cNvSpPr>
            <a:spLocks noChangeArrowheads="1"/>
          </p:cNvSpPr>
          <p:nvPr/>
        </p:nvSpPr>
        <p:spPr bwMode="auto">
          <a:xfrm>
            <a:off x="26670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6057" name="Rectangle 9"/>
          <p:cNvSpPr>
            <a:spLocks noChangeArrowheads="1"/>
          </p:cNvSpPr>
          <p:nvPr/>
        </p:nvSpPr>
        <p:spPr bwMode="auto">
          <a:xfrm>
            <a:off x="1524000" y="5592762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026058" name="AutoShape 10"/>
          <p:cNvCxnSpPr>
            <a:cxnSpLocks noChangeShapeType="1"/>
            <a:stCxn id="1026051" idx="2"/>
            <a:endCxn id="1026052" idx="0"/>
          </p:cNvCxnSpPr>
          <p:nvPr/>
        </p:nvCxnSpPr>
        <p:spPr bwMode="auto">
          <a:xfrm>
            <a:off x="2057400" y="22542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59" name="AutoShape 11"/>
          <p:cNvCxnSpPr>
            <a:cxnSpLocks noChangeShapeType="1"/>
            <a:stCxn id="1026052" idx="2"/>
            <a:endCxn id="1026053" idx="0"/>
          </p:cNvCxnSpPr>
          <p:nvPr/>
        </p:nvCxnSpPr>
        <p:spPr bwMode="auto">
          <a:xfrm flipH="1">
            <a:off x="1409700" y="30162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0" name="AutoShape 12"/>
          <p:cNvCxnSpPr>
            <a:cxnSpLocks noChangeShapeType="1"/>
            <a:stCxn id="1026052" idx="2"/>
            <a:endCxn id="1026054" idx="0"/>
          </p:cNvCxnSpPr>
          <p:nvPr/>
        </p:nvCxnSpPr>
        <p:spPr bwMode="auto">
          <a:xfrm>
            <a:off x="2171700" y="30162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1" name="AutoShape 13"/>
          <p:cNvCxnSpPr>
            <a:cxnSpLocks noChangeShapeType="1"/>
            <a:stCxn id="1026053" idx="2"/>
            <a:endCxn id="1026055" idx="0"/>
          </p:cNvCxnSpPr>
          <p:nvPr/>
        </p:nvCxnSpPr>
        <p:spPr bwMode="auto">
          <a:xfrm>
            <a:off x="1409700" y="39306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2" name="AutoShape 14"/>
          <p:cNvCxnSpPr>
            <a:cxnSpLocks noChangeShapeType="1"/>
            <a:stCxn id="1026053" idx="2"/>
            <a:endCxn id="1026056" idx="0"/>
          </p:cNvCxnSpPr>
          <p:nvPr/>
        </p:nvCxnSpPr>
        <p:spPr bwMode="auto">
          <a:xfrm>
            <a:off x="1409700" y="39306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3" name="AutoShape 15"/>
          <p:cNvCxnSpPr>
            <a:cxnSpLocks noChangeShapeType="1"/>
            <a:stCxn id="1026055" idx="2"/>
            <a:endCxn id="1026057" idx="0"/>
          </p:cNvCxnSpPr>
          <p:nvPr/>
        </p:nvCxnSpPr>
        <p:spPr bwMode="auto">
          <a:xfrm>
            <a:off x="1524000" y="5073650"/>
            <a:ext cx="838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4" name="AutoShape 16"/>
          <p:cNvCxnSpPr>
            <a:cxnSpLocks noChangeShapeType="1"/>
            <a:stCxn id="1026056" idx="2"/>
            <a:endCxn id="1026057" idx="0"/>
          </p:cNvCxnSpPr>
          <p:nvPr/>
        </p:nvCxnSpPr>
        <p:spPr bwMode="auto">
          <a:xfrm flipH="1">
            <a:off x="2362200" y="5073650"/>
            <a:ext cx="11430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6065" name="AutoShape 17"/>
          <p:cNvCxnSpPr>
            <a:cxnSpLocks noChangeShapeType="1"/>
            <a:stCxn id="1026057" idx="2"/>
            <a:endCxn id="1026052" idx="0"/>
          </p:cNvCxnSpPr>
          <p:nvPr/>
        </p:nvCxnSpPr>
        <p:spPr bwMode="auto">
          <a:xfrm rot="16200000" flipV="1">
            <a:off x="576262" y="4125913"/>
            <a:ext cx="3381375" cy="190500"/>
          </a:xfrm>
          <a:prstGeom prst="curvedConnector5">
            <a:avLst>
              <a:gd name="adj1" fmla="val -6338"/>
              <a:gd name="adj2" fmla="val 1108333"/>
              <a:gd name="adj3" fmla="val 10633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6066" name="Text Box 18"/>
          <p:cNvSpPr txBox="1">
            <a:spLocks noChangeArrowheads="1"/>
          </p:cNvSpPr>
          <p:nvPr/>
        </p:nvSpPr>
        <p:spPr bwMode="auto">
          <a:xfrm>
            <a:off x="1135063" y="838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6067" name="Text Box 19"/>
          <p:cNvSpPr txBox="1">
            <a:spLocks noChangeArrowheads="1"/>
          </p:cNvSpPr>
          <p:nvPr/>
        </p:nvSpPr>
        <p:spPr bwMode="auto">
          <a:xfrm>
            <a:off x="1111250" y="2392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6068" name="Text Box 20"/>
          <p:cNvSpPr txBox="1">
            <a:spLocks noChangeArrowheads="1"/>
          </p:cNvSpPr>
          <p:nvPr/>
        </p:nvSpPr>
        <p:spPr bwMode="auto">
          <a:xfrm>
            <a:off x="2286000" y="3306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6069" name="Text Box 21"/>
          <p:cNvSpPr txBox="1">
            <a:spLocks noChangeArrowheads="1"/>
          </p:cNvSpPr>
          <p:nvPr/>
        </p:nvSpPr>
        <p:spPr bwMode="auto">
          <a:xfrm>
            <a:off x="2362200" y="4297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6070" name="Text Box 22"/>
          <p:cNvSpPr txBox="1">
            <a:spLocks noChangeArrowheads="1"/>
          </p:cNvSpPr>
          <p:nvPr/>
        </p:nvSpPr>
        <p:spPr bwMode="auto">
          <a:xfrm>
            <a:off x="609600" y="4068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6071" name="Text Box 23"/>
          <p:cNvSpPr txBox="1">
            <a:spLocks noChangeArrowheads="1"/>
          </p:cNvSpPr>
          <p:nvPr/>
        </p:nvSpPr>
        <p:spPr bwMode="auto">
          <a:xfrm>
            <a:off x="1143000" y="5364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26072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  <a:hlinkClick r:id="rId3" action="ppaction://hlinksldjump"/>
              </a:rPr>
              <a:t>DFs</a:t>
            </a:r>
            <a:endParaRPr lang="en-US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1026074" name="Text Box 26"/>
          <p:cNvSpPr txBox="1">
            <a:spLocks noChangeArrowheads="1"/>
          </p:cNvSpPr>
          <p:nvPr/>
        </p:nvSpPr>
        <p:spPr bwMode="auto">
          <a:xfrm>
            <a:off x="533400" y="3001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1026075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1026076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1026077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03011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defsites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[v]</a:t>
              </a:r>
            </a:p>
          </p:txBody>
        </p:sp>
        <p:sp>
          <p:nvSpPr>
            <p:cNvPr id="1026078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1026079" name="Text Box 31"/>
          <p:cNvSpPr txBox="1">
            <a:spLocks noChangeArrowheads="1"/>
          </p:cNvSpPr>
          <p:nvPr/>
        </p:nvSpPr>
        <p:spPr bwMode="auto">
          <a:xfrm>
            <a:off x="5181600" y="4267200"/>
            <a:ext cx="133882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i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W={1}</a:t>
            </a:r>
          </a:p>
        </p:txBody>
      </p:sp>
      <p:sp>
        <p:nvSpPr>
          <p:cNvPr id="1026080" name="Text Box 32"/>
          <p:cNvSpPr txBox="1">
            <a:spLocks noChangeArrowheads="1"/>
          </p:cNvSpPr>
          <p:nvPr/>
        </p:nvSpPr>
        <p:spPr bwMode="auto">
          <a:xfrm>
            <a:off x="5257800" y="4953000"/>
            <a:ext cx="168518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j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W={1,5,6}</a:t>
            </a:r>
          </a:p>
        </p:txBody>
      </p:sp>
      <p:sp>
        <p:nvSpPr>
          <p:cNvPr id="1026081" name="Text Box 33"/>
          <p:cNvSpPr txBox="1">
            <a:spLocks noChangeArrowheads="1"/>
          </p:cNvSpPr>
          <p:nvPr/>
        </p:nvSpPr>
        <p:spPr bwMode="auto">
          <a:xfrm>
            <a:off x="5538788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DF{1}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6409642" y="5562600"/>
            <a:ext cx="70685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DF{5}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6931247" y="42672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DF{1}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934200" y="4191000"/>
            <a:ext cx="10668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72" grpId="0"/>
      <p:bldP spid="1026079" grpId="0"/>
      <p:bldP spid="1026080" grpId="0"/>
      <p:bldP spid="1026081" grpId="0" build="allAtOnce"/>
      <p:bldP spid="41" grpId="0" build="allAtOnce"/>
      <p:bldP spid="42" grpId="0" build="allAtOnce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0552A-9ECD-4FED-A39C-2F48E297A627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102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882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en-US" dirty="0">
                <a:sym typeface="Symbol" pitchFamily="18" charset="2"/>
              </a:rPr>
              <a:t>()</a:t>
            </a:r>
          </a:p>
        </p:txBody>
      </p:sp>
      <p:sp>
        <p:nvSpPr>
          <p:cNvPr id="1027075" name="Rectangle 3"/>
          <p:cNvSpPr>
            <a:spLocks noChangeArrowheads="1"/>
          </p:cNvSpPr>
          <p:nvPr/>
        </p:nvSpPr>
        <p:spPr bwMode="auto">
          <a:xfrm>
            <a:off x="1447800" y="10207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7076" name="Rectangle 4"/>
          <p:cNvSpPr>
            <a:spLocks noChangeArrowheads="1"/>
          </p:cNvSpPr>
          <p:nvPr/>
        </p:nvSpPr>
        <p:spPr bwMode="auto">
          <a:xfrm>
            <a:off x="1447800" y="25447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7077" name="Rectangle 5"/>
          <p:cNvSpPr>
            <a:spLocks noChangeArrowheads="1"/>
          </p:cNvSpPr>
          <p:nvPr/>
        </p:nvSpPr>
        <p:spPr bwMode="auto">
          <a:xfrm>
            <a:off x="6858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7078" name="Rectangle 6"/>
          <p:cNvSpPr>
            <a:spLocks noChangeArrowheads="1"/>
          </p:cNvSpPr>
          <p:nvPr/>
        </p:nvSpPr>
        <p:spPr bwMode="auto">
          <a:xfrm>
            <a:off x="2667000" y="34591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7079" name="Rectangle 7"/>
          <p:cNvSpPr>
            <a:spLocks noChangeArrowheads="1"/>
          </p:cNvSpPr>
          <p:nvPr/>
        </p:nvSpPr>
        <p:spPr bwMode="auto">
          <a:xfrm>
            <a:off x="6858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7080" name="Rectangle 8"/>
          <p:cNvSpPr>
            <a:spLocks noChangeArrowheads="1"/>
          </p:cNvSpPr>
          <p:nvPr/>
        </p:nvSpPr>
        <p:spPr bwMode="auto">
          <a:xfrm>
            <a:off x="2667000" y="43735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7081" name="Rectangle 9"/>
          <p:cNvSpPr>
            <a:spLocks noChangeArrowheads="1"/>
          </p:cNvSpPr>
          <p:nvPr/>
        </p:nvSpPr>
        <p:spPr bwMode="auto">
          <a:xfrm>
            <a:off x="1524000" y="5592762"/>
            <a:ext cx="1905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j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(j,j)</a:t>
            </a:r>
          </a:p>
        </p:txBody>
      </p:sp>
      <p:cxnSp>
        <p:nvCxnSpPr>
          <p:cNvPr id="1027082" name="AutoShape 10"/>
          <p:cNvCxnSpPr>
            <a:cxnSpLocks noChangeShapeType="1"/>
            <a:stCxn id="1027075" idx="2"/>
            <a:endCxn id="1027076" idx="0"/>
          </p:cNvCxnSpPr>
          <p:nvPr/>
        </p:nvCxnSpPr>
        <p:spPr bwMode="auto">
          <a:xfrm>
            <a:off x="2057400" y="22542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3" name="AutoShape 11"/>
          <p:cNvCxnSpPr>
            <a:cxnSpLocks noChangeShapeType="1"/>
            <a:stCxn id="1027076" idx="2"/>
            <a:endCxn id="1027077" idx="0"/>
          </p:cNvCxnSpPr>
          <p:nvPr/>
        </p:nvCxnSpPr>
        <p:spPr bwMode="auto">
          <a:xfrm flipH="1">
            <a:off x="1409700" y="30162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4" name="AutoShape 12"/>
          <p:cNvCxnSpPr>
            <a:cxnSpLocks noChangeShapeType="1"/>
            <a:stCxn id="1027076" idx="2"/>
            <a:endCxn id="1027078" idx="0"/>
          </p:cNvCxnSpPr>
          <p:nvPr/>
        </p:nvCxnSpPr>
        <p:spPr bwMode="auto">
          <a:xfrm>
            <a:off x="2171700" y="30162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5" name="AutoShape 13"/>
          <p:cNvCxnSpPr>
            <a:cxnSpLocks noChangeShapeType="1"/>
            <a:stCxn id="1027077" idx="2"/>
            <a:endCxn id="1027079" idx="0"/>
          </p:cNvCxnSpPr>
          <p:nvPr/>
        </p:nvCxnSpPr>
        <p:spPr bwMode="auto">
          <a:xfrm>
            <a:off x="1409700" y="39306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6" name="AutoShape 14"/>
          <p:cNvCxnSpPr>
            <a:cxnSpLocks noChangeShapeType="1"/>
            <a:stCxn id="1027077" idx="2"/>
            <a:endCxn id="1027080" idx="0"/>
          </p:cNvCxnSpPr>
          <p:nvPr/>
        </p:nvCxnSpPr>
        <p:spPr bwMode="auto">
          <a:xfrm>
            <a:off x="1409700" y="39306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7" name="AutoShape 15"/>
          <p:cNvCxnSpPr>
            <a:cxnSpLocks noChangeShapeType="1"/>
            <a:stCxn id="1027079" idx="2"/>
            <a:endCxn id="1027081" idx="0"/>
          </p:cNvCxnSpPr>
          <p:nvPr/>
        </p:nvCxnSpPr>
        <p:spPr bwMode="auto">
          <a:xfrm>
            <a:off x="1524000" y="5073650"/>
            <a:ext cx="9525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8" name="AutoShape 16"/>
          <p:cNvCxnSpPr>
            <a:cxnSpLocks noChangeShapeType="1"/>
            <a:stCxn id="1027080" idx="2"/>
            <a:endCxn id="1027081" idx="0"/>
          </p:cNvCxnSpPr>
          <p:nvPr/>
        </p:nvCxnSpPr>
        <p:spPr bwMode="auto">
          <a:xfrm flipH="1">
            <a:off x="2476500" y="5073650"/>
            <a:ext cx="10287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7089" name="AutoShape 17"/>
          <p:cNvCxnSpPr>
            <a:cxnSpLocks noChangeShapeType="1"/>
            <a:stCxn id="1027081" idx="2"/>
            <a:endCxn id="1027076" idx="0"/>
          </p:cNvCxnSpPr>
          <p:nvPr/>
        </p:nvCxnSpPr>
        <p:spPr bwMode="auto">
          <a:xfrm rot="16200000" flipV="1">
            <a:off x="557212" y="4144963"/>
            <a:ext cx="3533775" cy="304800"/>
          </a:xfrm>
          <a:prstGeom prst="curvedConnector5">
            <a:avLst>
              <a:gd name="adj1" fmla="val -6065"/>
              <a:gd name="adj2" fmla="val 717185"/>
              <a:gd name="adj3" fmla="val 10606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7090" name="Text Box 18"/>
          <p:cNvSpPr txBox="1">
            <a:spLocks noChangeArrowheads="1"/>
          </p:cNvSpPr>
          <p:nvPr/>
        </p:nvSpPr>
        <p:spPr bwMode="auto">
          <a:xfrm>
            <a:off x="1135063" y="838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7091" name="Text Box 19"/>
          <p:cNvSpPr txBox="1">
            <a:spLocks noChangeArrowheads="1"/>
          </p:cNvSpPr>
          <p:nvPr/>
        </p:nvSpPr>
        <p:spPr bwMode="auto">
          <a:xfrm>
            <a:off x="1111250" y="2392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7092" name="Text Box 20"/>
          <p:cNvSpPr txBox="1">
            <a:spLocks noChangeArrowheads="1"/>
          </p:cNvSpPr>
          <p:nvPr/>
        </p:nvSpPr>
        <p:spPr bwMode="auto">
          <a:xfrm>
            <a:off x="2286000" y="3306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7093" name="Text Box 21"/>
          <p:cNvSpPr txBox="1">
            <a:spLocks noChangeArrowheads="1"/>
          </p:cNvSpPr>
          <p:nvPr/>
        </p:nvSpPr>
        <p:spPr bwMode="auto">
          <a:xfrm>
            <a:off x="2362200" y="4297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7094" name="Text Box 22"/>
          <p:cNvSpPr txBox="1">
            <a:spLocks noChangeArrowheads="1"/>
          </p:cNvSpPr>
          <p:nvPr/>
        </p:nvSpPr>
        <p:spPr bwMode="auto">
          <a:xfrm>
            <a:off x="609600" y="40687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7095" name="Text Box 23"/>
          <p:cNvSpPr txBox="1">
            <a:spLocks noChangeArrowheads="1"/>
          </p:cNvSpPr>
          <p:nvPr/>
        </p:nvSpPr>
        <p:spPr bwMode="auto">
          <a:xfrm>
            <a:off x="1143000" y="5364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27096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hlinkClick r:id="rId3" action="ppaction://hlinksldjump"/>
              </a:rPr>
              <a:t>DFs</a:t>
            </a:r>
            <a:endParaRPr lang="en-US" dirty="0">
              <a:latin typeface="Calibri"/>
            </a:endParaRPr>
          </a:p>
        </p:txBody>
      </p:sp>
      <p:sp>
        <p:nvSpPr>
          <p:cNvPr id="1027098" name="Text Box 26"/>
          <p:cNvSpPr txBox="1">
            <a:spLocks noChangeArrowheads="1"/>
          </p:cNvSpPr>
          <p:nvPr/>
        </p:nvSpPr>
        <p:spPr bwMode="auto">
          <a:xfrm>
            <a:off x="533400" y="3001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27103" name="Text Box 31"/>
          <p:cNvSpPr txBox="1">
            <a:spLocks noChangeArrowheads="1"/>
          </p:cNvSpPr>
          <p:nvPr/>
        </p:nvSpPr>
        <p:spPr bwMode="auto">
          <a:xfrm>
            <a:off x="5257800" y="4953000"/>
            <a:ext cx="168518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j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W={1,5,6}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03011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defsites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[v]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5538788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DF{1}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6409642" y="5562600"/>
            <a:ext cx="70685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DF{5}</a:t>
            </a:r>
          </a:p>
        </p:txBody>
      </p:sp>
    </p:spTree>
    <p:extLst>
      <p:ext uri="{BB962C8B-B14F-4D97-AF65-F5344CB8AC3E}">
        <p14:creationId xmlns:p14="http://schemas.microsoft.com/office/powerpoint/2010/main" val="1362711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6FF9-B4B1-4D70-BDB8-6DE5B8C0EB6B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1028099" name="Rectangle 3"/>
          <p:cNvSpPr>
            <a:spLocks noChangeArrowheads="1"/>
          </p:cNvSpPr>
          <p:nvPr/>
        </p:nvSpPr>
        <p:spPr bwMode="auto">
          <a:xfrm>
            <a:off x="1752600" y="7620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8100" name="Rectangle 4"/>
          <p:cNvSpPr>
            <a:spLocks noChangeArrowheads="1"/>
          </p:cNvSpPr>
          <p:nvPr/>
        </p:nvSpPr>
        <p:spPr bwMode="auto">
          <a:xfrm>
            <a:off x="1447800" y="2362200"/>
            <a:ext cx="1905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j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(j,j)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</a:p>
        </p:txBody>
      </p:sp>
      <p:sp>
        <p:nvSpPr>
          <p:cNvPr id="1028101" name="Rectangle 5"/>
          <p:cNvSpPr>
            <a:spLocks noChangeArrowheads="1"/>
          </p:cNvSpPr>
          <p:nvPr/>
        </p:nvSpPr>
        <p:spPr bwMode="auto">
          <a:xfrm>
            <a:off x="685800" y="3429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8102" name="Rectangle 6"/>
          <p:cNvSpPr>
            <a:spLocks noChangeArrowheads="1"/>
          </p:cNvSpPr>
          <p:nvPr/>
        </p:nvSpPr>
        <p:spPr bwMode="auto">
          <a:xfrm>
            <a:off x="2667000" y="3429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8103" name="Rectangle 7"/>
          <p:cNvSpPr>
            <a:spLocks noChangeArrowheads="1"/>
          </p:cNvSpPr>
          <p:nvPr/>
        </p:nvSpPr>
        <p:spPr bwMode="auto">
          <a:xfrm>
            <a:off x="685800" y="4343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8104" name="Rectangle 8"/>
          <p:cNvSpPr>
            <a:spLocks noChangeArrowheads="1"/>
          </p:cNvSpPr>
          <p:nvPr/>
        </p:nvSpPr>
        <p:spPr bwMode="auto">
          <a:xfrm>
            <a:off x="2667000" y="4343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8105" name="Rectangle 9"/>
          <p:cNvSpPr>
            <a:spLocks noChangeArrowheads="1"/>
          </p:cNvSpPr>
          <p:nvPr/>
        </p:nvSpPr>
        <p:spPr bwMode="auto">
          <a:xfrm>
            <a:off x="1524000" y="5562600"/>
            <a:ext cx="1905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j,j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28106" name="AutoShape 10"/>
          <p:cNvCxnSpPr>
            <a:cxnSpLocks noChangeShapeType="1"/>
            <a:stCxn id="1028099" idx="2"/>
            <a:endCxn id="1028100" idx="0"/>
          </p:cNvCxnSpPr>
          <p:nvPr/>
        </p:nvCxnSpPr>
        <p:spPr bwMode="auto">
          <a:xfrm>
            <a:off x="2362200" y="1995488"/>
            <a:ext cx="381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07" name="AutoShape 11"/>
          <p:cNvCxnSpPr>
            <a:cxnSpLocks noChangeShapeType="1"/>
            <a:stCxn id="1028100" idx="2"/>
            <a:endCxn id="1028101" idx="0"/>
          </p:cNvCxnSpPr>
          <p:nvPr/>
        </p:nvCxnSpPr>
        <p:spPr bwMode="auto">
          <a:xfrm flipH="1">
            <a:off x="1409700" y="2986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08" name="AutoShape 12"/>
          <p:cNvCxnSpPr>
            <a:cxnSpLocks noChangeShapeType="1"/>
            <a:stCxn id="1028100" idx="2"/>
            <a:endCxn id="1028102" idx="0"/>
          </p:cNvCxnSpPr>
          <p:nvPr/>
        </p:nvCxnSpPr>
        <p:spPr bwMode="auto">
          <a:xfrm>
            <a:off x="2400300" y="2986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09" name="AutoShape 13"/>
          <p:cNvCxnSpPr>
            <a:cxnSpLocks noChangeShapeType="1"/>
            <a:stCxn id="1028101" idx="2"/>
            <a:endCxn id="1028103" idx="0"/>
          </p:cNvCxnSpPr>
          <p:nvPr/>
        </p:nvCxnSpPr>
        <p:spPr bwMode="auto">
          <a:xfrm>
            <a:off x="1409700" y="3900488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10" name="AutoShape 14"/>
          <p:cNvCxnSpPr>
            <a:cxnSpLocks noChangeShapeType="1"/>
            <a:stCxn id="1028101" idx="2"/>
            <a:endCxn id="1028104" idx="0"/>
          </p:cNvCxnSpPr>
          <p:nvPr/>
        </p:nvCxnSpPr>
        <p:spPr bwMode="auto">
          <a:xfrm>
            <a:off x="1409700" y="3900488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11" name="AutoShape 15"/>
          <p:cNvCxnSpPr>
            <a:cxnSpLocks noChangeShapeType="1"/>
            <a:stCxn id="1028103" idx="2"/>
            <a:endCxn id="1028105" idx="0"/>
          </p:cNvCxnSpPr>
          <p:nvPr/>
        </p:nvCxnSpPr>
        <p:spPr bwMode="auto">
          <a:xfrm>
            <a:off x="1524000" y="5043488"/>
            <a:ext cx="9525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12" name="AutoShape 16"/>
          <p:cNvCxnSpPr>
            <a:cxnSpLocks noChangeShapeType="1"/>
            <a:stCxn id="1028104" idx="2"/>
            <a:endCxn id="1028105" idx="0"/>
          </p:cNvCxnSpPr>
          <p:nvPr/>
        </p:nvCxnSpPr>
        <p:spPr bwMode="auto">
          <a:xfrm flipH="1">
            <a:off x="2476500" y="5043488"/>
            <a:ext cx="10287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8113" name="AutoShape 17"/>
          <p:cNvCxnSpPr>
            <a:cxnSpLocks noChangeShapeType="1"/>
            <a:stCxn id="1028105" idx="2"/>
            <a:endCxn id="1028100" idx="0"/>
          </p:cNvCxnSpPr>
          <p:nvPr/>
        </p:nvCxnSpPr>
        <p:spPr bwMode="auto">
          <a:xfrm rot="16200000" flipV="1">
            <a:off x="595312" y="4152901"/>
            <a:ext cx="3686175" cy="76200"/>
          </a:xfrm>
          <a:prstGeom prst="curvedConnector5">
            <a:avLst>
              <a:gd name="adj1" fmla="val -5815"/>
              <a:gd name="adj2" fmla="val 2885412"/>
              <a:gd name="adj3" fmla="val 10581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8114" name="Text Box 18"/>
          <p:cNvSpPr txBox="1">
            <a:spLocks noChangeArrowheads="1"/>
          </p:cNvSpPr>
          <p:nvPr/>
        </p:nvSpPr>
        <p:spPr bwMode="auto">
          <a:xfrm>
            <a:off x="1135063" y="808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8115" name="Text Box 19"/>
          <p:cNvSpPr txBox="1">
            <a:spLocks noChangeArrowheads="1"/>
          </p:cNvSpPr>
          <p:nvPr/>
        </p:nvSpPr>
        <p:spPr bwMode="auto">
          <a:xfrm>
            <a:off x="1111250" y="2362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8116" name="Text Box 20"/>
          <p:cNvSpPr txBox="1">
            <a:spLocks noChangeArrowheads="1"/>
          </p:cNvSpPr>
          <p:nvPr/>
        </p:nvSpPr>
        <p:spPr bwMode="auto">
          <a:xfrm>
            <a:off x="22860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8117" name="Text Box 21"/>
          <p:cNvSpPr txBox="1">
            <a:spLocks noChangeArrowheads="1"/>
          </p:cNvSpPr>
          <p:nvPr/>
        </p:nvSpPr>
        <p:spPr bwMode="auto">
          <a:xfrm>
            <a:off x="2362200" y="4267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8118" name="Text Box 22"/>
          <p:cNvSpPr txBox="1">
            <a:spLocks noChangeArrowheads="1"/>
          </p:cNvSpPr>
          <p:nvPr/>
        </p:nvSpPr>
        <p:spPr bwMode="auto">
          <a:xfrm>
            <a:off x="609600" y="4038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8119" name="Text Box 23"/>
          <p:cNvSpPr txBox="1">
            <a:spLocks noChangeArrowheads="1"/>
          </p:cNvSpPr>
          <p:nvPr/>
        </p:nvSpPr>
        <p:spPr bwMode="auto">
          <a:xfrm>
            <a:off x="1143000" y="5334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7</a:t>
            </a:r>
          </a:p>
        </p:txBody>
      </p:sp>
      <p:sp>
        <p:nvSpPr>
          <p:cNvPr id="1028120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hlinkClick r:id="rId3" action="ppaction://hlinksldjump"/>
              </a:rPr>
              <a:t>DFs</a:t>
            </a:r>
            <a:endParaRPr lang="en-US" dirty="0">
              <a:latin typeface="Calibri"/>
            </a:endParaRPr>
          </a:p>
        </p:txBody>
      </p:sp>
      <p:sp>
        <p:nvSpPr>
          <p:cNvPr id="1028122" name="Text Box 26"/>
          <p:cNvSpPr txBox="1">
            <a:spLocks noChangeArrowheads="1"/>
          </p:cNvSpPr>
          <p:nvPr/>
        </p:nvSpPr>
        <p:spPr bwMode="auto">
          <a:xfrm>
            <a:off x="533400" y="2971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28127" name="Text Box 31"/>
          <p:cNvSpPr txBox="1">
            <a:spLocks noChangeArrowheads="1"/>
          </p:cNvSpPr>
          <p:nvPr/>
        </p:nvSpPr>
        <p:spPr bwMode="auto">
          <a:xfrm>
            <a:off x="5257800" y="4953000"/>
            <a:ext cx="187172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j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W={1,5,6,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7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}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03011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defsites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[v]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{1,5,6,7}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{2}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5538788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DF{1}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6409642" y="5562600"/>
            <a:ext cx="70685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DF{5}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199177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DF{7}</a:t>
            </a:r>
          </a:p>
        </p:txBody>
      </p:sp>
    </p:spTree>
    <p:extLst>
      <p:ext uri="{BB962C8B-B14F-4D97-AF65-F5344CB8AC3E}">
        <p14:creationId xmlns:p14="http://schemas.microsoft.com/office/powerpoint/2010/main" val="1768431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77DED-977B-4498-9B89-616D685350AA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1029123" name="Rectangle 3"/>
          <p:cNvSpPr>
            <a:spLocks noChangeArrowheads="1"/>
          </p:cNvSpPr>
          <p:nvPr/>
        </p:nvSpPr>
        <p:spPr bwMode="auto">
          <a:xfrm>
            <a:off x="1752600" y="7620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1447800" y="2362200"/>
            <a:ext cx="1905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685800" y="3429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2667000" y="3429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29127" name="Rectangle 7"/>
          <p:cNvSpPr>
            <a:spLocks noChangeArrowheads="1"/>
          </p:cNvSpPr>
          <p:nvPr/>
        </p:nvSpPr>
        <p:spPr bwMode="auto">
          <a:xfrm>
            <a:off x="685800" y="4343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29128" name="Rectangle 8"/>
          <p:cNvSpPr>
            <a:spLocks noChangeArrowheads="1"/>
          </p:cNvSpPr>
          <p:nvPr/>
        </p:nvSpPr>
        <p:spPr bwMode="auto">
          <a:xfrm>
            <a:off x="2667000" y="43434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29129" name="Rectangle 9"/>
          <p:cNvSpPr>
            <a:spLocks noChangeArrowheads="1"/>
          </p:cNvSpPr>
          <p:nvPr/>
        </p:nvSpPr>
        <p:spPr bwMode="auto">
          <a:xfrm>
            <a:off x="1524000" y="5562600"/>
            <a:ext cx="19050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(j,j)</a:t>
            </a:r>
          </a:p>
        </p:txBody>
      </p:sp>
      <p:cxnSp>
        <p:nvCxnSpPr>
          <p:cNvPr id="1029130" name="AutoShape 10"/>
          <p:cNvCxnSpPr>
            <a:cxnSpLocks noChangeShapeType="1"/>
            <a:stCxn id="1029123" idx="2"/>
            <a:endCxn id="1029124" idx="0"/>
          </p:cNvCxnSpPr>
          <p:nvPr/>
        </p:nvCxnSpPr>
        <p:spPr bwMode="auto">
          <a:xfrm>
            <a:off x="2362200" y="1995488"/>
            <a:ext cx="3810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1" name="AutoShape 11"/>
          <p:cNvCxnSpPr>
            <a:cxnSpLocks noChangeShapeType="1"/>
            <a:stCxn id="1029124" idx="2"/>
            <a:endCxn id="1029125" idx="0"/>
          </p:cNvCxnSpPr>
          <p:nvPr/>
        </p:nvCxnSpPr>
        <p:spPr bwMode="auto">
          <a:xfrm flipH="1">
            <a:off x="1409700" y="2986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2" name="AutoShape 12"/>
          <p:cNvCxnSpPr>
            <a:cxnSpLocks noChangeShapeType="1"/>
            <a:stCxn id="1029124" idx="2"/>
            <a:endCxn id="1029126" idx="0"/>
          </p:cNvCxnSpPr>
          <p:nvPr/>
        </p:nvCxnSpPr>
        <p:spPr bwMode="auto">
          <a:xfrm>
            <a:off x="2400300" y="2986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3" name="AutoShape 13"/>
          <p:cNvCxnSpPr>
            <a:cxnSpLocks noChangeShapeType="1"/>
            <a:stCxn id="1029125" idx="2"/>
            <a:endCxn id="1029127" idx="0"/>
          </p:cNvCxnSpPr>
          <p:nvPr/>
        </p:nvCxnSpPr>
        <p:spPr bwMode="auto">
          <a:xfrm>
            <a:off x="1409700" y="3900488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4" name="AutoShape 14"/>
          <p:cNvCxnSpPr>
            <a:cxnSpLocks noChangeShapeType="1"/>
            <a:stCxn id="1029125" idx="2"/>
            <a:endCxn id="1029128" idx="0"/>
          </p:cNvCxnSpPr>
          <p:nvPr/>
        </p:nvCxnSpPr>
        <p:spPr bwMode="auto">
          <a:xfrm>
            <a:off x="1409700" y="3900488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5" name="AutoShape 15"/>
          <p:cNvCxnSpPr>
            <a:cxnSpLocks noChangeShapeType="1"/>
            <a:stCxn id="1029127" idx="2"/>
            <a:endCxn id="1029129" idx="0"/>
          </p:cNvCxnSpPr>
          <p:nvPr/>
        </p:nvCxnSpPr>
        <p:spPr bwMode="auto">
          <a:xfrm>
            <a:off x="1524000" y="5043488"/>
            <a:ext cx="9525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6" name="AutoShape 16"/>
          <p:cNvCxnSpPr>
            <a:cxnSpLocks noChangeShapeType="1"/>
            <a:stCxn id="1029128" idx="2"/>
            <a:endCxn id="1029129" idx="0"/>
          </p:cNvCxnSpPr>
          <p:nvPr/>
        </p:nvCxnSpPr>
        <p:spPr bwMode="auto">
          <a:xfrm flipH="1">
            <a:off x="2476500" y="5043488"/>
            <a:ext cx="10287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29137" name="AutoShape 17"/>
          <p:cNvCxnSpPr>
            <a:cxnSpLocks noChangeShapeType="1"/>
            <a:stCxn id="1029129" idx="2"/>
            <a:endCxn id="1029124" idx="0"/>
          </p:cNvCxnSpPr>
          <p:nvPr/>
        </p:nvCxnSpPr>
        <p:spPr bwMode="auto">
          <a:xfrm rot="16200000" flipV="1">
            <a:off x="595312" y="4152901"/>
            <a:ext cx="3686175" cy="76200"/>
          </a:xfrm>
          <a:prstGeom prst="curvedConnector5">
            <a:avLst>
              <a:gd name="adj1" fmla="val -5815"/>
              <a:gd name="adj2" fmla="val 2885412"/>
              <a:gd name="adj3" fmla="val 105815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29138" name="Text Box 18"/>
          <p:cNvSpPr txBox="1">
            <a:spLocks noChangeArrowheads="1"/>
          </p:cNvSpPr>
          <p:nvPr/>
        </p:nvSpPr>
        <p:spPr bwMode="auto">
          <a:xfrm>
            <a:off x="1135063" y="808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29139" name="Text Box 19"/>
          <p:cNvSpPr txBox="1">
            <a:spLocks noChangeArrowheads="1"/>
          </p:cNvSpPr>
          <p:nvPr/>
        </p:nvSpPr>
        <p:spPr bwMode="auto">
          <a:xfrm>
            <a:off x="1111250" y="2362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29140" name="Text Box 20"/>
          <p:cNvSpPr txBox="1">
            <a:spLocks noChangeArrowheads="1"/>
          </p:cNvSpPr>
          <p:nvPr/>
        </p:nvSpPr>
        <p:spPr bwMode="auto">
          <a:xfrm>
            <a:off x="22860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29141" name="Text Box 21"/>
          <p:cNvSpPr txBox="1">
            <a:spLocks noChangeArrowheads="1"/>
          </p:cNvSpPr>
          <p:nvPr/>
        </p:nvSpPr>
        <p:spPr bwMode="auto">
          <a:xfrm>
            <a:off x="2362200" y="4267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29142" name="Text Box 22"/>
          <p:cNvSpPr txBox="1">
            <a:spLocks noChangeArrowheads="1"/>
          </p:cNvSpPr>
          <p:nvPr/>
        </p:nvSpPr>
        <p:spPr bwMode="auto">
          <a:xfrm>
            <a:off x="609600" y="4038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29143" name="Text Box 23"/>
          <p:cNvSpPr txBox="1">
            <a:spLocks noChangeArrowheads="1"/>
          </p:cNvSpPr>
          <p:nvPr/>
        </p:nvSpPr>
        <p:spPr bwMode="auto">
          <a:xfrm>
            <a:off x="1143000" y="5334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29144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hlinkClick r:id="rId3" action="ppaction://hlinksldjump"/>
              </a:rPr>
              <a:t>DFs</a:t>
            </a:r>
            <a:endParaRPr lang="en-US" dirty="0">
              <a:latin typeface="Calibri"/>
            </a:endParaRPr>
          </a:p>
        </p:txBody>
      </p:sp>
      <p:sp>
        <p:nvSpPr>
          <p:cNvPr id="1029146" name="Text Box 26"/>
          <p:cNvSpPr txBox="1">
            <a:spLocks noChangeArrowheads="1"/>
          </p:cNvSpPr>
          <p:nvPr/>
        </p:nvSpPr>
        <p:spPr bwMode="auto">
          <a:xfrm>
            <a:off x="533400" y="2971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29151" name="Text Box 31"/>
          <p:cNvSpPr txBox="1">
            <a:spLocks noChangeArrowheads="1"/>
          </p:cNvSpPr>
          <p:nvPr/>
        </p:nvSpPr>
        <p:spPr bwMode="auto">
          <a:xfrm>
            <a:off x="5257800" y="4953000"/>
            <a:ext cx="186461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j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6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,7}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38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03011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defsites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[v]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5538788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DF{1}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6409642" y="5562600"/>
            <a:ext cx="70685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DF{5}</a:t>
            </a:r>
          </a:p>
        </p:txBody>
      </p:sp>
      <p:sp>
        <p:nvSpPr>
          <p:cNvPr id="46" name="Text Box 33"/>
          <p:cNvSpPr txBox="1">
            <a:spLocks noChangeArrowheads="1"/>
          </p:cNvSpPr>
          <p:nvPr/>
        </p:nvSpPr>
        <p:spPr bwMode="auto">
          <a:xfrm>
            <a:off x="7199177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DF{7}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7961177" y="5562600"/>
            <a:ext cx="69762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99"/>
                </a:solidFill>
                <a:latin typeface="Calibri"/>
              </a:rPr>
              <a:t>DF{6}</a:t>
            </a:r>
          </a:p>
        </p:txBody>
      </p:sp>
    </p:spTree>
    <p:extLst>
      <p:ext uri="{BB962C8B-B14F-4D97-AF65-F5344CB8AC3E}">
        <p14:creationId xmlns:p14="http://schemas.microsoft.com/office/powerpoint/2010/main" val="340852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53" y="16860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Finding 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1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Depth-first spanning tree</a:t>
            </a:r>
          </a:p>
          <a:p>
            <a:pPr lvl="2"/>
            <a:r>
              <a:rPr lang="en-US" dirty="0"/>
              <a:t>Edges traversed in a depth-first search of the flow graph form a</a:t>
            </a:r>
            <a:br>
              <a:rPr lang="en-US" dirty="0"/>
            </a:br>
            <a:r>
              <a:rPr lang="en-US" dirty="0"/>
              <a:t>depth-first spanning tree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Categorizing edges in graph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Advancing (</a:t>
            </a:r>
            <a:r>
              <a:rPr lang="en-US" dirty="0">
                <a:solidFill>
                  <a:srgbClr val="00B050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ancestor to proper descendant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Cross (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right to left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Retreating (</a:t>
            </a:r>
            <a:r>
              <a:rPr lang="en-US" dirty="0">
                <a:solidFill>
                  <a:srgbClr val="FF3399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 edges: from descendant to ancestor (not necessarily proper)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133600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5CF24-18FD-4B08-BC08-4422745DE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463" y="2262612"/>
            <a:ext cx="2586355" cy="233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6B698-BBC5-4507-9F28-2A5D447D27FE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030147" name="Rectangle 3"/>
          <p:cNvSpPr>
            <a:spLocks noChangeArrowheads="1"/>
          </p:cNvSpPr>
          <p:nvPr/>
        </p:nvSpPr>
        <p:spPr bwMode="auto">
          <a:xfrm>
            <a:off x="1752600" y="6096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30148" name="Rectangle 4"/>
          <p:cNvSpPr>
            <a:spLocks noChangeArrowheads="1"/>
          </p:cNvSpPr>
          <p:nvPr/>
        </p:nvSpPr>
        <p:spPr bwMode="auto">
          <a:xfrm>
            <a:off x="1447800" y="2362200"/>
            <a:ext cx="19050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(j,j)</a:t>
            </a:r>
          </a:p>
          <a:p>
            <a:pPr algn="l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k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(k,k)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</a:p>
        </p:txBody>
      </p:sp>
      <p:sp>
        <p:nvSpPr>
          <p:cNvPr id="1030149" name="Rectangle 5"/>
          <p:cNvSpPr>
            <a:spLocks noChangeArrowheads="1"/>
          </p:cNvSpPr>
          <p:nvPr/>
        </p:nvSpPr>
        <p:spPr bwMode="auto">
          <a:xfrm>
            <a:off x="6858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0150" name="Rectangle 6"/>
          <p:cNvSpPr>
            <a:spLocks noChangeArrowheads="1"/>
          </p:cNvSpPr>
          <p:nvPr/>
        </p:nvSpPr>
        <p:spPr bwMode="auto">
          <a:xfrm>
            <a:off x="26670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0151" name="Rectangle 7"/>
          <p:cNvSpPr>
            <a:spLocks noChangeArrowheads="1"/>
          </p:cNvSpPr>
          <p:nvPr/>
        </p:nvSpPr>
        <p:spPr bwMode="auto">
          <a:xfrm>
            <a:off x="685800" y="45720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30152" name="Rectangle 8"/>
          <p:cNvSpPr>
            <a:spLocks noChangeArrowheads="1"/>
          </p:cNvSpPr>
          <p:nvPr/>
        </p:nvSpPr>
        <p:spPr bwMode="auto">
          <a:xfrm>
            <a:off x="2667000" y="45720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30153" name="Rectangle 9"/>
          <p:cNvSpPr>
            <a:spLocks noChangeArrowheads="1"/>
          </p:cNvSpPr>
          <p:nvPr/>
        </p:nvSpPr>
        <p:spPr bwMode="auto">
          <a:xfrm>
            <a:off x="1524000" y="54864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j,j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k </a:t>
            </a:r>
            <a:r>
              <a:rPr lang="en-US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 err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k,k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30154" name="AutoShape 10"/>
          <p:cNvCxnSpPr>
            <a:cxnSpLocks noChangeShapeType="1"/>
            <a:stCxn id="1030147" idx="2"/>
            <a:endCxn id="1030148" idx="0"/>
          </p:cNvCxnSpPr>
          <p:nvPr/>
        </p:nvCxnSpPr>
        <p:spPr bwMode="auto">
          <a:xfrm>
            <a:off x="2362200" y="1843088"/>
            <a:ext cx="381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5" name="AutoShape 11"/>
          <p:cNvCxnSpPr>
            <a:cxnSpLocks noChangeShapeType="1"/>
            <a:stCxn id="1030148" idx="2"/>
            <a:endCxn id="1030149" idx="0"/>
          </p:cNvCxnSpPr>
          <p:nvPr/>
        </p:nvCxnSpPr>
        <p:spPr bwMode="auto">
          <a:xfrm flipH="1">
            <a:off x="1409700" y="3367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6" name="AutoShape 12"/>
          <p:cNvCxnSpPr>
            <a:cxnSpLocks noChangeShapeType="1"/>
            <a:stCxn id="1030148" idx="2"/>
            <a:endCxn id="1030150" idx="0"/>
          </p:cNvCxnSpPr>
          <p:nvPr/>
        </p:nvCxnSpPr>
        <p:spPr bwMode="auto">
          <a:xfrm>
            <a:off x="2400300" y="3367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7" name="AutoShape 13"/>
          <p:cNvCxnSpPr>
            <a:cxnSpLocks noChangeShapeType="1"/>
            <a:stCxn id="1030149" idx="2"/>
            <a:endCxn id="1030151" idx="0"/>
          </p:cNvCxnSpPr>
          <p:nvPr/>
        </p:nvCxnSpPr>
        <p:spPr bwMode="auto">
          <a:xfrm rot="16200000" flipH="1">
            <a:off x="1314450" y="4362450"/>
            <a:ext cx="3048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8" name="AutoShape 14"/>
          <p:cNvCxnSpPr>
            <a:cxnSpLocks noChangeShapeType="1"/>
            <a:stCxn id="1030149" idx="2"/>
            <a:endCxn id="1030152" idx="0"/>
          </p:cNvCxnSpPr>
          <p:nvPr/>
        </p:nvCxnSpPr>
        <p:spPr bwMode="auto">
          <a:xfrm rot="16200000" flipH="1">
            <a:off x="2305050" y="3371850"/>
            <a:ext cx="304800" cy="209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59" name="AutoShape 15"/>
          <p:cNvCxnSpPr>
            <a:cxnSpLocks noChangeShapeType="1"/>
            <a:stCxn id="1030151" idx="2"/>
            <a:endCxn id="1030153" idx="0"/>
          </p:cNvCxnSpPr>
          <p:nvPr/>
        </p:nvCxnSpPr>
        <p:spPr bwMode="auto">
          <a:xfrm rot="16200000" flipH="1">
            <a:off x="1885950" y="4895850"/>
            <a:ext cx="228600" cy="952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60" name="AutoShape 16"/>
          <p:cNvCxnSpPr>
            <a:cxnSpLocks noChangeShapeType="1"/>
            <a:stCxn id="1030152" idx="2"/>
            <a:endCxn id="1030153" idx="0"/>
          </p:cNvCxnSpPr>
          <p:nvPr/>
        </p:nvCxnSpPr>
        <p:spPr bwMode="auto">
          <a:xfrm rot="5400000">
            <a:off x="2876550" y="4857750"/>
            <a:ext cx="2286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0161" name="AutoShape 17"/>
          <p:cNvCxnSpPr>
            <a:cxnSpLocks noChangeShapeType="1"/>
            <a:stCxn id="1030153" idx="2"/>
            <a:endCxn id="1030148" idx="0"/>
          </p:cNvCxnSpPr>
          <p:nvPr/>
        </p:nvCxnSpPr>
        <p:spPr bwMode="auto">
          <a:xfrm rot="5400000" flipH="1">
            <a:off x="533400" y="4229100"/>
            <a:ext cx="3810000" cy="76200"/>
          </a:xfrm>
          <a:prstGeom prst="curvedConnector5">
            <a:avLst>
              <a:gd name="adj1" fmla="val -6000"/>
              <a:gd name="adj2" fmla="val 2721430"/>
              <a:gd name="adj3" fmla="val 106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0162" name="Text Box 18"/>
          <p:cNvSpPr txBox="1">
            <a:spLocks noChangeArrowheads="1"/>
          </p:cNvSpPr>
          <p:nvPr/>
        </p:nvSpPr>
        <p:spPr bwMode="auto">
          <a:xfrm>
            <a:off x="1135063" y="1189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30163" name="Text Box 19"/>
          <p:cNvSpPr txBox="1">
            <a:spLocks noChangeArrowheads="1"/>
          </p:cNvSpPr>
          <p:nvPr/>
        </p:nvSpPr>
        <p:spPr bwMode="auto">
          <a:xfrm>
            <a:off x="1111250" y="2743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30164" name="Text Box 20"/>
          <p:cNvSpPr txBox="1">
            <a:spLocks noChangeArrowheads="1"/>
          </p:cNvSpPr>
          <p:nvPr/>
        </p:nvSpPr>
        <p:spPr bwMode="auto">
          <a:xfrm>
            <a:off x="2286000" y="3657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30165" name="Text Box 21"/>
          <p:cNvSpPr txBox="1">
            <a:spLocks noChangeArrowheads="1"/>
          </p:cNvSpPr>
          <p:nvPr/>
        </p:nvSpPr>
        <p:spPr bwMode="auto">
          <a:xfrm>
            <a:off x="2362200" y="4495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30166" name="Text Box 22"/>
          <p:cNvSpPr txBox="1">
            <a:spLocks noChangeArrowheads="1"/>
          </p:cNvSpPr>
          <p:nvPr/>
        </p:nvSpPr>
        <p:spPr bwMode="auto">
          <a:xfrm>
            <a:off x="609600" y="4267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30167" name="Text Box 23"/>
          <p:cNvSpPr txBox="1">
            <a:spLocks noChangeArrowheads="1"/>
          </p:cNvSpPr>
          <p:nvPr/>
        </p:nvSpPr>
        <p:spPr bwMode="auto">
          <a:xfrm>
            <a:off x="1143000" y="5715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30168" name="Text Box 24"/>
          <p:cNvSpPr txBox="1">
            <a:spLocks noChangeArrowheads="1"/>
          </p:cNvSpPr>
          <p:nvPr/>
        </p:nvSpPr>
        <p:spPr bwMode="auto">
          <a:xfrm>
            <a:off x="4476750" y="3886200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  <a:hlinkClick r:id="rId3" action="ppaction://hlinksldjump"/>
              </a:rPr>
              <a:t>DFs</a:t>
            </a:r>
            <a:endParaRPr lang="en-US" dirty="0">
              <a:latin typeface="Calibri"/>
            </a:endParaRPr>
          </a:p>
        </p:txBody>
      </p:sp>
      <p:sp>
        <p:nvSpPr>
          <p:cNvPr id="1030170" name="Text Box 26"/>
          <p:cNvSpPr txBox="1">
            <a:spLocks noChangeArrowheads="1"/>
          </p:cNvSpPr>
          <p:nvPr/>
        </p:nvSpPr>
        <p:spPr bwMode="auto">
          <a:xfrm>
            <a:off x="533400" y="3352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1030175" name="Text Box 31"/>
          <p:cNvSpPr txBox="1">
            <a:spLocks noChangeArrowheads="1"/>
          </p:cNvSpPr>
          <p:nvPr/>
        </p:nvSpPr>
        <p:spPr bwMode="auto">
          <a:xfrm>
            <a:off x="5237163" y="4953000"/>
            <a:ext cx="173637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latin typeface="Calibri"/>
              </a:rPr>
              <a:t>var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k</a:t>
            </a:r>
            <a:r>
              <a:rPr lang="en-US" dirty="0">
                <a:latin typeface="Calibri"/>
              </a:rPr>
              <a:t>: 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W={1,5,6}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638800" y="838200"/>
            <a:ext cx="1172116" cy="2412325"/>
            <a:chOff x="5638800" y="838200"/>
            <a:chExt cx="1172116" cy="2412325"/>
          </a:xfrm>
        </p:grpSpPr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5638800" y="1219200"/>
              <a:ext cx="1172116" cy="20313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 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i,j,k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</a:t>
              </a: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j,k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}</a:t>
              </a:r>
            </a:p>
            <a:p>
              <a:pPr marL="457200" indent="-457200" algn="l">
                <a:buFontTx/>
                <a:buAutoNum type="arabicPlain"/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{}</a:t>
              </a: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5826125" y="838200"/>
              <a:ext cx="84312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3399"/>
                  </a:solidFill>
                  <a:latin typeface="Calibri"/>
                </a:rPr>
                <a:t>orig</a:t>
              </a:r>
              <a:r>
                <a:rPr lang="en-US" dirty="0">
                  <a:solidFill>
                    <a:srgbClr val="FF3399"/>
                  </a:solidFill>
                  <a:latin typeface="Calibri"/>
                </a:rPr>
                <a:t>[n]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086600" y="1798638"/>
            <a:ext cx="2166938" cy="1373759"/>
            <a:chOff x="7086600" y="1798638"/>
            <a:chExt cx="2166938" cy="1373759"/>
          </a:xfrm>
        </p:grpSpPr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7086600" y="1798638"/>
              <a:ext cx="1231684" cy="3693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3399"/>
                  </a:solidFill>
                  <a:latin typeface="Calibri"/>
                </a:rPr>
                <a:t>Def sites[v]</a:t>
              </a: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7196138" y="2286000"/>
              <a:ext cx="2057400" cy="8863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solidFill>
                    <a:srgbClr val="0000FF"/>
                  </a:solidFill>
                  <a:latin typeface="Calibri"/>
                </a:rPr>
                <a:t>i</a:t>
              </a:r>
              <a:r>
                <a:rPr lang="en-US" dirty="0">
                  <a:solidFill>
                    <a:srgbClr val="0000FF"/>
                  </a:solidFill>
                  <a:latin typeface="Calibri"/>
                </a:rPr>
                <a:t>	{1}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j	{1,5,6}</a:t>
              </a:r>
            </a:p>
            <a:p>
              <a:pPr algn="l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  <a:latin typeface="Calibri"/>
                </a:rPr>
                <a:t>k	{1,5,6}</a:t>
              </a:r>
            </a:p>
          </p:txBody>
        </p:sp>
      </p:grpSp>
      <p:sp>
        <p:nvSpPr>
          <p:cNvPr id="49" name="Text Box 38"/>
          <p:cNvSpPr txBox="1">
            <a:spLocks noChangeArrowheads="1"/>
          </p:cNvSpPr>
          <p:nvPr/>
        </p:nvSpPr>
        <p:spPr bwMode="auto">
          <a:xfrm>
            <a:off x="4535637" y="926068"/>
            <a:ext cx="52302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DFs</a:t>
            </a:r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4376687" y="1207532"/>
            <a:ext cx="915635" cy="2031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{2}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latin typeface="Calibri"/>
              </a:rPr>
              <a:t>{}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{7}</a:t>
            </a:r>
          </a:p>
          <a:p>
            <a:pPr marL="457200" indent="-457200" algn="l">
              <a:buFontTx/>
              <a:buAutoNum type="arabicPlain"/>
            </a:pPr>
            <a:r>
              <a:rPr lang="en-US" dirty="0">
                <a:solidFill>
                  <a:srgbClr val="FF3399"/>
                </a:solidFill>
                <a:latin typeface="Calibri"/>
              </a:rPr>
              <a:t>{2}</a:t>
            </a:r>
          </a:p>
        </p:txBody>
      </p:sp>
    </p:spTree>
    <p:extLst>
      <p:ext uri="{BB962C8B-B14F-4D97-AF65-F5344CB8AC3E}">
        <p14:creationId xmlns:p14="http://schemas.microsoft.com/office/powerpoint/2010/main" val="125924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247B-394D-4CEA-B4E2-C08D954B90FA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103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07950"/>
            <a:ext cx="8229600" cy="1143000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Rename </a:t>
            </a:r>
            <a:r>
              <a:rPr lang="en-US" dirty="0" err="1">
                <a:hlinkClick r:id="rId3" action="ppaction://hlinksldjump"/>
              </a:rPr>
              <a:t>Vars</a:t>
            </a:r>
            <a:endParaRPr lang="en-US" sz="4400" dirty="0">
              <a:sym typeface="Symbol" pitchFamily="18" charset="2"/>
            </a:endParaRPr>
          </a:p>
        </p:txBody>
      </p:sp>
      <p:sp>
        <p:nvSpPr>
          <p:cNvPr id="1031171" name="Rectangle 3"/>
          <p:cNvSpPr>
            <a:spLocks noChangeArrowheads="1"/>
          </p:cNvSpPr>
          <p:nvPr/>
        </p:nvSpPr>
        <p:spPr bwMode="auto">
          <a:xfrm>
            <a:off x="1752600" y="6096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31172" name="Rectangle 4"/>
          <p:cNvSpPr>
            <a:spLocks noChangeArrowheads="1"/>
          </p:cNvSpPr>
          <p:nvPr/>
        </p:nvSpPr>
        <p:spPr bwMode="auto">
          <a:xfrm>
            <a:off x="1447800" y="2362200"/>
            <a:ext cx="19050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(k,k)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</a:p>
        </p:txBody>
      </p:sp>
      <p:sp>
        <p:nvSpPr>
          <p:cNvPr id="1031173" name="Rectangle 5"/>
          <p:cNvSpPr>
            <a:spLocks noChangeArrowheads="1"/>
          </p:cNvSpPr>
          <p:nvPr/>
        </p:nvSpPr>
        <p:spPr bwMode="auto">
          <a:xfrm>
            <a:off x="6858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1174" name="Rectangle 6"/>
          <p:cNvSpPr>
            <a:spLocks noChangeArrowheads="1"/>
          </p:cNvSpPr>
          <p:nvPr/>
        </p:nvSpPr>
        <p:spPr bwMode="auto">
          <a:xfrm>
            <a:off x="26670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1175" name="Rectangle 7"/>
          <p:cNvSpPr>
            <a:spLocks noChangeArrowheads="1"/>
          </p:cNvSpPr>
          <p:nvPr/>
        </p:nvSpPr>
        <p:spPr bwMode="auto">
          <a:xfrm>
            <a:off x="685800" y="44958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31176" name="Rectangle 8"/>
          <p:cNvSpPr>
            <a:spLocks noChangeArrowheads="1"/>
          </p:cNvSpPr>
          <p:nvPr/>
        </p:nvSpPr>
        <p:spPr bwMode="auto">
          <a:xfrm>
            <a:off x="2667000" y="4495800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31177" name="Rectangle 9"/>
          <p:cNvSpPr>
            <a:spLocks noChangeArrowheads="1"/>
          </p:cNvSpPr>
          <p:nvPr/>
        </p:nvSpPr>
        <p:spPr bwMode="auto">
          <a:xfrm>
            <a:off x="1524000" y="54864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(j,j)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(k,k)</a:t>
            </a:r>
          </a:p>
        </p:txBody>
      </p:sp>
      <p:cxnSp>
        <p:nvCxnSpPr>
          <p:cNvPr id="1031178" name="AutoShape 10"/>
          <p:cNvCxnSpPr>
            <a:cxnSpLocks noChangeShapeType="1"/>
            <a:stCxn id="1031171" idx="2"/>
            <a:endCxn id="1031172" idx="0"/>
          </p:cNvCxnSpPr>
          <p:nvPr/>
        </p:nvCxnSpPr>
        <p:spPr bwMode="auto">
          <a:xfrm>
            <a:off x="2362200" y="1843088"/>
            <a:ext cx="381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79" name="AutoShape 11"/>
          <p:cNvCxnSpPr>
            <a:cxnSpLocks noChangeShapeType="1"/>
            <a:stCxn id="1031172" idx="2"/>
            <a:endCxn id="1031173" idx="0"/>
          </p:cNvCxnSpPr>
          <p:nvPr/>
        </p:nvCxnSpPr>
        <p:spPr bwMode="auto">
          <a:xfrm flipH="1">
            <a:off x="1409700" y="3367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0" name="AutoShape 12"/>
          <p:cNvCxnSpPr>
            <a:cxnSpLocks noChangeShapeType="1"/>
            <a:stCxn id="1031172" idx="2"/>
            <a:endCxn id="1031174" idx="0"/>
          </p:cNvCxnSpPr>
          <p:nvPr/>
        </p:nvCxnSpPr>
        <p:spPr bwMode="auto">
          <a:xfrm>
            <a:off x="2400300" y="3367088"/>
            <a:ext cx="9906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1" name="AutoShape 13"/>
          <p:cNvCxnSpPr>
            <a:cxnSpLocks noChangeShapeType="1"/>
            <a:stCxn id="1031173" idx="2"/>
            <a:endCxn id="1031175" idx="0"/>
          </p:cNvCxnSpPr>
          <p:nvPr/>
        </p:nvCxnSpPr>
        <p:spPr bwMode="auto">
          <a:xfrm rot="16200000" flipH="1">
            <a:off x="1352550" y="4324350"/>
            <a:ext cx="2286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2" name="AutoShape 14"/>
          <p:cNvCxnSpPr>
            <a:cxnSpLocks noChangeShapeType="1"/>
            <a:stCxn id="1031173" idx="2"/>
            <a:endCxn id="1031176" idx="0"/>
          </p:cNvCxnSpPr>
          <p:nvPr/>
        </p:nvCxnSpPr>
        <p:spPr bwMode="auto">
          <a:xfrm rot="16200000" flipH="1">
            <a:off x="2343150" y="3333750"/>
            <a:ext cx="228600" cy="209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3" name="AutoShape 15"/>
          <p:cNvCxnSpPr>
            <a:cxnSpLocks noChangeShapeType="1"/>
            <a:stCxn id="1031175" idx="2"/>
            <a:endCxn id="1031177" idx="0"/>
          </p:cNvCxnSpPr>
          <p:nvPr/>
        </p:nvCxnSpPr>
        <p:spPr bwMode="auto">
          <a:xfrm>
            <a:off x="1524000" y="5195888"/>
            <a:ext cx="9525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4" name="AutoShape 16"/>
          <p:cNvCxnSpPr>
            <a:cxnSpLocks noChangeShapeType="1"/>
            <a:stCxn id="1031176" idx="2"/>
            <a:endCxn id="1031177" idx="0"/>
          </p:cNvCxnSpPr>
          <p:nvPr/>
        </p:nvCxnSpPr>
        <p:spPr bwMode="auto">
          <a:xfrm flipH="1">
            <a:off x="2476500" y="5195888"/>
            <a:ext cx="10287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1185" name="AutoShape 17"/>
          <p:cNvCxnSpPr>
            <a:cxnSpLocks noChangeShapeType="1"/>
            <a:stCxn id="1031177" idx="2"/>
            <a:endCxn id="1031172" idx="0"/>
          </p:cNvCxnSpPr>
          <p:nvPr/>
        </p:nvCxnSpPr>
        <p:spPr bwMode="auto">
          <a:xfrm rot="5400000" flipH="1">
            <a:off x="533400" y="4229100"/>
            <a:ext cx="3810000" cy="76200"/>
          </a:xfrm>
          <a:prstGeom prst="curvedConnector5">
            <a:avLst>
              <a:gd name="adj1" fmla="val -6000"/>
              <a:gd name="adj2" fmla="val 2792858"/>
              <a:gd name="adj3" fmla="val 106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1186" name="Text Box 18"/>
          <p:cNvSpPr txBox="1">
            <a:spLocks noChangeArrowheads="1"/>
          </p:cNvSpPr>
          <p:nvPr/>
        </p:nvSpPr>
        <p:spPr bwMode="auto">
          <a:xfrm>
            <a:off x="1135063" y="1189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31187" name="Text Box 19"/>
          <p:cNvSpPr txBox="1">
            <a:spLocks noChangeArrowheads="1"/>
          </p:cNvSpPr>
          <p:nvPr/>
        </p:nvSpPr>
        <p:spPr bwMode="auto">
          <a:xfrm>
            <a:off x="1111250" y="2743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31188" name="Text Box 20"/>
          <p:cNvSpPr txBox="1">
            <a:spLocks noChangeArrowheads="1"/>
          </p:cNvSpPr>
          <p:nvPr/>
        </p:nvSpPr>
        <p:spPr bwMode="auto">
          <a:xfrm>
            <a:off x="2286000" y="3657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31189" name="Text Box 21"/>
          <p:cNvSpPr txBox="1">
            <a:spLocks noChangeArrowheads="1"/>
          </p:cNvSpPr>
          <p:nvPr/>
        </p:nvSpPr>
        <p:spPr bwMode="auto">
          <a:xfrm>
            <a:off x="2362200" y="4419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31190" name="Text Box 22"/>
          <p:cNvSpPr txBox="1">
            <a:spLocks noChangeArrowheads="1"/>
          </p:cNvSpPr>
          <p:nvPr/>
        </p:nvSpPr>
        <p:spPr bwMode="auto">
          <a:xfrm>
            <a:off x="609600" y="4191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31191" name="Text Box 23"/>
          <p:cNvSpPr txBox="1">
            <a:spLocks noChangeArrowheads="1"/>
          </p:cNvSpPr>
          <p:nvPr/>
        </p:nvSpPr>
        <p:spPr bwMode="auto">
          <a:xfrm>
            <a:off x="1143000" y="5486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31192" name="Text Box 24"/>
          <p:cNvSpPr txBox="1">
            <a:spLocks noChangeArrowheads="1"/>
          </p:cNvSpPr>
          <p:nvPr/>
        </p:nvSpPr>
        <p:spPr bwMode="auto">
          <a:xfrm>
            <a:off x="533400" y="3352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876800" y="990600"/>
            <a:ext cx="2209800" cy="3200400"/>
            <a:chOff x="3696" y="1152"/>
            <a:chExt cx="1392" cy="2016"/>
          </a:xfrm>
        </p:grpSpPr>
        <p:sp>
          <p:nvSpPr>
            <p:cNvPr id="1031194" name="Oval 26"/>
            <p:cNvSpPr>
              <a:spLocks noChangeArrowheads="1"/>
            </p:cNvSpPr>
            <p:nvPr/>
          </p:nvSpPr>
          <p:spPr bwMode="auto">
            <a:xfrm>
              <a:off x="4800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1031195" name="Oval 27"/>
            <p:cNvSpPr>
              <a:spLocks noChangeArrowheads="1"/>
            </p:cNvSpPr>
            <p:nvPr/>
          </p:nvSpPr>
          <p:spPr bwMode="auto">
            <a:xfrm>
              <a:off x="3696" y="28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031196" name="Oval 28"/>
            <p:cNvSpPr>
              <a:spLocks noChangeArrowheads="1"/>
            </p:cNvSpPr>
            <p:nvPr/>
          </p:nvSpPr>
          <p:spPr bwMode="auto">
            <a:xfrm>
              <a:off x="4224" y="28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1031197" name="Oval 29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1031198" name="Oval 30"/>
            <p:cNvSpPr>
              <a:spLocks noChangeArrowheads="1"/>
            </p:cNvSpPr>
            <p:nvPr/>
          </p:nvSpPr>
          <p:spPr bwMode="auto">
            <a:xfrm>
              <a:off x="4272" y="177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1031199" name="Oval 31"/>
            <p:cNvSpPr>
              <a:spLocks noChangeArrowheads="1"/>
            </p:cNvSpPr>
            <p:nvPr/>
          </p:nvSpPr>
          <p:spPr bwMode="auto">
            <a:xfrm>
              <a:off x="3888" y="23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031200" name="Oval 32"/>
            <p:cNvSpPr>
              <a:spLocks noChangeArrowheads="1"/>
            </p:cNvSpPr>
            <p:nvPr/>
          </p:nvSpPr>
          <p:spPr bwMode="auto">
            <a:xfrm>
              <a:off x="4464" y="230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cxnSp>
          <p:nvCxnSpPr>
            <p:cNvPr id="1031201" name="AutoShape 33"/>
            <p:cNvCxnSpPr>
              <a:cxnSpLocks noChangeShapeType="1"/>
              <a:stCxn id="1031199" idx="4"/>
              <a:endCxn id="1031195" idx="0"/>
            </p:cNvCxnSpPr>
            <p:nvPr/>
          </p:nvCxnSpPr>
          <p:spPr bwMode="auto">
            <a:xfrm flipH="1">
              <a:off x="3840" y="2649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2" name="AutoShape 34"/>
            <p:cNvCxnSpPr>
              <a:cxnSpLocks noChangeShapeType="1"/>
              <a:stCxn id="1031199" idx="4"/>
              <a:endCxn id="1031196" idx="0"/>
            </p:cNvCxnSpPr>
            <p:nvPr/>
          </p:nvCxnSpPr>
          <p:spPr bwMode="auto">
            <a:xfrm>
              <a:off x="4032" y="2649"/>
              <a:ext cx="336" cy="1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3" name="AutoShape 35"/>
            <p:cNvCxnSpPr>
              <a:cxnSpLocks noChangeShapeType="1"/>
              <a:stCxn id="1031199" idx="4"/>
              <a:endCxn id="1031197" idx="0"/>
            </p:cNvCxnSpPr>
            <p:nvPr/>
          </p:nvCxnSpPr>
          <p:spPr bwMode="auto">
            <a:xfrm>
              <a:off x="4032" y="2649"/>
              <a:ext cx="720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4" name="AutoShape 36"/>
            <p:cNvCxnSpPr>
              <a:cxnSpLocks noChangeShapeType="1"/>
              <a:stCxn id="1031198" idx="4"/>
              <a:endCxn id="1031199" idx="0"/>
            </p:cNvCxnSpPr>
            <p:nvPr/>
          </p:nvCxnSpPr>
          <p:spPr bwMode="auto">
            <a:xfrm flipH="1">
              <a:off x="4032" y="2073"/>
              <a:ext cx="38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5" name="AutoShape 37"/>
            <p:cNvCxnSpPr>
              <a:cxnSpLocks noChangeShapeType="1"/>
              <a:stCxn id="1031198" idx="4"/>
              <a:endCxn id="1031200" idx="0"/>
            </p:cNvCxnSpPr>
            <p:nvPr/>
          </p:nvCxnSpPr>
          <p:spPr bwMode="auto">
            <a:xfrm>
              <a:off x="4416" y="2073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1206" name="AutoShape 38"/>
            <p:cNvCxnSpPr>
              <a:cxnSpLocks noChangeShapeType="1"/>
              <a:stCxn id="1031194" idx="4"/>
              <a:endCxn id="1031198" idx="0"/>
            </p:cNvCxnSpPr>
            <p:nvPr/>
          </p:nvCxnSpPr>
          <p:spPr bwMode="auto">
            <a:xfrm flipH="1">
              <a:off x="4416" y="1449"/>
              <a:ext cx="528" cy="3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5203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BC371-8EE9-4EED-BA6F-3FA53121E31F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90487"/>
            <a:ext cx="8229600" cy="1143000"/>
          </a:xfrm>
        </p:spPr>
        <p:txBody>
          <a:bodyPr/>
          <a:lstStyle/>
          <a:p>
            <a:r>
              <a:rPr lang="en-US" dirty="0">
                <a:hlinkClick r:id="rId3" action="ppaction://hlinksldjump"/>
              </a:rPr>
              <a:t>Rename </a:t>
            </a:r>
            <a:r>
              <a:rPr lang="en-US" dirty="0" err="1">
                <a:hlinkClick r:id="rId3" action="ppaction://hlinksldjump"/>
              </a:rPr>
              <a:t>Vars</a:t>
            </a:r>
            <a:endParaRPr lang="en-US" sz="4400" dirty="0">
              <a:sym typeface="Symbol" pitchFamily="18" charset="2"/>
            </a:endParaRPr>
          </a:p>
        </p:txBody>
      </p:sp>
      <p:sp>
        <p:nvSpPr>
          <p:cNvPr id="1032195" name="Rectangle 3"/>
          <p:cNvSpPr>
            <a:spLocks noChangeArrowheads="1"/>
          </p:cNvSpPr>
          <p:nvPr/>
        </p:nvSpPr>
        <p:spPr bwMode="auto">
          <a:xfrm>
            <a:off x="1752600" y="6096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</a:t>
            </a:r>
            <a:r>
              <a:rPr lang="en-US" sz="2000" b="1" baseline="-25000">
                <a:latin typeface="Courier New" pitchFamily="49" charset="0"/>
              </a:rPr>
              <a:t>1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0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1447800" y="2043112"/>
            <a:ext cx="22860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100?</a:t>
            </a:r>
          </a:p>
        </p:txBody>
      </p:sp>
      <p:sp>
        <p:nvSpPr>
          <p:cNvPr id="1032197" name="Rectangle 5"/>
          <p:cNvSpPr>
            <a:spLocks noChangeArrowheads="1"/>
          </p:cNvSpPr>
          <p:nvPr/>
        </p:nvSpPr>
        <p:spPr bwMode="auto">
          <a:xfrm>
            <a:off x="685800" y="349091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2198" name="Rectangle 6"/>
          <p:cNvSpPr>
            <a:spLocks noChangeArrowheads="1"/>
          </p:cNvSpPr>
          <p:nvPr/>
        </p:nvSpPr>
        <p:spPr bwMode="auto">
          <a:xfrm>
            <a:off x="2667000" y="349091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2199" name="Rectangle 7"/>
          <p:cNvSpPr>
            <a:spLocks noChangeArrowheads="1"/>
          </p:cNvSpPr>
          <p:nvPr/>
        </p:nvSpPr>
        <p:spPr bwMode="auto">
          <a:xfrm>
            <a:off x="457200" y="4405312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1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32200" name="Rectangle 8"/>
          <p:cNvSpPr>
            <a:spLocks noChangeArrowheads="1"/>
          </p:cNvSpPr>
          <p:nvPr/>
        </p:nvSpPr>
        <p:spPr bwMode="auto">
          <a:xfrm>
            <a:off x="2667000" y="4405312"/>
            <a:ext cx="19812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32201" name="Rectangle 9"/>
          <p:cNvSpPr>
            <a:spLocks noChangeArrowheads="1"/>
          </p:cNvSpPr>
          <p:nvPr/>
        </p:nvSpPr>
        <p:spPr bwMode="auto">
          <a:xfrm>
            <a:off x="1524000" y="5395912"/>
            <a:ext cx="2667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32202" name="AutoShape 10"/>
          <p:cNvCxnSpPr>
            <a:cxnSpLocks noChangeShapeType="1"/>
            <a:stCxn id="1032195" idx="2"/>
            <a:endCxn id="1032196" idx="0"/>
          </p:cNvCxnSpPr>
          <p:nvPr/>
        </p:nvCxnSpPr>
        <p:spPr bwMode="auto">
          <a:xfrm rot="16200000" flipH="1">
            <a:off x="2369344" y="1821656"/>
            <a:ext cx="214312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3" name="AutoShape 11"/>
          <p:cNvCxnSpPr>
            <a:cxnSpLocks noChangeShapeType="1"/>
            <a:stCxn id="1032196" idx="2"/>
            <a:endCxn id="1032197" idx="0"/>
          </p:cNvCxnSpPr>
          <p:nvPr/>
        </p:nvCxnSpPr>
        <p:spPr bwMode="auto">
          <a:xfrm flipH="1">
            <a:off x="1409700" y="3048000"/>
            <a:ext cx="11811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4" name="AutoShape 12"/>
          <p:cNvCxnSpPr>
            <a:cxnSpLocks noChangeShapeType="1"/>
            <a:stCxn id="1032196" idx="2"/>
            <a:endCxn id="1032198" idx="0"/>
          </p:cNvCxnSpPr>
          <p:nvPr/>
        </p:nvCxnSpPr>
        <p:spPr bwMode="auto">
          <a:xfrm>
            <a:off x="2590800" y="3048000"/>
            <a:ext cx="8001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5" name="AutoShape 13"/>
          <p:cNvCxnSpPr>
            <a:cxnSpLocks noChangeShapeType="1"/>
            <a:stCxn id="1032197" idx="2"/>
            <a:endCxn id="1032199" idx="0"/>
          </p:cNvCxnSpPr>
          <p:nvPr/>
        </p:nvCxnSpPr>
        <p:spPr bwMode="auto">
          <a:xfrm>
            <a:off x="1409700" y="3962400"/>
            <a:ext cx="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6" name="AutoShape 14"/>
          <p:cNvCxnSpPr>
            <a:cxnSpLocks noChangeShapeType="1"/>
            <a:stCxn id="1032197" idx="2"/>
            <a:endCxn id="1032200" idx="0"/>
          </p:cNvCxnSpPr>
          <p:nvPr/>
        </p:nvCxnSpPr>
        <p:spPr bwMode="auto">
          <a:xfrm>
            <a:off x="1409700" y="3962400"/>
            <a:ext cx="22479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7" name="AutoShape 15"/>
          <p:cNvCxnSpPr>
            <a:cxnSpLocks noChangeShapeType="1"/>
            <a:stCxn id="1032199" idx="2"/>
            <a:endCxn id="1032201" idx="0"/>
          </p:cNvCxnSpPr>
          <p:nvPr/>
        </p:nvCxnSpPr>
        <p:spPr bwMode="auto">
          <a:xfrm>
            <a:off x="1409700" y="5105400"/>
            <a:ext cx="14478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8" name="AutoShape 16"/>
          <p:cNvCxnSpPr>
            <a:cxnSpLocks noChangeShapeType="1"/>
            <a:stCxn id="1032200" idx="2"/>
            <a:endCxn id="1032201" idx="0"/>
          </p:cNvCxnSpPr>
          <p:nvPr/>
        </p:nvCxnSpPr>
        <p:spPr bwMode="auto">
          <a:xfrm flipH="1">
            <a:off x="2857500" y="5105400"/>
            <a:ext cx="8001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2209" name="AutoShape 17"/>
          <p:cNvCxnSpPr>
            <a:cxnSpLocks noChangeShapeType="1"/>
            <a:stCxn id="1032201" idx="2"/>
            <a:endCxn id="1032196" idx="0"/>
          </p:cNvCxnSpPr>
          <p:nvPr/>
        </p:nvCxnSpPr>
        <p:spPr bwMode="auto">
          <a:xfrm rot="16200000" flipV="1">
            <a:off x="652462" y="3967163"/>
            <a:ext cx="4143375" cy="266700"/>
          </a:xfrm>
          <a:prstGeom prst="curvedConnector5">
            <a:avLst>
              <a:gd name="adj1" fmla="val -5171"/>
              <a:gd name="adj2" fmla="val 1014880"/>
              <a:gd name="adj3" fmla="val 10280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2210" name="Text Box 18"/>
          <p:cNvSpPr txBox="1">
            <a:spLocks noChangeArrowheads="1"/>
          </p:cNvSpPr>
          <p:nvPr/>
        </p:nvSpPr>
        <p:spPr bwMode="auto">
          <a:xfrm>
            <a:off x="1135063" y="11890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32211" name="Text Box 19"/>
          <p:cNvSpPr txBox="1">
            <a:spLocks noChangeArrowheads="1"/>
          </p:cNvSpPr>
          <p:nvPr/>
        </p:nvSpPr>
        <p:spPr bwMode="auto">
          <a:xfrm>
            <a:off x="1111250" y="24241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32212" name="Text Box 20"/>
          <p:cNvSpPr txBox="1">
            <a:spLocks noChangeArrowheads="1"/>
          </p:cNvSpPr>
          <p:nvPr/>
        </p:nvSpPr>
        <p:spPr bwMode="auto">
          <a:xfrm>
            <a:off x="2286000" y="33385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32213" name="Text Box 21"/>
          <p:cNvSpPr txBox="1">
            <a:spLocks noChangeArrowheads="1"/>
          </p:cNvSpPr>
          <p:nvPr/>
        </p:nvSpPr>
        <p:spPr bwMode="auto">
          <a:xfrm>
            <a:off x="2362200" y="43291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32214" name="Text Box 22"/>
          <p:cNvSpPr txBox="1">
            <a:spLocks noChangeArrowheads="1"/>
          </p:cNvSpPr>
          <p:nvPr/>
        </p:nvSpPr>
        <p:spPr bwMode="auto">
          <a:xfrm>
            <a:off x="609600" y="41005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32215" name="Text Box 23"/>
          <p:cNvSpPr txBox="1">
            <a:spLocks noChangeArrowheads="1"/>
          </p:cNvSpPr>
          <p:nvPr/>
        </p:nvSpPr>
        <p:spPr bwMode="auto">
          <a:xfrm>
            <a:off x="1143000" y="53959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32216" name="Text Box 24"/>
          <p:cNvSpPr txBox="1">
            <a:spLocks noChangeArrowheads="1"/>
          </p:cNvSpPr>
          <p:nvPr/>
        </p:nvSpPr>
        <p:spPr bwMode="auto">
          <a:xfrm>
            <a:off x="533400" y="303371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4876800" y="990600"/>
            <a:ext cx="2209800" cy="3200400"/>
            <a:chOff x="3696" y="1152"/>
            <a:chExt cx="1392" cy="2016"/>
          </a:xfrm>
        </p:grpSpPr>
        <p:sp>
          <p:nvSpPr>
            <p:cNvPr id="1032218" name="Oval 26"/>
            <p:cNvSpPr>
              <a:spLocks noChangeArrowheads="1"/>
            </p:cNvSpPr>
            <p:nvPr/>
          </p:nvSpPr>
          <p:spPr bwMode="auto">
            <a:xfrm>
              <a:off x="4800" y="11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1032219" name="Oval 27"/>
            <p:cNvSpPr>
              <a:spLocks noChangeArrowheads="1"/>
            </p:cNvSpPr>
            <p:nvPr/>
          </p:nvSpPr>
          <p:spPr bwMode="auto">
            <a:xfrm>
              <a:off x="3696" y="2880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5</a:t>
              </a:r>
            </a:p>
          </p:txBody>
        </p:sp>
        <p:sp>
          <p:nvSpPr>
            <p:cNvPr id="1032220" name="Oval 28"/>
            <p:cNvSpPr>
              <a:spLocks noChangeArrowheads="1"/>
            </p:cNvSpPr>
            <p:nvPr/>
          </p:nvSpPr>
          <p:spPr bwMode="auto">
            <a:xfrm>
              <a:off x="4224" y="283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6</a:t>
              </a:r>
            </a:p>
          </p:txBody>
        </p:sp>
        <p:sp>
          <p:nvSpPr>
            <p:cNvPr id="1032221" name="Oval 29"/>
            <p:cNvSpPr>
              <a:spLocks noChangeArrowheads="1"/>
            </p:cNvSpPr>
            <p:nvPr/>
          </p:nvSpPr>
          <p:spPr bwMode="auto">
            <a:xfrm>
              <a:off x="4608" y="278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7</a:t>
              </a:r>
            </a:p>
          </p:txBody>
        </p:sp>
        <p:sp>
          <p:nvSpPr>
            <p:cNvPr id="1032222" name="Oval 30"/>
            <p:cNvSpPr>
              <a:spLocks noChangeArrowheads="1"/>
            </p:cNvSpPr>
            <p:nvPr/>
          </p:nvSpPr>
          <p:spPr bwMode="auto">
            <a:xfrm>
              <a:off x="4272" y="1776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1032223" name="Oval 31"/>
            <p:cNvSpPr>
              <a:spLocks noChangeArrowheads="1"/>
            </p:cNvSpPr>
            <p:nvPr/>
          </p:nvSpPr>
          <p:spPr bwMode="auto">
            <a:xfrm>
              <a:off x="3888" y="235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3</a:t>
              </a:r>
            </a:p>
          </p:txBody>
        </p:sp>
        <p:sp>
          <p:nvSpPr>
            <p:cNvPr id="1032224" name="Oval 32"/>
            <p:cNvSpPr>
              <a:spLocks noChangeArrowheads="1"/>
            </p:cNvSpPr>
            <p:nvPr/>
          </p:nvSpPr>
          <p:spPr bwMode="auto">
            <a:xfrm>
              <a:off x="4464" y="230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/>
                </a:rPr>
                <a:t>4</a:t>
              </a:r>
            </a:p>
          </p:txBody>
        </p:sp>
        <p:cxnSp>
          <p:nvCxnSpPr>
            <p:cNvPr id="1032225" name="AutoShape 33"/>
            <p:cNvCxnSpPr>
              <a:cxnSpLocks noChangeShapeType="1"/>
              <a:stCxn id="1032223" idx="4"/>
              <a:endCxn id="1032219" idx="0"/>
            </p:cNvCxnSpPr>
            <p:nvPr/>
          </p:nvCxnSpPr>
          <p:spPr bwMode="auto">
            <a:xfrm flipH="1">
              <a:off x="3840" y="2649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26" name="AutoShape 34"/>
            <p:cNvCxnSpPr>
              <a:cxnSpLocks noChangeShapeType="1"/>
              <a:stCxn id="1032223" idx="4"/>
              <a:endCxn id="1032220" idx="0"/>
            </p:cNvCxnSpPr>
            <p:nvPr/>
          </p:nvCxnSpPr>
          <p:spPr bwMode="auto">
            <a:xfrm>
              <a:off x="4032" y="2649"/>
              <a:ext cx="336" cy="17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27" name="AutoShape 35"/>
            <p:cNvCxnSpPr>
              <a:cxnSpLocks noChangeShapeType="1"/>
              <a:stCxn id="1032223" idx="4"/>
              <a:endCxn id="1032221" idx="0"/>
            </p:cNvCxnSpPr>
            <p:nvPr/>
          </p:nvCxnSpPr>
          <p:spPr bwMode="auto">
            <a:xfrm>
              <a:off x="4032" y="2649"/>
              <a:ext cx="720" cy="1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28" name="AutoShape 36"/>
            <p:cNvCxnSpPr>
              <a:cxnSpLocks noChangeShapeType="1"/>
              <a:stCxn id="1032222" idx="4"/>
              <a:endCxn id="1032223" idx="0"/>
            </p:cNvCxnSpPr>
            <p:nvPr/>
          </p:nvCxnSpPr>
          <p:spPr bwMode="auto">
            <a:xfrm flipH="1">
              <a:off x="4032" y="2073"/>
              <a:ext cx="384" cy="27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29" name="AutoShape 37"/>
            <p:cNvCxnSpPr>
              <a:cxnSpLocks noChangeShapeType="1"/>
              <a:stCxn id="1032222" idx="4"/>
              <a:endCxn id="1032224" idx="0"/>
            </p:cNvCxnSpPr>
            <p:nvPr/>
          </p:nvCxnSpPr>
          <p:spPr bwMode="auto">
            <a:xfrm>
              <a:off x="4416" y="2073"/>
              <a:ext cx="192" cy="2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32230" name="AutoShape 38"/>
            <p:cNvCxnSpPr>
              <a:cxnSpLocks noChangeShapeType="1"/>
              <a:stCxn id="1032218" idx="4"/>
              <a:endCxn id="1032222" idx="0"/>
            </p:cNvCxnSpPr>
            <p:nvPr/>
          </p:nvCxnSpPr>
          <p:spPr bwMode="auto">
            <a:xfrm flipH="1">
              <a:off x="4416" y="1449"/>
              <a:ext cx="528" cy="3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46104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1F07B-85A7-4525-8D90-9933D3FFEB34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103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DF(n)</a:t>
            </a:r>
          </a:p>
        </p:txBody>
      </p:sp>
      <p:sp>
        <p:nvSpPr>
          <p:cNvPr id="1034243" name="Oval 1027"/>
          <p:cNvSpPr>
            <a:spLocks noChangeArrowheads="1"/>
          </p:cNvSpPr>
          <p:nvPr/>
        </p:nvSpPr>
        <p:spPr bwMode="auto">
          <a:xfrm>
            <a:off x="4038600" y="1828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n</a:t>
            </a:r>
          </a:p>
        </p:txBody>
      </p:sp>
      <p:sp>
        <p:nvSpPr>
          <p:cNvPr id="1034244" name="Oval 1028"/>
          <p:cNvSpPr>
            <a:spLocks noChangeArrowheads="1"/>
          </p:cNvSpPr>
          <p:nvPr/>
        </p:nvSpPr>
        <p:spPr bwMode="auto">
          <a:xfrm>
            <a:off x="3276600" y="2895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a</a:t>
            </a:r>
          </a:p>
        </p:txBody>
      </p:sp>
      <p:sp>
        <p:nvSpPr>
          <p:cNvPr id="1034245" name="Oval 1029"/>
          <p:cNvSpPr>
            <a:spLocks noChangeArrowheads="1"/>
          </p:cNvSpPr>
          <p:nvPr/>
        </p:nvSpPr>
        <p:spPr bwMode="auto">
          <a:xfrm>
            <a:off x="4876800" y="2971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b</a:t>
            </a:r>
          </a:p>
        </p:txBody>
      </p:sp>
      <p:sp>
        <p:nvSpPr>
          <p:cNvPr id="1034246" name="Oval 1030"/>
          <p:cNvSpPr>
            <a:spLocks noChangeArrowheads="1"/>
          </p:cNvSpPr>
          <p:nvPr/>
        </p:nvSpPr>
        <p:spPr bwMode="auto">
          <a:xfrm>
            <a:off x="6477000" y="2895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c</a:t>
            </a:r>
          </a:p>
        </p:txBody>
      </p:sp>
      <p:cxnSp>
        <p:nvCxnSpPr>
          <p:cNvPr id="1034247" name="AutoShape 1031"/>
          <p:cNvCxnSpPr>
            <a:cxnSpLocks noChangeShapeType="1"/>
            <a:stCxn id="1034243" idx="4"/>
            <a:endCxn id="1034244" idx="0"/>
          </p:cNvCxnSpPr>
          <p:nvPr/>
        </p:nvCxnSpPr>
        <p:spPr bwMode="auto">
          <a:xfrm flipH="1">
            <a:off x="3581400" y="2447925"/>
            <a:ext cx="7620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4248" name="AutoShape 1032"/>
          <p:cNvCxnSpPr>
            <a:cxnSpLocks noChangeShapeType="1"/>
            <a:stCxn id="1034243" idx="4"/>
            <a:endCxn id="1034245" idx="0"/>
          </p:cNvCxnSpPr>
          <p:nvPr/>
        </p:nvCxnSpPr>
        <p:spPr bwMode="auto">
          <a:xfrm>
            <a:off x="4343400" y="2447925"/>
            <a:ext cx="8382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4249" name="AutoShape 1033"/>
          <p:cNvCxnSpPr>
            <a:cxnSpLocks noChangeShapeType="1"/>
            <a:stCxn id="1034243" idx="4"/>
            <a:endCxn id="1034246" idx="0"/>
          </p:cNvCxnSpPr>
          <p:nvPr/>
        </p:nvCxnSpPr>
        <p:spPr bwMode="auto">
          <a:xfrm>
            <a:off x="4343400" y="2447925"/>
            <a:ext cx="24384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4250" name="Freeform 1034"/>
          <p:cNvSpPr>
            <a:spLocks/>
          </p:cNvSpPr>
          <p:nvPr/>
        </p:nvSpPr>
        <p:spPr bwMode="auto">
          <a:xfrm>
            <a:off x="6273800" y="1143000"/>
            <a:ext cx="9652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48"/>
              </a:cxn>
              <a:cxn ang="0">
                <a:pos x="576" y="240"/>
              </a:cxn>
              <a:cxn ang="0">
                <a:pos x="336" y="432"/>
              </a:cxn>
              <a:cxn ang="0">
                <a:pos x="336" y="1104"/>
              </a:cxn>
            </a:cxnLst>
            <a:rect l="0" t="0" r="r" b="b"/>
            <a:pathLst>
              <a:path w="608" h="1104">
                <a:moveTo>
                  <a:pt x="0" y="0"/>
                </a:moveTo>
                <a:cubicBezTo>
                  <a:pt x="24" y="4"/>
                  <a:pt x="48" y="8"/>
                  <a:pt x="144" y="48"/>
                </a:cubicBezTo>
                <a:cubicBezTo>
                  <a:pt x="240" y="88"/>
                  <a:pt x="544" y="176"/>
                  <a:pt x="576" y="240"/>
                </a:cubicBezTo>
                <a:cubicBezTo>
                  <a:pt x="608" y="304"/>
                  <a:pt x="376" y="288"/>
                  <a:pt x="336" y="432"/>
                </a:cubicBezTo>
                <a:cubicBezTo>
                  <a:pt x="296" y="576"/>
                  <a:pt x="316" y="840"/>
                  <a:pt x="336" y="110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4251" name="Text Box 1035"/>
          <p:cNvSpPr txBox="1">
            <a:spLocks noChangeArrowheads="1"/>
          </p:cNvSpPr>
          <p:nvPr/>
        </p:nvSpPr>
        <p:spPr bwMode="auto">
          <a:xfrm>
            <a:off x="7315200" y="4724400"/>
            <a:ext cx="1010500" cy="9233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a</a:t>
            </a:r>
          </a:p>
          <a:p>
            <a:r>
              <a:rPr lang="en-US" dirty="0">
                <a:latin typeface="Calibri"/>
              </a:rPr>
              <a:t>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b</a:t>
            </a:r>
          </a:p>
          <a:p>
            <a:r>
              <a:rPr lang="en-US" dirty="0">
                <a:latin typeface="Calibri"/>
              </a:rPr>
              <a:t>!n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4134784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C175-D5E8-49EF-B459-83F7B15A8552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103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DF(n)</a:t>
            </a:r>
          </a:p>
        </p:txBody>
      </p:sp>
      <p:sp>
        <p:nvSpPr>
          <p:cNvPr id="1035267" name="Oval 3"/>
          <p:cNvSpPr>
            <a:spLocks noChangeArrowheads="1"/>
          </p:cNvSpPr>
          <p:nvPr/>
        </p:nvSpPr>
        <p:spPr bwMode="auto">
          <a:xfrm>
            <a:off x="4038600" y="1828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n</a:t>
            </a:r>
          </a:p>
        </p:txBody>
      </p:sp>
      <p:sp>
        <p:nvSpPr>
          <p:cNvPr id="1035268" name="Oval 4"/>
          <p:cNvSpPr>
            <a:spLocks noChangeArrowheads="1"/>
          </p:cNvSpPr>
          <p:nvPr/>
        </p:nvSpPr>
        <p:spPr bwMode="auto">
          <a:xfrm>
            <a:off x="3276600" y="2895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a</a:t>
            </a:r>
          </a:p>
        </p:txBody>
      </p:sp>
      <p:sp>
        <p:nvSpPr>
          <p:cNvPr id="1035269" name="Oval 5"/>
          <p:cNvSpPr>
            <a:spLocks noChangeArrowheads="1"/>
          </p:cNvSpPr>
          <p:nvPr/>
        </p:nvSpPr>
        <p:spPr bwMode="auto">
          <a:xfrm>
            <a:off x="4876800" y="2971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b</a:t>
            </a:r>
          </a:p>
        </p:txBody>
      </p:sp>
      <p:sp>
        <p:nvSpPr>
          <p:cNvPr id="1035270" name="Oval 6"/>
          <p:cNvSpPr>
            <a:spLocks noChangeArrowheads="1"/>
          </p:cNvSpPr>
          <p:nvPr/>
        </p:nvSpPr>
        <p:spPr bwMode="auto">
          <a:xfrm>
            <a:off x="6477000" y="28956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c</a:t>
            </a:r>
          </a:p>
        </p:txBody>
      </p:sp>
      <p:cxnSp>
        <p:nvCxnSpPr>
          <p:cNvPr id="1035271" name="AutoShape 7"/>
          <p:cNvCxnSpPr>
            <a:cxnSpLocks noChangeShapeType="1"/>
            <a:stCxn id="1035267" idx="4"/>
            <a:endCxn id="1035268" idx="0"/>
          </p:cNvCxnSpPr>
          <p:nvPr/>
        </p:nvCxnSpPr>
        <p:spPr bwMode="auto">
          <a:xfrm flipH="1">
            <a:off x="3581400" y="2447925"/>
            <a:ext cx="7620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5272" name="AutoShape 8"/>
          <p:cNvCxnSpPr>
            <a:cxnSpLocks noChangeShapeType="1"/>
            <a:stCxn id="1035267" idx="4"/>
            <a:endCxn id="1035269" idx="0"/>
          </p:cNvCxnSpPr>
          <p:nvPr/>
        </p:nvCxnSpPr>
        <p:spPr bwMode="auto">
          <a:xfrm>
            <a:off x="4343400" y="2447925"/>
            <a:ext cx="8382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5273" name="AutoShape 9"/>
          <p:cNvCxnSpPr>
            <a:cxnSpLocks noChangeShapeType="1"/>
            <a:stCxn id="1035267" idx="4"/>
            <a:endCxn id="1035270" idx="0"/>
          </p:cNvCxnSpPr>
          <p:nvPr/>
        </p:nvCxnSpPr>
        <p:spPr bwMode="auto">
          <a:xfrm>
            <a:off x="4343400" y="2447925"/>
            <a:ext cx="243840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5274" name="Freeform 10"/>
          <p:cNvSpPr>
            <a:spLocks/>
          </p:cNvSpPr>
          <p:nvPr/>
        </p:nvSpPr>
        <p:spPr bwMode="auto">
          <a:xfrm>
            <a:off x="6273800" y="1143000"/>
            <a:ext cx="9652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48"/>
              </a:cxn>
              <a:cxn ang="0">
                <a:pos x="576" y="240"/>
              </a:cxn>
              <a:cxn ang="0">
                <a:pos x="336" y="432"/>
              </a:cxn>
              <a:cxn ang="0">
                <a:pos x="336" y="1104"/>
              </a:cxn>
            </a:cxnLst>
            <a:rect l="0" t="0" r="r" b="b"/>
            <a:pathLst>
              <a:path w="608" h="1104">
                <a:moveTo>
                  <a:pt x="0" y="0"/>
                </a:moveTo>
                <a:cubicBezTo>
                  <a:pt x="24" y="4"/>
                  <a:pt x="48" y="8"/>
                  <a:pt x="144" y="48"/>
                </a:cubicBezTo>
                <a:cubicBezTo>
                  <a:pt x="240" y="88"/>
                  <a:pt x="544" y="176"/>
                  <a:pt x="576" y="240"/>
                </a:cubicBezTo>
                <a:cubicBezTo>
                  <a:pt x="608" y="304"/>
                  <a:pt x="376" y="288"/>
                  <a:pt x="336" y="432"/>
                </a:cubicBezTo>
                <a:cubicBezTo>
                  <a:pt x="296" y="576"/>
                  <a:pt x="316" y="840"/>
                  <a:pt x="336" y="110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75" name="Freeform 11"/>
          <p:cNvSpPr>
            <a:spLocks/>
          </p:cNvSpPr>
          <p:nvPr/>
        </p:nvSpPr>
        <p:spPr bwMode="auto">
          <a:xfrm>
            <a:off x="1600200" y="3973513"/>
            <a:ext cx="2813050" cy="1606550"/>
          </a:xfrm>
          <a:custGeom>
            <a:avLst/>
            <a:gdLst/>
            <a:ahLst/>
            <a:cxnLst>
              <a:cxn ang="0">
                <a:pos x="1207" y="481"/>
              </a:cxn>
              <a:cxn ang="0">
                <a:pos x="1096" y="470"/>
              </a:cxn>
              <a:cxn ang="0">
                <a:pos x="941" y="370"/>
              </a:cxn>
              <a:cxn ang="0">
                <a:pos x="886" y="303"/>
              </a:cxn>
              <a:cxn ang="0">
                <a:pos x="808" y="259"/>
              </a:cxn>
              <a:cxn ang="0">
                <a:pos x="576" y="0"/>
              </a:cxn>
              <a:cxn ang="0">
                <a:pos x="133" y="193"/>
              </a:cxn>
              <a:cxn ang="0">
                <a:pos x="111" y="215"/>
              </a:cxn>
              <a:cxn ang="0">
                <a:pos x="77" y="237"/>
              </a:cxn>
              <a:cxn ang="0">
                <a:pos x="22" y="292"/>
              </a:cxn>
              <a:cxn ang="0">
                <a:pos x="0" y="348"/>
              </a:cxn>
              <a:cxn ang="0">
                <a:pos x="199" y="492"/>
              </a:cxn>
              <a:cxn ang="0">
                <a:pos x="321" y="536"/>
              </a:cxn>
              <a:cxn ang="0">
                <a:pos x="675" y="569"/>
              </a:cxn>
              <a:cxn ang="0">
                <a:pos x="897" y="647"/>
              </a:cxn>
              <a:cxn ang="0">
                <a:pos x="975" y="713"/>
              </a:cxn>
              <a:cxn ang="0">
                <a:pos x="1041" y="868"/>
              </a:cxn>
              <a:cxn ang="0">
                <a:pos x="1218" y="1001"/>
              </a:cxn>
              <a:cxn ang="0">
                <a:pos x="1506" y="935"/>
              </a:cxn>
              <a:cxn ang="0">
                <a:pos x="1639" y="890"/>
              </a:cxn>
              <a:cxn ang="0">
                <a:pos x="1683" y="868"/>
              </a:cxn>
              <a:cxn ang="0">
                <a:pos x="1739" y="791"/>
              </a:cxn>
              <a:cxn ang="0">
                <a:pos x="1750" y="625"/>
              </a:cxn>
              <a:cxn ang="0">
                <a:pos x="1661" y="569"/>
              </a:cxn>
              <a:cxn ang="0">
                <a:pos x="1384" y="481"/>
              </a:cxn>
              <a:cxn ang="0">
                <a:pos x="1218" y="488"/>
              </a:cxn>
            </a:cxnLst>
            <a:rect l="0" t="0" r="r" b="b"/>
            <a:pathLst>
              <a:path w="1772" h="1012">
                <a:moveTo>
                  <a:pt x="1207" y="481"/>
                </a:moveTo>
                <a:cubicBezTo>
                  <a:pt x="1174" y="497"/>
                  <a:pt x="1131" y="479"/>
                  <a:pt x="1096" y="470"/>
                </a:cubicBezTo>
                <a:cubicBezTo>
                  <a:pt x="1036" y="454"/>
                  <a:pt x="984" y="412"/>
                  <a:pt x="941" y="370"/>
                </a:cubicBezTo>
                <a:cubicBezTo>
                  <a:pt x="906" y="342"/>
                  <a:pt x="908" y="321"/>
                  <a:pt x="886" y="303"/>
                </a:cubicBezTo>
                <a:cubicBezTo>
                  <a:pt x="859" y="290"/>
                  <a:pt x="835" y="272"/>
                  <a:pt x="808" y="259"/>
                </a:cubicBezTo>
                <a:cubicBezTo>
                  <a:pt x="725" y="176"/>
                  <a:pt x="678" y="34"/>
                  <a:pt x="576" y="0"/>
                </a:cubicBezTo>
                <a:cubicBezTo>
                  <a:pt x="426" y="25"/>
                  <a:pt x="301" y="175"/>
                  <a:pt x="133" y="193"/>
                </a:cubicBezTo>
                <a:cubicBezTo>
                  <a:pt x="126" y="200"/>
                  <a:pt x="119" y="209"/>
                  <a:pt x="111" y="215"/>
                </a:cubicBezTo>
                <a:cubicBezTo>
                  <a:pt x="100" y="223"/>
                  <a:pt x="87" y="228"/>
                  <a:pt x="77" y="237"/>
                </a:cubicBezTo>
                <a:cubicBezTo>
                  <a:pt x="12" y="301"/>
                  <a:pt x="73" y="267"/>
                  <a:pt x="22" y="292"/>
                </a:cubicBezTo>
                <a:cubicBezTo>
                  <a:pt x="16" y="311"/>
                  <a:pt x="0" y="328"/>
                  <a:pt x="0" y="348"/>
                </a:cubicBezTo>
                <a:cubicBezTo>
                  <a:pt x="0" y="468"/>
                  <a:pt x="103" y="466"/>
                  <a:pt x="199" y="492"/>
                </a:cubicBezTo>
                <a:cubicBezTo>
                  <a:pt x="242" y="504"/>
                  <a:pt x="276" y="531"/>
                  <a:pt x="321" y="536"/>
                </a:cubicBezTo>
                <a:cubicBezTo>
                  <a:pt x="439" y="549"/>
                  <a:pt x="557" y="558"/>
                  <a:pt x="675" y="569"/>
                </a:cubicBezTo>
                <a:cubicBezTo>
                  <a:pt x="747" y="604"/>
                  <a:pt x="818" y="631"/>
                  <a:pt x="897" y="647"/>
                </a:cubicBezTo>
                <a:cubicBezTo>
                  <a:pt x="958" y="677"/>
                  <a:pt x="931" y="656"/>
                  <a:pt x="975" y="713"/>
                </a:cubicBezTo>
                <a:cubicBezTo>
                  <a:pt x="986" y="759"/>
                  <a:pt x="992" y="844"/>
                  <a:pt x="1041" y="868"/>
                </a:cubicBezTo>
                <a:cubicBezTo>
                  <a:pt x="1091" y="946"/>
                  <a:pt x="1141" y="962"/>
                  <a:pt x="1218" y="1001"/>
                </a:cubicBezTo>
                <a:cubicBezTo>
                  <a:pt x="1296" y="1012"/>
                  <a:pt x="1436" y="953"/>
                  <a:pt x="1506" y="935"/>
                </a:cubicBezTo>
                <a:cubicBezTo>
                  <a:pt x="1549" y="917"/>
                  <a:pt x="1595" y="907"/>
                  <a:pt x="1639" y="890"/>
                </a:cubicBezTo>
                <a:cubicBezTo>
                  <a:pt x="1654" y="884"/>
                  <a:pt x="1683" y="868"/>
                  <a:pt x="1683" y="868"/>
                </a:cubicBezTo>
                <a:cubicBezTo>
                  <a:pt x="1699" y="840"/>
                  <a:pt x="1721" y="818"/>
                  <a:pt x="1739" y="791"/>
                </a:cubicBezTo>
                <a:cubicBezTo>
                  <a:pt x="1755" y="726"/>
                  <a:pt x="1772" y="698"/>
                  <a:pt x="1750" y="625"/>
                </a:cubicBezTo>
                <a:cubicBezTo>
                  <a:pt x="1741" y="595"/>
                  <a:pt x="1687" y="576"/>
                  <a:pt x="1661" y="569"/>
                </a:cubicBezTo>
                <a:cubicBezTo>
                  <a:pt x="1571" y="544"/>
                  <a:pt x="1468" y="521"/>
                  <a:pt x="1384" y="481"/>
                </a:cubicBezTo>
                <a:cubicBezTo>
                  <a:pt x="1233" y="495"/>
                  <a:pt x="1347" y="488"/>
                  <a:pt x="1218" y="48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76" name="Text Box 12"/>
          <p:cNvSpPr txBox="1">
            <a:spLocks noChangeArrowheads="1"/>
          </p:cNvSpPr>
          <p:nvPr/>
        </p:nvSpPr>
        <p:spPr bwMode="auto">
          <a:xfrm>
            <a:off x="3276600" y="4876800"/>
            <a:ext cx="68330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DF(a)</a:t>
            </a:r>
          </a:p>
        </p:txBody>
      </p:sp>
      <p:sp>
        <p:nvSpPr>
          <p:cNvPr id="1035277" name="Freeform 13"/>
          <p:cNvSpPr>
            <a:spLocks/>
          </p:cNvSpPr>
          <p:nvPr/>
        </p:nvSpPr>
        <p:spPr bwMode="auto">
          <a:xfrm>
            <a:off x="4876800" y="3581400"/>
            <a:ext cx="1508125" cy="1244600"/>
          </a:xfrm>
          <a:custGeom>
            <a:avLst/>
            <a:gdLst/>
            <a:ahLst/>
            <a:cxnLst>
              <a:cxn ang="0">
                <a:pos x="9" y="510"/>
              </a:cxn>
              <a:cxn ang="0">
                <a:pos x="252" y="399"/>
              </a:cxn>
              <a:cxn ang="0">
                <a:pos x="308" y="344"/>
              </a:cxn>
              <a:cxn ang="0">
                <a:pos x="396" y="222"/>
              </a:cxn>
              <a:cxn ang="0">
                <a:pos x="452" y="144"/>
              </a:cxn>
              <a:cxn ang="0">
                <a:pos x="518" y="45"/>
              </a:cxn>
              <a:cxn ang="0">
                <a:pos x="596" y="0"/>
              </a:cxn>
              <a:cxn ang="0">
                <a:pos x="784" y="33"/>
              </a:cxn>
              <a:cxn ang="0">
                <a:pos x="795" y="45"/>
              </a:cxn>
              <a:cxn ang="0">
                <a:pos x="817" y="56"/>
              </a:cxn>
              <a:cxn ang="0">
                <a:pos x="862" y="122"/>
              </a:cxn>
              <a:cxn ang="0">
                <a:pos x="906" y="189"/>
              </a:cxn>
              <a:cxn ang="0">
                <a:pos x="950" y="344"/>
              </a:cxn>
              <a:cxn ang="0">
                <a:pos x="928" y="421"/>
              </a:cxn>
              <a:cxn ang="0">
                <a:pos x="529" y="709"/>
              </a:cxn>
              <a:cxn ang="0">
                <a:pos x="396" y="765"/>
              </a:cxn>
              <a:cxn ang="0">
                <a:pos x="308" y="776"/>
              </a:cxn>
              <a:cxn ang="0">
                <a:pos x="64" y="742"/>
              </a:cxn>
              <a:cxn ang="0">
                <a:pos x="53" y="720"/>
              </a:cxn>
              <a:cxn ang="0">
                <a:pos x="31" y="698"/>
              </a:cxn>
              <a:cxn ang="0">
                <a:pos x="9" y="510"/>
              </a:cxn>
            </a:cxnLst>
            <a:rect l="0" t="0" r="r" b="b"/>
            <a:pathLst>
              <a:path w="950" h="784">
                <a:moveTo>
                  <a:pt x="9" y="510"/>
                </a:moveTo>
                <a:cubicBezTo>
                  <a:pt x="100" y="492"/>
                  <a:pt x="171" y="440"/>
                  <a:pt x="252" y="399"/>
                </a:cubicBezTo>
                <a:cubicBezTo>
                  <a:pt x="266" y="371"/>
                  <a:pt x="286" y="366"/>
                  <a:pt x="308" y="344"/>
                </a:cubicBezTo>
                <a:cubicBezTo>
                  <a:pt x="329" y="299"/>
                  <a:pt x="369" y="263"/>
                  <a:pt x="396" y="222"/>
                </a:cubicBezTo>
                <a:cubicBezTo>
                  <a:pt x="452" y="136"/>
                  <a:pt x="380" y="214"/>
                  <a:pt x="452" y="144"/>
                </a:cubicBezTo>
                <a:cubicBezTo>
                  <a:pt x="480" y="117"/>
                  <a:pt x="480" y="74"/>
                  <a:pt x="518" y="45"/>
                </a:cubicBezTo>
                <a:cubicBezTo>
                  <a:pt x="541" y="27"/>
                  <a:pt x="570" y="13"/>
                  <a:pt x="596" y="0"/>
                </a:cubicBezTo>
                <a:cubicBezTo>
                  <a:pt x="679" y="7"/>
                  <a:pt x="719" y="1"/>
                  <a:pt x="784" y="33"/>
                </a:cubicBezTo>
                <a:cubicBezTo>
                  <a:pt x="788" y="37"/>
                  <a:pt x="791" y="42"/>
                  <a:pt x="795" y="45"/>
                </a:cubicBezTo>
                <a:cubicBezTo>
                  <a:pt x="802" y="50"/>
                  <a:pt x="811" y="50"/>
                  <a:pt x="817" y="56"/>
                </a:cubicBezTo>
                <a:cubicBezTo>
                  <a:pt x="833" y="72"/>
                  <a:pt x="848" y="103"/>
                  <a:pt x="862" y="122"/>
                </a:cubicBezTo>
                <a:cubicBezTo>
                  <a:pt x="878" y="144"/>
                  <a:pt x="906" y="189"/>
                  <a:pt x="906" y="189"/>
                </a:cubicBezTo>
                <a:cubicBezTo>
                  <a:pt x="919" y="242"/>
                  <a:pt x="939" y="289"/>
                  <a:pt x="950" y="344"/>
                </a:cubicBezTo>
                <a:cubicBezTo>
                  <a:pt x="942" y="369"/>
                  <a:pt x="940" y="397"/>
                  <a:pt x="928" y="421"/>
                </a:cubicBezTo>
                <a:cubicBezTo>
                  <a:pt x="852" y="575"/>
                  <a:pt x="688" y="662"/>
                  <a:pt x="529" y="709"/>
                </a:cubicBezTo>
                <a:cubicBezTo>
                  <a:pt x="455" y="731"/>
                  <a:pt x="467" y="729"/>
                  <a:pt x="396" y="765"/>
                </a:cubicBezTo>
                <a:cubicBezTo>
                  <a:pt x="370" y="778"/>
                  <a:pt x="337" y="772"/>
                  <a:pt x="308" y="776"/>
                </a:cubicBezTo>
                <a:cubicBezTo>
                  <a:pt x="189" y="769"/>
                  <a:pt x="148" y="784"/>
                  <a:pt x="64" y="742"/>
                </a:cubicBezTo>
                <a:cubicBezTo>
                  <a:pt x="60" y="735"/>
                  <a:pt x="58" y="727"/>
                  <a:pt x="53" y="720"/>
                </a:cubicBezTo>
                <a:cubicBezTo>
                  <a:pt x="47" y="712"/>
                  <a:pt x="36" y="707"/>
                  <a:pt x="31" y="698"/>
                </a:cubicBezTo>
                <a:cubicBezTo>
                  <a:pt x="0" y="646"/>
                  <a:pt x="9" y="563"/>
                  <a:pt x="9" y="51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78" name="Text Box 14"/>
          <p:cNvSpPr txBox="1">
            <a:spLocks noChangeArrowheads="1"/>
          </p:cNvSpPr>
          <p:nvPr/>
        </p:nvSpPr>
        <p:spPr bwMode="auto">
          <a:xfrm>
            <a:off x="5397500" y="3856038"/>
            <a:ext cx="69400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DF(b)</a:t>
            </a:r>
          </a:p>
        </p:txBody>
      </p:sp>
      <p:sp>
        <p:nvSpPr>
          <p:cNvPr id="1035279" name="Oval 15"/>
          <p:cNvSpPr>
            <a:spLocks noChangeArrowheads="1"/>
          </p:cNvSpPr>
          <p:nvPr/>
        </p:nvSpPr>
        <p:spPr bwMode="auto">
          <a:xfrm>
            <a:off x="2209800" y="4267200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latin typeface="Calibri"/>
              </a:rPr>
              <a:t>x</a:t>
            </a:r>
          </a:p>
        </p:txBody>
      </p:sp>
      <p:sp>
        <p:nvSpPr>
          <p:cNvPr id="1035280" name="Freeform 16"/>
          <p:cNvSpPr>
            <a:spLocks/>
          </p:cNvSpPr>
          <p:nvPr/>
        </p:nvSpPr>
        <p:spPr bwMode="auto">
          <a:xfrm>
            <a:off x="1600200" y="2057400"/>
            <a:ext cx="914400" cy="2273300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48" y="88"/>
              </a:cxn>
              <a:cxn ang="0">
                <a:pos x="240" y="616"/>
              </a:cxn>
              <a:cxn ang="0">
                <a:pos x="192" y="904"/>
              </a:cxn>
              <a:cxn ang="0">
                <a:pos x="576" y="1432"/>
              </a:cxn>
            </a:cxnLst>
            <a:rect l="0" t="0" r="r" b="b"/>
            <a:pathLst>
              <a:path w="576" h="1432">
                <a:moveTo>
                  <a:pt x="0" y="88"/>
                </a:moveTo>
                <a:cubicBezTo>
                  <a:pt x="4" y="44"/>
                  <a:pt x="8" y="0"/>
                  <a:pt x="48" y="88"/>
                </a:cubicBezTo>
                <a:cubicBezTo>
                  <a:pt x="88" y="176"/>
                  <a:pt x="216" y="480"/>
                  <a:pt x="240" y="616"/>
                </a:cubicBezTo>
                <a:cubicBezTo>
                  <a:pt x="264" y="752"/>
                  <a:pt x="136" y="768"/>
                  <a:pt x="192" y="904"/>
                </a:cubicBezTo>
                <a:cubicBezTo>
                  <a:pt x="248" y="1040"/>
                  <a:pt x="412" y="1236"/>
                  <a:pt x="576" y="143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81" name="Freeform 17"/>
          <p:cNvSpPr>
            <a:spLocks/>
          </p:cNvSpPr>
          <p:nvPr/>
        </p:nvSpPr>
        <p:spPr bwMode="auto">
          <a:xfrm>
            <a:off x="2497138" y="3467100"/>
            <a:ext cx="1084262" cy="823913"/>
          </a:xfrm>
          <a:custGeom>
            <a:avLst/>
            <a:gdLst/>
            <a:ahLst/>
            <a:cxnLst>
              <a:cxn ang="0">
                <a:pos x="683" y="24"/>
              </a:cxn>
              <a:cxn ang="0">
                <a:pos x="491" y="168"/>
              </a:cxn>
              <a:cxn ang="0">
                <a:pos x="251" y="24"/>
              </a:cxn>
              <a:cxn ang="0">
                <a:pos x="251" y="312"/>
              </a:cxn>
              <a:cxn ang="0">
                <a:pos x="77" y="164"/>
              </a:cxn>
              <a:cxn ang="0">
                <a:pos x="0" y="519"/>
              </a:cxn>
            </a:cxnLst>
            <a:rect l="0" t="0" r="r" b="b"/>
            <a:pathLst>
              <a:path w="683" h="519">
                <a:moveTo>
                  <a:pt x="683" y="24"/>
                </a:moveTo>
                <a:cubicBezTo>
                  <a:pt x="623" y="96"/>
                  <a:pt x="563" y="168"/>
                  <a:pt x="491" y="168"/>
                </a:cubicBezTo>
                <a:cubicBezTo>
                  <a:pt x="419" y="168"/>
                  <a:pt x="291" y="0"/>
                  <a:pt x="251" y="24"/>
                </a:cubicBezTo>
                <a:cubicBezTo>
                  <a:pt x="211" y="48"/>
                  <a:pt x="280" y="289"/>
                  <a:pt x="251" y="312"/>
                </a:cubicBezTo>
                <a:cubicBezTo>
                  <a:pt x="222" y="335"/>
                  <a:pt x="119" y="130"/>
                  <a:pt x="77" y="164"/>
                </a:cubicBezTo>
                <a:cubicBezTo>
                  <a:pt x="35" y="198"/>
                  <a:pt x="16" y="445"/>
                  <a:pt x="0" y="51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35282" name="Text Box 18"/>
          <p:cNvSpPr txBox="1">
            <a:spLocks noChangeArrowheads="1"/>
          </p:cNvSpPr>
          <p:nvPr/>
        </p:nvSpPr>
        <p:spPr bwMode="auto">
          <a:xfrm>
            <a:off x="7315200" y="4724400"/>
            <a:ext cx="1010500" cy="9233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a</a:t>
            </a:r>
          </a:p>
          <a:p>
            <a:r>
              <a:rPr lang="en-US" dirty="0">
                <a:latin typeface="Calibri"/>
              </a:rPr>
              <a:t>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b</a:t>
            </a:r>
          </a:p>
          <a:p>
            <a:r>
              <a:rPr lang="en-US" dirty="0">
                <a:latin typeface="Calibri"/>
              </a:rPr>
              <a:t>!n </a:t>
            </a:r>
            <a:r>
              <a:rPr lang="en-US" dirty="0" err="1">
                <a:latin typeface="Calibri"/>
              </a:rPr>
              <a:t>dom</a:t>
            </a:r>
            <a:r>
              <a:rPr lang="en-US" dirty="0">
                <a:latin typeface="Calibri"/>
              </a:rPr>
              <a:t> c</a:t>
            </a:r>
          </a:p>
        </p:txBody>
      </p:sp>
    </p:spTree>
    <p:extLst>
      <p:ext uri="{BB962C8B-B14F-4D97-AF65-F5344CB8AC3E}">
        <p14:creationId xmlns:p14="http://schemas.microsoft.com/office/powerpoint/2010/main" val="1830860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0FA-95C9-4003-AF6D-197E63FAE7D6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1064" y="-7693"/>
            <a:ext cx="8229600" cy="1143000"/>
          </a:xfrm>
        </p:spPr>
        <p:txBody>
          <a:bodyPr/>
          <a:lstStyle/>
          <a:p>
            <a:r>
              <a:rPr lang="en-US" dirty="0"/>
              <a:t>Computing the Dominance Frontier</a:t>
            </a:r>
          </a:p>
        </p:txBody>
      </p:sp>
      <p:sp>
        <p:nvSpPr>
          <p:cNvPr id="1036291" name="Text Box 3"/>
          <p:cNvSpPr txBox="1">
            <a:spLocks noChangeArrowheads="1"/>
          </p:cNvSpPr>
          <p:nvPr/>
        </p:nvSpPr>
        <p:spPr bwMode="auto">
          <a:xfrm>
            <a:off x="533400" y="1519238"/>
            <a:ext cx="8001000" cy="361021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</a:rPr>
              <a:t>compute-DF</a:t>
            </a:r>
            <a:r>
              <a:rPr lang="en-US" dirty="0">
                <a:latin typeface="Calibri"/>
              </a:rPr>
              <a:t>(n)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alibri"/>
              </a:rPr>
              <a:t>	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S</a:t>
            </a:r>
            <a:r>
              <a:rPr lang="en-US" dirty="0">
                <a:latin typeface="Calibri"/>
              </a:rPr>
              <a:t> = {}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alibri"/>
              </a:rPr>
              <a:t>	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foreach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 node y in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succ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[n]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3399"/>
                </a:solidFill>
                <a:latin typeface="Calibri"/>
              </a:rPr>
              <a:t>		if </a:t>
            </a:r>
            <a:r>
              <a:rPr lang="en-US" dirty="0" err="1">
                <a:solidFill>
                  <a:srgbClr val="FF3399"/>
                </a:solidFill>
                <a:latin typeface="Calibri"/>
              </a:rPr>
              <a:t>idom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(y) </a:t>
            </a:r>
            <a:r>
              <a:rPr lang="en-US" dirty="0">
                <a:solidFill>
                  <a:srgbClr val="FF3399"/>
                </a:solidFill>
                <a:latin typeface="Calibri"/>
                <a:sym typeface="Symbol" pitchFamily="18" charset="2"/>
              </a:rPr>
              <a:t> n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3399"/>
                </a:solidFill>
                <a:latin typeface="Calibri"/>
                <a:sym typeface="Symbol" pitchFamily="18" charset="2"/>
              </a:rPr>
              <a:t>			S = S  { y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latin typeface="Calibri"/>
                <a:sym typeface="Symbol" pitchFamily="18" charset="2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alibri"/>
                <a:sym typeface="Symbol" pitchFamily="18" charset="2"/>
              </a:rPr>
              <a:t>foreach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 child of n, c, in D-tree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		compute-DF(c)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		</a:t>
            </a:r>
            <a:r>
              <a:rPr lang="en-US" dirty="0" err="1">
                <a:solidFill>
                  <a:srgbClr val="0000FF"/>
                </a:solidFill>
                <a:latin typeface="Calibri"/>
                <a:sym typeface="Symbol" pitchFamily="18" charset="2"/>
              </a:rPr>
              <a:t>foreach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 w in DF[c]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			if !n </a:t>
            </a:r>
            <a:r>
              <a:rPr lang="en-US" dirty="0" err="1">
                <a:solidFill>
                  <a:srgbClr val="0000FF"/>
                </a:solidFill>
                <a:latin typeface="Calibri"/>
                <a:sym typeface="Symbol" pitchFamily="18" charset="2"/>
              </a:rPr>
              <a:t>dom</a:t>
            </a: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 w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sym typeface="Symbol" pitchFamily="18" charset="2"/>
              </a:rPr>
              <a:t>				S = S  { w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dirty="0">
                <a:solidFill>
                  <a:srgbClr val="FF3399"/>
                </a:solidFill>
                <a:latin typeface="Calibri"/>
                <a:sym typeface="Symbol" pitchFamily="18" charset="2"/>
              </a:rPr>
              <a:t>	DF[n] = S</a:t>
            </a:r>
            <a:endParaRPr lang="en-US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1036292" name="Rectangle 4"/>
          <p:cNvSpPr>
            <a:spLocks noChangeArrowheads="1"/>
          </p:cNvSpPr>
          <p:nvPr/>
        </p:nvSpPr>
        <p:spPr bwMode="auto">
          <a:xfrm>
            <a:off x="3733800" y="1219200"/>
            <a:ext cx="4876800" cy="7078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</a:rPr>
              <a:t>The </a:t>
            </a:r>
            <a:r>
              <a:rPr lang="en-US" sz="2000" dirty="0">
                <a:solidFill>
                  <a:srgbClr val="FF3399"/>
                </a:solidFill>
                <a:latin typeface="Calibri"/>
              </a:rPr>
              <a:t>Dominance Frontier</a:t>
            </a:r>
            <a:r>
              <a:rPr lang="en-US" sz="2000" dirty="0">
                <a:latin typeface="Calibri"/>
              </a:rPr>
              <a:t> of a 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node x</a:t>
            </a:r>
            <a:r>
              <a:rPr lang="en-US" sz="2000" dirty="0">
                <a:latin typeface="Calibri"/>
              </a:rPr>
              <a:t> = </a:t>
            </a:r>
          </a:p>
          <a:p>
            <a:r>
              <a:rPr lang="en-US" sz="2000" dirty="0">
                <a:solidFill>
                  <a:srgbClr val="0000FF"/>
                </a:solidFill>
                <a:latin typeface="Calibri"/>
              </a:rPr>
              <a:t>{ w | 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pred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(w) AND !(x </a:t>
            </a:r>
            <a:r>
              <a:rPr lang="en-US" sz="2000" dirty="0" err="1">
                <a:solidFill>
                  <a:srgbClr val="0000FF"/>
                </a:solidFill>
                <a:latin typeface="Calibri"/>
              </a:rPr>
              <a:t>sdom</a:t>
            </a:r>
            <a:r>
              <a:rPr lang="en-US" sz="2000" dirty="0">
                <a:solidFill>
                  <a:srgbClr val="0000FF"/>
                </a:solidFill>
                <a:latin typeface="Calibri"/>
              </a:rPr>
              <a:t> w)}</a:t>
            </a:r>
          </a:p>
        </p:txBody>
      </p:sp>
    </p:spTree>
    <p:extLst>
      <p:ext uri="{BB962C8B-B14F-4D97-AF65-F5344CB8AC3E}">
        <p14:creationId xmlns:p14="http://schemas.microsoft.com/office/powerpoint/2010/main" val="30828444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Only 1 assignment per variable</a:t>
            </a:r>
          </a:p>
          <a:p>
            <a:pPr>
              <a:lnSpc>
                <a:spcPct val="150000"/>
              </a:lnSpc>
            </a:pPr>
            <a:r>
              <a:rPr lang="en-US" dirty="0"/>
              <a:t>Definitions dominate uses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7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71749-D00E-4A00-AE39-24F04A3C8D51}" type="slidenum">
              <a:rPr lang="en-US"/>
              <a:pPr/>
              <a:t>47</a:t>
            </a:fld>
            <a:endParaRPr lang="en-US"/>
          </a:p>
        </p:txBody>
      </p:sp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6329"/>
            <a:ext cx="8229600" cy="1143000"/>
          </a:xfrm>
        </p:spPr>
        <p:txBody>
          <a:bodyPr/>
          <a:lstStyle/>
          <a:p>
            <a:r>
              <a:rPr lang="en-US" dirty="0"/>
              <a:t>Constant Propagation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“</a:t>
            </a:r>
            <a:r>
              <a:rPr lang="en-US" b="1" dirty="0">
                <a:solidFill>
                  <a:srgbClr val="FF3399"/>
                </a:solidFill>
              </a:rPr>
              <a:t>v </a:t>
            </a:r>
            <a:r>
              <a:rPr lang="en-US" b="1" dirty="0">
                <a:solidFill>
                  <a:srgbClr val="FF3399"/>
                </a:solidFill>
                <a:sym typeface="Wingdings"/>
              </a:rPr>
              <a:t></a:t>
            </a:r>
            <a:r>
              <a:rPr lang="en-US" b="1" dirty="0">
                <a:solidFill>
                  <a:srgbClr val="FF3399"/>
                </a:solidFill>
              </a:rPr>
              <a:t> c</a:t>
            </a:r>
            <a:r>
              <a:rPr lang="en-US" dirty="0"/>
              <a:t>”, </a:t>
            </a:r>
            <a:r>
              <a:rPr lang="en-US" dirty="0">
                <a:solidFill>
                  <a:srgbClr val="0000FF"/>
                </a:solidFill>
              </a:rPr>
              <a:t>replace all uses of v with c</a:t>
            </a:r>
          </a:p>
          <a:p>
            <a:r>
              <a:rPr lang="en-US" dirty="0"/>
              <a:t>If “</a:t>
            </a:r>
            <a:r>
              <a:rPr lang="en-US" b="1" dirty="0">
                <a:solidFill>
                  <a:srgbClr val="FF3399"/>
                </a:solidFill>
              </a:rPr>
              <a:t>v </a:t>
            </a:r>
            <a:r>
              <a:rPr lang="en-US" b="1" dirty="0">
                <a:solidFill>
                  <a:srgbClr val="FF3399"/>
                </a:solidFill>
                <a:sym typeface="Wingdings"/>
              </a:rPr>
              <a:t></a:t>
            </a:r>
            <a:r>
              <a:rPr lang="en-US" b="1" dirty="0">
                <a:solidFill>
                  <a:srgbClr val="FF3399"/>
                </a:solidFill>
              </a:rPr>
              <a:t> </a:t>
            </a:r>
            <a:r>
              <a:rPr lang="en-US" b="1" dirty="0">
                <a:solidFill>
                  <a:srgbClr val="FF3399"/>
                </a:solidFill>
                <a:sym typeface="Symbol" pitchFamily="18" charset="2"/>
              </a:rPr>
              <a:t>(</a:t>
            </a:r>
            <a:r>
              <a:rPr lang="en-US" b="1" dirty="0" err="1">
                <a:solidFill>
                  <a:srgbClr val="FF3399"/>
                </a:solidFill>
                <a:sym typeface="Symbol" pitchFamily="18" charset="2"/>
              </a:rPr>
              <a:t>c,c,c</a:t>
            </a:r>
            <a:r>
              <a:rPr lang="en-US" b="1" dirty="0">
                <a:solidFill>
                  <a:srgbClr val="FF3399"/>
                </a:solidFill>
                <a:sym typeface="Symbol" pitchFamily="18" charset="2"/>
              </a:rPr>
              <a:t>)</a:t>
            </a:r>
            <a:r>
              <a:rPr lang="en-US" sz="2000" dirty="0">
                <a:sym typeface="Symbol" pitchFamily="18" charset="2"/>
              </a:rPr>
              <a:t>” </a:t>
            </a:r>
            <a:r>
              <a:rPr lang="en-US" sz="2600" dirty="0">
                <a:sym typeface="Symbol" pitchFamily="18" charset="2"/>
              </a:rPr>
              <a:t>(each input is the same constant),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replace all uses of v with c</a:t>
            </a:r>
          </a:p>
        </p:txBody>
      </p:sp>
      <p:sp>
        <p:nvSpPr>
          <p:cNvPr id="1043460" name="Text Box 4"/>
          <p:cNvSpPr txBox="1">
            <a:spLocks noChangeArrowheads="1"/>
          </p:cNvSpPr>
          <p:nvPr/>
        </p:nvSpPr>
        <p:spPr bwMode="auto">
          <a:xfrm>
            <a:off x="762000" y="2168051"/>
            <a:ext cx="8077200" cy="426270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W </a:t>
            </a:r>
            <a:r>
              <a:rPr lang="en-US" b="1" dirty="0">
                <a:latin typeface="Courier New" pitchFamily="49" charset="0"/>
                <a:sym typeface="Wingdings"/>
              </a:rPr>
              <a:t></a:t>
            </a:r>
            <a:r>
              <a:rPr lang="en-US" b="1" dirty="0">
                <a:latin typeface="Courier New" pitchFamily="49" charset="0"/>
              </a:rPr>
              <a:t> list of all </a:t>
            </a:r>
            <a:r>
              <a:rPr lang="en-US" b="1" dirty="0" err="1">
                <a:latin typeface="Courier New" pitchFamily="49" charset="0"/>
              </a:rPr>
              <a:t>defs</a:t>
            </a:r>
            <a:endParaRPr lang="en-US" b="1" dirty="0">
              <a:latin typeface="Courier New" pitchFamily="49" charset="0"/>
            </a:endParaRP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while !</a:t>
            </a:r>
            <a:r>
              <a:rPr lang="en-US" b="1" dirty="0" err="1">
                <a:latin typeface="Courier New" pitchFamily="49" charset="0"/>
              </a:rPr>
              <a:t>W.isEmpty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   </a:t>
            </a:r>
            <a:r>
              <a:rPr lang="en-US" b="1" dirty="0" err="1">
                <a:latin typeface="Courier New" pitchFamily="49" charset="0"/>
              </a:rPr>
              <a:t>Stmt</a:t>
            </a:r>
            <a:r>
              <a:rPr lang="en-US" b="1" dirty="0">
                <a:latin typeface="Courier New" pitchFamily="49" charset="0"/>
              </a:rPr>
              <a:t> S </a:t>
            </a:r>
            <a:r>
              <a:rPr lang="en-US" b="1" dirty="0">
                <a:latin typeface="Courier New" pitchFamily="49" charset="0"/>
                <a:sym typeface="Wingdings"/>
              </a:rPr>
              <a:t>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W.removeOne</a:t>
            </a:r>
            <a:endParaRPr lang="en-US" b="1" dirty="0">
              <a:latin typeface="Courier New" pitchFamily="49" charset="0"/>
            </a:endParaRPr>
          </a:p>
          <a:p>
            <a:pPr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 if ((S has form “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v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sym typeface="Wingdings"/>
              </a:rPr>
              <a:t>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 c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”) ||</a:t>
            </a:r>
          </a:p>
          <a:p>
            <a:pPr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  <a:sym typeface="Symbol" pitchFamily="18" charset="2"/>
              </a:rPr>
              <a:t>         (</a:t>
            </a:r>
            <a:r>
              <a:rPr lang="en-US" b="1" dirty="0">
                <a:latin typeface="Courier New" pitchFamily="49" charset="0"/>
              </a:rPr>
              <a:t>S has form “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v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sym typeface="Wingdings"/>
              </a:rPr>
              <a:t>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(c,…,c)</a:t>
            </a:r>
            <a:r>
              <a:rPr lang="en-US" b="1" dirty="0">
                <a:latin typeface="Courier New" pitchFamily="49" charset="0"/>
              </a:rPr>
              <a:t>”)) then {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		 delete S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		 </a:t>
            </a:r>
            <a:r>
              <a:rPr lang="en-US" b="1" dirty="0" err="1">
                <a:latin typeface="Courier New" pitchFamily="49" charset="0"/>
              </a:rPr>
              <a:t>foreach</a:t>
            </a:r>
            <a:r>
              <a:rPr lang="en-US" b="1" dirty="0">
                <a:latin typeface="Courier New" pitchFamily="49" charset="0"/>
              </a:rPr>
              <a:t> stmt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</a:rPr>
              <a:t> that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uses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v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		 	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replace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v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with </a:t>
            </a:r>
            <a:r>
              <a:rPr lang="en-US" b="1" dirty="0">
                <a:solidFill>
                  <a:srgbClr val="FF3399"/>
                </a:solidFill>
                <a:latin typeface="Courier New" pitchFamily="49" charset="0"/>
              </a:rPr>
              <a:t>c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 in U</a:t>
            </a:r>
          </a:p>
          <a:p>
            <a:pPr algn="l" defTabSz="295275"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					 </a:t>
            </a:r>
            <a:r>
              <a:rPr lang="en-US" b="1" dirty="0" err="1">
                <a:latin typeface="Courier New" pitchFamily="49" charset="0"/>
              </a:rPr>
              <a:t>W.add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U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algn="l" defTabSz="295275"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         }</a:t>
            </a:r>
          </a:p>
          <a:p>
            <a:pPr algn="l" defTabSz="295275"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     }</a:t>
            </a:r>
          </a:p>
          <a:p>
            <a:pPr algn="l" defTabSz="295275">
              <a:lnSpc>
                <a:spcPct val="80000"/>
              </a:lnSpc>
              <a:spcBef>
                <a:spcPts val="600"/>
              </a:spcBef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4267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FD484-7597-494C-B818-684193E66294}" type="slidenum">
              <a:rPr lang="en-US"/>
              <a:pPr/>
              <a:t>48</a:t>
            </a:fld>
            <a:endParaRPr lang="en-US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Optimizations with SSA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Copy </a:t>
            </a:r>
            <a:r>
              <a:rPr lang="en-US" dirty="0" err="1">
                <a:solidFill>
                  <a:srgbClr val="0000FF"/>
                </a:solidFill>
              </a:rPr>
              <a:t>propogation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delete “</a:t>
            </a:r>
            <a:r>
              <a:rPr lang="en-US" dirty="0">
                <a:solidFill>
                  <a:srgbClr val="FF0066"/>
                </a:solidFill>
              </a:rPr>
              <a:t>x </a:t>
            </a:r>
            <a:r>
              <a:rPr lang="en-US" b="1" dirty="0">
                <a:solidFill>
                  <a:srgbClr val="FF0066"/>
                </a:solidFill>
                <a:sym typeface="Wingdings"/>
              </a:rPr>
              <a:t></a:t>
            </a:r>
            <a:r>
              <a:rPr lang="en-US" dirty="0">
                <a:solidFill>
                  <a:srgbClr val="FF0066"/>
                </a:solidFill>
                <a:latin typeface="cmsy10" pitchFamily="34" charset="0"/>
              </a:rPr>
              <a:t> </a:t>
            </a:r>
            <a:r>
              <a:rPr lang="en-US" dirty="0">
                <a:solidFill>
                  <a:srgbClr val="FF0066"/>
                </a:solidFill>
                <a:latin typeface="Courier New" pitchFamily="49" charset="0"/>
                <a:sym typeface="Symbol" pitchFamily="18" charset="2"/>
              </a:rPr>
              <a:t></a:t>
            </a:r>
            <a:r>
              <a:rPr lang="en-US" dirty="0">
                <a:solidFill>
                  <a:srgbClr val="FF0066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FF0066"/>
                </a:solidFill>
                <a:sym typeface="Symbol" pitchFamily="18" charset="2"/>
              </a:rPr>
              <a:t>y,y,y</a:t>
            </a:r>
            <a:r>
              <a:rPr lang="en-US" dirty="0">
                <a:solidFill>
                  <a:srgbClr val="FF0066"/>
                </a:solidFill>
                <a:sym typeface="Symbol" pitchFamily="18" charset="2"/>
              </a:rPr>
              <a:t>)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”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replace all x with y</a:t>
            </a:r>
          </a:p>
          <a:p>
            <a:pPr lvl="1"/>
            <a:r>
              <a:rPr lang="en-US" dirty="0">
                <a:sym typeface="Symbol" pitchFamily="18" charset="2"/>
              </a:rPr>
              <a:t>delete “</a:t>
            </a:r>
            <a:r>
              <a:rPr lang="en-US" dirty="0">
                <a:solidFill>
                  <a:srgbClr val="FF0066"/>
                </a:solidFill>
              </a:rPr>
              <a:t>x </a:t>
            </a:r>
            <a:r>
              <a:rPr lang="en-US" b="1" dirty="0">
                <a:solidFill>
                  <a:srgbClr val="FF0066"/>
                </a:solidFill>
                <a:sym typeface="Wingdings"/>
              </a:rPr>
              <a:t></a:t>
            </a:r>
            <a:r>
              <a:rPr lang="en-US" dirty="0">
                <a:solidFill>
                  <a:srgbClr val="FF0066"/>
                </a:solidFill>
                <a:latin typeface="cmsy10" pitchFamily="34" charset="0"/>
              </a:rPr>
              <a:t> </a:t>
            </a:r>
            <a:r>
              <a:rPr lang="en-US" dirty="0">
                <a:solidFill>
                  <a:srgbClr val="FF0066"/>
                </a:solidFill>
                <a:sym typeface="Symbol" pitchFamily="18" charset="2"/>
              </a:rPr>
              <a:t>y</a:t>
            </a:r>
            <a:r>
              <a:rPr lang="en-US" dirty="0">
                <a:latin typeface="Courier New" pitchFamily="49" charset="0"/>
                <a:sym typeface="Symbol" pitchFamily="18" charset="2"/>
              </a:rPr>
              <a:t>”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replace all x with y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Constant Folding</a:t>
            </a:r>
          </a:p>
          <a:p>
            <a:pPr lvl="1"/>
            <a:r>
              <a:rPr lang="en-US" dirty="0">
                <a:sym typeface="Symbol" pitchFamily="18" charset="2"/>
              </a:rPr>
              <a:t>(Also, constant conditions too!)</a:t>
            </a:r>
          </a:p>
          <a:p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7895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5913437"/>
            <a:ext cx="2133600" cy="365125"/>
          </a:xfrm>
        </p:spPr>
        <p:txBody>
          <a:bodyPr/>
          <a:lstStyle/>
          <a:p>
            <a:fld id="{8BFFE3B3-ED7F-4783-8E0B-33F31CCE2272}" type="slidenum">
              <a:rPr lang="en-US"/>
              <a:pPr/>
              <a:t>49</a:t>
            </a:fld>
            <a:endParaRPr lang="en-US"/>
          </a:p>
        </p:txBody>
      </p:sp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60327"/>
            <a:ext cx="75438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Constant Propagation</a:t>
            </a:r>
          </a:p>
        </p:txBody>
      </p:sp>
      <p:sp>
        <p:nvSpPr>
          <p:cNvPr id="1036291" name="Rectangle 3"/>
          <p:cNvSpPr>
            <a:spLocks noChangeArrowheads="1"/>
          </p:cNvSpPr>
          <p:nvPr/>
        </p:nvSpPr>
        <p:spPr bwMode="auto">
          <a:xfrm>
            <a:off x="1447800" y="1096962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i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j  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0</a:t>
            </a:r>
          </a:p>
        </p:txBody>
      </p:sp>
      <p:sp>
        <p:nvSpPr>
          <p:cNvPr id="1036292" name="Rectangle 4"/>
          <p:cNvSpPr>
            <a:spLocks noChangeArrowheads="1"/>
          </p:cNvSpPr>
          <p:nvPr/>
        </p:nvSpPr>
        <p:spPr bwMode="auto">
          <a:xfrm>
            <a:off x="1447800" y="26209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k &lt; 100?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6293" name="Rectangle 5"/>
          <p:cNvSpPr>
            <a:spLocks noChangeArrowheads="1"/>
          </p:cNvSpPr>
          <p:nvPr/>
        </p:nvSpPr>
        <p:spPr bwMode="auto">
          <a:xfrm>
            <a:off x="685800" y="35353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6294" name="Rectangle 6"/>
          <p:cNvSpPr>
            <a:spLocks noChangeArrowheads="1"/>
          </p:cNvSpPr>
          <p:nvPr/>
        </p:nvSpPr>
        <p:spPr bwMode="auto">
          <a:xfrm>
            <a:off x="2667000" y="3535362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36295" name="Rectangle 7"/>
          <p:cNvSpPr>
            <a:spLocks noChangeArrowheads="1"/>
          </p:cNvSpPr>
          <p:nvPr/>
        </p:nvSpPr>
        <p:spPr bwMode="auto">
          <a:xfrm>
            <a:off x="685800" y="44497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i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+ 1</a:t>
            </a:r>
          </a:p>
        </p:txBody>
      </p:sp>
      <p:sp>
        <p:nvSpPr>
          <p:cNvPr id="1036296" name="Rectangle 8"/>
          <p:cNvSpPr>
            <a:spLocks noChangeArrowheads="1"/>
          </p:cNvSpPr>
          <p:nvPr/>
        </p:nvSpPr>
        <p:spPr bwMode="auto">
          <a:xfrm>
            <a:off x="2667000" y="4449762"/>
            <a:ext cx="1676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  k + 2</a:t>
            </a:r>
          </a:p>
        </p:txBody>
      </p:sp>
      <p:sp>
        <p:nvSpPr>
          <p:cNvPr id="1036297" name="Rectangle 9"/>
          <p:cNvSpPr>
            <a:spLocks noChangeArrowheads="1"/>
          </p:cNvSpPr>
          <p:nvPr/>
        </p:nvSpPr>
        <p:spPr bwMode="auto">
          <a:xfrm>
            <a:off x="1524000" y="5668962"/>
            <a:ext cx="16764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1036298" name="AutoShape 10"/>
          <p:cNvCxnSpPr>
            <a:cxnSpLocks noChangeShapeType="1"/>
            <a:stCxn id="1036291" idx="2"/>
            <a:endCxn id="1036292" idx="0"/>
          </p:cNvCxnSpPr>
          <p:nvPr/>
        </p:nvCxnSpPr>
        <p:spPr bwMode="auto">
          <a:xfrm>
            <a:off x="2057400" y="2330450"/>
            <a:ext cx="114300" cy="276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299" name="AutoShape 11"/>
          <p:cNvCxnSpPr>
            <a:cxnSpLocks noChangeShapeType="1"/>
            <a:stCxn id="1036292" idx="2"/>
            <a:endCxn id="1036293" idx="0"/>
          </p:cNvCxnSpPr>
          <p:nvPr/>
        </p:nvCxnSpPr>
        <p:spPr bwMode="auto">
          <a:xfrm flipH="1">
            <a:off x="1409700" y="3092450"/>
            <a:ext cx="7620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0" name="AutoShape 12"/>
          <p:cNvCxnSpPr>
            <a:cxnSpLocks noChangeShapeType="1"/>
            <a:stCxn id="1036292" idx="2"/>
            <a:endCxn id="1036294" idx="0"/>
          </p:cNvCxnSpPr>
          <p:nvPr/>
        </p:nvCxnSpPr>
        <p:spPr bwMode="auto">
          <a:xfrm>
            <a:off x="2171700" y="3092450"/>
            <a:ext cx="1219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1" name="AutoShape 13"/>
          <p:cNvCxnSpPr>
            <a:cxnSpLocks noChangeShapeType="1"/>
            <a:stCxn id="1036293" idx="2"/>
            <a:endCxn id="1036295" idx="0"/>
          </p:cNvCxnSpPr>
          <p:nvPr/>
        </p:nvCxnSpPr>
        <p:spPr bwMode="auto">
          <a:xfrm>
            <a:off x="1409700" y="4006850"/>
            <a:ext cx="114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2" name="AutoShape 14"/>
          <p:cNvCxnSpPr>
            <a:cxnSpLocks noChangeShapeType="1"/>
            <a:stCxn id="1036293" idx="2"/>
            <a:endCxn id="1036296" idx="0"/>
          </p:cNvCxnSpPr>
          <p:nvPr/>
        </p:nvCxnSpPr>
        <p:spPr bwMode="auto">
          <a:xfrm>
            <a:off x="1409700" y="4006850"/>
            <a:ext cx="20955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3" name="AutoShape 15"/>
          <p:cNvCxnSpPr>
            <a:cxnSpLocks noChangeShapeType="1"/>
            <a:stCxn id="1036295" idx="2"/>
            <a:endCxn id="1036297" idx="0"/>
          </p:cNvCxnSpPr>
          <p:nvPr/>
        </p:nvCxnSpPr>
        <p:spPr bwMode="auto">
          <a:xfrm>
            <a:off x="1524000" y="5149850"/>
            <a:ext cx="8382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4" name="AutoShape 16"/>
          <p:cNvCxnSpPr>
            <a:cxnSpLocks noChangeShapeType="1"/>
            <a:stCxn id="1036296" idx="2"/>
            <a:endCxn id="1036297" idx="0"/>
          </p:cNvCxnSpPr>
          <p:nvPr/>
        </p:nvCxnSpPr>
        <p:spPr bwMode="auto">
          <a:xfrm flipH="1">
            <a:off x="2362200" y="5149850"/>
            <a:ext cx="114300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36305" name="AutoShape 17"/>
          <p:cNvCxnSpPr>
            <a:cxnSpLocks noChangeShapeType="1"/>
            <a:stCxn id="1036297" idx="2"/>
            <a:endCxn id="1036292" idx="0"/>
          </p:cNvCxnSpPr>
          <p:nvPr/>
        </p:nvCxnSpPr>
        <p:spPr bwMode="auto">
          <a:xfrm rot="16200000" flipV="1">
            <a:off x="576262" y="4202113"/>
            <a:ext cx="3381375" cy="190500"/>
          </a:xfrm>
          <a:prstGeom prst="curvedConnector5">
            <a:avLst>
              <a:gd name="adj1" fmla="val -6338"/>
              <a:gd name="adj2" fmla="val 1108333"/>
              <a:gd name="adj3" fmla="val 10633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36306" name="Text Box 18"/>
          <p:cNvSpPr txBox="1">
            <a:spLocks noChangeArrowheads="1"/>
          </p:cNvSpPr>
          <p:nvPr/>
        </p:nvSpPr>
        <p:spPr bwMode="auto">
          <a:xfrm>
            <a:off x="1135063" y="914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36307" name="Text Box 19"/>
          <p:cNvSpPr txBox="1">
            <a:spLocks noChangeArrowheads="1"/>
          </p:cNvSpPr>
          <p:nvPr/>
        </p:nvSpPr>
        <p:spPr bwMode="auto">
          <a:xfrm>
            <a:off x="1111250" y="24685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36308" name="Text Box 20"/>
          <p:cNvSpPr txBox="1">
            <a:spLocks noChangeArrowheads="1"/>
          </p:cNvSpPr>
          <p:nvPr/>
        </p:nvSpPr>
        <p:spPr bwMode="auto">
          <a:xfrm>
            <a:off x="2286000" y="3382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36309" name="Text Box 21"/>
          <p:cNvSpPr txBox="1">
            <a:spLocks noChangeArrowheads="1"/>
          </p:cNvSpPr>
          <p:nvPr/>
        </p:nvSpPr>
        <p:spPr bwMode="auto">
          <a:xfrm>
            <a:off x="2362200" y="43735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36310" name="Text Box 22"/>
          <p:cNvSpPr txBox="1">
            <a:spLocks noChangeArrowheads="1"/>
          </p:cNvSpPr>
          <p:nvPr/>
        </p:nvSpPr>
        <p:spPr bwMode="auto">
          <a:xfrm>
            <a:off x="609600" y="41449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36311" name="Text Box 23"/>
          <p:cNvSpPr txBox="1">
            <a:spLocks noChangeArrowheads="1"/>
          </p:cNvSpPr>
          <p:nvPr/>
        </p:nvSpPr>
        <p:spPr bwMode="auto">
          <a:xfrm>
            <a:off x="1143000" y="54403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36312" name="Text Box 24"/>
          <p:cNvSpPr txBox="1">
            <a:spLocks noChangeArrowheads="1"/>
          </p:cNvSpPr>
          <p:nvPr/>
        </p:nvSpPr>
        <p:spPr bwMode="auto">
          <a:xfrm>
            <a:off x="533400" y="3078162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76600" y="533400"/>
            <a:ext cx="5791200" cy="5591175"/>
            <a:chOff x="3276600" y="533400"/>
            <a:chExt cx="5791200" cy="5591175"/>
          </a:xfrm>
        </p:grpSpPr>
        <p:grpSp>
          <p:nvGrpSpPr>
            <p:cNvPr id="3" name="Group 2"/>
            <p:cNvGrpSpPr/>
            <p:nvPr/>
          </p:nvGrpSpPr>
          <p:grpSpPr>
            <a:xfrm>
              <a:off x="5105400" y="533400"/>
              <a:ext cx="3962400" cy="5591175"/>
              <a:chOff x="5105400" y="533400"/>
              <a:chExt cx="3962400" cy="5591175"/>
            </a:xfrm>
          </p:grpSpPr>
          <p:sp>
            <p:nvSpPr>
              <p:cNvPr id="1036314" name="Rectangle 26"/>
              <p:cNvSpPr>
                <a:spLocks noChangeArrowheads="1"/>
              </p:cNvSpPr>
              <p:nvPr/>
            </p:nvSpPr>
            <p:spPr bwMode="auto">
              <a:xfrm>
                <a:off x="6477000" y="533400"/>
                <a:ext cx="1219200" cy="1219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i</a:t>
                </a:r>
                <a:r>
                  <a:rPr lang="en-US" sz="2000" b="1" baseline="-25000" dirty="0">
                    <a:latin typeface="Courier New" pitchFamily="49" charset="0"/>
                  </a:rPr>
                  <a:t>1</a:t>
                </a:r>
                <a:r>
                  <a:rPr lang="en-US" sz="2000" b="1" dirty="0">
                    <a:latin typeface="Courier New" pitchFamily="49" charset="0"/>
                  </a:rPr>
                  <a:t> 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 1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j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1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  1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k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1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  0</a:t>
                </a:r>
              </a:p>
            </p:txBody>
          </p:sp>
          <p:sp>
            <p:nvSpPr>
              <p:cNvPr id="1036315" name="Rectangle 27"/>
              <p:cNvSpPr>
                <a:spLocks noChangeArrowheads="1"/>
              </p:cNvSpPr>
              <p:nvPr/>
            </p:nvSpPr>
            <p:spPr bwMode="auto">
              <a:xfrm>
                <a:off x="6019800" y="2071687"/>
                <a:ext cx="2209800" cy="1066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</a:rPr>
                  <a:t>2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(j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4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,j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1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)</a:t>
                </a:r>
              </a:p>
              <a:p>
                <a:pPr algn="l"/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</a:rPr>
                  <a:t>2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(k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4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,k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1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)</a:t>
                </a:r>
              </a:p>
              <a:p>
                <a:pPr algn="l"/>
                <a:r>
                  <a:rPr lang="en-US" sz="2000" b="1" dirty="0">
                    <a:latin typeface="Courier New" pitchFamily="49" charset="0"/>
                  </a:rPr>
                  <a:t>k</a:t>
                </a:r>
                <a:r>
                  <a:rPr lang="en-US" sz="2000" b="1" baseline="-25000" dirty="0">
                    <a:latin typeface="Courier New" pitchFamily="49" charset="0"/>
                  </a:rPr>
                  <a:t>2</a:t>
                </a:r>
                <a:r>
                  <a:rPr lang="en-US" sz="2000" b="1" dirty="0">
                    <a:latin typeface="Courier New" pitchFamily="49" charset="0"/>
                  </a:rPr>
                  <a:t> &lt; 100?</a:t>
                </a:r>
              </a:p>
            </p:txBody>
          </p:sp>
          <p:sp>
            <p:nvSpPr>
              <p:cNvPr id="1036316" name="Rectangle 28"/>
              <p:cNvSpPr>
                <a:spLocks noChangeArrowheads="1"/>
              </p:cNvSpPr>
              <p:nvPr/>
            </p:nvSpPr>
            <p:spPr bwMode="auto">
              <a:xfrm>
                <a:off x="5257800" y="3519487"/>
                <a:ext cx="14478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j</a:t>
                </a:r>
                <a:r>
                  <a:rPr lang="en-US" sz="2000" b="1" baseline="-25000">
                    <a:latin typeface="Courier New" pitchFamily="49" charset="0"/>
                  </a:rPr>
                  <a:t>2</a:t>
                </a:r>
                <a:r>
                  <a:rPr lang="en-US" sz="2000" b="1">
                    <a:latin typeface="Courier New" pitchFamily="49" charset="0"/>
                  </a:rPr>
                  <a:t> &lt; 20?</a:t>
                </a:r>
                <a:endParaRPr lang="en-US" sz="2000" b="1">
                  <a:latin typeface="Courier New" pitchFamily="49" charset="0"/>
                  <a:sym typeface="Symbol" pitchFamily="18" charset="2"/>
                </a:endParaRPr>
              </a:p>
            </p:txBody>
          </p:sp>
          <p:sp>
            <p:nvSpPr>
              <p:cNvPr id="1036317" name="Rectangle 29"/>
              <p:cNvSpPr>
                <a:spLocks noChangeArrowheads="1"/>
              </p:cNvSpPr>
              <p:nvPr/>
            </p:nvSpPr>
            <p:spPr bwMode="auto">
              <a:xfrm>
                <a:off x="7239000" y="3519487"/>
                <a:ext cx="1447800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return j</a:t>
                </a:r>
                <a:r>
                  <a:rPr lang="en-US" sz="2000" b="1" baseline="-25000">
                    <a:latin typeface="Courier New" pitchFamily="49" charset="0"/>
                  </a:rPr>
                  <a:t>2</a:t>
                </a:r>
                <a:endParaRPr lang="en-US" sz="2000" b="1">
                  <a:latin typeface="Courier New" pitchFamily="49" charset="0"/>
                  <a:sym typeface="Symbol" pitchFamily="18" charset="2"/>
                </a:endParaRPr>
              </a:p>
            </p:txBody>
          </p:sp>
          <p:sp>
            <p:nvSpPr>
              <p:cNvPr id="1036318" name="Rectangle 30"/>
              <p:cNvSpPr>
                <a:spLocks noChangeArrowheads="1"/>
              </p:cNvSpPr>
              <p:nvPr/>
            </p:nvSpPr>
            <p:spPr bwMode="auto">
              <a:xfrm>
                <a:off x="5257800" y="4433887"/>
                <a:ext cx="1752600" cy="685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 dirty="0">
                    <a:latin typeface="Courier New" pitchFamily="49" charset="0"/>
                  </a:rPr>
                  <a:t>j</a:t>
                </a:r>
                <a:r>
                  <a:rPr lang="en-US" sz="2000" b="1" baseline="-25000" dirty="0">
                    <a:latin typeface="Courier New" pitchFamily="49" charset="0"/>
                  </a:rPr>
                  <a:t>3</a:t>
                </a:r>
                <a:r>
                  <a:rPr lang="en-US" sz="2000" b="1" dirty="0">
                    <a:latin typeface="Courier New" pitchFamily="49" charset="0"/>
                  </a:rPr>
                  <a:t> 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 i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1</a:t>
                </a:r>
                <a:endParaRPr lang="en-US" sz="2000" b="1" dirty="0">
                  <a:latin typeface="Courier New" pitchFamily="49" charset="0"/>
                  <a:sym typeface="Symbol" pitchFamily="18" charset="2"/>
                </a:endParaRPr>
              </a:p>
              <a:p>
                <a:pPr algn="l"/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k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3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  k</a:t>
                </a:r>
                <a:r>
                  <a:rPr lang="en-US" sz="2000" b="1" baseline="-25000" dirty="0">
                    <a:latin typeface="Courier New" pitchFamily="49" charset="0"/>
                    <a:sym typeface="Symbol" pitchFamily="18" charset="2"/>
                  </a:rPr>
                  <a:t>2</a:t>
                </a:r>
                <a:r>
                  <a:rPr lang="en-US" sz="2000" b="1" dirty="0">
                    <a:latin typeface="Courier New" pitchFamily="49" charset="0"/>
                    <a:sym typeface="Symbol" pitchFamily="18" charset="2"/>
                  </a:rPr>
                  <a:t> + 1</a:t>
                </a:r>
              </a:p>
            </p:txBody>
          </p:sp>
          <p:sp>
            <p:nvSpPr>
              <p:cNvPr id="1036319" name="Rectangle 31"/>
              <p:cNvSpPr>
                <a:spLocks noChangeArrowheads="1"/>
              </p:cNvSpPr>
              <p:nvPr/>
            </p:nvSpPr>
            <p:spPr bwMode="auto">
              <a:xfrm>
                <a:off x="7239000" y="4433887"/>
                <a:ext cx="1828800" cy="6858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j</a:t>
                </a:r>
                <a:r>
                  <a:rPr lang="en-US" sz="2000" b="1" baseline="-25000">
                    <a:latin typeface="Courier New" pitchFamily="49" charset="0"/>
                  </a:rPr>
                  <a:t>5</a:t>
                </a:r>
                <a:r>
                  <a:rPr lang="en-US" sz="2000" b="1">
                    <a:latin typeface="Courier New" pitchFamily="49" charset="0"/>
                  </a:rPr>
                  <a:t> </a:t>
                </a:r>
                <a:r>
                  <a:rPr lang="en-US" sz="2000" b="1">
                    <a:latin typeface="Courier New" pitchFamily="49" charset="0"/>
                    <a:sym typeface="Symbol" pitchFamily="18" charset="2"/>
                  </a:rPr>
                  <a:t> k</a:t>
                </a:r>
                <a:r>
                  <a:rPr lang="en-US" sz="2000" b="1" baseline="-25000">
                    <a:latin typeface="Courier New" pitchFamily="49" charset="0"/>
                    <a:sym typeface="Symbol" pitchFamily="18" charset="2"/>
                  </a:rPr>
                  <a:t>2</a:t>
                </a:r>
                <a:endParaRPr lang="en-US" sz="2000" b="1">
                  <a:latin typeface="Courier New" pitchFamily="49" charset="0"/>
                  <a:sym typeface="Symbol" pitchFamily="18" charset="2"/>
                </a:endParaRPr>
              </a:p>
              <a:p>
                <a:pPr algn="l"/>
                <a:r>
                  <a:rPr lang="en-US" sz="2000" b="1">
                    <a:latin typeface="Courier New" pitchFamily="49" charset="0"/>
                    <a:sym typeface="Symbol" pitchFamily="18" charset="2"/>
                  </a:rPr>
                  <a:t>k</a:t>
                </a:r>
                <a:r>
                  <a:rPr lang="en-US" sz="2000" b="1" baseline="-25000">
                    <a:latin typeface="Courier New" pitchFamily="49" charset="0"/>
                    <a:sym typeface="Symbol" pitchFamily="18" charset="2"/>
                  </a:rPr>
                  <a:t>5</a:t>
                </a:r>
                <a:r>
                  <a:rPr lang="en-US" sz="2000" b="1">
                    <a:latin typeface="Courier New" pitchFamily="49" charset="0"/>
                    <a:sym typeface="Symbol" pitchFamily="18" charset="2"/>
                  </a:rPr>
                  <a:t>  k</a:t>
                </a:r>
                <a:r>
                  <a:rPr lang="en-US" sz="2000" b="1" baseline="-25000">
                    <a:latin typeface="Courier New" pitchFamily="49" charset="0"/>
                    <a:sym typeface="Symbol" pitchFamily="18" charset="2"/>
                  </a:rPr>
                  <a:t>2</a:t>
                </a:r>
                <a:r>
                  <a:rPr lang="en-US" sz="2000" b="1">
                    <a:latin typeface="Courier New" pitchFamily="49" charset="0"/>
                    <a:sym typeface="Symbol" pitchFamily="18" charset="2"/>
                  </a:rPr>
                  <a:t> + 2</a:t>
                </a:r>
              </a:p>
            </p:txBody>
          </p:sp>
          <p:sp>
            <p:nvSpPr>
              <p:cNvPr id="1036320" name="Rectangle 32"/>
              <p:cNvSpPr>
                <a:spLocks noChangeArrowheads="1"/>
              </p:cNvSpPr>
              <p:nvPr/>
            </p:nvSpPr>
            <p:spPr bwMode="auto">
              <a:xfrm>
                <a:off x="6096000" y="5348287"/>
                <a:ext cx="21336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/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</a:rPr>
                  <a:t>4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(j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3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,j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5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)</a:t>
                </a:r>
              </a:p>
              <a:p>
                <a:pPr algn="l"/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</a:rPr>
                  <a:t>4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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</a:rPr>
                  <a:t> 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(k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3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,k</a:t>
                </a:r>
                <a:r>
                  <a:rPr lang="en-US" sz="2000" b="1" baseline="-25000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5</a:t>
                </a:r>
                <a:r>
                  <a:rPr lang="en-US" sz="2000" b="1" dirty="0">
                    <a:solidFill>
                      <a:srgbClr val="FF0066"/>
                    </a:solidFill>
                    <a:latin typeface="Courier New" pitchFamily="49" charset="0"/>
                    <a:sym typeface="Symbol" pitchFamily="18" charset="2"/>
                  </a:rPr>
                  <a:t>)</a:t>
                </a:r>
              </a:p>
            </p:txBody>
          </p:sp>
          <p:cxnSp>
            <p:nvCxnSpPr>
              <p:cNvPr id="1036321" name="AutoShape 33"/>
              <p:cNvCxnSpPr>
                <a:cxnSpLocks noChangeShapeType="1"/>
                <a:stCxn id="1036314" idx="2"/>
                <a:endCxn id="1036315" idx="0"/>
              </p:cNvCxnSpPr>
              <p:nvPr/>
            </p:nvCxnSpPr>
            <p:spPr bwMode="auto">
              <a:xfrm rot="16200000" flipH="1">
                <a:off x="6946107" y="1893093"/>
                <a:ext cx="319087" cy="381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2" name="AutoShape 34"/>
              <p:cNvCxnSpPr>
                <a:cxnSpLocks noChangeShapeType="1"/>
                <a:stCxn id="1036315" idx="2"/>
                <a:endCxn id="1036316" idx="0"/>
              </p:cNvCxnSpPr>
              <p:nvPr/>
            </p:nvCxnSpPr>
            <p:spPr bwMode="auto">
              <a:xfrm flipH="1">
                <a:off x="5981700" y="3152775"/>
                <a:ext cx="1143000" cy="3524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3" name="AutoShape 35"/>
              <p:cNvCxnSpPr>
                <a:cxnSpLocks noChangeShapeType="1"/>
                <a:stCxn id="1036315" idx="2"/>
                <a:endCxn id="1036317" idx="0"/>
              </p:cNvCxnSpPr>
              <p:nvPr/>
            </p:nvCxnSpPr>
            <p:spPr bwMode="auto">
              <a:xfrm>
                <a:off x="7124700" y="3152775"/>
                <a:ext cx="838200" cy="3524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4" name="AutoShape 36"/>
              <p:cNvCxnSpPr>
                <a:cxnSpLocks noChangeShapeType="1"/>
                <a:stCxn id="1036316" idx="2"/>
                <a:endCxn id="1036318" idx="0"/>
              </p:cNvCxnSpPr>
              <p:nvPr/>
            </p:nvCxnSpPr>
            <p:spPr bwMode="auto">
              <a:xfrm>
                <a:off x="5981700" y="3976687"/>
                <a:ext cx="152400" cy="4572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5" name="AutoShape 37"/>
              <p:cNvCxnSpPr>
                <a:cxnSpLocks noChangeShapeType="1"/>
                <a:stCxn id="1036316" idx="2"/>
                <a:endCxn id="1036319" idx="0"/>
              </p:cNvCxnSpPr>
              <p:nvPr/>
            </p:nvCxnSpPr>
            <p:spPr bwMode="auto">
              <a:xfrm>
                <a:off x="5981700" y="3990975"/>
                <a:ext cx="2171700" cy="4286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6" name="AutoShape 38"/>
              <p:cNvCxnSpPr>
                <a:cxnSpLocks noChangeShapeType="1"/>
                <a:stCxn id="1036318" idx="2"/>
                <a:endCxn id="1036320" idx="0"/>
              </p:cNvCxnSpPr>
              <p:nvPr/>
            </p:nvCxnSpPr>
            <p:spPr bwMode="auto">
              <a:xfrm>
                <a:off x="6134100" y="5119687"/>
                <a:ext cx="1028700" cy="2286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7" name="AutoShape 39"/>
              <p:cNvCxnSpPr>
                <a:cxnSpLocks noChangeShapeType="1"/>
                <a:stCxn id="1036319" idx="2"/>
                <a:endCxn id="1036320" idx="0"/>
              </p:cNvCxnSpPr>
              <p:nvPr/>
            </p:nvCxnSpPr>
            <p:spPr bwMode="auto">
              <a:xfrm flipH="1">
                <a:off x="7162800" y="5133975"/>
                <a:ext cx="990600" cy="20002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036328" name="AutoShape 40"/>
              <p:cNvCxnSpPr>
                <a:cxnSpLocks noChangeShapeType="1"/>
                <a:stCxn id="1036320" idx="2"/>
                <a:endCxn id="1036315" idx="0"/>
              </p:cNvCxnSpPr>
              <p:nvPr/>
            </p:nvCxnSpPr>
            <p:spPr bwMode="auto">
              <a:xfrm rot="16200000" flipV="1">
                <a:off x="5110162" y="4071938"/>
                <a:ext cx="4067175" cy="38100"/>
              </a:xfrm>
              <a:prstGeom prst="curvedConnector5">
                <a:avLst>
                  <a:gd name="adj1" fmla="val -5269"/>
                  <a:gd name="adj2" fmla="val 5496776"/>
                  <a:gd name="adj3" fmla="val 105269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1036329" name="Text Box 41"/>
              <p:cNvSpPr txBox="1">
                <a:spLocks noChangeArrowheads="1"/>
              </p:cNvSpPr>
              <p:nvPr/>
            </p:nvSpPr>
            <p:spPr bwMode="auto">
              <a:xfrm>
                <a:off x="5783263" y="1341438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1</a:t>
                </a:r>
              </a:p>
            </p:txBody>
          </p:sp>
          <p:sp>
            <p:nvSpPr>
              <p:cNvPr id="1036330" name="Text Box 42"/>
              <p:cNvSpPr txBox="1">
                <a:spLocks noChangeArrowheads="1"/>
              </p:cNvSpPr>
              <p:nvPr/>
            </p:nvSpPr>
            <p:spPr bwMode="auto">
              <a:xfrm>
                <a:off x="5683250" y="24526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2</a:t>
                </a:r>
              </a:p>
            </p:txBody>
          </p:sp>
          <p:sp>
            <p:nvSpPr>
              <p:cNvPr id="1036331" name="Text Box 43"/>
              <p:cNvSpPr txBox="1">
                <a:spLocks noChangeArrowheads="1"/>
              </p:cNvSpPr>
              <p:nvPr/>
            </p:nvSpPr>
            <p:spPr bwMode="auto">
              <a:xfrm>
                <a:off x="6858000" y="33670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4</a:t>
                </a:r>
              </a:p>
            </p:txBody>
          </p:sp>
          <p:sp>
            <p:nvSpPr>
              <p:cNvPr id="1036332" name="Text Box 44"/>
              <p:cNvSpPr txBox="1">
                <a:spLocks noChangeArrowheads="1"/>
              </p:cNvSpPr>
              <p:nvPr/>
            </p:nvSpPr>
            <p:spPr bwMode="auto">
              <a:xfrm>
                <a:off x="6934200" y="43576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6</a:t>
                </a:r>
              </a:p>
            </p:txBody>
          </p:sp>
          <p:sp>
            <p:nvSpPr>
              <p:cNvPr id="1036333" name="Text Box 45"/>
              <p:cNvSpPr txBox="1">
                <a:spLocks noChangeArrowheads="1"/>
              </p:cNvSpPr>
              <p:nvPr/>
            </p:nvSpPr>
            <p:spPr bwMode="auto">
              <a:xfrm>
                <a:off x="5181600" y="41290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5</a:t>
                </a:r>
              </a:p>
            </p:txBody>
          </p:sp>
          <p:sp>
            <p:nvSpPr>
              <p:cNvPr id="1036334" name="Text Box 46"/>
              <p:cNvSpPr txBox="1">
                <a:spLocks noChangeArrowheads="1"/>
              </p:cNvSpPr>
              <p:nvPr/>
            </p:nvSpPr>
            <p:spPr bwMode="auto">
              <a:xfrm>
                <a:off x="5715000" y="54244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7</a:t>
                </a:r>
              </a:p>
            </p:txBody>
          </p:sp>
          <p:sp>
            <p:nvSpPr>
              <p:cNvPr id="1036335" name="Text Box 47"/>
              <p:cNvSpPr txBox="1">
                <a:spLocks noChangeArrowheads="1"/>
              </p:cNvSpPr>
              <p:nvPr/>
            </p:nvSpPr>
            <p:spPr bwMode="auto">
              <a:xfrm>
                <a:off x="5105400" y="3062287"/>
                <a:ext cx="301660" cy="36933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/>
                  </a:rPr>
                  <a:t>3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3276600" y="1219200"/>
              <a:ext cx="2121607" cy="1447800"/>
              <a:chOff x="3276600" y="1219200"/>
              <a:chExt cx="2121607" cy="1447800"/>
            </a:xfrm>
          </p:grpSpPr>
          <p:sp>
            <p:nvSpPr>
              <p:cNvPr id="1036336" name="AutoShape 48"/>
              <p:cNvSpPr>
                <a:spLocks noChangeArrowheads="1"/>
              </p:cNvSpPr>
              <p:nvPr/>
            </p:nvSpPr>
            <p:spPr bwMode="auto">
              <a:xfrm>
                <a:off x="3581400" y="1676400"/>
                <a:ext cx="1447800" cy="990600"/>
              </a:xfrm>
              <a:prstGeom prst="rightArrow">
                <a:avLst>
                  <a:gd name="adj1" fmla="val 50000"/>
                  <a:gd name="adj2" fmla="val 36538"/>
                </a:avLst>
              </a:prstGeom>
              <a:solidFill>
                <a:srgbClr val="00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3276600" y="1219200"/>
                <a:ext cx="2121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66"/>
                    </a:solidFill>
                  </a:rPr>
                  <a:t>Convert to SSA Form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67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Back edge</a:t>
            </a:r>
            <a:r>
              <a:rPr lang="en-US" dirty="0"/>
              <a:t>: t-&gt;h, h dominates t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Relationships between graph edges and back edges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Algorithm</a:t>
            </a:r>
          </a:p>
          <a:p>
            <a:pPr lvl="1"/>
            <a:r>
              <a:rPr lang="en-US" dirty="0"/>
              <a:t>Perform a depth first search</a:t>
            </a:r>
          </a:p>
          <a:p>
            <a:pPr lvl="1"/>
            <a:r>
              <a:rPr lang="en-US" dirty="0"/>
              <a:t>For each retreating edge t-&gt;h, check if h is in </a:t>
            </a:r>
            <a:r>
              <a:rPr lang="en-US" dirty="0" err="1"/>
              <a:t>t’s</a:t>
            </a:r>
            <a:r>
              <a:rPr lang="en-US" dirty="0"/>
              <a:t> dominator list</a:t>
            </a:r>
          </a:p>
          <a:p>
            <a:pPr lvl="2"/>
            <a:endParaRPr lang="en-US" dirty="0"/>
          </a:p>
          <a:p>
            <a:r>
              <a:rPr lang="en-US" b="1" dirty="0"/>
              <a:t>Most programs (all structured code, and most GOTO programs) have  </a:t>
            </a:r>
            <a:r>
              <a:rPr lang="en-US" b="1" dirty="0">
                <a:solidFill>
                  <a:srgbClr val="0000FF"/>
                </a:solidFill>
              </a:rPr>
              <a:t>reducible</a:t>
            </a:r>
            <a:r>
              <a:rPr lang="en-US" b="1" dirty="0"/>
              <a:t> flow graphs</a:t>
            </a:r>
          </a:p>
          <a:p>
            <a:pPr lvl="1"/>
            <a:r>
              <a:rPr lang="en-US" dirty="0"/>
              <a:t>retreating edges = back edges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CE722-9033-4A96-9D02-CFE1E8BE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5885223"/>
            <a:ext cx="2195148" cy="94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02-8EB6-4576-A120-063D0A56C816}" type="slidenum">
              <a:rPr lang="en-US"/>
              <a:pPr/>
              <a:t>50</a:t>
            </a:fld>
            <a:endParaRPr lang="en-US"/>
          </a:p>
        </p:txBody>
      </p:sp>
      <p:sp>
        <p:nvSpPr>
          <p:cNvPr id="1092611" name="Rectangle 3"/>
          <p:cNvSpPr>
            <a:spLocks noChangeArrowheads="1"/>
          </p:cNvSpPr>
          <p:nvPr/>
        </p:nvSpPr>
        <p:spPr bwMode="auto">
          <a:xfrm>
            <a:off x="1752600" y="533400"/>
            <a:ext cx="12192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i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092612" name="Rectangle 4"/>
          <p:cNvSpPr>
            <a:spLocks noChangeArrowheads="1"/>
          </p:cNvSpPr>
          <p:nvPr/>
        </p:nvSpPr>
        <p:spPr bwMode="auto">
          <a:xfrm>
            <a:off x="1447800" y="1905000"/>
            <a:ext cx="2362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6858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26670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5" name="Rectangle 7"/>
          <p:cNvSpPr>
            <a:spLocks noChangeArrowheads="1"/>
          </p:cNvSpPr>
          <p:nvPr/>
        </p:nvSpPr>
        <p:spPr bwMode="auto">
          <a:xfrm>
            <a:off x="304800" y="4191000"/>
            <a:ext cx="2057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i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endParaRPr lang="en-US" sz="2000" b="1" dirty="0">
              <a:solidFill>
                <a:srgbClr val="FF3399"/>
              </a:solidFill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92616" name="Rectangle 8"/>
          <p:cNvSpPr>
            <a:spLocks noChangeArrowheads="1"/>
          </p:cNvSpPr>
          <p:nvPr/>
        </p:nvSpPr>
        <p:spPr bwMode="auto">
          <a:xfrm>
            <a:off x="2667000" y="4191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92617" name="Rectangle 9"/>
          <p:cNvSpPr>
            <a:spLocks noChangeArrowheads="1"/>
          </p:cNvSpPr>
          <p:nvPr/>
        </p:nvSpPr>
        <p:spPr bwMode="auto">
          <a:xfrm>
            <a:off x="1524000" y="5181600"/>
            <a:ext cx="2133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92618" name="AutoShape 10"/>
          <p:cNvCxnSpPr>
            <a:cxnSpLocks noChangeShapeType="1"/>
            <a:stCxn id="1092611" idx="2"/>
            <a:endCxn id="1092612" idx="0"/>
          </p:cNvCxnSpPr>
          <p:nvPr/>
        </p:nvCxnSpPr>
        <p:spPr bwMode="auto">
          <a:xfrm rot="16200000" flipH="1">
            <a:off x="2381250" y="1657350"/>
            <a:ext cx="228600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19" name="AutoShape 11"/>
          <p:cNvCxnSpPr>
            <a:cxnSpLocks noChangeShapeType="1"/>
            <a:stCxn id="1092612" idx="2"/>
            <a:endCxn id="1092613" idx="0"/>
          </p:cNvCxnSpPr>
          <p:nvPr/>
        </p:nvCxnSpPr>
        <p:spPr bwMode="auto">
          <a:xfrm rot="5400000">
            <a:off x="1828800" y="2476500"/>
            <a:ext cx="381000" cy="1219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0" name="AutoShape 12"/>
          <p:cNvCxnSpPr>
            <a:cxnSpLocks noChangeShapeType="1"/>
            <a:stCxn id="1092612" idx="2"/>
            <a:endCxn id="1092614" idx="0"/>
          </p:cNvCxnSpPr>
          <p:nvPr/>
        </p:nvCxnSpPr>
        <p:spPr bwMode="auto">
          <a:xfrm rot="16200000" flipH="1">
            <a:off x="2819400" y="2705100"/>
            <a:ext cx="381000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1" name="AutoShape 13"/>
          <p:cNvCxnSpPr>
            <a:cxnSpLocks noChangeShapeType="1"/>
            <a:stCxn id="1092613" idx="2"/>
            <a:endCxn id="1092615" idx="0"/>
          </p:cNvCxnSpPr>
          <p:nvPr/>
        </p:nvCxnSpPr>
        <p:spPr bwMode="auto">
          <a:xfrm flipH="1">
            <a:off x="1333500" y="3748088"/>
            <a:ext cx="76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2" name="AutoShape 14"/>
          <p:cNvCxnSpPr>
            <a:cxnSpLocks noChangeShapeType="1"/>
            <a:stCxn id="1092613" idx="2"/>
            <a:endCxn id="1092616" idx="0"/>
          </p:cNvCxnSpPr>
          <p:nvPr/>
        </p:nvCxnSpPr>
        <p:spPr bwMode="auto">
          <a:xfrm>
            <a:off x="1409700" y="3748088"/>
            <a:ext cx="2209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3" name="AutoShape 15"/>
          <p:cNvCxnSpPr>
            <a:cxnSpLocks noChangeShapeType="1"/>
            <a:stCxn id="1092615" idx="2"/>
            <a:endCxn id="1092617" idx="0"/>
          </p:cNvCxnSpPr>
          <p:nvPr/>
        </p:nvCxnSpPr>
        <p:spPr bwMode="auto">
          <a:xfrm rot="16200000" flipH="1">
            <a:off x="1809750" y="4400550"/>
            <a:ext cx="3048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4" name="AutoShape 16"/>
          <p:cNvCxnSpPr>
            <a:cxnSpLocks noChangeShapeType="1"/>
            <a:stCxn id="1092616" idx="2"/>
            <a:endCxn id="1092617" idx="0"/>
          </p:cNvCxnSpPr>
          <p:nvPr/>
        </p:nvCxnSpPr>
        <p:spPr bwMode="auto">
          <a:xfrm rot="5400000">
            <a:off x="2952750" y="4514850"/>
            <a:ext cx="3048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5" name="AutoShape 17"/>
          <p:cNvCxnSpPr>
            <a:cxnSpLocks noChangeShapeType="1"/>
            <a:stCxn id="1092617" idx="2"/>
            <a:endCxn id="1092612" idx="0"/>
          </p:cNvCxnSpPr>
          <p:nvPr/>
        </p:nvCxnSpPr>
        <p:spPr bwMode="auto">
          <a:xfrm rot="5400000" flipH="1" flipV="1">
            <a:off x="552450" y="3943350"/>
            <a:ext cx="4114800" cy="38100"/>
          </a:xfrm>
          <a:prstGeom prst="curvedConnector5">
            <a:avLst>
              <a:gd name="adj1" fmla="val -5556"/>
              <a:gd name="adj2" fmla="val 5445162"/>
              <a:gd name="adj3" fmla="val 10555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2626" name="Text Box 18"/>
          <p:cNvSpPr txBox="1">
            <a:spLocks noChangeArrowheads="1"/>
          </p:cNvSpPr>
          <p:nvPr/>
        </p:nvSpPr>
        <p:spPr bwMode="auto">
          <a:xfrm>
            <a:off x="1311338" y="6556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92627" name="Text Box 19"/>
          <p:cNvSpPr txBox="1">
            <a:spLocks noChangeArrowheads="1"/>
          </p:cNvSpPr>
          <p:nvPr/>
        </p:nvSpPr>
        <p:spPr bwMode="auto">
          <a:xfrm>
            <a:off x="1111250" y="2286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92628" name="Text Box 20"/>
          <p:cNvSpPr txBox="1">
            <a:spLocks noChangeArrowheads="1"/>
          </p:cNvSpPr>
          <p:nvPr/>
        </p:nvSpPr>
        <p:spPr bwMode="auto">
          <a:xfrm>
            <a:off x="2286000" y="3124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2362200" y="4114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92630" name="Text Box 22"/>
          <p:cNvSpPr txBox="1">
            <a:spLocks noChangeArrowheads="1"/>
          </p:cNvSpPr>
          <p:nvPr/>
        </p:nvSpPr>
        <p:spPr bwMode="auto">
          <a:xfrm>
            <a:off x="609600" y="3886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92631" name="Text Box 23"/>
          <p:cNvSpPr txBox="1">
            <a:spLocks noChangeArrowheads="1"/>
          </p:cNvSpPr>
          <p:nvPr/>
        </p:nvSpPr>
        <p:spPr bwMode="auto">
          <a:xfrm>
            <a:off x="1143000" y="5181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92632" name="Text Box 24"/>
          <p:cNvSpPr txBox="1">
            <a:spLocks noChangeArrowheads="1"/>
          </p:cNvSpPr>
          <p:nvPr/>
        </p:nvSpPr>
        <p:spPr bwMode="auto">
          <a:xfrm>
            <a:off x="533400" y="2819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60631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02-8EB6-4576-A120-063D0A56C816}" type="slidenum">
              <a:rPr lang="en-US"/>
              <a:pPr/>
              <a:t>51</a:t>
            </a:fld>
            <a:endParaRPr lang="en-US"/>
          </a:p>
        </p:txBody>
      </p:sp>
      <p:sp>
        <p:nvSpPr>
          <p:cNvPr id="1092611" name="Rectangle 3"/>
          <p:cNvSpPr>
            <a:spLocks noChangeArrowheads="1"/>
          </p:cNvSpPr>
          <p:nvPr/>
        </p:nvSpPr>
        <p:spPr bwMode="auto">
          <a:xfrm>
            <a:off x="1752600" y="533400"/>
            <a:ext cx="12192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092612" name="Rectangle 4"/>
          <p:cNvSpPr>
            <a:spLocks noChangeArrowheads="1"/>
          </p:cNvSpPr>
          <p:nvPr/>
        </p:nvSpPr>
        <p:spPr bwMode="auto">
          <a:xfrm>
            <a:off x="1447800" y="1905000"/>
            <a:ext cx="2362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6858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26670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5" name="Rectangle 7"/>
          <p:cNvSpPr>
            <a:spLocks noChangeArrowheads="1"/>
          </p:cNvSpPr>
          <p:nvPr/>
        </p:nvSpPr>
        <p:spPr bwMode="auto">
          <a:xfrm>
            <a:off x="304800" y="4191000"/>
            <a:ext cx="2057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j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92616" name="Rectangle 8"/>
          <p:cNvSpPr>
            <a:spLocks noChangeArrowheads="1"/>
          </p:cNvSpPr>
          <p:nvPr/>
        </p:nvSpPr>
        <p:spPr bwMode="auto">
          <a:xfrm>
            <a:off x="2667000" y="4191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92617" name="Rectangle 9"/>
          <p:cNvSpPr>
            <a:spLocks noChangeArrowheads="1"/>
          </p:cNvSpPr>
          <p:nvPr/>
        </p:nvSpPr>
        <p:spPr bwMode="auto">
          <a:xfrm>
            <a:off x="1524000" y="5181600"/>
            <a:ext cx="2133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92618" name="AutoShape 10"/>
          <p:cNvCxnSpPr>
            <a:cxnSpLocks noChangeShapeType="1"/>
            <a:stCxn id="1092611" idx="2"/>
            <a:endCxn id="1092612" idx="0"/>
          </p:cNvCxnSpPr>
          <p:nvPr/>
        </p:nvCxnSpPr>
        <p:spPr bwMode="auto">
          <a:xfrm rot="16200000" flipH="1">
            <a:off x="2381250" y="1657350"/>
            <a:ext cx="228600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19" name="AutoShape 11"/>
          <p:cNvCxnSpPr>
            <a:cxnSpLocks noChangeShapeType="1"/>
            <a:stCxn id="1092612" idx="2"/>
            <a:endCxn id="1092613" idx="0"/>
          </p:cNvCxnSpPr>
          <p:nvPr/>
        </p:nvCxnSpPr>
        <p:spPr bwMode="auto">
          <a:xfrm rot="5400000">
            <a:off x="1828800" y="2476500"/>
            <a:ext cx="381000" cy="1219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0" name="AutoShape 12"/>
          <p:cNvCxnSpPr>
            <a:cxnSpLocks noChangeShapeType="1"/>
            <a:stCxn id="1092612" idx="2"/>
            <a:endCxn id="1092614" idx="0"/>
          </p:cNvCxnSpPr>
          <p:nvPr/>
        </p:nvCxnSpPr>
        <p:spPr bwMode="auto">
          <a:xfrm rot="16200000" flipH="1">
            <a:off x="2819400" y="2705100"/>
            <a:ext cx="381000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1" name="AutoShape 13"/>
          <p:cNvCxnSpPr>
            <a:cxnSpLocks noChangeShapeType="1"/>
            <a:stCxn id="1092613" idx="2"/>
            <a:endCxn id="1092615" idx="0"/>
          </p:cNvCxnSpPr>
          <p:nvPr/>
        </p:nvCxnSpPr>
        <p:spPr bwMode="auto">
          <a:xfrm flipH="1">
            <a:off x="1333500" y="3748088"/>
            <a:ext cx="76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2" name="AutoShape 14"/>
          <p:cNvCxnSpPr>
            <a:cxnSpLocks noChangeShapeType="1"/>
            <a:stCxn id="1092613" idx="2"/>
            <a:endCxn id="1092616" idx="0"/>
          </p:cNvCxnSpPr>
          <p:nvPr/>
        </p:nvCxnSpPr>
        <p:spPr bwMode="auto">
          <a:xfrm>
            <a:off x="1409700" y="3748088"/>
            <a:ext cx="2209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3" name="AutoShape 15"/>
          <p:cNvCxnSpPr>
            <a:cxnSpLocks noChangeShapeType="1"/>
            <a:stCxn id="1092615" idx="2"/>
            <a:endCxn id="1092617" idx="0"/>
          </p:cNvCxnSpPr>
          <p:nvPr/>
        </p:nvCxnSpPr>
        <p:spPr bwMode="auto">
          <a:xfrm rot="16200000" flipH="1">
            <a:off x="1809750" y="4400550"/>
            <a:ext cx="3048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4" name="AutoShape 16"/>
          <p:cNvCxnSpPr>
            <a:cxnSpLocks noChangeShapeType="1"/>
            <a:stCxn id="1092616" idx="2"/>
            <a:endCxn id="1092617" idx="0"/>
          </p:cNvCxnSpPr>
          <p:nvPr/>
        </p:nvCxnSpPr>
        <p:spPr bwMode="auto">
          <a:xfrm rot="5400000">
            <a:off x="2952750" y="4514850"/>
            <a:ext cx="3048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5" name="AutoShape 17"/>
          <p:cNvCxnSpPr>
            <a:cxnSpLocks noChangeShapeType="1"/>
            <a:stCxn id="1092617" idx="2"/>
            <a:endCxn id="1092612" idx="0"/>
          </p:cNvCxnSpPr>
          <p:nvPr/>
        </p:nvCxnSpPr>
        <p:spPr bwMode="auto">
          <a:xfrm rot="5400000" flipH="1" flipV="1">
            <a:off x="552450" y="3943350"/>
            <a:ext cx="4114800" cy="38100"/>
          </a:xfrm>
          <a:prstGeom prst="curvedConnector5">
            <a:avLst>
              <a:gd name="adj1" fmla="val -5556"/>
              <a:gd name="adj2" fmla="val 5445162"/>
              <a:gd name="adj3" fmla="val 10555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2626" name="Text Box 18"/>
          <p:cNvSpPr txBox="1">
            <a:spLocks noChangeArrowheads="1"/>
          </p:cNvSpPr>
          <p:nvPr/>
        </p:nvSpPr>
        <p:spPr bwMode="auto">
          <a:xfrm>
            <a:off x="1311338" y="6556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92627" name="Text Box 19"/>
          <p:cNvSpPr txBox="1">
            <a:spLocks noChangeArrowheads="1"/>
          </p:cNvSpPr>
          <p:nvPr/>
        </p:nvSpPr>
        <p:spPr bwMode="auto">
          <a:xfrm>
            <a:off x="1111250" y="2286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92628" name="Text Box 20"/>
          <p:cNvSpPr txBox="1">
            <a:spLocks noChangeArrowheads="1"/>
          </p:cNvSpPr>
          <p:nvPr/>
        </p:nvSpPr>
        <p:spPr bwMode="auto">
          <a:xfrm>
            <a:off x="2286000" y="3124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2362200" y="4114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92630" name="Text Box 22"/>
          <p:cNvSpPr txBox="1">
            <a:spLocks noChangeArrowheads="1"/>
          </p:cNvSpPr>
          <p:nvPr/>
        </p:nvSpPr>
        <p:spPr bwMode="auto">
          <a:xfrm>
            <a:off x="609600" y="3886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92631" name="Text Box 23"/>
          <p:cNvSpPr txBox="1">
            <a:spLocks noChangeArrowheads="1"/>
          </p:cNvSpPr>
          <p:nvPr/>
        </p:nvSpPr>
        <p:spPr bwMode="auto">
          <a:xfrm>
            <a:off x="1143000" y="5181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92632" name="Text Box 24"/>
          <p:cNvSpPr txBox="1">
            <a:spLocks noChangeArrowheads="1"/>
          </p:cNvSpPr>
          <p:nvPr/>
        </p:nvSpPr>
        <p:spPr bwMode="auto">
          <a:xfrm>
            <a:off x="533400" y="2819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9014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02-8EB6-4576-A120-063D0A56C816}" type="slidenum">
              <a:rPr lang="en-US"/>
              <a:pPr/>
              <a:t>52</a:t>
            </a:fld>
            <a:endParaRPr lang="en-US"/>
          </a:p>
        </p:txBody>
      </p:sp>
      <p:sp>
        <p:nvSpPr>
          <p:cNvPr id="1092611" name="Rectangle 3"/>
          <p:cNvSpPr>
            <a:spLocks noChangeArrowheads="1"/>
          </p:cNvSpPr>
          <p:nvPr/>
        </p:nvSpPr>
        <p:spPr bwMode="auto">
          <a:xfrm>
            <a:off x="1752600" y="533400"/>
            <a:ext cx="12192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092612" name="Rectangle 4"/>
          <p:cNvSpPr>
            <a:spLocks noChangeArrowheads="1"/>
          </p:cNvSpPr>
          <p:nvPr/>
        </p:nvSpPr>
        <p:spPr bwMode="auto">
          <a:xfrm>
            <a:off x="1447800" y="1905000"/>
            <a:ext cx="2362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6858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26670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5" name="Rectangle 7"/>
          <p:cNvSpPr>
            <a:spLocks noChangeArrowheads="1"/>
          </p:cNvSpPr>
          <p:nvPr/>
        </p:nvSpPr>
        <p:spPr bwMode="auto">
          <a:xfrm>
            <a:off x="304800" y="4191000"/>
            <a:ext cx="2057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92616" name="Rectangle 8"/>
          <p:cNvSpPr>
            <a:spLocks noChangeArrowheads="1"/>
          </p:cNvSpPr>
          <p:nvPr/>
        </p:nvSpPr>
        <p:spPr bwMode="auto">
          <a:xfrm>
            <a:off x="2667000" y="4191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92617" name="Rectangle 9"/>
          <p:cNvSpPr>
            <a:spLocks noChangeArrowheads="1"/>
          </p:cNvSpPr>
          <p:nvPr/>
        </p:nvSpPr>
        <p:spPr bwMode="auto">
          <a:xfrm>
            <a:off x="1524000" y="5181600"/>
            <a:ext cx="2133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92618" name="AutoShape 10"/>
          <p:cNvCxnSpPr>
            <a:cxnSpLocks noChangeShapeType="1"/>
            <a:stCxn id="1092611" idx="2"/>
            <a:endCxn id="1092612" idx="0"/>
          </p:cNvCxnSpPr>
          <p:nvPr/>
        </p:nvCxnSpPr>
        <p:spPr bwMode="auto">
          <a:xfrm rot="16200000" flipH="1">
            <a:off x="2381250" y="1657350"/>
            <a:ext cx="228600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19" name="AutoShape 11"/>
          <p:cNvCxnSpPr>
            <a:cxnSpLocks noChangeShapeType="1"/>
            <a:stCxn id="1092612" idx="2"/>
            <a:endCxn id="1092613" idx="0"/>
          </p:cNvCxnSpPr>
          <p:nvPr/>
        </p:nvCxnSpPr>
        <p:spPr bwMode="auto">
          <a:xfrm rot="5400000">
            <a:off x="1828800" y="2476500"/>
            <a:ext cx="381000" cy="1219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0" name="AutoShape 12"/>
          <p:cNvCxnSpPr>
            <a:cxnSpLocks noChangeShapeType="1"/>
            <a:stCxn id="1092612" idx="2"/>
            <a:endCxn id="1092614" idx="0"/>
          </p:cNvCxnSpPr>
          <p:nvPr/>
        </p:nvCxnSpPr>
        <p:spPr bwMode="auto">
          <a:xfrm rot="16200000" flipH="1">
            <a:off x="2819400" y="2705100"/>
            <a:ext cx="381000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1" name="AutoShape 13"/>
          <p:cNvCxnSpPr>
            <a:cxnSpLocks noChangeShapeType="1"/>
            <a:stCxn id="1092613" idx="2"/>
            <a:endCxn id="1092615" idx="0"/>
          </p:cNvCxnSpPr>
          <p:nvPr/>
        </p:nvCxnSpPr>
        <p:spPr bwMode="auto">
          <a:xfrm flipH="1">
            <a:off x="1333500" y="3748088"/>
            <a:ext cx="76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2" name="AutoShape 14"/>
          <p:cNvCxnSpPr>
            <a:cxnSpLocks noChangeShapeType="1"/>
            <a:stCxn id="1092613" idx="2"/>
            <a:endCxn id="1092616" idx="0"/>
          </p:cNvCxnSpPr>
          <p:nvPr/>
        </p:nvCxnSpPr>
        <p:spPr bwMode="auto">
          <a:xfrm>
            <a:off x="1409700" y="3748088"/>
            <a:ext cx="2209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3" name="AutoShape 15"/>
          <p:cNvCxnSpPr>
            <a:cxnSpLocks noChangeShapeType="1"/>
            <a:stCxn id="1092615" idx="2"/>
            <a:endCxn id="1092617" idx="0"/>
          </p:cNvCxnSpPr>
          <p:nvPr/>
        </p:nvCxnSpPr>
        <p:spPr bwMode="auto">
          <a:xfrm rot="16200000" flipH="1">
            <a:off x="1809750" y="4400550"/>
            <a:ext cx="3048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4" name="AutoShape 16"/>
          <p:cNvCxnSpPr>
            <a:cxnSpLocks noChangeShapeType="1"/>
            <a:stCxn id="1092616" idx="2"/>
            <a:endCxn id="1092617" idx="0"/>
          </p:cNvCxnSpPr>
          <p:nvPr/>
        </p:nvCxnSpPr>
        <p:spPr bwMode="auto">
          <a:xfrm rot="5400000">
            <a:off x="2952750" y="4514850"/>
            <a:ext cx="3048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5" name="AutoShape 17"/>
          <p:cNvCxnSpPr>
            <a:cxnSpLocks noChangeShapeType="1"/>
            <a:stCxn id="1092617" idx="2"/>
            <a:endCxn id="1092612" idx="0"/>
          </p:cNvCxnSpPr>
          <p:nvPr/>
        </p:nvCxnSpPr>
        <p:spPr bwMode="auto">
          <a:xfrm rot="5400000" flipH="1" flipV="1">
            <a:off x="552450" y="3943350"/>
            <a:ext cx="4114800" cy="38100"/>
          </a:xfrm>
          <a:prstGeom prst="curvedConnector5">
            <a:avLst>
              <a:gd name="adj1" fmla="val -5556"/>
              <a:gd name="adj2" fmla="val 5445162"/>
              <a:gd name="adj3" fmla="val 10555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2626" name="Text Box 18"/>
          <p:cNvSpPr txBox="1">
            <a:spLocks noChangeArrowheads="1"/>
          </p:cNvSpPr>
          <p:nvPr/>
        </p:nvSpPr>
        <p:spPr bwMode="auto">
          <a:xfrm>
            <a:off x="1311338" y="6556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92627" name="Text Box 19"/>
          <p:cNvSpPr txBox="1">
            <a:spLocks noChangeArrowheads="1"/>
          </p:cNvSpPr>
          <p:nvPr/>
        </p:nvSpPr>
        <p:spPr bwMode="auto">
          <a:xfrm>
            <a:off x="1111250" y="2286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92628" name="Text Box 20"/>
          <p:cNvSpPr txBox="1">
            <a:spLocks noChangeArrowheads="1"/>
          </p:cNvSpPr>
          <p:nvPr/>
        </p:nvSpPr>
        <p:spPr bwMode="auto">
          <a:xfrm>
            <a:off x="2286000" y="3124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2362200" y="4114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92630" name="Text Box 22"/>
          <p:cNvSpPr txBox="1">
            <a:spLocks noChangeArrowheads="1"/>
          </p:cNvSpPr>
          <p:nvPr/>
        </p:nvSpPr>
        <p:spPr bwMode="auto">
          <a:xfrm>
            <a:off x="609600" y="3886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92631" name="Text Box 23"/>
          <p:cNvSpPr txBox="1">
            <a:spLocks noChangeArrowheads="1"/>
          </p:cNvSpPr>
          <p:nvPr/>
        </p:nvSpPr>
        <p:spPr bwMode="auto">
          <a:xfrm>
            <a:off x="1143000" y="5181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92632" name="Text Box 24"/>
          <p:cNvSpPr txBox="1">
            <a:spLocks noChangeArrowheads="1"/>
          </p:cNvSpPr>
          <p:nvPr/>
        </p:nvSpPr>
        <p:spPr bwMode="auto">
          <a:xfrm>
            <a:off x="533400" y="2819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29200" y="4876800"/>
            <a:ext cx="318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/>
              </a:rPr>
              <a:t>Not a very exciting result (yet)…</a:t>
            </a:r>
          </a:p>
        </p:txBody>
      </p:sp>
    </p:spTree>
    <p:extLst>
      <p:ext uri="{BB962C8B-B14F-4D97-AF65-F5344CB8AC3E}">
        <p14:creationId xmlns:p14="http://schemas.microsoft.com/office/powerpoint/2010/main" val="400396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7B02-8EB6-4576-A120-063D0A56C816}" type="slidenum">
              <a:rPr lang="en-US"/>
              <a:pPr/>
              <a:t>53</a:t>
            </a:fld>
            <a:endParaRPr lang="en-US"/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6324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Constant Propagation</a:t>
            </a:r>
          </a:p>
        </p:txBody>
      </p:sp>
      <p:sp>
        <p:nvSpPr>
          <p:cNvPr id="1092611" name="Rectangle 3"/>
          <p:cNvSpPr>
            <a:spLocks noChangeArrowheads="1"/>
          </p:cNvSpPr>
          <p:nvPr/>
        </p:nvSpPr>
        <p:spPr bwMode="auto">
          <a:xfrm>
            <a:off x="1752600" y="533400"/>
            <a:ext cx="1219200" cy="1143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0</a:t>
            </a:r>
          </a:p>
        </p:txBody>
      </p:sp>
      <p:sp>
        <p:nvSpPr>
          <p:cNvPr id="1092612" name="Rectangle 4"/>
          <p:cNvSpPr>
            <a:spLocks noChangeArrowheads="1"/>
          </p:cNvSpPr>
          <p:nvPr/>
        </p:nvSpPr>
        <p:spPr bwMode="auto">
          <a:xfrm>
            <a:off x="1447800" y="1905000"/>
            <a:ext cx="23622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6858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2667000" y="32766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92615" name="Rectangle 7"/>
          <p:cNvSpPr>
            <a:spLocks noChangeArrowheads="1"/>
          </p:cNvSpPr>
          <p:nvPr/>
        </p:nvSpPr>
        <p:spPr bwMode="auto">
          <a:xfrm>
            <a:off x="304800" y="4191000"/>
            <a:ext cx="20574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92616" name="Rectangle 8"/>
          <p:cNvSpPr>
            <a:spLocks noChangeArrowheads="1"/>
          </p:cNvSpPr>
          <p:nvPr/>
        </p:nvSpPr>
        <p:spPr bwMode="auto">
          <a:xfrm>
            <a:off x="2667000" y="4191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5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92617" name="Rectangle 9"/>
          <p:cNvSpPr>
            <a:spLocks noChangeArrowheads="1"/>
          </p:cNvSpPr>
          <p:nvPr/>
        </p:nvSpPr>
        <p:spPr bwMode="auto">
          <a:xfrm>
            <a:off x="1524000" y="5181600"/>
            <a:ext cx="21336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rgbClr val="FF3399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92618" name="AutoShape 10"/>
          <p:cNvCxnSpPr>
            <a:cxnSpLocks noChangeShapeType="1"/>
            <a:stCxn id="1092611" idx="2"/>
            <a:endCxn id="1092612" idx="0"/>
          </p:cNvCxnSpPr>
          <p:nvPr/>
        </p:nvCxnSpPr>
        <p:spPr bwMode="auto">
          <a:xfrm rot="16200000" flipH="1">
            <a:off x="2381250" y="1657350"/>
            <a:ext cx="228600" cy="266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19" name="AutoShape 11"/>
          <p:cNvCxnSpPr>
            <a:cxnSpLocks noChangeShapeType="1"/>
            <a:stCxn id="1092612" idx="2"/>
            <a:endCxn id="1092613" idx="0"/>
          </p:cNvCxnSpPr>
          <p:nvPr/>
        </p:nvCxnSpPr>
        <p:spPr bwMode="auto">
          <a:xfrm rot="5400000">
            <a:off x="1828800" y="2476500"/>
            <a:ext cx="381000" cy="1219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0" name="AutoShape 12"/>
          <p:cNvCxnSpPr>
            <a:cxnSpLocks noChangeShapeType="1"/>
            <a:stCxn id="1092612" idx="2"/>
            <a:endCxn id="1092614" idx="0"/>
          </p:cNvCxnSpPr>
          <p:nvPr/>
        </p:nvCxnSpPr>
        <p:spPr bwMode="auto">
          <a:xfrm rot="16200000" flipH="1">
            <a:off x="2819400" y="2705100"/>
            <a:ext cx="381000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1" name="AutoShape 13"/>
          <p:cNvCxnSpPr>
            <a:cxnSpLocks noChangeShapeType="1"/>
            <a:stCxn id="1092613" idx="2"/>
            <a:endCxn id="1092615" idx="0"/>
          </p:cNvCxnSpPr>
          <p:nvPr/>
        </p:nvCxnSpPr>
        <p:spPr bwMode="auto">
          <a:xfrm flipH="1">
            <a:off x="1333500" y="3748088"/>
            <a:ext cx="762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2" name="AutoShape 14"/>
          <p:cNvCxnSpPr>
            <a:cxnSpLocks noChangeShapeType="1"/>
            <a:stCxn id="1092613" idx="2"/>
            <a:endCxn id="1092616" idx="0"/>
          </p:cNvCxnSpPr>
          <p:nvPr/>
        </p:nvCxnSpPr>
        <p:spPr bwMode="auto">
          <a:xfrm>
            <a:off x="1409700" y="3748088"/>
            <a:ext cx="22098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3" name="AutoShape 15"/>
          <p:cNvCxnSpPr>
            <a:cxnSpLocks noChangeShapeType="1"/>
            <a:stCxn id="1092615" idx="2"/>
            <a:endCxn id="1092617" idx="0"/>
          </p:cNvCxnSpPr>
          <p:nvPr/>
        </p:nvCxnSpPr>
        <p:spPr bwMode="auto">
          <a:xfrm rot="16200000" flipH="1">
            <a:off x="1809750" y="4400550"/>
            <a:ext cx="304800" cy="1257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4" name="AutoShape 16"/>
          <p:cNvCxnSpPr>
            <a:cxnSpLocks noChangeShapeType="1"/>
            <a:stCxn id="1092616" idx="2"/>
            <a:endCxn id="1092617" idx="0"/>
          </p:cNvCxnSpPr>
          <p:nvPr/>
        </p:nvCxnSpPr>
        <p:spPr bwMode="auto">
          <a:xfrm rot="5400000">
            <a:off x="2952750" y="4514850"/>
            <a:ext cx="304800" cy="1028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92625" name="AutoShape 17"/>
          <p:cNvCxnSpPr>
            <a:cxnSpLocks noChangeShapeType="1"/>
            <a:stCxn id="1092617" idx="2"/>
            <a:endCxn id="1092612" idx="0"/>
          </p:cNvCxnSpPr>
          <p:nvPr/>
        </p:nvCxnSpPr>
        <p:spPr bwMode="auto">
          <a:xfrm rot="5400000" flipH="1" flipV="1">
            <a:off x="552450" y="3943350"/>
            <a:ext cx="4114800" cy="38100"/>
          </a:xfrm>
          <a:prstGeom prst="curvedConnector5">
            <a:avLst>
              <a:gd name="adj1" fmla="val -5556"/>
              <a:gd name="adj2" fmla="val 5445162"/>
              <a:gd name="adj3" fmla="val 10555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92626" name="Text Box 18"/>
          <p:cNvSpPr txBox="1">
            <a:spLocks noChangeArrowheads="1"/>
          </p:cNvSpPr>
          <p:nvPr/>
        </p:nvSpPr>
        <p:spPr bwMode="auto">
          <a:xfrm>
            <a:off x="1311338" y="6556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92627" name="Text Box 19"/>
          <p:cNvSpPr txBox="1">
            <a:spLocks noChangeArrowheads="1"/>
          </p:cNvSpPr>
          <p:nvPr/>
        </p:nvSpPr>
        <p:spPr bwMode="auto">
          <a:xfrm>
            <a:off x="1111250" y="22860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92628" name="Text Box 20"/>
          <p:cNvSpPr txBox="1">
            <a:spLocks noChangeArrowheads="1"/>
          </p:cNvSpPr>
          <p:nvPr/>
        </p:nvSpPr>
        <p:spPr bwMode="auto">
          <a:xfrm>
            <a:off x="2286000" y="3124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92629" name="Text Box 21"/>
          <p:cNvSpPr txBox="1">
            <a:spLocks noChangeArrowheads="1"/>
          </p:cNvSpPr>
          <p:nvPr/>
        </p:nvSpPr>
        <p:spPr bwMode="auto">
          <a:xfrm>
            <a:off x="2362200" y="4114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92630" name="Text Box 22"/>
          <p:cNvSpPr txBox="1">
            <a:spLocks noChangeArrowheads="1"/>
          </p:cNvSpPr>
          <p:nvPr/>
        </p:nvSpPr>
        <p:spPr bwMode="auto">
          <a:xfrm>
            <a:off x="609600" y="3886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92631" name="Text Box 23"/>
          <p:cNvSpPr txBox="1">
            <a:spLocks noChangeArrowheads="1"/>
          </p:cNvSpPr>
          <p:nvPr/>
        </p:nvSpPr>
        <p:spPr bwMode="auto">
          <a:xfrm>
            <a:off x="1143000" y="5181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92632" name="Text Box 24"/>
          <p:cNvSpPr txBox="1">
            <a:spLocks noChangeArrowheads="1"/>
          </p:cNvSpPr>
          <p:nvPr/>
        </p:nvSpPr>
        <p:spPr bwMode="auto">
          <a:xfrm>
            <a:off x="533400" y="28194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24400" y="2209800"/>
            <a:ext cx="4191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34950">
              <a:spcBef>
                <a:spcPts val="600"/>
              </a:spcBef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Does block 6 ever execute?</a:t>
            </a:r>
          </a:p>
          <a:p>
            <a:pPr marL="234950" indent="-234950">
              <a:spcBef>
                <a:spcPts val="600"/>
              </a:spcBef>
              <a:buFontTx/>
              <a:buChar char="•"/>
            </a:pPr>
            <a:r>
              <a:rPr lang="en-US" dirty="0">
                <a:latin typeface="Calibri"/>
              </a:rPr>
              <a:t>Simple Constant Propagation can’t tell</a:t>
            </a:r>
          </a:p>
          <a:p>
            <a:pPr marL="234950" indent="-234950">
              <a:spcBef>
                <a:spcPts val="600"/>
              </a:spcBef>
              <a:buFontTx/>
              <a:buChar char="•"/>
            </a:pPr>
            <a:r>
              <a:rPr lang="en-US" dirty="0">
                <a:solidFill>
                  <a:srgbClr val="0000FF"/>
                </a:solidFill>
                <a:latin typeface="Calibri"/>
              </a:rPr>
              <a:t>But “Conditional Const. Prop.” </a:t>
            </a:r>
            <a:r>
              <a:rPr lang="en-US" i="1" dirty="0">
                <a:solidFill>
                  <a:srgbClr val="0000FF"/>
                </a:solidFill>
                <a:latin typeface="Calibri"/>
              </a:rPr>
              <a:t>can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 tell</a:t>
            </a:r>
            <a:r>
              <a:rPr lang="en-US" dirty="0">
                <a:latin typeface="Calibri"/>
              </a:rPr>
              <a:t>:</a:t>
            </a:r>
          </a:p>
          <a:p>
            <a:pPr marL="684213" lvl="1" indent="-227013">
              <a:spcBef>
                <a:spcPts val="600"/>
              </a:spcBef>
              <a:buFontTx/>
              <a:buChar char="•"/>
            </a:pPr>
            <a:r>
              <a:rPr lang="en-US" dirty="0">
                <a:latin typeface="Calibri"/>
              </a:rPr>
              <a:t>Assumes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 blocks don’t execute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until proven otherwise</a:t>
            </a:r>
          </a:p>
          <a:p>
            <a:pPr marL="684213" lvl="1" indent="-227013">
              <a:spcBef>
                <a:spcPts val="600"/>
              </a:spcBef>
              <a:buFontTx/>
              <a:buChar char="•"/>
            </a:pPr>
            <a:r>
              <a:rPr lang="en-US" dirty="0">
                <a:latin typeface="Calibri"/>
              </a:rPr>
              <a:t>Assumes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 values are constants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until proven otherwise</a:t>
            </a:r>
          </a:p>
        </p:txBody>
      </p:sp>
    </p:spTree>
    <p:extLst>
      <p:ext uri="{BB962C8B-B14F-4D97-AF65-F5344CB8AC3E}">
        <p14:creationId xmlns:p14="http://schemas.microsoft.com/office/powerpoint/2010/main" val="198047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13" y="-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Conditional Constant Propagation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55" y="78527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u="sng" dirty="0"/>
              <a:t>Keeps track of</a:t>
            </a:r>
            <a:r>
              <a:rPr lang="en-US" dirty="0"/>
              <a:t>: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Blocks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assume unexecuted until proven otherwise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Variables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assume not executed (only with proof of assignments of a non-constant value do we assume not constant)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400" u="sng" dirty="0"/>
              <a:t>Lattice for representing variables:</a:t>
            </a:r>
            <a:endParaRPr lang="en-US" sz="2400" dirty="0"/>
          </a:p>
          <a:p>
            <a:pPr>
              <a:spcBef>
                <a:spcPct val="50000"/>
              </a:spcBef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79875" y="4267719"/>
            <a:ext cx="2068494" cy="1981200"/>
            <a:chOff x="836260" y="3962400"/>
            <a:chExt cx="2068494" cy="1981200"/>
          </a:xfrm>
        </p:grpSpPr>
        <p:sp>
          <p:nvSpPr>
            <p:cNvPr id="7" name="TextBox 6"/>
            <p:cNvSpPr txBox="1"/>
            <p:nvPr/>
          </p:nvSpPr>
          <p:spPr>
            <a:xfrm>
              <a:off x="1766609" y="5543490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ym typeface="Symbol"/>
                </a:rPr>
                <a:t></a:t>
              </a:r>
              <a:endParaRPr 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 flipV="1">
              <a:off x="1766609" y="3962400"/>
              <a:ext cx="3529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ym typeface="Symbol"/>
                </a:rPr>
                <a:t></a:t>
              </a:r>
              <a:endParaRPr lang="en-US" sz="20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2270" y="4800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48505" y="4800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53304" y="480060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97214" y="480060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-1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73156" y="4800600"/>
              <a:ext cx="372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-2</a:t>
              </a:r>
            </a:p>
          </p:txBody>
        </p:sp>
        <p:cxnSp>
          <p:nvCxnSpPr>
            <p:cNvPr id="15" name="Straight Arrow Connector 14"/>
            <p:cNvCxnSpPr>
              <a:stCxn id="8" idx="0"/>
              <a:endCxn id="9" idx="0"/>
            </p:cNvCxnSpPr>
            <p:nvPr/>
          </p:nvCxnSpPr>
          <p:spPr>
            <a:xfrm>
              <a:off x="1943100" y="4362510"/>
              <a:ext cx="0" cy="438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794421" y="5318611"/>
              <a:ext cx="29735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0"/>
              <a:endCxn id="10" idx="0"/>
            </p:cNvCxnSpPr>
            <p:nvPr/>
          </p:nvCxnSpPr>
          <p:spPr>
            <a:xfrm>
              <a:off x="1943100" y="4362510"/>
              <a:ext cx="256235" cy="438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" idx="0"/>
              <a:endCxn id="11" idx="0"/>
            </p:cNvCxnSpPr>
            <p:nvPr/>
          </p:nvCxnSpPr>
          <p:spPr>
            <a:xfrm>
              <a:off x="1943100" y="4362510"/>
              <a:ext cx="561034" cy="438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0"/>
              <a:endCxn id="12" idx="0"/>
            </p:cNvCxnSpPr>
            <p:nvPr/>
          </p:nvCxnSpPr>
          <p:spPr>
            <a:xfrm rot="5400000">
              <a:off x="1547373" y="4404873"/>
              <a:ext cx="438090" cy="353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0"/>
              <a:endCxn id="13" idx="0"/>
            </p:cNvCxnSpPr>
            <p:nvPr/>
          </p:nvCxnSpPr>
          <p:spPr>
            <a:xfrm flipH="1">
              <a:off x="1259321" y="4362510"/>
              <a:ext cx="683779" cy="438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2"/>
              <a:endCxn id="7" idx="0"/>
            </p:cNvCxnSpPr>
            <p:nvPr/>
          </p:nvCxnSpPr>
          <p:spPr>
            <a:xfrm rot="16200000" flipH="1">
              <a:off x="1579638" y="5180028"/>
              <a:ext cx="373558" cy="3533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3" idx="2"/>
              <a:endCxn id="7" idx="0"/>
            </p:cNvCxnSpPr>
            <p:nvPr/>
          </p:nvCxnSpPr>
          <p:spPr>
            <a:xfrm>
              <a:off x="1259321" y="5169932"/>
              <a:ext cx="683779" cy="37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2"/>
              <a:endCxn id="7" idx="0"/>
            </p:cNvCxnSpPr>
            <p:nvPr/>
          </p:nvCxnSpPr>
          <p:spPr>
            <a:xfrm flipH="1">
              <a:off x="1943100" y="5169932"/>
              <a:ext cx="256235" cy="37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1" idx="2"/>
              <a:endCxn id="7" idx="0"/>
            </p:cNvCxnSpPr>
            <p:nvPr/>
          </p:nvCxnSpPr>
          <p:spPr>
            <a:xfrm flipH="1">
              <a:off x="1943100" y="5169932"/>
              <a:ext cx="561034" cy="37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560715" y="472440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36260" y="472440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/>
                </a:rPr>
                <a:t>…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729613" y="4267719"/>
            <a:ext cx="59436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</a:rPr>
              <a:t>not executed</a:t>
            </a:r>
          </a:p>
          <a:p>
            <a:pPr>
              <a:spcBef>
                <a:spcPts val="600"/>
              </a:spcBef>
            </a:pPr>
            <a:endParaRPr lang="en-US" sz="105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/>
              </a:rPr>
              <a:t>we have seen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evidence</a:t>
            </a:r>
            <a:r>
              <a:rPr lang="en-US" dirty="0">
                <a:latin typeface="Calibri"/>
              </a:rPr>
              <a:t> that the variable has been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assigned a constant</a:t>
            </a:r>
            <a:r>
              <a:rPr lang="en-US" dirty="0">
                <a:latin typeface="Calibri"/>
              </a:rPr>
              <a:t> with the value</a:t>
            </a:r>
          </a:p>
          <a:p>
            <a:pPr>
              <a:spcBef>
                <a:spcPts val="600"/>
              </a:spcBef>
            </a:pPr>
            <a:endParaRPr lang="en-US" sz="700" dirty="0">
              <a:latin typeface="Calibri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Calibri"/>
              </a:rPr>
              <a:t>we have seen </a:t>
            </a:r>
            <a:r>
              <a:rPr lang="en-US" dirty="0">
                <a:solidFill>
                  <a:srgbClr val="FF3399"/>
                </a:solidFill>
                <a:latin typeface="Calibri"/>
              </a:rPr>
              <a:t>evidence</a:t>
            </a:r>
            <a:r>
              <a:rPr lang="en-US" dirty="0">
                <a:latin typeface="Calibri"/>
              </a:rPr>
              <a:t> that the variable </a:t>
            </a:r>
            <a:r>
              <a:rPr lang="en-US" dirty="0">
                <a:solidFill>
                  <a:srgbClr val="0000FF"/>
                </a:solidFill>
                <a:latin typeface="Calibri"/>
              </a:rPr>
              <a:t>can hold different values</a:t>
            </a:r>
            <a:r>
              <a:rPr lang="en-US" dirty="0">
                <a:latin typeface="Calibri"/>
              </a:rPr>
              <a:t> at different times</a:t>
            </a:r>
          </a:p>
        </p:txBody>
      </p:sp>
    </p:spTree>
    <p:extLst>
      <p:ext uri="{BB962C8B-B14F-4D97-AF65-F5344CB8AC3E}">
        <p14:creationId xmlns:p14="http://schemas.microsoft.com/office/powerpoint/2010/main" val="7952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9C6-35AB-4CD0-9397-BFB99C1444BC}" type="slidenum">
              <a:rPr lang="en-US"/>
              <a:pPr/>
              <a:t>55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729"/>
            <a:ext cx="8229600" cy="1143000"/>
          </a:xfrm>
        </p:spPr>
        <p:txBody>
          <a:bodyPr/>
          <a:lstStyle/>
          <a:p>
            <a:r>
              <a:rPr lang="en-US" dirty="0"/>
              <a:t>Conditional Constant Propagation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2057400" y="1143000"/>
            <a:ext cx="1219200" cy="1066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0</a:t>
            </a:r>
          </a:p>
        </p:txBody>
      </p:sp>
      <p:sp>
        <p:nvSpPr>
          <p:cNvPr id="1055749" name="Rectangle 5"/>
          <p:cNvSpPr>
            <a:spLocks noChangeArrowheads="1"/>
          </p:cNvSpPr>
          <p:nvPr/>
        </p:nvSpPr>
        <p:spPr bwMode="auto">
          <a:xfrm>
            <a:off x="1752600" y="2438400"/>
            <a:ext cx="19050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55750" name="Rectangle 6"/>
          <p:cNvSpPr>
            <a:spLocks noChangeArrowheads="1"/>
          </p:cNvSpPr>
          <p:nvPr/>
        </p:nvSpPr>
        <p:spPr bwMode="auto">
          <a:xfrm>
            <a:off x="990600" y="37338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1" name="Rectangle 7"/>
          <p:cNvSpPr>
            <a:spLocks noChangeArrowheads="1"/>
          </p:cNvSpPr>
          <p:nvPr/>
        </p:nvSpPr>
        <p:spPr bwMode="auto">
          <a:xfrm>
            <a:off x="2971800" y="37338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914400" y="4495800"/>
            <a:ext cx="17526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55753" name="Rectangle 9"/>
          <p:cNvSpPr>
            <a:spLocks noChangeArrowheads="1"/>
          </p:cNvSpPr>
          <p:nvPr/>
        </p:nvSpPr>
        <p:spPr bwMode="auto">
          <a:xfrm>
            <a:off x="2971800" y="44958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55754" name="Rectangle 10"/>
          <p:cNvSpPr>
            <a:spLocks noChangeArrowheads="1"/>
          </p:cNvSpPr>
          <p:nvPr/>
        </p:nvSpPr>
        <p:spPr bwMode="auto">
          <a:xfrm>
            <a:off x="1828800" y="5334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>
                <a:latin typeface="Courier New" pitchFamily="49" charset="0"/>
              </a:rPr>
              <a:t>k</a:t>
            </a:r>
            <a:r>
              <a:rPr lang="en-US" sz="2000" b="1" baseline="-25000">
                <a:latin typeface="Courier New" pitchFamily="49" charset="0"/>
              </a:rPr>
              <a:t>4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55755" name="AutoShape 11"/>
          <p:cNvCxnSpPr>
            <a:cxnSpLocks noChangeShapeType="1"/>
            <a:stCxn id="1055748" idx="2"/>
            <a:endCxn id="1055749" idx="0"/>
          </p:cNvCxnSpPr>
          <p:nvPr/>
        </p:nvCxnSpPr>
        <p:spPr bwMode="auto">
          <a:xfrm rot="16200000" flipH="1">
            <a:off x="2571750" y="2305050"/>
            <a:ext cx="228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6" name="AutoShape 12"/>
          <p:cNvCxnSpPr>
            <a:cxnSpLocks noChangeShapeType="1"/>
            <a:stCxn id="1055749" idx="2"/>
            <a:endCxn id="1055750" idx="0"/>
          </p:cNvCxnSpPr>
          <p:nvPr/>
        </p:nvCxnSpPr>
        <p:spPr bwMode="auto">
          <a:xfrm rot="5400000">
            <a:off x="20574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7" name="AutoShape 13"/>
          <p:cNvCxnSpPr>
            <a:cxnSpLocks noChangeShapeType="1"/>
            <a:stCxn id="1055749" idx="2"/>
            <a:endCxn id="1055751" idx="0"/>
          </p:cNvCxnSpPr>
          <p:nvPr/>
        </p:nvCxnSpPr>
        <p:spPr bwMode="auto">
          <a:xfrm rot="16200000" flipH="1">
            <a:off x="30480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8" name="AutoShape 14"/>
          <p:cNvCxnSpPr>
            <a:cxnSpLocks noChangeShapeType="1"/>
            <a:stCxn id="1055750" idx="2"/>
            <a:endCxn id="1055752" idx="0"/>
          </p:cNvCxnSpPr>
          <p:nvPr/>
        </p:nvCxnSpPr>
        <p:spPr bwMode="auto">
          <a:xfrm rot="16200000" flipH="1">
            <a:off x="1600200" y="4305300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9" name="AutoShape 15"/>
          <p:cNvCxnSpPr>
            <a:cxnSpLocks noChangeShapeType="1"/>
            <a:stCxn id="1055750" idx="2"/>
            <a:endCxn id="1055753" idx="0"/>
          </p:cNvCxnSpPr>
          <p:nvPr/>
        </p:nvCxnSpPr>
        <p:spPr bwMode="auto">
          <a:xfrm rot="16200000" flipH="1">
            <a:off x="2647950" y="3257550"/>
            <a:ext cx="304800" cy="2171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0" name="AutoShape 16"/>
          <p:cNvCxnSpPr>
            <a:cxnSpLocks noChangeShapeType="1"/>
            <a:stCxn id="1055752" idx="2"/>
            <a:endCxn id="1055754" idx="0"/>
          </p:cNvCxnSpPr>
          <p:nvPr/>
        </p:nvCxnSpPr>
        <p:spPr bwMode="auto">
          <a:xfrm rot="16200000" flipH="1">
            <a:off x="2209800" y="4762500"/>
            <a:ext cx="1524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1" name="AutoShape 17"/>
          <p:cNvCxnSpPr>
            <a:cxnSpLocks noChangeShapeType="1"/>
            <a:stCxn id="1055753" idx="2"/>
            <a:endCxn id="1055754" idx="0"/>
          </p:cNvCxnSpPr>
          <p:nvPr/>
        </p:nvCxnSpPr>
        <p:spPr bwMode="auto">
          <a:xfrm rot="5400000">
            <a:off x="3257550" y="4705350"/>
            <a:ext cx="152400" cy="1104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2" name="AutoShape 18"/>
          <p:cNvCxnSpPr>
            <a:cxnSpLocks noChangeShapeType="1"/>
            <a:stCxn id="1055754" idx="2"/>
            <a:endCxn id="1055749" idx="0"/>
          </p:cNvCxnSpPr>
          <p:nvPr/>
        </p:nvCxnSpPr>
        <p:spPr bwMode="auto">
          <a:xfrm rot="5400000" flipH="1">
            <a:off x="952500" y="4191000"/>
            <a:ext cx="3581400" cy="76200"/>
          </a:xfrm>
          <a:prstGeom prst="curvedConnector5">
            <a:avLst>
              <a:gd name="adj1" fmla="val -6383"/>
              <a:gd name="adj2" fmla="val 2901065"/>
              <a:gd name="adj3" fmla="val 10638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5763" name="Text Box 19"/>
          <p:cNvSpPr txBox="1">
            <a:spLocks noChangeArrowheads="1"/>
          </p:cNvSpPr>
          <p:nvPr/>
        </p:nvSpPr>
        <p:spPr bwMode="auto">
          <a:xfrm>
            <a:off x="1539938" y="13414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55764" name="Text Box 20"/>
          <p:cNvSpPr txBox="1">
            <a:spLocks noChangeArrowheads="1"/>
          </p:cNvSpPr>
          <p:nvPr/>
        </p:nvSpPr>
        <p:spPr bwMode="auto">
          <a:xfrm>
            <a:off x="1416050" y="2895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55765" name="Text Box 21"/>
          <p:cNvSpPr txBox="1">
            <a:spLocks noChangeArrowheads="1"/>
          </p:cNvSpPr>
          <p:nvPr/>
        </p:nvSpPr>
        <p:spPr bwMode="auto">
          <a:xfrm>
            <a:off x="2590800" y="3505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667000" y="4419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55767" name="Text Box 23"/>
          <p:cNvSpPr txBox="1">
            <a:spLocks noChangeArrowheads="1"/>
          </p:cNvSpPr>
          <p:nvPr/>
        </p:nvSpPr>
        <p:spPr bwMode="auto">
          <a:xfrm>
            <a:off x="609600" y="443126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447800" y="5638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8382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76366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557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0557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557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557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9C6-35AB-4CD0-9397-BFB99C1444BC}" type="slidenum">
              <a:rPr lang="en-US"/>
              <a:pPr/>
              <a:t>56</a:t>
            </a:fld>
            <a:endParaRPr lang="en-US"/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2057400" y="1143000"/>
            <a:ext cx="1219200" cy="1066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0</a:t>
            </a:r>
          </a:p>
        </p:txBody>
      </p:sp>
      <p:sp>
        <p:nvSpPr>
          <p:cNvPr id="1055749" name="Rectangle 5"/>
          <p:cNvSpPr>
            <a:spLocks noChangeArrowheads="1"/>
          </p:cNvSpPr>
          <p:nvPr/>
        </p:nvSpPr>
        <p:spPr bwMode="auto">
          <a:xfrm>
            <a:off x="1752600" y="2438400"/>
            <a:ext cx="1905000" cy="9906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55750" name="Rectangle 6"/>
          <p:cNvSpPr>
            <a:spLocks noChangeArrowheads="1"/>
          </p:cNvSpPr>
          <p:nvPr/>
        </p:nvSpPr>
        <p:spPr bwMode="auto">
          <a:xfrm>
            <a:off x="990600" y="3733800"/>
            <a:ext cx="1447800" cy="4572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1" name="Rectangle 7"/>
          <p:cNvSpPr>
            <a:spLocks noChangeArrowheads="1"/>
          </p:cNvSpPr>
          <p:nvPr/>
        </p:nvSpPr>
        <p:spPr bwMode="auto">
          <a:xfrm>
            <a:off x="2971800" y="37338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914400" y="4495800"/>
            <a:ext cx="1752600" cy="685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55753" name="Rectangle 9"/>
          <p:cNvSpPr>
            <a:spLocks noChangeArrowheads="1"/>
          </p:cNvSpPr>
          <p:nvPr/>
        </p:nvSpPr>
        <p:spPr bwMode="auto">
          <a:xfrm>
            <a:off x="2971800" y="44958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55754" name="Rectangle 10"/>
          <p:cNvSpPr>
            <a:spLocks noChangeArrowheads="1"/>
          </p:cNvSpPr>
          <p:nvPr/>
        </p:nvSpPr>
        <p:spPr bwMode="auto">
          <a:xfrm>
            <a:off x="1828800" y="5334000"/>
            <a:ext cx="1905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55755" name="AutoShape 11"/>
          <p:cNvCxnSpPr>
            <a:cxnSpLocks noChangeShapeType="1"/>
            <a:stCxn id="1055748" idx="2"/>
            <a:endCxn id="1055749" idx="0"/>
          </p:cNvCxnSpPr>
          <p:nvPr/>
        </p:nvCxnSpPr>
        <p:spPr bwMode="auto">
          <a:xfrm rot="16200000" flipH="1">
            <a:off x="2571750" y="2305050"/>
            <a:ext cx="228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6" name="AutoShape 12"/>
          <p:cNvCxnSpPr>
            <a:cxnSpLocks noChangeShapeType="1"/>
            <a:stCxn id="1055749" idx="2"/>
            <a:endCxn id="1055750" idx="0"/>
          </p:cNvCxnSpPr>
          <p:nvPr/>
        </p:nvCxnSpPr>
        <p:spPr bwMode="auto">
          <a:xfrm rot="5400000">
            <a:off x="20574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7" name="AutoShape 13"/>
          <p:cNvCxnSpPr>
            <a:cxnSpLocks noChangeShapeType="1"/>
            <a:stCxn id="1055749" idx="2"/>
            <a:endCxn id="1055751" idx="0"/>
          </p:cNvCxnSpPr>
          <p:nvPr/>
        </p:nvCxnSpPr>
        <p:spPr bwMode="auto">
          <a:xfrm rot="16200000" flipH="1">
            <a:off x="30480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8" name="AutoShape 14"/>
          <p:cNvCxnSpPr>
            <a:cxnSpLocks noChangeShapeType="1"/>
            <a:stCxn id="1055750" idx="2"/>
            <a:endCxn id="1055752" idx="0"/>
          </p:cNvCxnSpPr>
          <p:nvPr/>
        </p:nvCxnSpPr>
        <p:spPr bwMode="auto">
          <a:xfrm rot="16200000" flipH="1">
            <a:off x="1600200" y="4305300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9" name="AutoShape 15"/>
          <p:cNvCxnSpPr>
            <a:cxnSpLocks noChangeShapeType="1"/>
            <a:stCxn id="1055750" idx="2"/>
            <a:endCxn id="1055753" idx="0"/>
          </p:cNvCxnSpPr>
          <p:nvPr/>
        </p:nvCxnSpPr>
        <p:spPr bwMode="auto">
          <a:xfrm rot="16200000" flipH="1">
            <a:off x="2647950" y="3257550"/>
            <a:ext cx="304800" cy="2171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0" name="AutoShape 16"/>
          <p:cNvCxnSpPr>
            <a:cxnSpLocks noChangeShapeType="1"/>
            <a:stCxn id="1055752" idx="2"/>
            <a:endCxn id="1055754" idx="0"/>
          </p:cNvCxnSpPr>
          <p:nvPr/>
        </p:nvCxnSpPr>
        <p:spPr bwMode="auto">
          <a:xfrm rot="16200000" flipH="1">
            <a:off x="2209800" y="4762500"/>
            <a:ext cx="1524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1" name="AutoShape 17"/>
          <p:cNvCxnSpPr>
            <a:cxnSpLocks noChangeShapeType="1"/>
            <a:stCxn id="1055753" idx="2"/>
            <a:endCxn id="1055754" idx="0"/>
          </p:cNvCxnSpPr>
          <p:nvPr/>
        </p:nvCxnSpPr>
        <p:spPr bwMode="auto">
          <a:xfrm rot="5400000">
            <a:off x="3257550" y="4705350"/>
            <a:ext cx="152400" cy="1104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2" name="AutoShape 18"/>
          <p:cNvCxnSpPr>
            <a:cxnSpLocks noChangeShapeType="1"/>
            <a:stCxn id="1055754" idx="2"/>
            <a:endCxn id="1055749" idx="0"/>
          </p:cNvCxnSpPr>
          <p:nvPr/>
        </p:nvCxnSpPr>
        <p:spPr bwMode="auto">
          <a:xfrm rot="5400000" flipH="1">
            <a:off x="952500" y="4191000"/>
            <a:ext cx="3581400" cy="76200"/>
          </a:xfrm>
          <a:prstGeom prst="curvedConnector5">
            <a:avLst>
              <a:gd name="adj1" fmla="val -6383"/>
              <a:gd name="adj2" fmla="val 2901065"/>
              <a:gd name="adj3" fmla="val 10638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5763" name="Text Box 19"/>
          <p:cNvSpPr txBox="1">
            <a:spLocks noChangeArrowheads="1"/>
          </p:cNvSpPr>
          <p:nvPr/>
        </p:nvSpPr>
        <p:spPr bwMode="auto">
          <a:xfrm>
            <a:off x="1539938" y="13414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55764" name="Text Box 20"/>
          <p:cNvSpPr txBox="1">
            <a:spLocks noChangeArrowheads="1"/>
          </p:cNvSpPr>
          <p:nvPr/>
        </p:nvSpPr>
        <p:spPr bwMode="auto">
          <a:xfrm>
            <a:off x="1416050" y="2895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55765" name="Text Box 21"/>
          <p:cNvSpPr txBox="1">
            <a:spLocks noChangeArrowheads="1"/>
          </p:cNvSpPr>
          <p:nvPr/>
        </p:nvSpPr>
        <p:spPr bwMode="auto">
          <a:xfrm>
            <a:off x="2590800" y="3505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667000" y="4419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55767" name="Text Box 23"/>
          <p:cNvSpPr txBox="1">
            <a:spLocks noChangeArrowheads="1"/>
          </p:cNvSpPr>
          <p:nvPr/>
        </p:nvSpPr>
        <p:spPr bwMode="auto">
          <a:xfrm>
            <a:off x="609600" y="443126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447800" y="5638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8382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0270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5638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5638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53576" y="2590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  <a:sym typeface="Symbol"/>
              </a:rPr>
              <a:t>1</a:t>
            </a:r>
            <a:endParaRPr lang="en-US" sz="3200" b="1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74955" y="2590800"/>
            <a:ext cx="38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3200" b="1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0" y="2286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1200" y="2286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3581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 flipV="1">
            <a:off x="3380818" y="531489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flipV="1">
            <a:off x="3429000" y="561969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7400" y="5257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5138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0557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0557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9" grpId="0"/>
      <p:bldP spid="40" grpId="0"/>
      <p:bldP spid="41" grpId="0"/>
      <p:bldP spid="33" grpId="0"/>
      <p:bldP spid="34" grpId="0"/>
      <p:bldP spid="35" grpId="0"/>
      <p:bldP spid="36" grpId="0"/>
      <p:bldP spid="38" grpId="0"/>
      <p:bldP spid="43" grpId="0"/>
      <p:bldP spid="4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509C6-35AB-4CD0-9397-BFB99C1444BC}" type="slidenum">
              <a:rPr lang="en-US"/>
              <a:pPr/>
              <a:t>57</a:t>
            </a:fld>
            <a:endParaRPr lang="en-US"/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Constant Propagation</a:t>
            </a:r>
          </a:p>
        </p:txBody>
      </p:sp>
      <p:sp>
        <p:nvSpPr>
          <p:cNvPr id="1055748" name="Rectangle 4"/>
          <p:cNvSpPr>
            <a:spLocks noChangeArrowheads="1"/>
          </p:cNvSpPr>
          <p:nvPr/>
        </p:nvSpPr>
        <p:spPr bwMode="auto">
          <a:xfrm>
            <a:off x="2057400" y="1143000"/>
            <a:ext cx="1219200" cy="1066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1</a:t>
            </a: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0</a:t>
            </a:r>
          </a:p>
        </p:txBody>
      </p:sp>
      <p:sp>
        <p:nvSpPr>
          <p:cNvPr id="1055749" name="Rectangle 5"/>
          <p:cNvSpPr>
            <a:spLocks noChangeArrowheads="1"/>
          </p:cNvSpPr>
          <p:nvPr/>
        </p:nvSpPr>
        <p:spPr bwMode="auto">
          <a:xfrm>
            <a:off x="1752600" y="2438400"/>
            <a:ext cx="1905000" cy="9906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solidFill>
                  <a:srgbClr val="FF3399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FF3399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4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0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</a:rPr>
              <a:t> &lt; 100?</a:t>
            </a:r>
          </a:p>
        </p:txBody>
      </p:sp>
      <p:sp>
        <p:nvSpPr>
          <p:cNvPr id="1055750" name="Rectangle 6"/>
          <p:cNvSpPr>
            <a:spLocks noChangeArrowheads="1"/>
          </p:cNvSpPr>
          <p:nvPr/>
        </p:nvSpPr>
        <p:spPr bwMode="auto">
          <a:xfrm>
            <a:off x="990600" y="3733800"/>
            <a:ext cx="1447800" cy="4572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2</a:t>
            </a:r>
            <a:r>
              <a:rPr lang="en-US" sz="2000" b="1">
                <a:latin typeface="Courier New" pitchFamily="49" charset="0"/>
              </a:rPr>
              <a:t> &lt; 20?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1" name="Rectangle 7"/>
          <p:cNvSpPr>
            <a:spLocks noChangeArrowheads="1"/>
          </p:cNvSpPr>
          <p:nvPr/>
        </p:nvSpPr>
        <p:spPr bwMode="auto">
          <a:xfrm>
            <a:off x="2971800" y="3733800"/>
            <a:ext cx="1447800" cy="4572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return j</a:t>
            </a:r>
            <a:r>
              <a:rPr lang="en-US" sz="2000" b="1" baseline="-25000">
                <a:latin typeface="Courier New" pitchFamily="49" charset="0"/>
              </a:rPr>
              <a:t>2</a:t>
            </a:r>
            <a:endParaRPr lang="en-US" sz="2000" b="1">
              <a:latin typeface="Courier New" pitchFamily="49" charset="0"/>
              <a:sym typeface="Symbol" pitchFamily="18" charset="2"/>
            </a:endParaRPr>
          </a:p>
        </p:txBody>
      </p:sp>
      <p:sp>
        <p:nvSpPr>
          <p:cNvPr id="1055752" name="Rectangle 8"/>
          <p:cNvSpPr>
            <a:spLocks noChangeArrowheads="1"/>
          </p:cNvSpPr>
          <p:nvPr/>
        </p:nvSpPr>
        <p:spPr bwMode="auto">
          <a:xfrm>
            <a:off x="914400" y="4495800"/>
            <a:ext cx="1752600" cy="685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>
                <a:latin typeface="Courier New" pitchFamily="49" charset="0"/>
              </a:rPr>
              <a:t>j</a:t>
            </a:r>
            <a:r>
              <a:rPr lang="en-US" sz="2000" b="1" baseline="-25000">
                <a:latin typeface="Courier New" pitchFamily="49" charset="0"/>
              </a:rPr>
              <a:t>3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 </a:t>
            </a:r>
            <a:r>
              <a:rPr lang="en-US" sz="2000" b="1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</a:p>
          <a:p>
            <a:pPr algn="l"/>
            <a:r>
              <a:rPr lang="en-US" sz="2000" b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>
                <a:latin typeface="Courier New" pitchFamily="49" charset="0"/>
                <a:sym typeface="Symbol" pitchFamily="18" charset="2"/>
              </a:rPr>
              <a:t> + 1</a:t>
            </a:r>
          </a:p>
        </p:txBody>
      </p:sp>
      <p:sp>
        <p:nvSpPr>
          <p:cNvPr id="1055753" name="Rectangle 9"/>
          <p:cNvSpPr>
            <a:spLocks noChangeArrowheads="1"/>
          </p:cNvSpPr>
          <p:nvPr/>
        </p:nvSpPr>
        <p:spPr bwMode="auto">
          <a:xfrm>
            <a:off x="2971800" y="4495800"/>
            <a:ext cx="18288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5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endParaRPr lang="en-US" sz="2000" b="1" dirty="0">
              <a:latin typeface="Courier New" pitchFamily="49" charset="0"/>
              <a:sym typeface="Symbol" pitchFamily="18" charset="2"/>
            </a:endParaRPr>
          </a:p>
          <a:p>
            <a:pPr algn="l"/>
            <a:r>
              <a:rPr lang="en-US" sz="2000" b="1" dirty="0">
                <a:latin typeface="Courier New" pitchFamily="49" charset="0"/>
                <a:sym typeface="Symbol" pitchFamily="18" charset="2"/>
              </a:rPr>
              <a:t>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 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2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+ 2</a:t>
            </a:r>
          </a:p>
        </p:txBody>
      </p:sp>
      <p:sp>
        <p:nvSpPr>
          <p:cNvPr id="1055754" name="Rectangle 10"/>
          <p:cNvSpPr>
            <a:spLocks noChangeArrowheads="1"/>
          </p:cNvSpPr>
          <p:nvPr/>
        </p:nvSpPr>
        <p:spPr bwMode="auto">
          <a:xfrm>
            <a:off x="1828800" y="5334000"/>
            <a:ext cx="1905000" cy="685800"/>
          </a:xfrm>
          <a:prstGeom prst="rect">
            <a:avLst/>
          </a:prstGeom>
          <a:noFill/>
          <a:ln w="2857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latin typeface="Courier New" pitchFamily="49" charset="0"/>
              </a:rPr>
              <a:t>j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  <a:sym typeface="Symbol" pitchFamily="18" charset="2"/>
              </a:rPr>
              <a:t>1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,j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k</a:t>
            </a:r>
            <a:r>
              <a:rPr lang="en-US" sz="2000" b="1" baseline="-25000" dirty="0">
                <a:latin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,k</a:t>
            </a:r>
            <a:r>
              <a:rPr lang="en-US" sz="2000" b="1" baseline="-25000" dirty="0">
                <a:latin typeface="Courier New" pitchFamily="49" charset="0"/>
                <a:sym typeface="Symbol" pitchFamily="18" charset="2"/>
              </a:rPr>
              <a:t>5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</a:t>
            </a:r>
          </a:p>
        </p:txBody>
      </p:sp>
      <p:cxnSp>
        <p:nvCxnSpPr>
          <p:cNvPr id="1055755" name="AutoShape 11"/>
          <p:cNvCxnSpPr>
            <a:cxnSpLocks noChangeShapeType="1"/>
            <a:stCxn id="1055748" idx="2"/>
            <a:endCxn id="1055749" idx="0"/>
          </p:cNvCxnSpPr>
          <p:nvPr/>
        </p:nvCxnSpPr>
        <p:spPr bwMode="auto">
          <a:xfrm rot="16200000" flipH="1">
            <a:off x="2571750" y="2305050"/>
            <a:ext cx="228600" cy="38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6" name="AutoShape 12"/>
          <p:cNvCxnSpPr>
            <a:cxnSpLocks noChangeShapeType="1"/>
            <a:stCxn id="1055749" idx="2"/>
            <a:endCxn id="1055750" idx="0"/>
          </p:cNvCxnSpPr>
          <p:nvPr/>
        </p:nvCxnSpPr>
        <p:spPr bwMode="auto">
          <a:xfrm rot="5400000">
            <a:off x="20574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7" name="AutoShape 13"/>
          <p:cNvCxnSpPr>
            <a:cxnSpLocks noChangeShapeType="1"/>
            <a:stCxn id="1055749" idx="2"/>
            <a:endCxn id="1055751" idx="0"/>
          </p:cNvCxnSpPr>
          <p:nvPr/>
        </p:nvCxnSpPr>
        <p:spPr bwMode="auto">
          <a:xfrm rot="16200000" flipH="1">
            <a:off x="3048000" y="3086100"/>
            <a:ext cx="3048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8" name="AutoShape 14"/>
          <p:cNvCxnSpPr>
            <a:cxnSpLocks noChangeShapeType="1"/>
            <a:stCxn id="1055750" idx="2"/>
            <a:endCxn id="1055752" idx="0"/>
          </p:cNvCxnSpPr>
          <p:nvPr/>
        </p:nvCxnSpPr>
        <p:spPr bwMode="auto">
          <a:xfrm rot="16200000" flipH="1">
            <a:off x="1600200" y="4305300"/>
            <a:ext cx="3048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59" name="AutoShape 15"/>
          <p:cNvCxnSpPr>
            <a:cxnSpLocks noChangeShapeType="1"/>
            <a:stCxn id="1055750" idx="2"/>
            <a:endCxn id="1055753" idx="0"/>
          </p:cNvCxnSpPr>
          <p:nvPr/>
        </p:nvCxnSpPr>
        <p:spPr bwMode="auto">
          <a:xfrm rot="16200000" flipH="1">
            <a:off x="2647950" y="3257550"/>
            <a:ext cx="304800" cy="21717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0" name="AutoShape 16"/>
          <p:cNvCxnSpPr>
            <a:cxnSpLocks noChangeShapeType="1"/>
            <a:stCxn id="1055752" idx="2"/>
            <a:endCxn id="1055754" idx="0"/>
          </p:cNvCxnSpPr>
          <p:nvPr/>
        </p:nvCxnSpPr>
        <p:spPr bwMode="auto">
          <a:xfrm rot="16200000" flipH="1">
            <a:off x="2209800" y="4762500"/>
            <a:ext cx="152400" cy="99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1" name="AutoShape 17"/>
          <p:cNvCxnSpPr>
            <a:cxnSpLocks noChangeShapeType="1"/>
            <a:stCxn id="1055753" idx="2"/>
            <a:endCxn id="1055754" idx="0"/>
          </p:cNvCxnSpPr>
          <p:nvPr/>
        </p:nvCxnSpPr>
        <p:spPr bwMode="auto">
          <a:xfrm rot="5400000">
            <a:off x="3257550" y="4705350"/>
            <a:ext cx="152400" cy="1104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55762" name="AutoShape 18"/>
          <p:cNvCxnSpPr>
            <a:cxnSpLocks noChangeShapeType="1"/>
            <a:stCxn id="1055754" idx="2"/>
            <a:endCxn id="1055749" idx="0"/>
          </p:cNvCxnSpPr>
          <p:nvPr/>
        </p:nvCxnSpPr>
        <p:spPr bwMode="auto">
          <a:xfrm rot="5400000" flipH="1">
            <a:off x="952500" y="4191000"/>
            <a:ext cx="3581400" cy="76200"/>
          </a:xfrm>
          <a:prstGeom prst="curvedConnector5">
            <a:avLst>
              <a:gd name="adj1" fmla="val -6383"/>
              <a:gd name="adj2" fmla="val 2901065"/>
              <a:gd name="adj3" fmla="val 10638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55763" name="Text Box 19"/>
          <p:cNvSpPr txBox="1">
            <a:spLocks noChangeArrowheads="1"/>
          </p:cNvSpPr>
          <p:nvPr/>
        </p:nvSpPr>
        <p:spPr bwMode="auto">
          <a:xfrm>
            <a:off x="1539938" y="134143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1</a:t>
            </a:r>
          </a:p>
        </p:txBody>
      </p:sp>
      <p:sp>
        <p:nvSpPr>
          <p:cNvPr id="1055764" name="Text Box 20"/>
          <p:cNvSpPr txBox="1">
            <a:spLocks noChangeArrowheads="1"/>
          </p:cNvSpPr>
          <p:nvPr/>
        </p:nvSpPr>
        <p:spPr bwMode="auto">
          <a:xfrm>
            <a:off x="1416050" y="2895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2</a:t>
            </a:r>
          </a:p>
        </p:txBody>
      </p:sp>
      <p:sp>
        <p:nvSpPr>
          <p:cNvPr id="1055765" name="Text Box 21"/>
          <p:cNvSpPr txBox="1">
            <a:spLocks noChangeArrowheads="1"/>
          </p:cNvSpPr>
          <p:nvPr/>
        </p:nvSpPr>
        <p:spPr bwMode="auto">
          <a:xfrm>
            <a:off x="2590800" y="35052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4</a:t>
            </a:r>
          </a:p>
        </p:txBody>
      </p:sp>
      <p:sp>
        <p:nvSpPr>
          <p:cNvPr id="1055766" name="Text Box 22"/>
          <p:cNvSpPr txBox="1">
            <a:spLocks noChangeArrowheads="1"/>
          </p:cNvSpPr>
          <p:nvPr/>
        </p:nvSpPr>
        <p:spPr bwMode="auto">
          <a:xfrm>
            <a:off x="2667000" y="4419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6</a:t>
            </a:r>
          </a:p>
        </p:txBody>
      </p:sp>
      <p:sp>
        <p:nvSpPr>
          <p:cNvPr id="1055767" name="Text Box 23"/>
          <p:cNvSpPr txBox="1">
            <a:spLocks noChangeArrowheads="1"/>
          </p:cNvSpPr>
          <p:nvPr/>
        </p:nvSpPr>
        <p:spPr bwMode="auto">
          <a:xfrm>
            <a:off x="609600" y="4431268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5</a:t>
            </a:r>
          </a:p>
        </p:txBody>
      </p:sp>
      <p:sp>
        <p:nvSpPr>
          <p:cNvPr id="1055768" name="Text Box 24"/>
          <p:cNvSpPr txBox="1">
            <a:spLocks noChangeArrowheads="1"/>
          </p:cNvSpPr>
          <p:nvPr/>
        </p:nvSpPr>
        <p:spPr bwMode="auto">
          <a:xfrm>
            <a:off x="1447800" y="56388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7</a:t>
            </a:r>
          </a:p>
        </p:txBody>
      </p:sp>
      <p:sp>
        <p:nvSpPr>
          <p:cNvPr id="1055769" name="Text Box 25"/>
          <p:cNvSpPr txBox="1">
            <a:spLocks noChangeArrowheads="1"/>
          </p:cNvSpPr>
          <p:nvPr/>
        </p:nvSpPr>
        <p:spPr bwMode="auto">
          <a:xfrm>
            <a:off x="838200" y="3276600"/>
            <a:ext cx="30166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Calibri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0270" y="48006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24200" y="5638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57400" y="5638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3399"/>
                </a:solidFill>
                <a:latin typeface="Calibri"/>
              </a:rPr>
              <a:t>1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6019800" y="2362200"/>
            <a:ext cx="2133600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(k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3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,0)</a:t>
            </a:r>
          </a:p>
          <a:p>
            <a:pPr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&lt; 100?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5410200" y="3810000"/>
            <a:ext cx="1600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sym typeface="Symbol" pitchFamily="18" charset="2"/>
              </a:rPr>
              <a:t>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 k</a:t>
            </a:r>
            <a:r>
              <a:rPr lang="en-US" sz="2000" b="1" baseline="-25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+1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7391400" y="3810000"/>
            <a:ext cx="14478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return 1</a:t>
            </a:r>
            <a:endParaRPr lang="en-US" sz="2000" b="1" dirty="0">
              <a:solidFill>
                <a:srgbClr val="0000FF"/>
              </a:solidFill>
              <a:latin typeface="Courier New" pitchFamily="49" charset="0"/>
              <a:sym typeface="Symbol" pitchFamily="18" charset="2"/>
            </a:endParaRPr>
          </a:p>
        </p:txBody>
      </p:sp>
      <p:cxnSp>
        <p:nvCxnSpPr>
          <p:cNvPr id="37" name="AutoShape 30"/>
          <p:cNvCxnSpPr>
            <a:cxnSpLocks noChangeShapeType="1"/>
            <a:stCxn id="34" idx="2"/>
            <a:endCxn id="35" idx="0"/>
          </p:cNvCxnSpPr>
          <p:nvPr/>
        </p:nvCxnSpPr>
        <p:spPr bwMode="auto">
          <a:xfrm flipH="1">
            <a:off x="6210300" y="3367088"/>
            <a:ext cx="8763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8" name="AutoShape 31"/>
          <p:cNvCxnSpPr>
            <a:cxnSpLocks noChangeShapeType="1"/>
            <a:stCxn id="34" idx="2"/>
            <a:endCxn id="36" idx="0"/>
          </p:cNvCxnSpPr>
          <p:nvPr/>
        </p:nvCxnSpPr>
        <p:spPr bwMode="auto">
          <a:xfrm>
            <a:off x="7086600" y="3367088"/>
            <a:ext cx="1028700" cy="428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3" name="AutoShape 32"/>
          <p:cNvCxnSpPr>
            <a:cxnSpLocks noChangeShapeType="1"/>
            <a:stCxn id="35" idx="2"/>
            <a:endCxn id="34" idx="0"/>
          </p:cNvCxnSpPr>
          <p:nvPr/>
        </p:nvCxnSpPr>
        <p:spPr bwMode="auto">
          <a:xfrm rot="5400000" flipH="1" flipV="1">
            <a:off x="5681662" y="2876551"/>
            <a:ext cx="1933575" cy="876300"/>
          </a:xfrm>
          <a:prstGeom prst="curvedConnector5">
            <a:avLst>
              <a:gd name="adj1" fmla="val -11083"/>
              <a:gd name="adj2" fmla="val -152176"/>
              <a:gd name="adj3" fmla="val 11641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3962400" y="2819400"/>
            <a:ext cx="685800" cy="469232"/>
          </a:xfrm>
          <a:prstGeom prst="rightArrow">
            <a:avLst>
              <a:gd name="adj1" fmla="val 50000"/>
              <a:gd name="adj2" fmla="val 36538"/>
            </a:avLst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053576" y="25908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  <a:sym typeface="Symbol"/>
              </a:rPr>
              <a:t>1</a:t>
            </a:r>
            <a:endParaRPr lang="en-US" sz="3200" b="1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74955" y="2590800"/>
            <a:ext cx="38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3200" b="1" dirty="0">
              <a:solidFill>
                <a:srgbClr val="FF3399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0" y="2286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1200" y="2286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3000" y="35814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sym typeface="Symbol"/>
              </a:rPr>
              <a:t>1</a:t>
            </a:r>
            <a:endParaRPr lang="en-US" sz="3200" b="1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 flipV="1">
            <a:off x="3380818" y="531489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 flipV="1">
            <a:off x="3429000" y="5619690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3399"/>
                </a:solidFill>
                <a:sym typeface="Symbol"/>
              </a:rPr>
              <a:t></a:t>
            </a:r>
            <a:endParaRPr lang="en-US" sz="2000" b="1" dirty="0">
              <a:solidFill>
                <a:srgbClr val="FF3399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7400" y="52578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366002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53" y="609600"/>
            <a:ext cx="9091863" cy="2819400"/>
          </a:xfrm>
          <a:solidFill>
            <a:schemeClr val="bg1">
              <a:lumMod val="95000"/>
            </a:schemeClr>
          </a:solidFill>
        </p:spPr>
        <p:txBody>
          <a:bodyPr anchor="ctr" anchorCtr="0">
            <a:noAutofit/>
          </a:bodyPr>
          <a:lstStyle/>
          <a:p>
            <a:pPr fontAlgn="base"/>
            <a:r>
              <a:rPr lang="en-US" b="1" dirty="0"/>
              <a:t>CSC D70: </a:t>
            </a:r>
            <a:br>
              <a:rPr lang="en-US" b="1" dirty="0"/>
            </a:br>
            <a:r>
              <a:rPr lang="en-US" b="1" dirty="0"/>
              <a:t>Compiler Optimization</a:t>
            </a:r>
            <a:br>
              <a:rPr lang="en-US" b="1" dirty="0"/>
            </a:br>
            <a:r>
              <a:rPr lang="en-US" b="1" dirty="0"/>
              <a:t>Static Single Assignment (SSA)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05500" y="5414556"/>
            <a:ext cx="571500" cy="4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8BC0D9-9426-462E-A586-ED53F18E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75481"/>
            <a:ext cx="81534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Prof. Gennady </a:t>
            </a:r>
            <a:r>
              <a:rPr lang="en-US" dirty="0" err="1">
                <a:solidFill>
                  <a:srgbClr val="0000FF"/>
                </a:solidFill>
              </a:rPr>
              <a:t>Pekhimenko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University of Toronto</a:t>
            </a:r>
          </a:p>
          <a:p>
            <a:r>
              <a:rPr lang="en-US">
                <a:solidFill>
                  <a:schemeClr val="tx1"/>
                </a:solidFill>
              </a:rPr>
              <a:t>Winter 2023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2584" y="62116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The content of this lecture is adapted from the lectures of </a:t>
            </a:r>
          </a:p>
          <a:p>
            <a:pPr algn="ctr"/>
            <a:r>
              <a:rPr lang="en-US" b="1" i="1" dirty="0">
                <a:solidFill>
                  <a:schemeClr val="tx2"/>
                </a:solidFill>
              </a:rPr>
              <a:t>Todd Mowry and Phillip Gibbons</a:t>
            </a:r>
          </a:p>
        </p:txBody>
      </p:sp>
    </p:spTree>
    <p:extLst>
      <p:ext uri="{BB962C8B-B14F-4D97-AF65-F5344CB8AC3E}">
        <p14:creationId xmlns:p14="http://schemas.microsoft.com/office/powerpoint/2010/main" val="320128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2"/>
    </mc:Choice>
    <mc:Fallback xmlns="">
      <p:transition spd="slow" advTm="2972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04C4-BF25-4F10-9C18-AD2AC694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D0FB-D728-4FE1-AC71-C0794E27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E5DC-8DFF-4BC9-8B67-363B1787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619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1A87-EF91-42A2-AB54-921F6392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61142-F1B6-4B3B-A7F6-5F54D82E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B4228-BB01-449D-826E-B26ED357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01113"/>
            <a:ext cx="7550658" cy="437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Natural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natural loop of a back edge</a:t>
            </a:r>
            <a:r>
              <a:rPr lang="en-US" sz="2000" dirty="0"/>
              <a:t> is the smallest set of nodes that</a:t>
            </a:r>
            <a:br>
              <a:rPr lang="en-US" sz="2000" dirty="0"/>
            </a:br>
            <a:r>
              <a:rPr lang="en-US" sz="2000" dirty="0"/>
              <a:t>includes the head and tail of the back edge, and has no predecessors outside the set, except for the predecessors of the header.</a:t>
            </a:r>
          </a:p>
          <a:p>
            <a:r>
              <a:rPr lang="en-US" sz="2000" b="1" dirty="0"/>
              <a:t>Algorithm</a:t>
            </a:r>
          </a:p>
          <a:p>
            <a:pPr lvl="2"/>
            <a:r>
              <a:rPr lang="en-US" sz="2000" dirty="0"/>
              <a:t>delete </a:t>
            </a:r>
            <a:r>
              <a:rPr lang="en-US" sz="2000" i="1" dirty="0"/>
              <a:t>h</a:t>
            </a:r>
            <a:r>
              <a:rPr lang="en-US" sz="2000" dirty="0"/>
              <a:t> from the flow graph</a:t>
            </a:r>
          </a:p>
          <a:p>
            <a:pPr lvl="2"/>
            <a:r>
              <a:rPr lang="en-US" sz="2000" dirty="0"/>
              <a:t>find those nodes that can reach </a:t>
            </a:r>
            <a:r>
              <a:rPr lang="en-US" sz="2000" i="1" dirty="0"/>
              <a:t>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(those nodes plus </a:t>
            </a:r>
            <a:r>
              <a:rPr lang="en-US" sz="2000" i="1" dirty="0"/>
              <a:t>h</a:t>
            </a:r>
            <a:r>
              <a:rPr lang="en-US" sz="2000" dirty="0"/>
              <a:t> form the natural loop of </a:t>
            </a:r>
            <a:r>
              <a:rPr lang="en-US" sz="2000" i="1" dirty="0"/>
              <a:t>t </a:t>
            </a:r>
            <a:r>
              <a:rPr lang="en-US" sz="2000" dirty="0"/>
              <a:t>-&gt; </a:t>
            </a:r>
            <a:r>
              <a:rPr lang="en-US" sz="2000" i="1" dirty="0"/>
              <a:t>h</a:t>
            </a:r>
            <a:r>
              <a:rPr lang="en-US" sz="2000" dirty="0"/>
              <a:t>)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051753"/>
            <a:ext cx="1897263" cy="2669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51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If two loops do not have the same header:</a:t>
            </a:r>
          </a:p>
          <a:p>
            <a:pPr lvl="1"/>
            <a:r>
              <a:rPr lang="en-US" sz="2400" dirty="0"/>
              <a:t>they are either disjoint, or</a:t>
            </a:r>
          </a:p>
          <a:p>
            <a:pPr lvl="1"/>
            <a:r>
              <a:rPr lang="en-US" sz="2400" dirty="0"/>
              <a:t> one is entirely contained (nested within) the other</a:t>
            </a:r>
          </a:p>
          <a:p>
            <a:pPr lvl="2"/>
            <a:r>
              <a:rPr lang="en-US" dirty="0"/>
              <a:t>inner loop: one that contains no other loop.</a:t>
            </a:r>
            <a:br>
              <a:rPr lang="en-US" dirty="0"/>
            </a:br>
            <a:endParaRPr lang="en-US" dirty="0"/>
          </a:p>
          <a:p>
            <a:r>
              <a:rPr lang="en-US" sz="2400" b="1" dirty="0"/>
              <a:t>If two loops share the same header:</a:t>
            </a:r>
          </a:p>
          <a:p>
            <a:pPr lvl="1"/>
            <a:r>
              <a:rPr lang="en-US" sz="2400" dirty="0"/>
              <a:t>Hard to tell which is the inner loop</a:t>
            </a:r>
          </a:p>
          <a:p>
            <a:pPr lvl="1"/>
            <a:r>
              <a:rPr lang="en-US" sz="2400" dirty="0"/>
              <a:t>Combine as one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756150"/>
            <a:ext cx="216243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20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Optimizations often require code to be executed once before the loop</a:t>
            </a:r>
          </a:p>
          <a:p>
            <a:r>
              <a:rPr lang="en-US" sz="2800" b="1" dirty="0"/>
              <a:t>Create a </a:t>
            </a:r>
            <a:r>
              <a:rPr lang="en-US" sz="2800" b="1" dirty="0" err="1"/>
              <a:t>preheader</a:t>
            </a:r>
            <a:r>
              <a:rPr lang="en-US" sz="2800" b="1" dirty="0"/>
              <a:t> basic block for every loop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AE90-4419-4CF3-8E84-9F60760ACC6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410226"/>
            <a:ext cx="4876800" cy="268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7723542"/>
      </p:ext>
    </p:extLst>
  </p:cSld>
  <p:clrMapOvr>
    <a:masterClrMapping/>
  </p:clrMapOvr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5064</Words>
  <Application>Microsoft Office PowerPoint</Application>
  <PresentationFormat>On-screen Show (4:3)</PresentationFormat>
  <Paragraphs>1308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cmsy10</vt:lpstr>
      <vt:lpstr>Courier New</vt:lpstr>
      <vt:lpstr>Garamond</vt:lpstr>
      <vt:lpstr>Tahoma</vt:lpstr>
      <vt:lpstr>Wingdings</vt:lpstr>
      <vt:lpstr>SAFARI_Template</vt:lpstr>
      <vt:lpstr>1_Edge</vt:lpstr>
      <vt:lpstr>Office Theme</vt:lpstr>
      <vt:lpstr>CSC D70:  Compiler Optimization Static Single Assignment (SSA)</vt:lpstr>
      <vt:lpstr>From Last Lecture</vt:lpstr>
      <vt:lpstr>Finding Loops: Summary</vt:lpstr>
      <vt:lpstr>Finding Back Edges</vt:lpstr>
      <vt:lpstr>Back Edges</vt:lpstr>
      <vt:lpstr>Examples</vt:lpstr>
      <vt:lpstr>Constructing Natural Loops</vt:lpstr>
      <vt:lpstr>Inner Loops</vt:lpstr>
      <vt:lpstr>Preheader</vt:lpstr>
      <vt:lpstr>CSC D70:  Compiler Optimization Static Single Assignment (SSA)</vt:lpstr>
      <vt:lpstr>Where Is a Variable Defined or Used?</vt:lpstr>
      <vt:lpstr>Appearances of Same Variable Name May Be Unrelated</vt:lpstr>
      <vt:lpstr>Definition-Use and Use-Definition Chains</vt:lpstr>
      <vt:lpstr>DU and UD Chains Can Be Expensive</vt:lpstr>
      <vt:lpstr>DU and UD Chains Can Be Expensive (2)</vt:lpstr>
      <vt:lpstr>Static Single Assignment (SSA)</vt:lpstr>
      <vt:lpstr>What about Joins in the CFG?</vt:lpstr>
      <vt:lpstr>Merging at Joins: the  function </vt:lpstr>
      <vt:lpstr>The  function</vt:lpstr>
      <vt:lpstr>“Implementing”  </vt:lpstr>
      <vt:lpstr>Trivial SSA</vt:lpstr>
      <vt:lpstr>Minimal SSA</vt:lpstr>
      <vt:lpstr>Another Example</vt:lpstr>
      <vt:lpstr>When Do We Insert ?</vt:lpstr>
      <vt:lpstr>When do we insert ?</vt:lpstr>
      <vt:lpstr>Dominance Property of SSA</vt:lpstr>
      <vt:lpstr>Dominance</vt:lpstr>
      <vt:lpstr>Dominance Frontier</vt:lpstr>
      <vt:lpstr>Dominance Frontier and Path Convergence</vt:lpstr>
      <vt:lpstr>Using Dominance Frontier to Compute SSA</vt:lpstr>
      <vt:lpstr>Using Dominance Frontier to Place ()</vt:lpstr>
      <vt:lpstr>Using Dominance Frontier to Place ()</vt:lpstr>
      <vt:lpstr>Renaming Variables</vt:lpstr>
      <vt:lpstr>Compute Dominance Tree</vt:lpstr>
      <vt:lpstr>Compute Dominance Frontiers</vt:lpstr>
      <vt:lpstr>Insert ()</vt:lpstr>
      <vt:lpstr>Insert ()</vt:lpstr>
      <vt:lpstr>PowerPoint Presentation</vt:lpstr>
      <vt:lpstr>PowerPoint Presentation</vt:lpstr>
      <vt:lpstr>PowerPoint Presentation</vt:lpstr>
      <vt:lpstr>Rename Vars</vt:lpstr>
      <vt:lpstr>Rename Vars</vt:lpstr>
      <vt:lpstr>Computing DF(n)</vt:lpstr>
      <vt:lpstr>Computing DF(n)</vt:lpstr>
      <vt:lpstr>Computing the Dominance Frontier</vt:lpstr>
      <vt:lpstr>SSA Properties</vt:lpstr>
      <vt:lpstr>Constant Propagation</vt:lpstr>
      <vt:lpstr>Other Optimizations with SSA</vt:lpstr>
      <vt:lpstr>Constant Propagation</vt:lpstr>
      <vt:lpstr>PowerPoint Presentation</vt:lpstr>
      <vt:lpstr>PowerPoint Presentation</vt:lpstr>
      <vt:lpstr>PowerPoint Presentation</vt:lpstr>
      <vt:lpstr>Conditional Constant Propagation</vt:lpstr>
      <vt:lpstr>Conditional Constant Propagation Algorithm</vt:lpstr>
      <vt:lpstr>Conditional Constant Propagation</vt:lpstr>
      <vt:lpstr>PowerPoint Presentation</vt:lpstr>
      <vt:lpstr>Conditional Constant Propagation</vt:lpstr>
      <vt:lpstr>CSC D70:  Compiler Optimization Static Single Assignment (SSA)</vt:lpstr>
      <vt:lpstr>Backup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2011-01-11T20:10:42Z</dcterms:created>
  <dcterms:modified xsi:type="dcterms:W3CDTF">2023-01-30T02:00:25Z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a-genpek@microsoft.com</vt:lpwstr>
  </property>
  <property fmtid="{D5CDD505-2E9C-101B-9397-08002B2CF9AE}" pid="5" name="MSIP_Label_f42aa342-8706-4288-bd11-ebb85995028c_SetDate">
    <vt:lpwstr>2018-01-24T19:40:44.7513089Z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