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3" r:id="rId7"/>
    <p:sldId id="260" r:id="rId8"/>
    <p:sldId id="265" r:id="rId9"/>
    <p:sldId id="264" r:id="rId10"/>
    <p:sldId id="269" r:id="rId11"/>
    <p:sldId id="266" r:id="rId12"/>
    <p:sldId id="272" r:id="rId13"/>
    <p:sldId id="267" r:id="rId14"/>
    <p:sldId id="270" r:id="rId15"/>
    <p:sldId id="271" r:id="rId16"/>
    <p:sldId id="273" r:id="rId17"/>
    <p:sldId id="276" r:id="rId18"/>
    <p:sldId id="280" r:id="rId19"/>
    <p:sldId id="281" r:id="rId20"/>
    <p:sldId id="279" r:id="rId21"/>
    <p:sldId id="275" r:id="rId22"/>
    <p:sldId id="277" r:id="rId23"/>
    <p:sldId id="278" r:id="rId24"/>
    <p:sldId id="274" r:id="rId25"/>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50" d="100"/>
          <a:sy n="50" d="100"/>
        </p:scale>
        <p:origin x="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CADA90E-D241-46BC-9484-F46F38347C02}" type="datetimeFigureOut">
              <a:rPr lang="id-ID" smtClean="0"/>
              <a:t>11/02/2018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1669895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ADA90E-D241-46BC-9484-F46F38347C02}" type="datetimeFigureOut">
              <a:rPr lang="id-ID" smtClean="0"/>
              <a:t>11/02/2018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1822560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ADA90E-D241-46BC-9484-F46F38347C02}" type="datetimeFigureOut">
              <a:rPr lang="id-ID" smtClean="0"/>
              <a:t>11/02/2018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48CB05-8E77-42C4-AE4A-84B35C92AFBF}" type="slidenum">
              <a:rPr lang="id-ID" smtClean="0"/>
              <a:t>‹#›</a:t>
            </a:fld>
            <a:endParaRPr lang="id-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99711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ADA90E-D241-46BC-9484-F46F38347C02}" type="datetimeFigureOut">
              <a:rPr lang="id-ID" smtClean="0"/>
              <a:t>11/02/2018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2719692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ADA90E-D241-46BC-9484-F46F38347C02}" type="datetimeFigureOut">
              <a:rPr lang="id-ID" smtClean="0"/>
              <a:t>11/02/2018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48CB05-8E77-42C4-AE4A-84B35C92AFBF}" type="slidenum">
              <a:rPr lang="id-ID" smtClean="0"/>
              <a:t>‹#›</a:t>
            </a:fld>
            <a:endParaRPr lang="id-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4754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ADA90E-D241-46BC-9484-F46F38347C02}" type="datetimeFigureOut">
              <a:rPr lang="id-ID" smtClean="0"/>
              <a:t>11/02/2018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3657712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ADA90E-D241-46BC-9484-F46F38347C02}" type="datetimeFigureOut">
              <a:rPr lang="id-ID" smtClean="0"/>
              <a:t>11/02/2018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617343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ADA90E-D241-46BC-9484-F46F38347C02}" type="datetimeFigureOut">
              <a:rPr lang="id-ID" smtClean="0"/>
              <a:t>11/02/2018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2787839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ADA90E-D241-46BC-9484-F46F38347C02}" type="datetimeFigureOut">
              <a:rPr lang="id-ID" smtClean="0"/>
              <a:t>11/02/2018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1903924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ADA90E-D241-46BC-9484-F46F38347C02}" type="datetimeFigureOut">
              <a:rPr lang="id-ID" smtClean="0"/>
              <a:t>11/02/2018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1602972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ADA90E-D241-46BC-9484-F46F38347C02}" type="datetimeFigureOut">
              <a:rPr lang="id-ID" smtClean="0"/>
              <a:t>11/02/2018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415409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ADA90E-D241-46BC-9484-F46F38347C02}" type="datetimeFigureOut">
              <a:rPr lang="id-ID" smtClean="0"/>
              <a:t>11/02/2018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2827379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CADA90E-D241-46BC-9484-F46F38347C02}" type="datetimeFigureOut">
              <a:rPr lang="id-ID" smtClean="0"/>
              <a:t>11/02/2018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868216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ADA90E-D241-46BC-9484-F46F38347C02}" type="datetimeFigureOut">
              <a:rPr lang="id-ID" smtClean="0"/>
              <a:t>11/02/2018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3727531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ADA90E-D241-46BC-9484-F46F38347C02}" type="datetimeFigureOut">
              <a:rPr lang="id-ID" smtClean="0"/>
              <a:t>11/02/2018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1599861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ADA90E-D241-46BC-9484-F46F38347C02}" type="datetimeFigureOut">
              <a:rPr lang="id-ID" smtClean="0"/>
              <a:t>11/02/2018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348CB05-8E77-42C4-AE4A-84B35C92AFBF}" type="slidenum">
              <a:rPr lang="id-ID" smtClean="0"/>
              <a:t>‹#›</a:t>
            </a:fld>
            <a:endParaRPr lang="id-ID"/>
          </a:p>
        </p:txBody>
      </p:sp>
    </p:spTree>
    <p:extLst>
      <p:ext uri="{BB962C8B-B14F-4D97-AF65-F5344CB8AC3E}">
        <p14:creationId xmlns:p14="http://schemas.microsoft.com/office/powerpoint/2010/main" val="3049545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ADA90E-D241-46BC-9484-F46F38347C02}" type="datetimeFigureOut">
              <a:rPr lang="id-ID" smtClean="0"/>
              <a:t>11/02/2018</a:t>
            </a:fld>
            <a:endParaRPr lang="id-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348CB05-8E77-42C4-AE4A-84B35C92AFBF}" type="slidenum">
              <a:rPr lang="id-ID" smtClean="0"/>
              <a:t>‹#›</a:t>
            </a:fld>
            <a:endParaRPr lang="id-ID"/>
          </a:p>
        </p:txBody>
      </p:sp>
    </p:spTree>
    <p:extLst>
      <p:ext uri="{BB962C8B-B14F-4D97-AF65-F5344CB8AC3E}">
        <p14:creationId xmlns:p14="http://schemas.microsoft.com/office/powerpoint/2010/main" val="876765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jpe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11" Type="http://schemas.microsoft.com/office/2007/relationships/hdphoto" Target="../media/hdphoto2.wdp"/><Relationship Id="rId5" Type="http://schemas.microsoft.com/office/2007/relationships/hdphoto" Target="../media/hdphoto1.wdp"/><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37755" y="4442224"/>
            <a:ext cx="10698923" cy="705508"/>
          </a:xfrm>
        </p:spPr>
        <p:txBody>
          <a:bodyPr/>
          <a:lstStyle/>
          <a:p>
            <a:pPr algn="l"/>
            <a:r>
              <a:rPr lang="id-ID" sz="3600" dirty="0" smtClean="0">
                <a:solidFill>
                  <a:schemeClr val="tx1"/>
                </a:solidFill>
              </a:rPr>
              <a:t>Telkom Hackaton 2018</a:t>
            </a:r>
            <a:endParaRPr lang="id-ID" sz="3600" dirty="0">
              <a:solidFill>
                <a:schemeClr val="tx1"/>
              </a:solidFill>
            </a:endParaRPr>
          </a:p>
        </p:txBody>
      </p:sp>
      <p:sp>
        <p:nvSpPr>
          <p:cNvPr id="3" name="Subtitle 2"/>
          <p:cNvSpPr>
            <a:spLocks noGrp="1"/>
          </p:cNvSpPr>
          <p:nvPr>
            <p:ph type="subTitle" idx="1"/>
          </p:nvPr>
        </p:nvSpPr>
        <p:spPr>
          <a:xfrm>
            <a:off x="937755" y="4050833"/>
            <a:ext cx="10138561" cy="1096899"/>
          </a:xfrm>
        </p:spPr>
        <p:txBody>
          <a:bodyPr>
            <a:normAutofit/>
          </a:bodyPr>
          <a:lstStyle/>
          <a:p>
            <a:pPr algn="l"/>
            <a:r>
              <a:rPr lang="id-ID" sz="2400" b="1" dirty="0" smtClean="0"/>
              <a:t>Try Setyo Utomo – Rijal Anjani – Triana Giantara – Wildan Egi Ardiawan</a:t>
            </a:r>
            <a:endParaRPr lang="id-ID" sz="2400" b="1" dirty="0" smtClean="0">
              <a:solidFill>
                <a:schemeClr val="accent1"/>
              </a:solidFill>
            </a:endParaRPr>
          </a:p>
        </p:txBody>
      </p:sp>
      <p:sp>
        <p:nvSpPr>
          <p:cNvPr id="5" name="Title 1"/>
          <p:cNvSpPr txBox="1">
            <a:spLocks/>
          </p:cNvSpPr>
          <p:nvPr/>
        </p:nvSpPr>
        <p:spPr>
          <a:xfrm>
            <a:off x="807697" y="2404531"/>
            <a:ext cx="7766936" cy="164630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id-ID" dirty="0" smtClean="0"/>
              <a:t>Tim 35utech</a:t>
            </a:r>
            <a:endParaRPr lang="id-ID" dirty="0"/>
          </a:p>
        </p:txBody>
      </p:sp>
      <p:pic>
        <p:nvPicPr>
          <p:cNvPr id="6" name="Picture Placeholder 11"/>
          <p:cNvPicPr>
            <a:picLocks noChangeAspect="1"/>
          </p:cNvPicPr>
          <p:nvPr/>
        </p:nvPicPr>
        <p:blipFill rotWithShape="1">
          <a:blip r:embed="rId2">
            <a:extLst>
              <a:ext uri="{28A0092B-C50C-407E-A947-70E740481C1C}">
                <a14:useLocalDpi xmlns:a14="http://schemas.microsoft.com/office/drawing/2010/main" val="0"/>
              </a:ext>
            </a:extLst>
          </a:blip>
          <a:srcRect l="-316" t="253" r="-536" b="-2229"/>
          <a:stretch/>
        </p:blipFill>
        <p:spPr>
          <a:xfrm>
            <a:off x="3354934" y="527423"/>
            <a:ext cx="5219699" cy="1266850"/>
          </a:xfrm>
          <a:prstGeom prst="rect">
            <a:avLst/>
          </a:prstGeom>
        </p:spPr>
      </p:pic>
      <p:pic>
        <p:nvPicPr>
          <p:cNvPr id="1026" name="Picture 2" descr="Image result for telkom indones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74965" y="136017"/>
            <a:ext cx="1863329" cy="102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18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212" y="366271"/>
            <a:ext cx="3438220" cy="6299028"/>
          </a:xfrm>
          <a:prstGeom prst="rect">
            <a:avLst/>
          </a:prstGeom>
        </p:spPr>
      </p:pic>
      <p:sp>
        <p:nvSpPr>
          <p:cNvPr id="5" name="Content Placeholder 2"/>
          <p:cNvSpPr>
            <a:spLocks noGrp="1"/>
          </p:cNvSpPr>
          <p:nvPr>
            <p:ph idx="1"/>
          </p:nvPr>
        </p:nvSpPr>
        <p:spPr>
          <a:xfrm>
            <a:off x="4268432" y="780677"/>
            <a:ext cx="6720993" cy="5376055"/>
          </a:xfrm>
        </p:spPr>
        <p:txBody>
          <a:bodyPr>
            <a:normAutofit/>
          </a:bodyPr>
          <a:lstStyle/>
          <a:p>
            <a:pPr marL="0" indent="0" algn="ctr">
              <a:buNone/>
            </a:pPr>
            <a:r>
              <a:rPr lang="id-ID" sz="4800" dirty="0" smtClean="0"/>
              <a:t>Cari Tukang Dagang Sekitar Kamu</a:t>
            </a:r>
          </a:p>
        </p:txBody>
      </p:sp>
    </p:spTree>
    <p:extLst>
      <p:ext uri="{BB962C8B-B14F-4D97-AF65-F5344CB8AC3E}">
        <p14:creationId xmlns:p14="http://schemas.microsoft.com/office/powerpoint/2010/main" val="175222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974" y="281541"/>
            <a:ext cx="3352329" cy="6141671"/>
          </a:xfrm>
          <a:prstGeom prst="rect">
            <a:avLst/>
          </a:prstGeom>
        </p:spPr>
      </p:pic>
      <p:sp>
        <p:nvSpPr>
          <p:cNvPr id="11" name="Content Placeholder 2"/>
          <p:cNvSpPr>
            <a:spLocks noGrp="1"/>
          </p:cNvSpPr>
          <p:nvPr>
            <p:ph idx="1"/>
          </p:nvPr>
        </p:nvSpPr>
        <p:spPr>
          <a:xfrm>
            <a:off x="4268432" y="780677"/>
            <a:ext cx="6720993" cy="5376055"/>
          </a:xfrm>
        </p:spPr>
        <p:txBody>
          <a:bodyPr>
            <a:normAutofit/>
          </a:bodyPr>
          <a:lstStyle/>
          <a:p>
            <a:pPr marL="0" indent="0" algn="ctr">
              <a:buNone/>
            </a:pPr>
            <a:r>
              <a:rPr lang="id-ID" sz="4800" dirty="0" smtClean="0"/>
              <a:t>Panggil Tukang dagang sekitar kamu </a:t>
            </a:r>
          </a:p>
        </p:txBody>
      </p:sp>
    </p:spTree>
    <p:extLst>
      <p:ext uri="{BB962C8B-B14F-4D97-AF65-F5344CB8AC3E}">
        <p14:creationId xmlns:p14="http://schemas.microsoft.com/office/powerpoint/2010/main" val="177758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411" y="441119"/>
            <a:ext cx="3305113" cy="6055169"/>
          </a:xfrm>
          <a:prstGeom prst="rect">
            <a:avLst/>
          </a:prstGeom>
        </p:spPr>
      </p:pic>
      <p:sp>
        <p:nvSpPr>
          <p:cNvPr id="5" name="Content Placeholder 2"/>
          <p:cNvSpPr>
            <a:spLocks noGrp="1"/>
          </p:cNvSpPr>
          <p:nvPr>
            <p:ph idx="1"/>
          </p:nvPr>
        </p:nvSpPr>
        <p:spPr>
          <a:xfrm>
            <a:off x="4268432" y="780677"/>
            <a:ext cx="6720993" cy="5376055"/>
          </a:xfrm>
        </p:spPr>
        <p:txBody>
          <a:bodyPr>
            <a:normAutofit/>
          </a:bodyPr>
          <a:lstStyle/>
          <a:p>
            <a:pPr marL="0" indent="0" algn="ctr">
              <a:buNone/>
            </a:pPr>
            <a:r>
              <a:rPr lang="id-ID" sz="4800" dirty="0" smtClean="0"/>
              <a:t>Datangi Calon Pembeli atau Tukang Dagang dengan Petunjuk Arah.</a:t>
            </a:r>
          </a:p>
        </p:txBody>
      </p:sp>
    </p:spTree>
    <p:extLst>
      <p:ext uri="{BB962C8B-B14F-4D97-AF65-F5344CB8AC3E}">
        <p14:creationId xmlns:p14="http://schemas.microsoft.com/office/powerpoint/2010/main" val="82423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889" y="628803"/>
            <a:ext cx="3100225" cy="5679802"/>
          </a:xfrm>
          <a:prstGeom prst="rect">
            <a:avLst/>
          </a:prstGeom>
        </p:spPr>
      </p:pic>
      <p:sp>
        <p:nvSpPr>
          <p:cNvPr id="5" name="Content Placeholder 2"/>
          <p:cNvSpPr>
            <a:spLocks noGrp="1"/>
          </p:cNvSpPr>
          <p:nvPr>
            <p:ph idx="1"/>
          </p:nvPr>
        </p:nvSpPr>
        <p:spPr>
          <a:xfrm>
            <a:off x="4268432" y="780677"/>
            <a:ext cx="6720993" cy="5376055"/>
          </a:xfrm>
        </p:spPr>
        <p:txBody>
          <a:bodyPr>
            <a:normAutofit/>
          </a:bodyPr>
          <a:lstStyle/>
          <a:p>
            <a:pPr marL="0" indent="0" algn="ctr">
              <a:buNone/>
            </a:pPr>
            <a:r>
              <a:rPr lang="id-ID" sz="4000" dirty="0" smtClean="0"/>
              <a:t>Lihat Informasi lengkap seperti kontak, alamat, telepon, sosial media, jam operasional, produk, harga, lowongan kerja tentang Tukang Dagang yang dipilih</a:t>
            </a:r>
          </a:p>
        </p:txBody>
      </p:sp>
    </p:spTree>
    <p:extLst>
      <p:ext uri="{BB962C8B-B14F-4D97-AF65-F5344CB8AC3E}">
        <p14:creationId xmlns:p14="http://schemas.microsoft.com/office/powerpoint/2010/main" val="88076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674" y="503757"/>
            <a:ext cx="3236734" cy="5929894"/>
          </a:xfrm>
          <a:prstGeom prst="rect">
            <a:avLst/>
          </a:prstGeom>
        </p:spPr>
      </p:pic>
      <p:sp>
        <p:nvSpPr>
          <p:cNvPr id="5" name="Content Placeholder 2"/>
          <p:cNvSpPr>
            <a:spLocks noGrp="1"/>
          </p:cNvSpPr>
          <p:nvPr>
            <p:ph idx="1"/>
          </p:nvPr>
        </p:nvSpPr>
        <p:spPr>
          <a:xfrm>
            <a:off x="4268432" y="780677"/>
            <a:ext cx="6720993" cy="5376055"/>
          </a:xfrm>
        </p:spPr>
        <p:txBody>
          <a:bodyPr>
            <a:normAutofit/>
          </a:bodyPr>
          <a:lstStyle/>
          <a:p>
            <a:pPr marL="0" indent="0" algn="ctr">
              <a:buNone/>
            </a:pPr>
            <a:r>
              <a:rPr lang="id-ID" sz="4800" dirty="0" smtClean="0"/>
              <a:t>Lihat Tukang Dagang yang direkomendasikan  serta lihat berita terkini dari Tukang Dagang.</a:t>
            </a:r>
          </a:p>
        </p:txBody>
      </p:sp>
    </p:spTree>
    <p:extLst>
      <p:ext uri="{BB962C8B-B14F-4D97-AF65-F5344CB8AC3E}">
        <p14:creationId xmlns:p14="http://schemas.microsoft.com/office/powerpoint/2010/main" val="115515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147" y="354847"/>
            <a:ext cx="3322365" cy="6086776"/>
          </a:xfrm>
          <a:prstGeom prst="rect">
            <a:avLst/>
          </a:prstGeom>
        </p:spPr>
      </p:pic>
      <p:sp>
        <p:nvSpPr>
          <p:cNvPr id="5" name="Content Placeholder 2"/>
          <p:cNvSpPr>
            <a:spLocks noGrp="1"/>
          </p:cNvSpPr>
          <p:nvPr>
            <p:ph idx="1"/>
          </p:nvPr>
        </p:nvSpPr>
        <p:spPr>
          <a:xfrm>
            <a:off x="4554182" y="875927"/>
            <a:ext cx="6720993" cy="5376055"/>
          </a:xfrm>
        </p:spPr>
        <p:txBody>
          <a:bodyPr>
            <a:normAutofit/>
          </a:bodyPr>
          <a:lstStyle/>
          <a:p>
            <a:pPr marL="0" indent="0" algn="ctr">
              <a:buNone/>
            </a:pPr>
            <a:r>
              <a:rPr lang="id-ID" sz="4000" dirty="0" smtClean="0"/>
              <a:t>Berikan kritik, saran &amp; rating untuk Tukang Dagang agar dapat membantu meningkatkan kualitas Tukang Dagang</a:t>
            </a:r>
          </a:p>
        </p:txBody>
      </p:sp>
    </p:spTree>
    <p:extLst>
      <p:ext uri="{BB962C8B-B14F-4D97-AF65-F5344CB8AC3E}">
        <p14:creationId xmlns:p14="http://schemas.microsoft.com/office/powerpoint/2010/main" val="268853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669" y="550447"/>
            <a:ext cx="3185763" cy="5836514"/>
          </a:xfrm>
          <a:prstGeom prst="rect">
            <a:avLst/>
          </a:prstGeom>
        </p:spPr>
      </p:pic>
      <p:sp>
        <p:nvSpPr>
          <p:cNvPr id="5" name="Content Placeholder 2"/>
          <p:cNvSpPr>
            <a:spLocks noGrp="1"/>
          </p:cNvSpPr>
          <p:nvPr>
            <p:ph idx="1"/>
          </p:nvPr>
        </p:nvSpPr>
        <p:spPr>
          <a:xfrm>
            <a:off x="4268432" y="780677"/>
            <a:ext cx="6720993" cy="5376055"/>
          </a:xfrm>
        </p:spPr>
        <p:txBody>
          <a:bodyPr>
            <a:normAutofit/>
          </a:bodyPr>
          <a:lstStyle/>
          <a:p>
            <a:pPr marL="0" indent="0" algn="ctr">
              <a:buNone/>
            </a:pPr>
            <a:r>
              <a:rPr lang="id-ID" sz="4000" dirty="0" smtClean="0"/>
              <a:t>Bantu kami untuk mendata Tukang Dagang disekitar kamu, dapatkan reward dari setiap ajakan yang berhasil diverifikasi</a:t>
            </a:r>
          </a:p>
        </p:txBody>
      </p:sp>
    </p:spTree>
    <p:extLst>
      <p:ext uri="{BB962C8B-B14F-4D97-AF65-F5344CB8AC3E}">
        <p14:creationId xmlns:p14="http://schemas.microsoft.com/office/powerpoint/2010/main" val="64610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323850" y="2914650"/>
            <a:ext cx="10246475" cy="2556282"/>
          </a:xfrm>
        </p:spPr>
        <p:txBody>
          <a:bodyPr>
            <a:normAutofit/>
          </a:bodyPr>
          <a:lstStyle/>
          <a:p>
            <a:pPr marL="0" indent="0" algn="ctr">
              <a:buNone/>
            </a:pPr>
            <a:r>
              <a:rPr lang="id-ID" sz="4800" b="1" dirty="0" smtClean="0">
                <a:solidFill>
                  <a:schemeClr val="accent1"/>
                </a:solidFill>
              </a:rPr>
              <a:t>TOOLS</a:t>
            </a:r>
          </a:p>
        </p:txBody>
      </p:sp>
    </p:spTree>
    <p:extLst>
      <p:ext uri="{BB962C8B-B14F-4D97-AF65-F5344CB8AC3E}">
        <p14:creationId xmlns:p14="http://schemas.microsoft.com/office/powerpoint/2010/main" val="30682884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Image result for CORDOV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354" y="2164976"/>
            <a:ext cx="2444377" cy="274992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4898" y="2326339"/>
            <a:ext cx="2249021" cy="2249021"/>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22086" y="2326339"/>
            <a:ext cx="2380129" cy="2380129"/>
          </a:xfrm>
          <a:prstGeom prst="rect">
            <a:avLst/>
          </a:prstGeom>
        </p:spPr>
      </p:pic>
      <p:sp>
        <p:nvSpPr>
          <p:cNvPr id="10" name="TextBox 9"/>
          <p:cNvSpPr txBox="1"/>
          <p:nvPr/>
        </p:nvSpPr>
        <p:spPr>
          <a:xfrm>
            <a:off x="4395395" y="5163671"/>
            <a:ext cx="1448025" cy="369332"/>
          </a:xfrm>
          <a:prstGeom prst="rect">
            <a:avLst/>
          </a:prstGeom>
          <a:noFill/>
        </p:spPr>
        <p:txBody>
          <a:bodyPr wrap="none" rtlCol="0">
            <a:spAutoFit/>
          </a:bodyPr>
          <a:lstStyle/>
          <a:p>
            <a:r>
              <a:rPr lang="id-ID" dirty="0" smtClean="0"/>
              <a:t>Framework 7</a:t>
            </a:r>
            <a:endParaRPr lang="id-ID" dirty="0"/>
          </a:p>
        </p:txBody>
      </p:sp>
      <p:sp>
        <p:nvSpPr>
          <p:cNvPr id="11" name="TextBox 10"/>
          <p:cNvSpPr txBox="1"/>
          <p:nvPr/>
        </p:nvSpPr>
        <p:spPr>
          <a:xfrm>
            <a:off x="1017699" y="5163671"/>
            <a:ext cx="1753685" cy="369332"/>
          </a:xfrm>
          <a:prstGeom prst="rect">
            <a:avLst/>
          </a:prstGeom>
          <a:noFill/>
        </p:spPr>
        <p:txBody>
          <a:bodyPr wrap="none" rtlCol="0">
            <a:spAutoFit/>
          </a:bodyPr>
          <a:lstStyle/>
          <a:p>
            <a:r>
              <a:rPr lang="id-ID" dirty="0" smtClean="0"/>
              <a:t>Apache Cordova</a:t>
            </a:r>
            <a:endParaRPr lang="id-ID" dirty="0"/>
          </a:p>
        </p:txBody>
      </p:sp>
      <p:sp>
        <p:nvSpPr>
          <p:cNvPr id="12" name="TextBox 11"/>
          <p:cNvSpPr txBox="1"/>
          <p:nvPr/>
        </p:nvSpPr>
        <p:spPr>
          <a:xfrm>
            <a:off x="7501693" y="5163671"/>
            <a:ext cx="1620913" cy="369332"/>
          </a:xfrm>
          <a:prstGeom prst="rect">
            <a:avLst/>
          </a:prstGeom>
          <a:noFill/>
        </p:spPr>
        <p:txBody>
          <a:bodyPr wrap="square" rtlCol="0">
            <a:spAutoFit/>
          </a:bodyPr>
          <a:lstStyle/>
          <a:p>
            <a:r>
              <a:rPr lang="id-ID" dirty="0" smtClean="0"/>
              <a:t>Android Studio</a:t>
            </a:r>
            <a:endParaRPr lang="id-ID" dirty="0"/>
          </a:p>
        </p:txBody>
      </p:sp>
      <p:sp>
        <p:nvSpPr>
          <p:cNvPr id="13" name="Content Placeholder 2"/>
          <p:cNvSpPr>
            <a:spLocks noGrp="1"/>
          </p:cNvSpPr>
          <p:nvPr>
            <p:ph idx="1"/>
          </p:nvPr>
        </p:nvSpPr>
        <p:spPr>
          <a:xfrm>
            <a:off x="155575" y="799427"/>
            <a:ext cx="10246475" cy="2556282"/>
          </a:xfrm>
        </p:spPr>
        <p:txBody>
          <a:bodyPr>
            <a:normAutofit/>
          </a:bodyPr>
          <a:lstStyle/>
          <a:p>
            <a:pPr marL="0" indent="0" algn="ctr">
              <a:buNone/>
            </a:pPr>
            <a:r>
              <a:rPr lang="id-ID" sz="4800" b="1" dirty="0" smtClean="0">
                <a:solidFill>
                  <a:schemeClr val="accent1"/>
                </a:solidFill>
              </a:rPr>
              <a:t>FRONT END</a:t>
            </a:r>
            <a:endParaRPr lang="id-ID" sz="4800" b="1" dirty="0" smtClean="0">
              <a:solidFill>
                <a:schemeClr val="accent1"/>
              </a:solidFill>
            </a:endParaRPr>
          </a:p>
        </p:txBody>
      </p:sp>
    </p:spTree>
    <p:extLst>
      <p:ext uri="{BB962C8B-B14F-4D97-AF65-F5344CB8AC3E}">
        <p14:creationId xmlns:p14="http://schemas.microsoft.com/office/powerpoint/2010/main" val="32933165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ph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255" y="2983741"/>
            <a:ext cx="3219637" cy="1738604"/>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155575" y="799427"/>
            <a:ext cx="10246475" cy="255628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id-ID" sz="4800" b="1" dirty="0" smtClean="0">
                <a:solidFill>
                  <a:schemeClr val="accent1"/>
                </a:solidFill>
              </a:rPr>
              <a:t>BACK END</a:t>
            </a:r>
            <a:endParaRPr lang="id-ID" sz="4800" b="1" dirty="0" smtClean="0">
              <a:solidFill>
                <a:schemeClr val="accent1"/>
              </a:solidFill>
            </a:endParaRPr>
          </a:p>
        </p:txBody>
      </p:sp>
      <p:pic>
        <p:nvPicPr>
          <p:cNvPr id="1028" name="Picture 4" descr="Image result for yii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0572" y="2299448"/>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7990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7367" y="582001"/>
            <a:ext cx="8596668" cy="1320800"/>
          </a:xfrm>
        </p:spPr>
        <p:txBody>
          <a:bodyPr>
            <a:normAutofit/>
          </a:bodyPr>
          <a:lstStyle/>
          <a:p>
            <a:r>
              <a:rPr lang="id-ID" sz="4800" b="1" dirty="0" smtClean="0"/>
              <a:t>TUKANG DAGANG  ???</a:t>
            </a:r>
            <a:endParaRPr lang="id-ID" sz="4800" b="1"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2531" y="3172619"/>
            <a:ext cx="2466975" cy="1857375"/>
          </a:xfrm>
          <a:prstGeom prst="rect">
            <a:avLst/>
          </a:prstGeom>
          <a:ln>
            <a:noFill/>
          </a:ln>
          <a:effectLst>
            <a:softEdge rad="112500"/>
          </a:effectLst>
        </p:spPr>
      </p:pic>
      <p:pic>
        <p:nvPicPr>
          <p:cNvPr id="4" name="Picture 2" descr="Image result for tukang dagang"/>
          <p:cNvPicPr>
            <a:picLocks noChangeAspect="1" noChangeArrowheads="1"/>
          </p:cNvPicPr>
          <p:nvPr/>
        </p:nvPicPr>
        <p:blipFill>
          <a:blip r:embed="rId3" cstate="print">
            <a:extLst>
              <a:ext uri="{28A0092B-C50C-407E-A947-70E740481C1C}">
                <a14:useLocalDpi xmlns:a14="http://schemas.microsoft.com/office/drawing/2010/main" val="0"/>
              </a:ext>
            </a:extLst>
          </a:blip>
          <a:srcRect l="4" r="4"/>
          <a:stretch>
            <a:fillRect/>
          </a:stretch>
        </p:blipFill>
        <p:spPr bwMode="auto">
          <a:xfrm>
            <a:off x="848784" y="2503817"/>
            <a:ext cx="2988468" cy="168115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 name="Picture 4" descr="Image result for tukang tambah b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199" y="4444662"/>
            <a:ext cx="2958053" cy="164336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Picture 6" descr="Image result for tukang cilo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9774" y="2503816"/>
            <a:ext cx="2795777" cy="167746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 name="Picture 8" descr="Image result for tukang baks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8075" y="4444662"/>
            <a:ext cx="2657474" cy="164336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58074" y="2503816"/>
            <a:ext cx="2657475" cy="1681159"/>
          </a:xfrm>
          <a:prstGeom prst="rect">
            <a:avLst/>
          </a:prstGeom>
          <a:ln>
            <a:noFill/>
          </a:ln>
          <a:effectLst>
            <a:softEdge rad="112500"/>
          </a:effectLst>
        </p:spPr>
      </p:pic>
      <p:pic>
        <p:nvPicPr>
          <p:cNvPr id="12" name="Picture 2" descr="Image result for telkom indonesi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74965" y="136017"/>
            <a:ext cx="1863329" cy="102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28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323850" y="2914650"/>
            <a:ext cx="10246475" cy="2556282"/>
          </a:xfrm>
        </p:spPr>
        <p:txBody>
          <a:bodyPr>
            <a:normAutofit/>
          </a:bodyPr>
          <a:lstStyle/>
          <a:p>
            <a:pPr marL="0" indent="0" algn="ctr">
              <a:buNone/>
            </a:pPr>
            <a:r>
              <a:rPr lang="id-ID" sz="4800" b="1" dirty="0">
                <a:solidFill>
                  <a:schemeClr val="accent1"/>
                </a:solidFill>
              </a:rPr>
              <a:t>API TELKOM XSIGHT</a:t>
            </a:r>
            <a:endParaRPr lang="id-ID" sz="4800" b="1" dirty="0" smtClean="0">
              <a:solidFill>
                <a:schemeClr val="accent1"/>
              </a:solidFill>
            </a:endParaRPr>
          </a:p>
        </p:txBody>
      </p:sp>
    </p:spTree>
    <p:extLst>
      <p:ext uri="{BB962C8B-B14F-4D97-AF65-F5344CB8AC3E}">
        <p14:creationId xmlns:p14="http://schemas.microsoft.com/office/powerpoint/2010/main" val="25383277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SMS One Time Password (OTP) </a:t>
            </a:r>
            <a:r>
              <a:rPr lang="id-ID" dirty="0"/>
              <a:t/>
            </a:r>
            <a:br>
              <a:rPr lang="id-ID" dirty="0"/>
            </a:br>
            <a:endParaRPr lang="id-ID" dirty="0"/>
          </a:p>
        </p:txBody>
      </p:sp>
      <p:sp>
        <p:nvSpPr>
          <p:cNvPr id="3" name="Content Placeholder 2"/>
          <p:cNvSpPr>
            <a:spLocks noGrp="1"/>
          </p:cNvSpPr>
          <p:nvPr>
            <p:ph idx="1"/>
          </p:nvPr>
        </p:nvSpPr>
        <p:spPr/>
        <p:txBody>
          <a:bodyPr>
            <a:normAutofit/>
          </a:bodyPr>
          <a:lstStyle/>
          <a:p>
            <a:pPr algn="just"/>
            <a:r>
              <a:rPr lang="id-ID" sz="2000" dirty="0" smtClean="0"/>
              <a:t>Fitur SMS OTP pada aplikasi Tukang Dagang berfungsi untuk melakukan verifikasi nomor handphone </a:t>
            </a:r>
            <a:r>
              <a:rPr lang="id-ID" sz="2000" dirty="0" smtClean="0"/>
              <a:t>pengguna pada </a:t>
            </a:r>
            <a:r>
              <a:rPr lang="id-ID" sz="2000" dirty="0" smtClean="0"/>
              <a:t>saat  melakukan pendaftaran </a:t>
            </a:r>
            <a:endParaRPr lang="id-ID" sz="2000" dirty="0"/>
          </a:p>
        </p:txBody>
      </p:sp>
      <p:pic>
        <p:nvPicPr>
          <p:cNvPr id="5" name="Picture 4"/>
          <p:cNvPicPr>
            <a:picLocks noChangeAspect="1"/>
          </p:cNvPicPr>
          <p:nvPr/>
        </p:nvPicPr>
        <p:blipFill>
          <a:blip r:embed="rId2"/>
          <a:stretch>
            <a:fillRect/>
          </a:stretch>
        </p:blipFill>
        <p:spPr>
          <a:xfrm>
            <a:off x="516870" y="3050512"/>
            <a:ext cx="5133975" cy="2990850"/>
          </a:xfrm>
          <a:prstGeom prst="rect">
            <a:avLst/>
          </a:prstGeom>
        </p:spPr>
      </p:pic>
      <p:pic>
        <p:nvPicPr>
          <p:cNvPr id="6" name="Picture 5"/>
          <p:cNvPicPr>
            <a:picLocks noChangeAspect="1"/>
          </p:cNvPicPr>
          <p:nvPr/>
        </p:nvPicPr>
        <p:blipFill>
          <a:blip r:embed="rId3"/>
          <a:stretch>
            <a:fillRect/>
          </a:stretch>
        </p:blipFill>
        <p:spPr>
          <a:xfrm>
            <a:off x="5143779" y="3743506"/>
            <a:ext cx="6343713" cy="1823575"/>
          </a:xfrm>
          <a:prstGeom prst="rect">
            <a:avLst/>
          </a:prstGeom>
        </p:spPr>
      </p:pic>
    </p:spTree>
    <p:extLst>
      <p:ext uri="{BB962C8B-B14F-4D97-AF65-F5344CB8AC3E}">
        <p14:creationId xmlns:p14="http://schemas.microsoft.com/office/powerpoint/2010/main" val="35017365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SMS Notification</a:t>
            </a:r>
            <a:endParaRPr lang="id-ID" dirty="0"/>
          </a:p>
        </p:txBody>
      </p:sp>
      <p:sp>
        <p:nvSpPr>
          <p:cNvPr id="3" name="Content Placeholder 2"/>
          <p:cNvSpPr>
            <a:spLocks noGrp="1"/>
          </p:cNvSpPr>
          <p:nvPr>
            <p:ph idx="1"/>
          </p:nvPr>
        </p:nvSpPr>
        <p:spPr>
          <a:xfrm>
            <a:off x="677334" y="2160589"/>
            <a:ext cx="10187890" cy="3880773"/>
          </a:xfrm>
        </p:spPr>
        <p:txBody>
          <a:bodyPr>
            <a:normAutofit/>
          </a:bodyPr>
          <a:lstStyle/>
          <a:p>
            <a:pPr algn="just"/>
            <a:r>
              <a:rPr lang="id-ID" sz="2400" dirty="0" smtClean="0"/>
              <a:t>SMS Notification pada aplikasi Tukang Dagang berfungsi untuk  </a:t>
            </a:r>
          </a:p>
          <a:p>
            <a:pPr lvl="1" algn="just"/>
            <a:r>
              <a:rPr lang="id-ID" sz="1800" dirty="0" smtClean="0"/>
              <a:t>Pemberitahuan kepada pengguna bahwa, pengguna telah berhasil memasang iklan (untuk dipasang di Aplikasi Tukang </a:t>
            </a:r>
            <a:r>
              <a:rPr lang="id-ID" sz="1800" dirty="0" smtClean="0"/>
              <a:t>Dagang</a:t>
            </a:r>
            <a:r>
              <a:rPr lang="id-ID" sz="1800" dirty="0" smtClean="0"/>
              <a:t>)</a:t>
            </a:r>
          </a:p>
          <a:p>
            <a:pPr lvl="1" algn="just"/>
            <a:endParaRPr lang="id-ID" sz="1800" dirty="0" smtClean="0"/>
          </a:p>
          <a:p>
            <a:pPr lvl="1" algn="just"/>
            <a:endParaRPr lang="id-ID" sz="1800" dirty="0" smtClean="0"/>
          </a:p>
          <a:p>
            <a:pPr lvl="1" algn="just"/>
            <a:endParaRPr lang="id-ID" sz="1800" dirty="0"/>
          </a:p>
        </p:txBody>
      </p:sp>
      <p:pic>
        <p:nvPicPr>
          <p:cNvPr id="4" name="Picture 3"/>
          <p:cNvPicPr>
            <a:picLocks noChangeAspect="1"/>
          </p:cNvPicPr>
          <p:nvPr/>
        </p:nvPicPr>
        <p:blipFill>
          <a:blip r:embed="rId2"/>
          <a:stretch>
            <a:fillRect/>
          </a:stretch>
        </p:blipFill>
        <p:spPr>
          <a:xfrm>
            <a:off x="1087811" y="3623142"/>
            <a:ext cx="5048565" cy="2418220"/>
          </a:xfrm>
          <a:prstGeom prst="rect">
            <a:avLst/>
          </a:prstGeom>
        </p:spPr>
      </p:pic>
    </p:spTree>
    <p:extLst>
      <p:ext uri="{BB962C8B-B14F-4D97-AF65-F5344CB8AC3E}">
        <p14:creationId xmlns:p14="http://schemas.microsoft.com/office/powerpoint/2010/main" val="6599116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Helio</a:t>
            </a:r>
            <a:endParaRPr lang="id-ID" dirty="0"/>
          </a:p>
        </p:txBody>
      </p:sp>
      <p:sp>
        <p:nvSpPr>
          <p:cNvPr id="3" name="Content Placeholder 2"/>
          <p:cNvSpPr>
            <a:spLocks noGrp="1"/>
          </p:cNvSpPr>
          <p:nvPr>
            <p:ph idx="1"/>
          </p:nvPr>
        </p:nvSpPr>
        <p:spPr>
          <a:xfrm>
            <a:off x="677333" y="2160589"/>
            <a:ext cx="10349255" cy="3880773"/>
          </a:xfrm>
        </p:spPr>
        <p:txBody>
          <a:bodyPr>
            <a:normAutofit/>
          </a:bodyPr>
          <a:lstStyle/>
          <a:p>
            <a:r>
              <a:rPr lang="id-ID" sz="2400" dirty="0" smtClean="0"/>
              <a:t>Email  berfungsi </a:t>
            </a:r>
            <a:r>
              <a:rPr lang="id-ID" sz="2400" dirty="0"/>
              <a:t>untuk memberikan informasi </a:t>
            </a:r>
            <a:r>
              <a:rPr lang="id-ID" sz="2400" dirty="0" smtClean="0"/>
              <a:t>kepada pengguna seperti :</a:t>
            </a:r>
          </a:p>
          <a:p>
            <a:pPr lvl="1"/>
            <a:r>
              <a:rPr lang="id-ID" sz="1800" dirty="0" smtClean="0"/>
              <a:t>Memberikan ucapan selamat bergabung, kepada pengguna yang baru saja bergabung dengan Tukang Dagang</a:t>
            </a:r>
            <a:r>
              <a:rPr lang="id-ID" sz="1800" dirty="0" smtClean="0"/>
              <a:t>.</a:t>
            </a:r>
          </a:p>
          <a:p>
            <a:pPr lvl="1"/>
            <a:r>
              <a:rPr lang="id-ID" sz="1800" dirty="0" smtClean="0"/>
              <a:t>Mengingatkan kepada setiap pengguna yang sudah lama tidak membuka aplikasi Tukang Dagang agar membuka Aplikasi Tukang Dagang.</a:t>
            </a:r>
          </a:p>
          <a:p>
            <a:pPr lvl="1"/>
            <a:r>
              <a:rPr lang="id-ID" sz="1800" dirty="0" smtClean="0"/>
              <a:t>Email verifikasi untuk lupa password.</a:t>
            </a:r>
            <a:endParaRPr lang="id-ID" sz="1800" dirty="0" smtClean="0"/>
          </a:p>
          <a:p>
            <a:pPr lvl="1"/>
            <a:endParaRPr lang="id-ID" sz="1800" dirty="0" smtClean="0"/>
          </a:p>
          <a:p>
            <a:pPr lvl="1"/>
            <a:endParaRPr lang="id-ID" sz="2400" dirty="0"/>
          </a:p>
        </p:txBody>
      </p:sp>
      <p:pic>
        <p:nvPicPr>
          <p:cNvPr id="4" name="Picture 3"/>
          <p:cNvPicPr>
            <a:picLocks noChangeAspect="1"/>
          </p:cNvPicPr>
          <p:nvPr/>
        </p:nvPicPr>
        <p:blipFill>
          <a:blip r:embed="rId2"/>
          <a:stretch>
            <a:fillRect/>
          </a:stretch>
        </p:blipFill>
        <p:spPr>
          <a:xfrm>
            <a:off x="1387288" y="4479435"/>
            <a:ext cx="5779994" cy="2378565"/>
          </a:xfrm>
          <a:prstGeom prst="rect">
            <a:avLst/>
          </a:prstGeom>
        </p:spPr>
      </p:pic>
    </p:spTree>
    <p:extLst>
      <p:ext uri="{BB962C8B-B14F-4D97-AF65-F5344CB8AC3E}">
        <p14:creationId xmlns:p14="http://schemas.microsoft.com/office/powerpoint/2010/main" val="20185091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Content Placeholder 2"/>
          <p:cNvSpPr>
            <a:spLocks noGrp="1"/>
          </p:cNvSpPr>
          <p:nvPr>
            <p:ph idx="1"/>
          </p:nvPr>
        </p:nvSpPr>
        <p:spPr>
          <a:xfrm>
            <a:off x="323850" y="2914650"/>
            <a:ext cx="10246475" cy="2556282"/>
          </a:xfrm>
        </p:spPr>
        <p:txBody>
          <a:bodyPr>
            <a:normAutofit/>
          </a:bodyPr>
          <a:lstStyle/>
          <a:p>
            <a:pPr marL="0" indent="0" algn="ctr">
              <a:buNone/>
            </a:pPr>
            <a:r>
              <a:rPr lang="id-ID" sz="4800" dirty="0" smtClean="0">
                <a:solidFill>
                  <a:schemeClr val="tx1"/>
                </a:solidFill>
              </a:rPr>
              <a:t>Terima Kasih</a:t>
            </a:r>
          </a:p>
        </p:txBody>
      </p:sp>
    </p:spTree>
    <p:extLst>
      <p:ext uri="{BB962C8B-B14F-4D97-AF65-F5344CB8AC3E}">
        <p14:creationId xmlns:p14="http://schemas.microsoft.com/office/powerpoint/2010/main" val="1837448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46670" y="4185586"/>
            <a:ext cx="5048250" cy="1320800"/>
          </a:xfrm>
        </p:spPr>
        <p:txBody>
          <a:bodyPr>
            <a:noAutofit/>
          </a:bodyPr>
          <a:lstStyle/>
          <a:p>
            <a:r>
              <a:rPr lang="id-ID" sz="4000" spc="300" dirty="0" smtClean="0"/>
              <a:t>USAHA MIKRO ?? </a:t>
            </a:r>
            <a:endParaRPr lang="id-ID" sz="4000" spc="300" dirty="0"/>
          </a:p>
        </p:txBody>
      </p:sp>
      <p:sp>
        <p:nvSpPr>
          <p:cNvPr id="4" name="Title 1"/>
          <p:cNvSpPr txBox="1">
            <a:spLocks/>
          </p:cNvSpPr>
          <p:nvPr/>
        </p:nvSpPr>
        <p:spPr>
          <a:xfrm>
            <a:off x="304800" y="1676400"/>
            <a:ext cx="9502602"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4000" b="1" spc="300" dirty="0" smtClean="0"/>
              <a:t>TUKANG DAGANG  = USAHA MIKRO</a:t>
            </a:r>
            <a:endParaRPr lang="id-ID" sz="4000" b="1" spc="300" dirty="0"/>
          </a:p>
        </p:txBody>
      </p:sp>
      <p:sp>
        <p:nvSpPr>
          <p:cNvPr id="5" name="Down Arrow 4"/>
          <p:cNvSpPr/>
          <p:nvPr/>
        </p:nvSpPr>
        <p:spPr>
          <a:xfrm>
            <a:off x="7275426" y="2705568"/>
            <a:ext cx="609600" cy="1111250"/>
          </a:xfrm>
          <a:prstGeom prst="downArrow">
            <a:avLst/>
          </a:prstGeom>
          <a:ln>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solidFill>
                <a:schemeClr val="accent6"/>
              </a:solidFill>
            </a:endParaRPr>
          </a:p>
        </p:txBody>
      </p:sp>
      <p:pic>
        <p:nvPicPr>
          <p:cNvPr id="6" name="Picture 2" descr="Image result for telkom indones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4965" y="136017"/>
            <a:ext cx="1863329" cy="102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562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 name="Title 2"/>
          <p:cNvSpPr>
            <a:spLocks noGrp="1"/>
          </p:cNvSpPr>
          <p:nvPr/>
        </p:nvSpPr>
        <p:spPr>
          <a:xfrm>
            <a:off x="290761" y="167444"/>
            <a:ext cx="10638930" cy="770007"/>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3600" b="1" spc="300" dirty="0" smtClean="0">
                <a:latin typeface="Bebas Neue Bold" panose="020B0606020202050201" pitchFamily="34" charset="0"/>
              </a:rPr>
              <a:t>UMKM (Usaha Mikro, Kecil dan Menengah)</a:t>
            </a:r>
            <a:endParaRPr lang="id-ID" sz="3600" b="1" spc="300" dirty="0">
              <a:latin typeface="Bebas Neue Bold" panose="020B0606020202050201" pitchFamily="34" charset="0"/>
            </a:endParaRPr>
          </a:p>
        </p:txBody>
      </p:sp>
      <p:sp>
        <p:nvSpPr>
          <p:cNvPr id="8" name="Title 2"/>
          <p:cNvSpPr txBox="1">
            <a:spLocks/>
          </p:cNvSpPr>
          <p:nvPr/>
        </p:nvSpPr>
        <p:spPr>
          <a:xfrm>
            <a:off x="381000" y="1322456"/>
            <a:ext cx="10458452" cy="2538344"/>
          </a:xfrm>
          <a:prstGeom prst="rect">
            <a:avLst/>
          </a:prstGeom>
        </p:spPr>
        <p:txBody>
          <a:bodyPr vert="horz" lIns="91440" tIns="45720" rIns="91440" bIns="45720"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id-ID" sz="2000" b="1" spc="300" dirty="0">
                <a:solidFill>
                  <a:schemeClr val="tx1"/>
                </a:solidFill>
                <a:latin typeface="Bebas Neue Bold" panose="020B0606020202050201" pitchFamily="34" charset="0"/>
              </a:rPr>
              <a:t>Undang Nomor 20 Tahun 2008 tentang Usaha Mikro, Kecil dan Menengah (UMKM) </a:t>
            </a:r>
            <a:r>
              <a:rPr lang="id-ID" sz="2000" b="1" spc="300" dirty="0" smtClean="0">
                <a:solidFill>
                  <a:schemeClr val="tx1"/>
                </a:solidFill>
                <a:latin typeface="Bebas Neue Bold" panose="020B0606020202050201" pitchFamily="34" charset="0"/>
              </a:rPr>
              <a:t> :</a:t>
            </a:r>
            <a:endParaRPr lang="id-ID" sz="2000" b="1" i="1" spc="300" dirty="0" smtClean="0">
              <a:solidFill>
                <a:schemeClr val="tx1"/>
              </a:solidFill>
              <a:latin typeface="Bebas Neue Bold" panose="020B0606020202050201" pitchFamily="34" charset="0"/>
            </a:endParaRPr>
          </a:p>
          <a:p>
            <a:pPr algn="just">
              <a:lnSpc>
                <a:spcPct val="150000"/>
              </a:lnSpc>
            </a:pPr>
            <a:r>
              <a:rPr lang="id-ID" sz="2000" i="1" spc="300" dirty="0" smtClean="0">
                <a:solidFill>
                  <a:schemeClr val="tx1"/>
                </a:solidFill>
                <a:latin typeface="Bebas Neue Bold" panose="020B0606020202050201" pitchFamily="34" charset="0"/>
              </a:rPr>
              <a:t>“usaha ekonomi produktif yang berdiri sendiri, yang dilakukan oleh orang perorangan atau badan usaha yang bukan merupakan anak perusahaan atau bukan cabang perusahaan yang dimiliki, dikuasai, atau menjadi bagian baik langsung maupun tidak langsung dari usaha menengah atau usaha besar”</a:t>
            </a:r>
            <a:endParaRPr lang="id-ID" sz="2000" spc="300" dirty="0">
              <a:solidFill>
                <a:schemeClr val="tx1"/>
              </a:solidFill>
              <a:latin typeface="Bebas Neue Bold" panose="020B0606020202050201" pitchFamily="34" charset="0"/>
            </a:endParaRPr>
          </a:p>
        </p:txBody>
      </p:sp>
      <p:graphicFrame>
        <p:nvGraphicFramePr>
          <p:cNvPr id="9" name="Content Placeholder 3"/>
          <p:cNvGraphicFramePr>
            <a:graphicFrameLocks/>
          </p:cNvGraphicFramePr>
          <p:nvPr>
            <p:extLst>
              <p:ext uri="{D42A27DB-BD31-4B8C-83A1-F6EECF244321}">
                <p14:modId xmlns:p14="http://schemas.microsoft.com/office/powerpoint/2010/main" val="4047705700"/>
              </p:ext>
            </p:extLst>
          </p:nvPr>
        </p:nvGraphicFramePr>
        <p:xfrm>
          <a:off x="422428" y="4128819"/>
          <a:ext cx="11464772" cy="2252933"/>
        </p:xfrm>
        <a:graphic>
          <a:graphicData uri="http://schemas.openxmlformats.org/drawingml/2006/table">
            <a:tbl>
              <a:tblPr firstRow="1" bandRow="1">
                <a:tableStyleId>{69012ECD-51FC-41F1-AA8D-1B2483CD663E}</a:tableStyleId>
              </a:tblPr>
              <a:tblGrid>
                <a:gridCol w="606272"/>
                <a:gridCol w="1891389"/>
                <a:gridCol w="3857745"/>
                <a:gridCol w="5109366"/>
              </a:tblGrid>
              <a:tr h="415345">
                <a:tc>
                  <a:txBody>
                    <a:bodyPr/>
                    <a:lstStyle/>
                    <a:p>
                      <a:r>
                        <a:rPr lang="id-ID" sz="2000" spc="300" dirty="0" smtClean="0"/>
                        <a:t>No</a:t>
                      </a:r>
                      <a:endParaRPr lang="id-ID" sz="2000" spc="300" dirty="0">
                        <a:latin typeface="Bebas Neue Bold" panose="020B0606020202050201" pitchFamily="34" charset="0"/>
                      </a:endParaRPr>
                    </a:p>
                  </a:txBody>
                  <a:tcPr/>
                </a:tc>
                <a:tc>
                  <a:txBody>
                    <a:bodyPr/>
                    <a:lstStyle/>
                    <a:p>
                      <a:r>
                        <a:rPr lang="id-ID" sz="2000" spc="300" dirty="0" smtClean="0"/>
                        <a:t>Usaha</a:t>
                      </a:r>
                      <a:endParaRPr lang="id-ID" sz="2000" spc="300" dirty="0">
                        <a:latin typeface="Bebas Neue Bold" panose="020B0606020202050201" pitchFamily="34" charset="0"/>
                      </a:endParaRPr>
                    </a:p>
                  </a:txBody>
                  <a:tcPr/>
                </a:tc>
                <a:tc>
                  <a:txBody>
                    <a:bodyPr/>
                    <a:lstStyle/>
                    <a:p>
                      <a:r>
                        <a:rPr lang="id-ID" sz="2000" spc="300" dirty="0" smtClean="0"/>
                        <a:t>Asset</a:t>
                      </a:r>
                      <a:endParaRPr lang="id-ID" sz="2000" spc="300" dirty="0">
                        <a:latin typeface="Bebas Neue Bold" panose="020B0606020202050201" pitchFamily="34" charset="0"/>
                      </a:endParaRPr>
                    </a:p>
                  </a:txBody>
                  <a:tcPr/>
                </a:tc>
                <a:tc>
                  <a:txBody>
                    <a:bodyPr/>
                    <a:lstStyle/>
                    <a:p>
                      <a:r>
                        <a:rPr lang="id-ID" sz="2000" spc="300" dirty="0" smtClean="0"/>
                        <a:t>Omzet</a:t>
                      </a:r>
                      <a:endParaRPr lang="id-ID" sz="2000" spc="300" dirty="0">
                        <a:latin typeface="Bebas Neue Bold" panose="020B0606020202050201" pitchFamily="34" charset="0"/>
                      </a:endParaRPr>
                    </a:p>
                  </a:txBody>
                  <a:tcPr/>
                </a:tc>
              </a:tr>
              <a:tr h="459397">
                <a:tc>
                  <a:txBody>
                    <a:bodyPr/>
                    <a:lstStyle/>
                    <a:p>
                      <a:r>
                        <a:rPr lang="id-ID" sz="2000" spc="300" dirty="0" smtClean="0"/>
                        <a:t>1</a:t>
                      </a:r>
                      <a:endParaRPr lang="id-ID" sz="2000" spc="300" dirty="0">
                        <a:latin typeface="Bebas Neue Bold" panose="020B0606020202050201" pitchFamily="34" charset="0"/>
                      </a:endParaRPr>
                    </a:p>
                  </a:txBody>
                  <a:tcPr/>
                </a:tc>
                <a:tc>
                  <a:txBody>
                    <a:bodyPr/>
                    <a:lstStyle/>
                    <a:p>
                      <a:r>
                        <a:rPr lang="id-ID" sz="2000" spc="300" dirty="0" smtClean="0"/>
                        <a:t>Mikro</a:t>
                      </a:r>
                      <a:endParaRPr lang="id-ID" sz="2000" spc="300" dirty="0">
                        <a:latin typeface="Bebas Neue Bold" panose="020B0606020202050201" pitchFamily="34" charset="0"/>
                      </a:endParaRPr>
                    </a:p>
                  </a:txBody>
                  <a:tcPr/>
                </a:tc>
                <a:tc>
                  <a:txBody>
                    <a:bodyPr/>
                    <a:lstStyle/>
                    <a:p>
                      <a:r>
                        <a:rPr lang="id-ID" sz="2000" spc="300" dirty="0" smtClean="0"/>
                        <a:t>Maks 50 Juta</a:t>
                      </a:r>
                      <a:endParaRPr lang="id-ID" sz="2000" spc="300" dirty="0">
                        <a:latin typeface="Bebas Neue Bold" panose="020B0606020202050201" pitchFamily="34" charset="0"/>
                      </a:endParaRPr>
                    </a:p>
                  </a:txBody>
                  <a:tcPr/>
                </a:tc>
                <a:tc>
                  <a:txBody>
                    <a:bodyPr/>
                    <a:lstStyle/>
                    <a:p>
                      <a:r>
                        <a:rPr lang="id-ID" sz="2000" spc="300" dirty="0" smtClean="0"/>
                        <a:t>Maks 300 juta / tahun</a:t>
                      </a:r>
                      <a:endParaRPr lang="id-ID" sz="2000" spc="300" dirty="0">
                        <a:latin typeface="Bebas Neue Bold" panose="020B0606020202050201" pitchFamily="34" charset="0"/>
                      </a:endParaRPr>
                    </a:p>
                  </a:txBody>
                  <a:tcPr/>
                </a:tc>
              </a:tr>
              <a:tr h="459397">
                <a:tc>
                  <a:txBody>
                    <a:bodyPr/>
                    <a:lstStyle/>
                    <a:p>
                      <a:r>
                        <a:rPr lang="id-ID" sz="2000" spc="300" dirty="0" smtClean="0"/>
                        <a:t>2</a:t>
                      </a:r>
                      <a:endParaRPr lang="id-ID" sz="2000" spc="300" dirty="0">
                        <a:latin typeface="Bebas Neue Bold" panose="020B0606020202050201" pitchFamily="34" charset="0"/>
                      </a:endParaRPr>
                    </a:p>
                  </a:txBody>
                  <a:tcPr/>
                </a:tc>
                <a:tc>
                  <a:txBody>
                    <a:bodyPr/>
                    <a:lstStyle/>
                    <a:p>
                      <a:r>
                        <a:rPr lang="id-ID" sz="2000" spc="300" baseline="0" dirty="0" smtClean="0"/>
                        <a:t>Kecil</a:t>
                      </a:r>
                      <a:endParaRPr lang="id-ID" sz="2000" spc="300" dirty="0">
                        <a:latin typeface="Bebas Neue Bold" panose="020B0606020202050201" pitchFamily="34" charset="0"/>
                      </a:endParaRPr>
                    </a:p>
                  </a:txBody>
                  <a:tcPr/>
                </a:tc>
                <a:tc>
                  <a:txBody>
                    <a:bodyPr/>
                    <a:lstStyle/>
                    <a:p>
                      <a:r>
                        <a:rPr lang="id-ID" sz="2000" spc="300" dirty="0" smtClean="0"/>
                        <a:t>&gt; 50 juta – 500 juta</a:t>
                      </a:r>
                      <a:endParaRPr lang="id-ID" sz="2000" spc="300" dirty="0">
                        <a:latin typeface="Bebas Neue Bold" panose="020B0606020202050201" pitchFamily="34" charset="0"/>
                      </a:endParaRPr>
                    </a:p>
                  </a:txBody>
                  <a:tcPr/>
                </a:tc>
                <a:tc>
                  <a:txBody>
                    <a:bodyPr/>
                    <a:lstStyle/>
                    <a:p>
                      <a:r>
                        <a:rPr lang="id-ID" sz="2000" spc="300" dirty="0" smtClean="0"/>
                        <a:t>&gt; 300 juta – 2,5 Miliar /tahun</a:t>
                      </a:r>
                      <a:endParaRPr lang="id-ID" sz="2000" spc="300" dirty="0">
                        <a:latin typeface="Bebas Neue Bold" panose="020B0606020202050201" pitchFamily="34" charset="0"/>
                      </a:endParaRPr>
                    </a:p>
                  </a:txBody>
                  <a:tcPr/>
                </a:tc>
              </a:tr>
              <a:tr h="459397">
                <a:tc>
                  <a:txBody>
                    <a:bodyPr/>
                    <a:lstStyle/>
                    <a:p>
                      <a:r>
                        <a:rPr lang="id-ID" sz="2000" spc="300" dirty="0" smtClean="0"/>
                        <a:t>3</a:t>
                      </a:r>
                      <a:endParaRPr lang="id-ID" sz="2000" spc="300" dirty="0">
                        <a:latin typeface="Bebas Neue Bold" panose="020B0606020202050201" pitchFamily="34" charset="0"/>
                      </a:endParaRPr>
                    </a:p>
                  </a:txBody>
                  <a:tcPr/>
                </a:tc>
                <a:tc>
                  <a:txBody>
                    <a:bodyPr/>
                    <a:lstStyle/>
                    <a:p>
                      <a:r>
                        <a:rPr lang="id-ID" sz="2000" spc="300" dirty="0" smtClean="0"/>
                        <a:t>Menengah</a:t>
                      </a:r>
                      <a:endParaRPr lang="id-ID" sz="2000" spc="300" dirty="0">
                        <a:latin typeface="Bebas Neue Bold" panose="020B0606020202050201" pitchFamily="34" charset="0"/>
                      </a:endParaRPr>
                    </a:p>
                  </a:txBody>
                  <a:tcPr/>
                </a:tc>
                <a:tc>
                  <a:txBody>
                    <a:bodyPr/>
                    <a:lstStyle/>
                    <a:p>
                      <a:r>
                        <a:rPr lang="id-ID" sz="2000" spc="300" dirty="0" smtClean="0"/>
                        <a:t>&gt; 500 juta – 10 Miliar</a:t>
                      </a:r>
                      <a:endParaRPr lang="id-ID" sz="2000" spc="300" dirty="0">
                        <a:latin typeface="Bebas Neue Bold" panose="020B0606020202050201" pitchFamily="34" charset="0"/>
                      </a:endParaRPr>
                    </a:p>
                  </a:txBody>
                  <a:tcPr/>
                </a:tc>
                <a:tc>
                  <a:txBody>
                    <a:bodyPr/>
                    <a:lstStyle/>
                    <a:p>
                      <a:r>
                        <a:rPr lang="id-ID" sz="2000" spc="300" dirty="0" smtClean="0"/>
                        <a:t>&gt; 2,5 Miliar – 50 Miliar/tahun</a:t>
                      </a:r>
                      <a:endParaRPr lang="id-ID" sz="2000" spc="300" dirty="0">
                        <a:latin typeface="Bebas Neue Bold" panose="020B0606020202050201" pitchFamily="34" charset="0"/>
                      </a:endParaRPr>
                    </a:p>
                  </a:txBody>
                  <a:tcPr/>
                </a:tc>
              </a:tr>
              <a:tr h="459397">
                <a:tc>
                  <a:txBody>
                    <a:bodyPr/>
                    <a:lstStyle/>
                    <a:p>
                      <a:endParaRPr lang="id-ID" sz="1200" spc="300">
                        <a:latin typeface="Bebas Neue Bold" panose="020B0606020202050201" pitchFamily="34" charset="0"/>
                      </a:endParaRPr>
                    </a:p>
                  </a:txBody>
                  <a:tcPr/>
                </a:tc>
                <a:tc>
                  <a:txBody>
                    <a:bodyPr/>
                    <a:lstStyle/>
                    <a:p>
                      <a:endParaRPr lang="id-ID" sz="1200" spc="300">
                        <a:latin typeface="Bebas Neue Bold" panose="020B0606020202050201" pitchFamily="34" charset="0"/>
                      </a:endParaRPr>
                    </a:p>
                  </a:txBody>
                  <a:tcPr/>
                </a:tc>
                <a:tc>
                  <a:txBody>
                    <a:bodyPr/>
                    <a:lstStyle/>
                    <a:p>
                      <a:endParaRPr lang="id-ID" sz="1200" spc="300" dirty="0">
                        <a:latin typeface="Bebas Neue Bold" panose="020B0606020202050201" pitchFamily="34" charset="0"/>
                      </a:endParaRPr>
                    </a:p>
                  </a:txBody>
                  <a:tcPr/>
                </a:tc>
                <a:tc>
                  <a:txBody>
                    <a:bodyPr/>
                    <a:lstStyle/>
                    <a:p>
                      <a:endParaRPr lang="id-ID" sz="1200" spc="300" dirty="0">
                        <a:latin typeface="Bebas Neue Bold" panose="020B0606020202050201" pitchFamily="34" charset="0"/>
                      </a:endParaRPr>
                    </a:p>
                  </a:txBody>
                  <a:tcPr/>
                </a:tc>
              </a:tr>
            </a:tbl>
          </a:graphicData>
        </a:graphic>
      </p:graphicFrame>
      <p:pic>
        <p:nvPicPr>
          <p:cNvPr id="6" name="Picture 2" descr="Image result for telkom indones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4965" y="136017"/>
            <a:ext cx="1863329" cy="102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256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6" descr="Screen Clipping"/>
          <p:cNvPicPr>
            <a:picLocks noChangeAspect="1"/>
          </p:cNvPicPr>
          <p:nvPr/>
        </p:nvPicPr>
        <p:blipFill rotWithShape="1">
          <a:blip r:embed="rId2">
            <a:extLst>
              <a:ext uri="{28A0092B-C50C-407E-A947-70E740481C1C}">
                <a14:useLocalDpi xmlns:a14="http://schemas.microsoft.com/office/drawing/2010/main" val="0"/>
              </a:ext>
            </a:extLst>
          </a:blip>
          <a:srcRect t="7691" r="5957" b="-31"/>
          <a:stretch/>
        </p:blipFill>
        <p:spPr>
          <a:xfrm>
            <a:off x="590550" y="1838175"/>
            <a:ext cx="7954360" cy="4654424"/>
          </a:xfrm>
          <a:prstGeom prst="rect">
            <a:avLst/>
          </a:prstGeom>
          <a:ln>
            <a:noFill/>
          </a:ln>
          <a:effectLst>
            <a:softEdge rad="112500"/>
          </a:effectLst>
        </p:spPr>
      </p:pic>
      <p:sp>
        <p:nvSpPr>
          <p:cNvPr id="3" name="Title 1"/>
          <p:cNvSpPr txBox="1">
            <a:spLocks/>
          </p:cNvSpPr>
          <p:nvPr/>
        </p:nvSpPr>
        <p:spPr>
          <a:xfrm>
            <a:off x="186230" y="675030"/>
            <a:ext cx="9502602" cy="83846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4000" b="1" spc="600" dirty="0" smtClean="0"/>
              <a:t>JUMLAH TUKANG DAGANG ?</a:t>
            </a:r>
            <a:endParaRPr lang="id-ID" sz="4000" b="1" spc="600" dirty="0"/>
          </a:p>
        </p:txBody>
      </p:sp>
      <p:sp>
        <p:nvSpPr>
          <p:cNvPr id="6" name="Rectangle 5"/>
          <p:cNvSpPr/>
          <p:nvPr/>
        </p:nvSpPr>
        <p:spPr>
          <a:xfrm>
            <a:off x="590550" y="6323322"/>
            <a:ext cx="14752148" cy="338554"/>
          </a:xfrm>
          <a:prstGeom prst="rect">
            <a:avLst/>
          </a:prstGeom>
        </p:spPr>
        <p:txBody>
          <a:bodyPr wrap="square">
            <a:spAutoFit/>
          </a:bodyPr>
          <a:lstStyle/>
          <a:p>
            <a:r>
              <a:rPr lang="en-US" sz="1600" spc="300" dirty="0" smtClean="0">
                <a:latin typeface="Bebas Neue Bold" panose="020B0606020202050201" pitchFamily="34" charset="0"/>
              </a:rPr>
              <a:t>http</a:t>
            </a:r>
            <a:r>
              <a:rPr lang="en-US" sz="1600" spc="300" dirty="0">
                <a:latin typeface="Bebas Neue Bold" panose="020B0606020202050201" pitchFamily="34" charset="0"/>
              </a:rPr>
              <a:t>://www.depkop.go.id/pdf-viewer/?p=uploads/tx_rtgfiles/sandingan_data_umkm_2012-2013.pdf </a:t>
            </a:r>
          </a:p>
        </p:txBody>
      </p:sp>
      <p:pic>
        <p:nvPicPr>
          <p:cNvPr id="7" name="Picture 2" descr="Image result for telkom indones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74965" y="136017"/>
            <a:ext cx="1863329" cy="102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372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104966" cy="1320800"/>
          </a:xfrm>
        </p:spPr>
        <p:txBody>
          <a:bodyPr/>
          <a:lstStyle/>
          <a:p>
            <a:r>
              <a:rPr lang="id-ID" spc="300" dirty="0" smtClean="0"/>
              <a:t>MASALAH TUKANG DAGANG DAN MASYARAKAT ?</a:t>
            </a:r>
            <a:endParaRPr lang="id-ID" spc="300" dirty="0"/>
          </a:p>
        </p:txBody>
      </p:sp>
      <p:sp>
        <p:nvSpPr>
          <p:cNvPr id="3" name="Content Placeholder 2"/>
          <p:cNvSpPr>
            <a:spLocks noGrp="1"/>
          </p:cNvSpPr>
          <p:nvPr>
            <p:ph idx="1"/>
          </p:nvPr>
        </p:nvSpPr>
        <p:spPr/>
        <p:txBody>
          <a:bodyPr>
            <a:normAutofit/>
          </a:bodyPr>
          <a:lstStyle/>
          <a:p>
            <a:pPr algn="just"/>
            <a:r>
              <a:rPr lang="id-ID" sz="2000" dirty="0" smtClean="0"/>
              <a:t>Tukang Dagang tidak tahu kemana arah berjualan yang tepat.</a:t>
            </a:r>
          </a:p>
          <a:p>
            <a:pPr algn="just"/>
            <a:r>
              <a:rPr lang="id-ID" sz="2000" dirty="0" smtClean="0"/>
              <a:t>Tukang Dagang tidak tahu dimana lokasi yang banyak calon pembeli.</a:t>
            </a:r>
          </a:p>
          <a:p>
            <a:pPr algn="just"/>
            <a:r>
              <a:rPr lang="id-ID" sz="2000" dirty="0" smtClean="0"/>
              <a:t>Tukang Dagang masih menggunakan cara konvensional dalam melakukan marketing.</a:t>
            </a:r>
          </a:p>
          <a:p>
            <a:pPr algn="just"/>
            <a:r>
              <a:rPr lang="id-ID" sz="2000" dirty="0" smtClean="0"/>
              <a:t>Masyarakat tidak tahu informasi kontak, jam operasional, produk, harga, dan ketersediaan dari produk.</a:t>
            </a:r>
          </a:p>
          <a:p>
            <a:pPr algn="just"/>
            <a:r>
              <a:rPr lang="id-ID" sz="2000" dirty="0" smtClean="0"/>
              <a:t>Masyarakat tidak tahu lokasi dari </a:t>
            </a:r>
            <a:r>
              <a:rPr lang="id-ID" sz="2000" smtClean="0"/>
              <a:t>Tukang Dagang keliling </a:t>
            </a:r>
            <a:r>
              <a:rPr lang="id-ID" sz="2000" dirty="0" smtClean="0"/>
              <a:t>saat ini.</a:t>
            </a:r>
            <a:endParaRPr lang="id-ID" sz="2000" dirty="0"/>
          </a:p>
        </p:txBody>
      </p:sp>
      <p:pic>
        <p:nvPicPr>
          <p:cNvPr id="5" name="Picture 2" descr="Image result for telkom indones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4965" y="136017"/>
            <a:ext cx="1863329" cy="102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631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7" name="Picture 2" descr="Image result for person think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311" y="2921730"/>
            <a:ext cx="2442148" cy="28387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2" descr="Image result for tanda tanya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91804" y="2721028"/>
            <a:ext cx="456627" cy="5799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biLevel thresh="75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218139" y="3618785"/>
            <a:ext cx="3672349" cy="2260216"/>
          </a:xfrm>
          <a:prstGeom prst="rect">
            <a:avLst/>
          </a:prstGeom>
        </p:spPr>
      </p:pic>
      <p:sp>
        <p:nvSpPr>
          <p:cNvPr id="10" name="Cloud 9"/>
          <p:cNvSpPr/>
          <p:nvPr/>
        </p:nvSpPr>
        <p:spPr>
          <a:xfrm rot="1643438">
            <a:off x="-641938" y="409584"/>
            <a:ext cx="4097908" cy="2436600"/>
          </a:xfrm>
          <a:prstGeom prst="cloud">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en-US" u="sng" dirty="0"/>
          </a:p>
        </p:txBody>
      </p:sp>
      <p:grpSp>
        <p:nvGrpSpPr>
          <p:cNvPr id="11" name="Group 10"/>
          <p:cNvGrpSpPr/>
          <p:nvPr/>
        </p:nvGrpSpPr>
        <p:grpSpPr>
          <a:xfrm>
            <a:off x="8067853" y="306406"/>
            <a:ext cx="3080578" cy="2301358"/>
            <a:chOff x="12797241" y="699412"/>
            <a:chExt cx="3882886" cy="2814710"/>
          </a:xfrm>
        </p:grpSpPr>
        <p:pic>
          <p:nvPicPr>
            <p:cNvPr id="12" name="Picture 24"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797241" y="1921399"/>
              <a:ext cx="1574425" cy="15744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4"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043522" y="699412"/>
              <a:ext cx="1574425" cy="15744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4"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105702" y="1939697"/>
              <a:ext cx="1574425" cy="1574425"/>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26" descr="Related image"/>
          <p:cNvPicPr>
            <a:picLocks noChangeAspect="1" noChangeArrowheads="1"/>
          </p:cNvPicPr>
          <p:nvPr/>
        </p:nvPicPr>
        <p:blipFill>
          <a:blip r:embed="rId7">
            <a:biLevel thresh="75000"/>
            <a:extLst>
              <a:ext uri="{28A0092B-C50C-407E-A947-70E740481C1C}">
                <a14:useLocalDpi xmlns:a14="http://schemas.microsoft.com/office/drawing/2010/main" val="0"/>
              </a:ext>
            </a:extLst>
          </a:blip>
          <a:srcRect/>
          <a:stretch>
            <a:fillRect/>
          </a:stretch>
        </p:blipFill>
        <p:spPr bwMode="auto">
          <a:xfrm>
            <a:off x="3579210" y="1377837"/>
            <a:ext cx="5173314" cy="448189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Image result for phone book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24909" y="1009352"/>
            <a:ext cx="741795" cy="74179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396" y="478330"/>
            <a:ext cx="806677" cy="806677"/>
          </a:xfrm>
          <a:prstGeom prst="rect">
            <a:avLst/>
          </a:prstGeom>
        </p:spPr>
      </p:pic>
      <p:pic>
        <p:nvPicPr>
          <p:cNvPr id="19" name="Picture 18"/>
          <p:cNvPicPr>
            <a:picLocks noChangeAspect="1"/>
          </p:cNvPicPr>
          <p:nvPr/>
        </p:nvPicPr>
        <p:blipFill>
          <a:blip r:embed="rId10" cstate="print">
            <a:biLevel thresh="7500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1714024" y="1385309"/>
            <a:ext cx="1380994" cy="981081"/>
          </a:xfrm>
          <a:prstGeom prst="rect">
            <a:avLst/>
          </a:prstGeom>
        </p:spPr>
      </p:pic>
      <p:pic>
        <p:nvPicPr>
          <p:cNvPr id="20" name="Picture 22" descr="Image result for tanda tanya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48431" y="2721028"/>
            <a:ext cx="456627" cy="57998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a:xfrm>
            <a:off x="295244" y="5879281"/>
            <a:ext cx="3182281" cy="769441"/>
          </a:xfrm>
          <a:prstGeom prst="rect">
            <a:avLst/>
          </a:prstGeom>
          <a:noFill/>
        </p:spPr>
        <p:txBody>
          <a:bodyPr wrap="none" lIns="91440" tIns="45720" rIns="91440" bIns="45720">
            <a:spAutoFit/>
          </a:bodyPr>
          <a:lstStyle/>
          <a:p>
            <a:pPr algn="ctr"/>
            <a:r>
              <a:rPr lang="id-ID" sz="4400" b="0" cap="none" spc="0" dirty="0" smtClean="0">
                <a:ln w="0"/>
                <a:solidFill>
                  <a:schemeClr val="tx1"/>
                </a:solidFill>
                <a:effectLst>
                  <a:outerShdw blurRad="38100" dist="19050" dir="2700000" algn="tl" rotWithShape="0">
                    <a:schemeClr val="dk1">
                      <a:alpha val="40000"/>
                    </a:schemeClr>
                  </a:outerShdw>
                </a:effectLst>
                <a:latin typeface="+mj-lt"/>
              </a:rPr>
              <a:t>Dimana ya ?</a:t>
            </a:r>
            <a:endParaRPr lang="en-US" sz="4400" b="0" cap="none" spc="0" dirty="0">
              <a:ln w="0"/>
              <a:solidFill>
                <a:schemeClr val="tx1"/>
              </a:solidFill>
              <a:effectLst>
                <a:outerShdw blurRad="38100" dist="19050" dir="2700000" algn="tl" rotWithShape="0">
                  <a:schemeClr val="dk1">
                    <a:alpha val="40000"/>
                  </a:schemeClr>
                </a:outerShdw>
              </a:effectLst>
              <a:latin typeface="+mj-lt"/>
            </a:endParaRPr>
          </a:p>
        </p:txBody>
      </p:sp>
      <p:sp>
        <p:nvSpPr>
          <p:cNvPr id="22" name="Rectangle 21"/>
          <p:cNvSpPr/>
          <p:nvPr/>
        </p:nvSpPr>
        <p:spPr>
          <a:xfrm>
            <a:off x="7434672" y="5734680"/>
            <a:ext cx="4757328" cy="769441"/>
          </a:xfrm>
          <a:prstGeom prst="rect">
            <a:avLst/>
          </a:prstGeom>
          <a:noFill/>
        </p:spPr>
        <p:txBody>
          <a:bodyPr wrap="none" lIns="91440" tIns="45720" rIns="91440" bIns="45720">
            <a:spAutoFit/>
          </a:bodyPr>
          <a:lstStyle/>
          <a:p>
            <a:pPr algn="ctr"/>
            <a:r>
              <a:rPr lang="id-ID" sz="4400" b="0" cap="none" spc="0" dirty="0" smtClean="0">
                <a:ln w="0"/>
                <a:solidFill>
                  <a:schemeClr val="tx1"/>
                </a:solidFill>
                <a:effectLst>
                  <a:outerShdw blurRad="38100" dist="19050" dir="2700000" algn="tl" rotWithShape="0">
                    <a:schemeClr val="dk1">
                      <a:alpha val="40000"/>
                    </a:schemeClr>
                  </a:outerShdw>
                </a:effectLst>
                <a:latin typeface="+mj-lt"/>
              </a:rPr>
              <a:t>Ke Arah mana ya ?</a:t>
            </a:r>
            <a:endParaRPr lang="en-US" sz="4400" b="0" cap="none" spc="0" dirty="0">
              <a:ln w="0"/>
              <a:solidFill>
                <a:schemeClr val="tx1"/>
              </a:solidFill>
              <a:effectLst>
                <a:outerShdw blurRad="38100" dist="19050" dir="2700000" algn="tl" rotWithShape="0">
                  <a:schemeClr val="dk1">
                    <a:alpha val="40000"/>
                  </a:schemeClr>
                </a:outerShdw>
              </a:effectLst>
              <a:latin typeface="+mj-lt"/>
            </a:endParaRPr>
          </a:p>
        </p:txBody>
      </p:sp>
      <p:sp>
        <p:nvSpPr>
          <p:cNvPr id="23" name="Rectangle 22"/>
          <p:cNvSpPr/>
          <p:nvPr/>
        </p:nvSpPr>
        <p:spPr>
          <a:xfrm>
            <a:off x="2604686" y="389329"/>
            <a:ext cx="6147838" cy="954107"/>
          </a:xfrm>
          <a:prstGeom prst="rect">
            <a:avLst/>
          </a:prstGeom>
          <a:noFill/>
        </p:spPr>
        <p:txBody>
          <a:bodyPr wrap="none" lIns="91440" tIns="45720" rIns="91440" bIns="45720">
            <a:spAutoFit/>
          </a:bodyPr>
          <a:lstStyle/>
          <a:p>
            <a:pPr algn="ctr"/>
            <a:r>
              <a:rPr lang="id-ID" sz="2800" b="0" cap="none" spc="300" dirty="0" smtClean="0">
                <a:ln w="0"/>
                <a:solidFill>
                  <a:schemeClr val="tx1"/>
                </a:solidFill>
                <a:effectLst>
                  <a:outerShdw blurRad="38100" dist="19050" dir="2700000" algn="tl" rotWithShape="0">
                    <a:schemeClr val="dk1">
                      <a:alpha val="40000"/>
                    </a:schemeClr>
                  </a:outerShdw>
                </a:effectLst>
              </a:rPr>
              <a:t>Dibutuhkan sebuah marketing </a:t>
            </a:r>
          </a:p>
          <a:p>
            <a:pPr algn="ctr"/>
            <a:r>
              <a:rPr lang="id-ID" sz="2800" spc="300" dirty="0" smtClean="0">
                <a:ln w="0"/>
                <a:effectLst>
                  <a:outerShdw blurRad="38100" dist="19050" dir="2700000" algn="tl" rotWithShape="0">
                    <a:schemeClr val="dk1">
                      <a:alpha val="40000"/>
                    </a:schemeClr>
                  </a:outerShdw>
                </a:effectLst>
              </a:rPr>
              <a:t>Berbasis Teknologi</a:t>
            </a:r>
            <a:endParaRPr lang="en-US" sz="2800" b="0" cap="none" spc="3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0072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11"/>
          <p:cNvPicPr>
            <a:picLocks noChangeAspect="1"/>
          </p:cNvPicPr>
          <p:nvPr/>
        </p:nvPicPr>
        <p:blipFill rotWithShape="1">
          <a:blip r:embed="rId2">
            <a:extLst>
              <a:ext uri="{28A0092B-C50C-407E-A947-70E740481C1C}">
                <a14:useLocalDpi xmlns:a14="http://schemas.microsoft.com/office/drawing/2010/main" val="0"/>
              </a:ext>
            </a:extLst>
          </a:blip>
          <a:srcRect l="-316" t="253" r="-536" b="-2229"/>
          <a:stretch/>
        </p:blipFill>
        <p:spPr>
          <a:xfrm>
            <a:off x="609601" y="2706114"/>
            <a:ext cx="10648950" cy="2584559"/>
          </a:xfrm>
          <a:prstGeom prst="rect">
            <a:avLst/>
          </a:prstGeom>
        </p:spPr>
      </p:pic>
      <p:pic>
        <p:nvPicPr>
          <p:cNvPr id="6" name="Picture 2" descr="Image result for telkom indones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74965" y="136017"/>
            <a:ext cx="1863329" cy="102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62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grpSp>
        <p:nvGrpSpPr>
          <p:cNvPr id="56" name="Group 55"/>
          <p:cNvGrpSpPr/>
          <p:nvPr/>
        </p:nvGrpSpPr>
        <p:grpSpPr>
          <a:xfrm>
            <a:off x="1627090" y="1002532"/>
            <a:ext cx="10564910" cy="5730370"/>
            <a:chOff x="797201" y="310792"/>
            <a:chExt cx="10564910" cy="5730370"/>
          </a:xfrm>
        </p:grpSpPr>
        <p:sp>
          <p:nvSpPr>
            <p:cNvPr id="18" name="TextBox 17"/>
            <p:cNvSpPr txBox="1"/>
            <p:nvPr/>
          </p:nvSpPr>
          <p:spPr>
            <a:xfrm>
              <a:off x="9447804" y="5411360"/>
              <a:ext cx="1914307" cy="369332"/>
            </a:xfrm>
            <a:prstGeom prst="rect">
              <a:avLst/>
            </a:prstGeom>
            <a:noFill/>
          </p:spPr>
          <p:txBody>
            <a:bodyPr wrap="none" rtlCol="0">
              <a:spAutoFit/>
            </a:bodyPr>
            <a:lstStyle/>
            <a:p>
              <a:r>
                <a:rPr lang="en-US" b="1" spc="600" dirty="0" smtClean="0">
                  <a:latin typeface="Bebas Neue Bold" panose="020B0606020202050201" pitchFamily="34" charset="0"/>
                </a:rPr>
                <a:t>Freelancer</a:t>
              </a:r>
              <a:endParaRPr lang="en-US" b="1" spc="600" dirty="0">
                <a:latin typeface="Bebas Neue Bold" panose="020B0606020202050201" pitchFamily="34" charset="0"/>
              </a:endParaRPr>
            </a:p>
          </p:txBody>
        </p:sp>
        <p:grpSp>
          <p:nvGrpSpPr>
            <p:cNvPr id="32" name="Group 31"/>
            <p:cNvGrpSpPr/>
            <p:nvPr/>
          </p:nvGrpSpPr>
          <p:grpSpPr>
            <a:xfrm>
              <a:off x="797201" y="310792"/>
              <a:ext cx="9858038" cy="5730370"/>
              <a:chOff x="797201" y="310792"/>
              <a:chExt cx="9858038" cy="5730370"/>
            </a:xfrm>
          </p:grpSpPr>
          <p:sp>
            <p:nvSpPr>
              <p:cNvPr id="4" name="TextBox 3"/>
              <p:cNvSpPr txBox="1"/>
              <p:nvPr/>
            </p:nvSpPr>
            <p:spPr>
              <a:xfrm>
                <a:off x="3107138" y="1325346"/>
                <a:ext cx="914033" cy="369332"/>
              </a:xfrm>
              <a:prstGeom prst="rect">
                <a:avLst/>
              </a:prstGeom>
              <a:noFill/>
            </p:spPr>
            <p:txBody>
              <a:bodyPr wrap="none" rtlCol="0">
                <a:spAutoFit/>
              </a:bodyPr>
              <a:lstStyle/>
              <a:p>
                <a:r>
                  <a:rPr lang="en-US" b="1" spc="600" dirty="0" smtClean="0">
                    <a:latin typeface="Bebas Neue Bold" panose="020B0606020202050201" pitchFamily="34" charset="0"/>
                  </a:rPr>
                  <a:t>User</a:t>
                </a:r>
                <a:endParaRPr lang="en-US" b="1" spc="600" dirty="0">
                  <a:latin typeface="Bebas Neue Bold" panose="020B0606020202050201"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201" y="1664614"/>
                <a:ext cx="851773" cy="795761"/>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16643" y="1664614"/>
                <a:ext cx="851773" cy="795761"/>
              </a:xfrm>
              <a:prstGeom prst="rect">
                <a:avLst/>
              </a:prstGeom>
            </p:spPr>
          </p:pic>
          <p:sp>
            <p:nvSpPr>
              <p:cNvPr id="7" name="TextBox 6"/>
              <p:cNvSpPr txBox="1"/>
              <p:nvPr/>
            </p:nvSpPr>
            <p:spPr>
              <a:xfrm>
                <a:off x="5087904" y="2458797"/>
                <a:ext cx="1715534" cy="369332"/>
              </a:xfrm>
              <a:prstGeom prst="rect">
                <a:avLst/>
              </a:prstGeom>
              <a:noFill/>
            </p:spPr>
            <p:txBody>
              <a:bodyPr wrap="none" rtlCol="0">
                <a:spAutoFit/>
              </a:bodyPr>
              <a:lstStyle/>
              <a:p>
                <a:r>
                  <a:rPr lang="en-US" b="1" spc="600" dirty="0" err="1" smtClean="0">
                    <a:latin typeface="Bebas Neue Bold" panose="020B0606020202050201" pitchFamily="34" charset="0"/>
                  </a:rPr>
                  <a:t>Pengguna</a:t>
                </a:r>
                <a:endParaRPr lang="en-US" b="1" spc="600" dirty="0">
                  <a:latin typeface="Bebas Neue Bold" panose="020B0606020202050201" pitchFamily="34" charset="0"/>
                </a:endParaRPr>
              </a:p>
            </p:txBody>
          </p:sp>
          <p:sp>
            <p:nvSpPr>
              <p:cNvPr id="8" name="TextBox 7"/>
              <p:cNvSpPr txBox="1"/>
              <p:nvPr/>
            </p:nvSpPr>
            <p:spPr>
              <a:xfrm>
                <a:off x="797201" y="2460375"/>
                <a:ext cx="1157689" cy="369332"/>
              </a:xfrm>
              <a:prstGeom prst="rect">
                <a:avLst/>
              </a:prstGeom>
              <a:noFill/>
            </p:spPr>
            <p:txBody>
              <a:bodyPr wrap="none" rtlCol="0">
                <a:spAutoFit/>
              </a:bodyPr>
              <a:lstStyle/>
              <a:p>
                <a:r>
                  <a:rPr lang="en-US" b="1" spc="600" dirty="0" smtClean="0">
                    <a:latin typeface="Bebas Neue Bold" panose="020B0606020202050201" pitchFamily="34" charset="0"/>
                  </a:rPr>
                  <a:t>Admin</a:t>
                </a:r>
                <a:endParaRPr lang="en-US" b="1" spc="600" dirty="0">
                  <a:latin typeface="Bebas Neue Bold" panose="020B0606020202050201"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27792" y="2798066"/>
                <a:ext cx="851773" cy="795761"/>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9799" y="2798066"/>
                <a:ext cx="851773" cy="795761"/>
              </a:xfrm>
              <a:prstGeom prst="rect">
                <a:avLst/>
              </a:prstGeom>
            </p:spPr>
          </p:pic>
          <p:sp>
            <p:nvSpPr>
              <p:cNvPr id="11" name="TextBox 10"/>
              <p:cNvSpPr txBox="1"/>
              <p:nvPr/>
            </p:nvSpPr>
            <p:spPr>
              <a:xfrm>
                <a:off x="6314378" y="3592976"/>
                <a:ext cx="2591350" cy="369332"/>
              </a:xfrm>
              <a:prstGeom prst="rect">
                <a:avLst/>
              </a:prstGeom>
              <a:noFill/>
            </p:spPr>
            <p:txBody>
              <a:bodyPr wrap="none" rtlCol="0">
                <a:spAutoFit/>
              </a:bodyPr>
              <a:lstStyle/>
              <a:p>
                <a:r>
                  <a:rPr lang="en-US" b="1" spc="600" dirty="0" err="1" smtClean="0">
                    <a:latin typeface="Bebas Neue Bold" panose="020B0606020202050201" pitchFamily="34" charset="0"/>
                  </a:rPr>
                  <a:t>Tukang</a:t>
                </a:r>
                <a:r>
                  <a:rPr lang="en-US" b="1" spc="600" dirty="0" smtClean="0">
                    <a:latin typeface="Bebas Neue Bold" panose="020B0606020202050201" pitchFamily="34" charset="0"/>
                  </a:rPr>
                  <a:t> </a:t>
                </a:r>
                <a:r>
                  <a:rPr lang="en-US" b="1" spc="600" dirty="0" err="1" smtClean="0">
                    <a:latin typeface="Bebas Neue Bold" panose="020B0606020202050201" pitchFamily="34" charset="0"/>
                  </a:rPr>
                  <a:t>Dagang</a:t>
                </a:r>
                <a:endParaRPr lang="en-US" b="1" spc="600" dirty="0">
                  <a:latin typeface="Bebas Neue Bold" panose="020B0606020202050201" pitchFamily="34" charset="0"/>
                </a:endParaRPr>
              </a:p>
            </p:txBody>
          </p:sp>
          <p:sp>
            <p:nvSpPr>
              <p:cNvPr id="12" name="TextBox 11"/>
              <p:cNvSpPr txBox="1"/>
              <p:nvPr/>
            </p:nvSpPr>
            <p:spPr>
              <a:xfrm>
                <a:off x="3246287" y="3623133"/>
                <a:ext cx="1988045" cy="369332"/>
              </a:xfrm>
              <a:prstGeom prst="rect">
                <a:avLst/>
              </a:prstGeom>
              <a:noFill/>
            </p:spPr>
            <p:txBody>
              <a:bodyPr wrap="none" rtlCol="0">
                <a:spAutoFit/>
              </a:bodyPr>
              <a:lstStyle/>
              <a:p>
                <a:r>
                  <a:rPr lang="en-US" b="1" spc="600" dirty="0" err="1" smtClean="0">
                    <a:latin typeface="Bebas Neue Bold" panose="020B0606020202050201" pitchFamily="34" charset="0"/>
                  </a:rPr>
                  <a:t>Masyarakat</a:t>
                </a:r>
                <a:endParaRPr lang="en-US" b="1" spc="600" dirty="0">
                  <a:latin typeface="Bebas Neue Bold" panose="020B0606020202050201" pitchFamily="34" charset="0"/>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6131" y="4599069"/>
                <a:ext cx="851773" cy="795761"/>
              </a:xfrm>
              <a:prstGeom prst="rect">
                <a:avLst/>
              </a:prstGeom>
            </p:spPr>
          </p:pic>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0737" y="4615599"/>
                <a:ext cx="851773" cy="795761"/>
              </a:xfrm>
              <a:prstGeom prst="rect">
                <a:avLst/>
              </a:prstGeom>
            </p:spPr>
          </p:pic>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03466" y="4599069"/>
                <a:ext cx="851773" cy="795761"/>
              </a:xfrm>
              <a:prstGeom prst="rect">
                <a:avLst/>
              </a:prstGeom>
            </p:spPr>
          </p:pic>
          <p:sp>
            <p:nvSpPr>
              <p:cNvPr id="16" name="TextBox 15"/>
              <p:cNvSpPr txBox="1"/>
              <p:nvPr/>
            </p:nvSpPr>
            <p:spPr>
              <a:xfrm>
                <a:off x="3843544" y="5394831"/>
                <a:ext cx="1705916" cy="646331"/>
              </a:xfrm>
              <a:prstGeom prst="rect">
                <a:avLst/>
              </a:prstGeom>
              <a:noFill/>
            </p:spPr>
            <p:txBody>
              <a:bodyPr wrap="none" rtlCol="0">
                <a:spAutoFit/>
              </a:bodyPr>
              <a:lstStyle/>
              <a:p>
                <a:pPr algn="ctr"/>
                <a:r>
                  <a:rPr lang="en-US" b="1" spc="600" dirty="0" err="1" smtClean="0">
                    <a:latin typeface="Bebas Neue Bold" panose="020B0606020202050201" pitchFamily="34" charset="0"/>
                  </a:rPr>
                  <a:t>Pedagang</a:t>
                </a:r>
                <a:endParaRPr lang="en-US" b="1" spc="600" dirty="0" smtClean="0">
                  <a:latin typeface="Bebas Neue Bold" panose="020B0606020202050201" pitchFamily="34" charset="0"/>
                </a:endParaRPr>
              </a:p>
              <a:p>
                <a:pPr algn="ctr"/>
                <a:r>
                  <a:rPr lang="en-US" b="1" spc="600" dirty="0" err="1" smtClean="0">
                    <a:latin typeface="Bebas Neue Bold" panose="020B0606020202050201" pitchFamily="34" charset="0"/>
                  </a:rPr>
                  <a:t>Keliling</a:t>
                </a:r>
                <a:endParaRPr lang="en-US" b="1" spc="600" dirty="0">
                  <a:latin typeface="Bebas Neue Bold" panose="020B0606020202050201" pitchFamily="34" charset="0"/>
                </a:endParaRPr>
              </a:p>
            </p:txBody>
          </p:sp>
          <p:sp>
            <p:nvSpPr>
              <p:cNvPr id="17" name="TextBox 16"/>
              <p:cNvSpPr txBox="1"/>
              <p:nvPr/>
            </p:nvSpPr>
            <p:spPr>
              <a:xfrm>
                <a:off x="6686234" y="5394830"/>
                <a:ext cx="1705916" cy="646331"/>
              </a:xfrm>
              <a:prstGeom prst="rect">
                <a:avLst/>
              </a:prstGeom>
              <a:noFill/>
            </p:spPr>
            <p:txBody>
              <a:bodyPr wrap="none" rtlCol="0">
                <a:spAutoFit/>
              </a:bodyPr>
              <a:lstStyle/>
              <a:p>
                <a:pPr algn="ctr"/>
                <a:r>
                  <a:rPr lang="en-US" b="1" spc="600" dirty="0" err="1" smtClean="0">
                    <a:latin typeface="Bebas Neue Bold" panose="020B0606020202050201" pitchFamily="34" charset="0"/>
                  </a:rPr>
                  <a:t>Pedagang</a:t>
                </a:r>
                <a:endParaRPr lang="en-US" b="1" spc="600" dirty="0">
                  <a:latin typeface="Bebas Neue Bold" panose="020B0606020202050201" pitchFamily="34" charset="0"/>
                </a:endParaRPr>
              </a:p>
              <a:p>
                <a:pPr algn="ctr"/>
                <a:r>
                  <a:rPr lang="en-US" b="1" spc="600" dirty="0" err="1" smtClean="0">
                    <a:latin typeface="Bebas Neue Bold" panose="020B0606020202050201" pitchFamily="34" charset="0"/>
                  </a:rPr>
                  <a:t>Tetap</a:t>
                </a:r>
                <a:endParaRPr lang="en-US" b="1" spc="600" dirty="0">
                  <a:latin typeface="Bebas Neue Bold" panose="020B0606020202050201" pitchFamily="34" charset="0"/>
                </a:endParaRPr>
              </a:p>
            </p:txBody>
          </p:sp>
          <p:cxnSp>
            <p:nvCxnSpPr>
              <p:cNvPr id="19" name="Elbow Connector 18"/>
              <p:cNvCxnSpPr>
                <a:endCxn id="5" idx="0"/>
              </p:cNvCxnSpPr>
              <p:nvPr/>
            </p:nvCxnSpPr>
            <p:spPr>
              <a:xfrm rot="10800000" flipV="1">
                <a:off x="1223087" y="887760"/>
                <a:ext cx="1788086" cy="77685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0" name="Elbow Connector 19"/>
              <p:cNvCxnSpPr>
                <a:endCxn id="6" idx="0"/>
              </p:cNvCxnSpPr>
              <p:nvPr/>
            </p:nvCxnSpPr>
            <p:spPr>
              <a:xfrm>
                <a:off x="3862947" y="887760"/>
                <a:ext cx="1879583" cy="77685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1" name="Elbow Connector 20"/>
              <p:cNvCxnSpPr>
                <a:stCxn id="6" idx="1"/>
                <a:endCxn id="9" idx="0"/>
              </p:cNvCxnSpPr>
              <p:nvPr/>
            </p:nvCxnSpPr>
            <p:spPr>
              <a:xfrm rot="10800000" flipV="1">
                <a:off x="4053679" y="2062494"/>
                <a:ext cx="1262965" cy="73557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2" name="Elbow Connector 21"/>
              <p:cNvCxnSpPr>
                <a:stCxn id="6" idx="3"/>
                <a:endCxn id="10" idx="0"/>
              </p:cNvCxnSpPr>
              <p:nvPr/>
            </p:nvCxnSpPr>
            <p:spPr>
              <a:xfrm>
                <a:off x="6168416" y="2062495"/>
                <a:ext cx="1277269" cy="73557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3" name="Elbow Connector 22"/>
              <p:cNvCxnSpPr>
                <a:stCxn id="10" idx="1"/>
                <a:endCxn id="13" idx="3"/>
              </p:cNvCxnSpPr>
              <p:nvPr/>
            </p:nvCxnSpPr>
            <p:spPr>
              <a:xfrm rot="10800000" flipV="1">
                <a:off x="5087905" y="3195946"/>
                <a:ext cx="1931895" cy="1801003"/>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4" name="Elbow Connector 23"/>
              <p:cNvCxnSpPr>
                <a:stCxn id="10" idx="3"/>
                <a:endCxn id="15" idx="1"/>
              </p:cNvCxnSpPr>
              <p:nvPr/>
            </p:nvCxnSpPr>
            <p:spPr>
              <a:xfrm>
                <a:off x="7871572" y="3195947"/>
                <a:ext cx="1931895" cy="1801003"/>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14" idx="0"/>
              </p:cNvCxnSpPr>
              <p:nvPr/>
            </p:nvCxnSpPr>
            <p:spPr>
              <a:xfrm>
                <a:off x="7646623" y="3983442"/>
                <a:ext cx="1" cy="632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1007" y="310792"/>
                <a:ext cx="851773" cy="795761"/>
              </a:xfrm>
              <a:prstGeom prst="rect">
                <a:avLst/>
              </a:prstGeom>
            </p:spPr>
          </p:pic>
        </p:grpSp>
      </p:grpSp>
      <p:sp>
        <p:nvSpPr>
          <p:cNvPr id="31" name="Title 1"/>
          <p:cNvSpPr>
            <a:spLocks noGrp="1"/>
          </p:cNvSpPr>
          <p:nvPr>
            <p:ph type="title"/>
          </p:nvPr>
        </p:nvSpPr>
        <p:spPr>
          <a:xfrm>
            <a:off x="528294" y="360286"/>
            <a:ext cx="3049362" cy="930730"/>
          </a:xfrm>
        </p:spPr>
        <p:txBody>
          <a:bodyPr>
            <a:noAutofit/>
          </a:bodyPr>
          <a:lstStyle/>
          <a:p>
            <a:r>
              <a:rPr lang="id-ID" sz="4000" spc="300" dirty="0" smtClean="0">
                <a:solidFill>
                  <a:schemeClr val="tx1"/>
                </a:solidFill>
              </a:rPr>
              <a:t>PENGGUNA</a:t>
            </a:r>
            <a:endParaRPr lang="id-ID" sz="4000" spc="300" dirty="0">
              <a:solidFill>
                <a:schemeClr val="tx1"/>
              </a:solidFill>
            </a:endParaRPr>
          </a:p>
        </p:txBody>
      </p:sp>
      <p:pic>
        <p:nvPicPr>
          <p:cNvPr id="29" name="Picture 2" descr="Image result for telkom indones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74965" y="136017"/>
            <a:ext cx="1863329" cy="1024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315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Custom 5">
      <a:dk1>
        <a:sysClr val="windowText" lastClr="000000"/>
      </a:dk1>
      <a:lt1>
        <a:sysClr val="window" lastClr="FFFFFF"/>
      </a:lt1>
      <a:dk2>
        <a:srgbClr val="696464"/>
      </a:dk2>
      <a:lt2>
        <a:srgbClr val="E9E5DC"/>
      </a:lt2>
      <a:accent1>
        <a:srgbClr val="C00000"/>
      </a:accent1>
      <a:accent2>
        <a:srgbClr val="FFFFFF"/>
      </a:accent2>
      <a:accent3>
        <a:srgbClr val="A28E6A"/>
      </a:accent3>
      <a:accent4>
        <a:srgbClr val="956251"/>
      </a:accent4>
      <a:accent5>
        <a:srgbClr val="918485"/>
      </a:accent5>
      <a:accent6>
        <a:srgbClr val="FFFF00"/>
      </a:accent6>
      <a:hlink>
        <a:srgbClr val="CC9900"/>
      </a:hlink>
      <a:folHlink>
        <a:srgbClr val="96A9A9"/>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1057</TotalTime>
  <Words>408</Words>
  <Application>Microsoft Office PowerPoint</Application>
  <PresentationFormat>Widescreen</PresentationFormat>
  <Paragraphs>74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Bebas Neue Bold</vt:lpstr>
      <vt:lpstr>Franklin Gothic Book</vt:lpstr>
      <vt:lpstr>Franklin Gothic Medium</vt:lpstr>
      <vt:lpstr>Wingdings 3</vt:lpstr>
      <vt:lpstr>Facet</vt:lpstr>
      <vt:lpstr>Telkom Hackaton 2018</vt:lpstr>
      <vt:lpstr>TUKANG DAGANG  ???</vt:lpstr>
      <vt:lpstr>USAHA MIKRO ?? </vt:lpstr>
      <vt:lpstr>PowerPoint Presentation</vt:lpstr>
      <vt:lpstr>PowerPoint Presentation</vt:lpstr>
      <vt:lpstr>MASALAH TUKANG DAGANG DAN MASYARAKAT ?</vt:lpstr>
      <vt:lpstr>PowerPoint Presentation</vt:lpstr>
      <vt:lpstr>PowerPoint Presentation</vt:lpstr>
      <vt:lpstr>PENGGUNA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SMS One Time Password (OTP)  </vt:lpstr>
      <vt:lpstr>SMS Notification</vt:lpstr>
      <vt:lpstr>Helio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Indosat Oordeoo Wireless Innovation Contest</dc:title>
  <dc:creator>35utech2</dc:creator>
  <cp:lastModifiedBy>35utech2</cp:lastModifiedBy>
  <cp:revision>63</cp:revision>
  <dcterms:created xsi:type="dcterms:W3CDTF">2017-11-12T12:57:12Z</dcterms:created>
  <dcterms:modified xsi:type="dcterms:W3CDTF">2018-02-11T05:11:31Z</dcterms:modified>
</cp:coreProperties>
</file>