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  <p:sldId id="265" r:id="rId10"/>
    <p:sldId id="266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3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8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BF6D1C-52C9-4357-8944-1E489A6BB46A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7F5C72-1FD7-4828-AF23-1A4ACECE2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2299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BCC9F91-2E6B-45F6-8057-49F1698778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78585137-1294-43F7-99E1-4BCA53DC79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35C14A9-C039-49E3-999E-A35C49889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37837-C7F9-4C9B-967C-D288A899F491}" type="datetime1">
              <a:rPr lang="en-US" smtClean="0"/>
              <a:t>3/6/2018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95DFD440-CA63-421A-A6E4-9643A0F72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A996AC8-757B-4810-A31B-7B783FC08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18B05-EC86-48AB-9D96-B29595AB1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774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BD01466-5583-4E0C-96BA-9A42FF6F4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74EA4ABE-1C6B-4D4D-B46A-146D7C8F56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DCBC0DE2-667E-4F02-BFA0-73DEA4B86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FEC62-DCEF-4299-8206-B6845E5AE1CB}" type="datetime1">
              <a:rPr lang="en-US" smtClean="0"/>
              <a:t>3/6/2018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16E16B54-DCB0-455C-81F4-3192DB45F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3216251-2769-4024-B8AB-9DC921D72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18B05-EC86-48AB-9D96-B29595AB1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731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133E277E-F965-49BF-AF26-3425739332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7E53CB6A-3ABA-4DB9-A016-D126C83A25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028082C-80E9-4487-B867-04F24480E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BB041-4D87-4D7C-890D-A10C379C88F8}" type="datetime1">
              <a:rPr lang="en-US" smtClean="0"/>
              <a:t>3/6/2018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D00CF89-5EBC-4EAC-9507-CC9B68074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E8C8727-BF5F-4D4B-A5EC-E2EE26ABE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18B05-EC86-48AB-9D96-B29595AB1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779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60052FF-C21D-4D8F-87A5-92724483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BC6025B-E85D-454C-BD68-209C781B0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8C85C64-CB56-4A6A-B112-0F34612A0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C723B-28BA-476F-817E-20C34C4491DE}" type="datetime1">
              <a:rPr lang="en-US" smtClean="0"/>
              <a:t>3/6/2018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96A9B03-ACF4-4A57-B7D8-7202F5B34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DA33844-DCC5-42C9-82A3-11ADF7B62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18B05-EC86-48AB-9D96-B29595AB1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674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C971FE4-0003-4ECC-B5B2-A40A285B1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34A35920-2FD6-4031-900B-AAE5935054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A6F9815-BC90-49A6-832E-2776741B7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F7549-2BAA-4AB8-A718-4A0532603989}" type="datetime1">
              <a:rPr lang="en-US" smtClean="0"/>
              <a:t>3/6/2018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7BD50DCE-8FED-41A5-8D59-A5257AE14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12F32AE-71E1-4082-AEA3-A7E6DB615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18B05-EC86-48AB-9D96-B29595AB1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670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8CDFA99-750A-4A41-A285-BE624A721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3092DCC-B73F-4EAA-A2B3-9B21B744DA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AA6139D9-958E-4ED8-B259-88CA8A00EA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838D194F-B72D-40E2-B714-21F570BA6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FB36C-8E8E-4B0A-ADC7-A710C5A3C999}" type="datetime1">
              <a:rPr lang="en-US" smtClean="0"/>
              <a:t>3/6/2018</a:t>
            </a:fld>
            <a:endParaRPr lang="en-US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BF7DA042-2F17-416B-BFA9-17E3CED03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0CDE8525-C84C-4678-9897-6C94A4875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18B05-EC86-48AB-9D96-B29595AB1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159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582393C-921E-4520-B4A9-3C10A958F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50D92B08-04E1-4972-9FA0-4FC00B290B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8AE9D4C1-35BD-4705-B8CC-8522BB4FC3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8CDD956D-1534-4442-A852-F9B4866C9E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FD531C49-D8BD-4D0F-A83A-2E9772B4DA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CE878DFE-D6D5-4DCB-80BC-9F574180F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7CE3D-F12F-4581-9CA1-09C9DCED13CD}" type="datetime1">
              <a:rPr lang="en-US" smtClean="0"/>
              <a:t>3/6/2018</a:t>
            </a:fld>
            <a:endParaRPr lang="en-US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860E65C4-1DB7-4317-B810-E4528792D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9F839647-CB83-48FF-BB5C-0F0115D70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18B05-EC86-48AB-9D96-B29595AB1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275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FD17B7D-E35C-4662-8089-300699C4C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84569912-09FF-484A-B2C5-B572D78C7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3614D-7FDC-49A2-B045-96DC64D9C93E}" type="datetime1">
              <a:rPr lang="en-US" smtClean="0"/>
              <a:t>3/6/2018</a:t>
            </a:fld>
            <a:endParaRPr lang="en-US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7E757BCA-1750-4397-81B7-C2154E23A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FAA89DA0-62B0-42BB-AF85-C815A57A7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18B05-EC86-48AB-9D96-B29595AB1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415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630222FC-D987-487E-92A0-486498092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7D23B-E866-491F-A426-823B7582F816}" type="datetime1">
              <a:rPr lang="en-US" smtClean="0"/>
              <a:t>3/6/2018</a:t>
            </a:fld>
            <a:endParaRPr lang="en-US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7EE0052A-15D4-493C-AF48-E446AF37C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46689814-22B9-4788-9EB2-A64A01376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18B05-EC86-48AB-9D96-B29595AB1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699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2C63BE9-0D7C-4BED-BD05-3711C26D1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4AD0959-8606-4166-BB30-4938D7747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A6CBB893-5FE6-47E9-9E6A-7CF3395F09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54D93E93-C5D2-4E3F-B5D2-1294FA7DE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7E2BA-54B1-4F8B-899C-12D86B705534}" type="datetime1">
              <a:rPr lang="en-US" smtClean="0"/>
              <a:t>3/6/2018</a:t>
            </a:fld>
            <a:endParaRPr lang="en-US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AD5E58DC-F65D-48CA-8320-957CB914A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CE903FB0-2698-4CA5-B2BB-16A852970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18B05-EC86-48AB-9D96-B29595AB1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882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EAB4ABB-836D-437D-BE11-8CF00C49F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BB30EF30-8D6A-4759-BA4F-A96D888AB5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3325E54B-7E9B-4673-ABD4-E4B897439D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028842FE-FCA2-4942-8F27-B173D0935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18493-1347-4378-B316-9E5B34F4D415}" type="datetime1">
              <a:rPr lang="en-US" smtClean="0"/>
              <a:t>3/6/2018</a:t>
            </a:fld>
            <a:endParaRPr lang="en-US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D96C9769-69E3-47BE-A4B2-499A6743C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92008A2F-4099-407D-8FB3-56EB69581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18B05-EC86-48AB-9D96-B29595AB1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534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2D73C501-DEF8-45B4-A081-35E1CFC5D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6B2ECDF2-C1D9-4829-877C-6D3D20CF0C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DA7E95CB-74C4-450D-B6AB-4A0698E56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520BE-174B-4343-B80F-61C0C76D586D}" type="datetime1">
              <a:rPr lang="en-US" smtClean="0"/>
              <a:t>3/6/2018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04C9F0E-CF57-437D-80DA-9E09A9814B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C2315E9-B4F9-4E20-B538-B1905298D4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18B05-EC86-48AB-9D96-B29595AB1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351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pring-projects/spring-boot/wiki/Spring-Boot-2.0-Release-Notes" TargetMode="External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pring.io/spring/docs/current/spring-framework-reference/web-reactive.html" TargetMode="External"/><Relationship Id="rId7" Type="http://schemas.openxmlformats.org/officeDocument/2006/relationships/hyperlink" Target="https://github.com/spring-projects/spring-boot/wiki/Spring-Boot-2.0-Release-Notes" TargetMode="External"/><Relationship Id="rId2" Type="http://schemas.openxmlformats.org/officeDocument/2006/relationships/hyperlink" Target="https://spring.io/blog/2018/03/01/spring-boot-2-0-goes-g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spring.io/spring-boot/docs/current/reference/htmlsingle/#using-boot-starter" TargetMode="External"/><Relationship Id="rId5" Type="http://schemas.openxmlformats.org/officeDocument/2006/relationships/hyperlink" Target="https://docs.spring.io/spring/docs/5.0.5.BUILD-SNAPSHOT/spring-framework-reference/languages.html#kotlin" TargetMode="External"/><Relationship Id="rId4" Type="http://schemas.openxmlformats.org/officeDocument/2006/relationships/hyperlink" Target="https://docs.spring.io/spring-boot/docs/2.0.x-SNAPSHOT/reference/htmlsingle/#boot-features-kotlin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spring.io/spring/docs/current/spring-framework-reference/web-reactive.html#webflux-framework-choic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71FBDAA-CDA7-4A74-9143-9919736B99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Spring </a:t>
            </a:r>
            <a:r>
              <a:rPr lang="pl-PL" dirty="0" err="1"/>
              <a:t>Boot</a:t>
            </a:r>
            <a:r>
              <a:rPr lang="pl-PL" dirty="0"/>
              <a:t> 2.0</a:t>
            </a:r>
            <a:endParaRPr lang="en-US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815FD5D7-F3B6-4307-B5D4-1C2DC7C4A1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Michał </a:t>
            </a:r>
            <a:r>
              <a:rPr lang="pl-PL" dirty="0" err="1"/>
              <a:t>Jereczek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7809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E44B9AE-B6B7-41DE-B020-8E9EB6A8A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2.4 Niespodzianka</a:t>
            </a:r>
            <a:endParaRPr lang="en-US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CDEA2DA8-2115-47E4-B591-FC06863FE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18B05-EC86-48AB-9D96-B29595AB1CB6}" type="slidenum">
              <a:rPr lang="en-US" smtClean="0"/>
              <a:t>10</a:t>
            </a:fld>
            <a:endParaRPr lang="en-US" dirty="0"/>
          </a:p>
        </p:txBody>
      </p:sp>
      <p:pic>
        <p:nvPicPr>
          <p:cNvPr id="4102" name="Picture 6" descr="ASCII Art">
            <a:extLst>
              <a:ext uri="{FF2B5EF4-FFF2-40B4-BE49-F238E27FC236}">
                <a16:creationId xmlns:a16="http://schemas.microsoft.com/office/drawing/2014/main" id="{E44FE266-268A-413C-AB53-80867D31DCB0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9307" y="1524760"/>
            <a:ext cx="6950532" cy="473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ole tekstowe 6">
            <a:extLst>
              <a:ext uri="{FF2B5EF4-FFF2-40B4-BE49-F238E27FC236}">
                <a16:creationId xmlns:a16="http://schemas.microsoft.com/office/drawing/2014/main" id="{1474E8CB-85F9-4BC1-BB77-9B412FDD9BBA}"/>
              </a:ext>
            </a:extLst>
          </p:cNvPr>
          <p:cNvSpPr txBox="1"/>
          <p:nvPr/>
        </p:nvSpPr>
        <p:spPr>
          <a:xfrm>
            <a:off x="2541096" y="6259810"/>
            <a:ext cx="687874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dirty="0"/>
              <a:t>Źródło: </a:t>
            </a:r>
            <a:r>
              <a:rPr lang="pl-PL" sz="1400" dirty="0">
                <a:hlinkClick r:id="rId3"/>
              </a:rPr>
              <a:t>https://github.com/spring-projects/spring-boot/wiki/Spring-Boot-2.0-Release-Notes</a:t>
            </a:r>
            <a:endParaRPr lang="pl-PL" sz="1400" dirty="0"/>
          </a:p>
          <a:p>
            <a:endParaRPr lang="pl-PL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108368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EAAEBD8-948C-4CDC-8C12-239DD4315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	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BC34DB9-E994-4EEA-85C7-27C13D6D50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17007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/>
              <a:t>Źródła:</a:t>
            </a:r>
          </a:p>
          <a:p>
            <a:r>
              <a:rPr lang="en-US" sz="2000" dirty="0">
                <a:hlinkClick r:id="rId2"/>
              </a:rPr>
              <a:t>https://spring.io/blog/2018/03/01/spring-boot-2-0-goes-ga</a:t>
            </a:r>
            <a:endParaRPr lang="pl-PL" sz="2000" dirty="0"/>
          </a:p>
          <a:p>
            <a:r>
              <a:rPr lang="pl-PL" sz="2000" dirty="0">
                <a:hlinkClick r:id="rId3"/>
              </a:rPr>
              <a:t>https://docs.spring.io/spring/docs/current/spring-framework-reference/web-reactive.html</a:t>
            </a:r>
            <a:endParaRPr lang="pl-PL" sz="2000" dirty="0"/>
          </a:p>
          <a:p>
            <a:r>
              <a:rPr lang="pl-PL" sz="2000" dirty="0">
                <a:hlinkClick r:id="rId4"/>
              </a:rPr>
              <a:t>https://docs.spring.io/spring-boot/docs/2.0.x-SNAPSHOT/reference/htmlsingle/#boot-features-kotlin</a:t>
            </a:r>
            <a:endParaRPr lang="pl-PL" sz="2000" dirty="0"/>
          </a:p>
          <a:p>
            <a:r>
              <a:rPr lang="pl-PL" sz="2000" dirty="0">
                <a:hlinkClick r:id="rId5"/>
              </a:rPr>
              <a:t>https://docs.spring.io/spring/docs/5.0.5.BUILD-SNAPSHOT/spring-framework-reference/languages.html#kotlin</a:t>
            </a:r>
            <a:endParaRPr lang="pl-PL" sz="2000" dirty="0"/>
          </a:p>
          <a:p>
            <a:r>
              <a:rPr lang="en-US" sz="2000" dirty="0">
                <a:hlinkClick r:id="rId6"/>
              </a:rPr>
              <a:t>https://docs.spring.io/spring-boot/docs/current/reference/htmlsingle/#using-boot-starter</a:t>
            </a:r>
            <a:endParaRPr lang="pl-PL" sz="2000" dirty="0"/>
          </a:p>
          <a:p>
            <a:r>
              <a:rPr lang="en-US" sz="2000" dirty="0">
                <a:hlinkClick r:id="rId7"/>
              </a:rPr>
              <a:t>https://github.com/spring-projects/spring-boot/wiki/Spring-Boot-2.0-Release-Notes</a:t>
            </a:r>
            <a:endParaRPr lang="pl-PL" sz="2000" dirty="0"/>
          </a:p>
          <a:p>
            <a:endParaRPr lang="en-US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FC583367-AD7B-4D5A-8837-6669236C4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18B05-EC86-48AB-9D96-B29595AB1CB6}" type="slidenum">
              <a:rPr lang="en-US" smtClean="0"/>
              <a:t>11</a:t>
            </a:fld>
            <a:endParaRPr lang="en-US"/>
          </a:p>
        </p:txBody>
      </p:sp>
      <p:sp>
        <p:nvSpPr>
          <p:cNvPr id="5" name="Tytuł 1">
            <a:extLst>
              <a:ext uri="{FF2B5EF4-FFF2-40B4-BE49-F238E27FC236}">
                <a16:creationId xmlns:a16="http://schemas.microsoft.com/office/drawing/2014/main" id="{BFC9CD58-C074-402B-A515-7F4A10073D1B}"/>
              </a:ext>
            </a:extLst>
          </p:cNvPr>
          <p:cNvSpPr txBox="1">
            <a:spLocks/>
          </p:cNvSpPr>
          <p:nvPr/>
        </p:nvSpPr>
        <p:spPr>
          <a:xfrm>
            <a:off x="763386" y="6397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dirty="0"/>
              <a:t>3. Podsumowanie i pytania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24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57272EE-C95F-4814-AC8D-145B68367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Plan prezentacji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A53B0D1-8AB6-489D-87E1-711B77305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l-PL" dirty="0"/>
              <a:t>Czym jest Spring </a:t>
            </a:r>
            <a:r>
              <a:rPr lang="pl-PL" dirty="0" err="1"/>
              <a:t>Boot</a:t>
            </a:r>
            <a:r>
              <a:rPr lang="pl-PL" dirty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Nowości w 2.0</a:t>
            </a:r>
          </a:p>
          <a:p>
            <a:pPr marL="914400" lvl="1" indent="-457200">
              <a:buFont typeface="+mj-lt"/>
              <a:buAutoNum type="arabicParenR"/>
            </a:pPr>
            <a:r>
              <a:rPr lang="pl-PL" dirty="0"/>
              <a:t>Kotlin</a:t>
            </a:r>
          </a:p>
          <a:p>
            <a:pPr marL="914400" lvl="1" indent="-457200">
              <a:buFont typeface="+mj-lt"/>
              <a:buAutoNum type="arabicParenR"/>
            </a:pPr>
            <a:r>
              <a:rPr lang="pl-PL" dirty="0" err="1"/>
              <a:t>Elasticsearch</a:t>
            </a:r>
            <a:endParaRPr lang="pl-PL" dirty="0"/>
          </a:p>
          <a:p>
            <a:pPr marL="914400" lvl="1" indent="-457200">
              <a:buFont typeface="+mj-lt"/>
              <a:buAutoNum type="arabicParenR"/>
            </a:pPr>
            <a:r>
              <a:rPr lang="pl-PL" dirty="0" err="1"/>
              <a:t>Reactive</a:t>
            </a:r>
            <a:r>
              <a:rPr lang="pl-PL" dirty="0"/>
              <a:t> </a:t>
            </a:r>
            <a:r>
              <a:rPr lang="pl-PL" dirty="0" err="1"/>
              <a:t>programming</a:t>
            </a:r>
            <a:endParaRPr lang="pl-PL" dirty="0"/>
          </a:p>
          <a:p>
            <a:pPr marL="914400" lvl="1" indent="-457200">
              <a:buFont typeface="+mj-lt"/>
              <a:buAutoNum type="arabicParenR"/>
            </a:pPr>
            <a:r>
              <a:rPr lang="pl-PL" dirty="0"/>
              <a:t>Niespodzianka</a:t>
            </a:r>
          </a:p>
          <a:p>
            <a:pPr marL="457200" indent="-457200">
              <a:buFont typeface="+mj-lt"/>
              <a:buAutoNum type="arabicPeriod"/>
            </a:pPr>
            <a:r>
              <a:rPr lang="pl-PL" dirty="0"/>
              <a:t>Podsumowanie i pytania</a:t>
            </a: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3610E6D7-AB42-444C-B33C-EF164C601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18B05-EC86-48AB-9D96-B29595AB1CB6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991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F9368F5-D647-4FCC-950B-F05CD5E60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4372"/>
            <a:ext cx="10515600" cy="1325563"/>
          </a:xfrm>
        </p:spPr>
        <p:txBody>
          <a:bodyPr/>
          <a:lstStyle/>
          <a:p>
            <a:r>
              <a:rPr lang="pl-PL" dirty="0"/>
              <a:t>1. Czym jest Spring </a:t>
            </a:r>
            <a:r>
              <a:rPr lang="pl-PL" dirty="0" err="1"/>
              <a:t>Boot</a:t>
            </a:r>
            <a:r>
              <a:rPr lang="pl-PL" dirty="0"/>
              <a:t>?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E865C9E-2042-4F97-A4E6-1A75E331C4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8646"/>
            <a:ext cx="10515600" cy="4351338"/>
          </a:xfrm>
        </p:spPr>
        <p:txBody>
          <a:bodyPr/>
          <a:lstStyle/>
          <a:p>
            <a:r>
              <a:rPr lang="pl-PL" dirty="0"/>
              <a:t>C</a:t>
            </a:r>
            <a:r>
              <a:rPr lang="en-US" dirty="0" err="1"/>
              <a:t>onvention</a:t>
            </a:r>
            <a:r>
              <a:rPr lang="en-US" dirty="0"/>
              <a:t> over configuration</a:t>
            </a: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A490FD38-7069-42E0-800F-4C372352F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18B05-EC86-48AB-9D96-B29595AB1CB6}" type="slidenum">
              <a:rPr lang="en-US" smtClean="0"/>
              <a:t>3</a:t>
            </a:fld>
            <a:endParaRPr lang="en-US"/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84BCEBC8-0FC2-4DCD-9DF0-CA71A06F6F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932" b="16989"/>
          <a:stretch/>
        </p:blipFill>
        <p:spPr>
          <a:xfrm>
            <a:off x="504825" y="1624808"/>
            <a:ext cx="11182350" cy="4749282"/>
          </a:xfrm>
          <a:prstGeom prst="rect">
            <a:avLst/>
          </a:prstGeom>
        </p:spPr>
      </p:pic>
      <p:sp>
        <p:nvSpPr>
          <p:cNvPr id="7" name="pole tekstowe 6">
            <a:extLst>
              <a:ext uri="{FF2B5EF4-FFF2-40B4-BE49-F238E27FC236}">
                <a16:creationId xmlns:a16="http://schemas.microsoft.com/office/drawing/2014/main" id="{2988C35D-8C9D-45B4-A94D-39239A134010}"/>
              </a:ext>
            </a:extLst>
          </p:cNvPr>
          <p:cNvSpPr txBox="1"/>
          <p:nvPr/>
        </p:nvSpPr>
        <p:spPr>
          <a:xfrm>
            <a:off x="504825" y="6448963"/>
            <a:ext cx="73592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dirty="0"/>
              <a:t>Źródło:  https://docs.spring.io/spring-boot/docs/current/reference/htmlsingle/#using-boot-starter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10316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07C5CB9-9B7A-4E08-BFE4-CCC3569B5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2. Nowości w 2.0</a:t>
            </a:r>
            <a:endParaRPr lang="en-US" dirty="0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F42B2C96-0D53-47E2-835F-C8336083ED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35625B06-3181-4BE4-BD76-40823C22E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18B05-EC86-48AB-9D96-B29595AB1CB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251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1275370-B669-4518-8B20-75C435141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2.1 Kotlin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81DC9CE-2817-4A6E-8442-73CF538465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l-PL" b="1" dirty="0" err="1"/>
              <a:t>Null</a:t>
            </a:r>
            <a:r>
              <a:rPr lang="pl-PL" b="1" dirty="0"/>
              <a:t> </a:t>
            </a:r>
            <a:r>
              <a:rPr lang="pl-PL" b="1" dirty="0" err="1"/>
              <a:t>safety</a:t>
            </a:r>
            <a:endParaRPr lang="pl-PL" b="1" dirty="0"/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Funkcje rozszerzeń</a:t>
            </a:r>
            <a:r>
              <a:rPr lang="pl-PL" sz="1800" dirty="0"/>
              <a:t> (</a:t>
            </a:r>
            <a:r>
              <a:rPr lang="pl-PL" sz="1800" dirty="0" err="1"/>
              <a:t>RestTemplate</a:t>
            </a:r>
            <a:r>
              <a:rPr lang="pl-PL" sz="1800" dirty="0"/>
              <a:t>, </a:t>
            </a:r>
            <a:r>
              <a:rPr lang="pl-PL" sz="1800" dirty="0" err="1"/>
              <a:t>TestRestTemplate</a:t>
            </a:r>
            <a:r>
              <a:rPr lang="pl-PL" sz="1800" dirty="0"/>
              <a:t>, </a:t>
            </a:r>
            <a:r>
              <a:rPr lang="pl-PL" sz="1800" dirty="0" err="1"/>
              <a:t>RestOperations</a:t>
            </a:r>
            <a:r>
              <a:rPr lang="pl-PL" sz="1800" dirty="0"/>
              <a:t>, </a:t>
            </a:r>
            <a:r>
              <a:rPr lang="pl-PL" sz="1800" dirty="0" err="1"/>
              <a:t>runApplication</a:t>
            </a:r>
            <a:r>
              <a:rPr lang="pl-PL" sz="1800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Wtyczki </a:t>
            </a:r>
            <a:r>
              <a:rPr lang="pl-PL" dirty="0" err="1"/>
              <a:t>maven</a:t>
            </a:r>
            <a:r>
              <a:rPr lang="pl-PL" dirty="0"/>
              <a:t>/</a:t>
            </a:r>
            <a:r>
              <a:rPr lang="pl-PL" dirty="0" err="1"/>
              <a:t>gradle</a:t>
            </a:r>
            <a:endParaRPr lang="pl-PL" dirty="0"/>
          </a:p>
          <a:p>
            <a:pPr marL="514350" indent="-514350">
              <a:buFont typeface="+mj-lt"/>
              <a:buAutoNum type="arabicPeriod"/>
            </a:pPr>
            <a:r>
              <a:rPr lang="pl-PL" dirty="0" err="1"/>
              <a:t>Webflux</a:t>
            </a:r>
            <a:r>
              <a:rPr lang="pl-PL" dirty="0"/>
              <a:t> DSL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 err="1"/>
              <a:t>Html</a:t>
            </a:r>
            <a:r>
              <a:rPr lang="pl-PL" dirty="0"/>
              <a:t> </a:t>
            </a:r>
            <a:r>
              <a:rPr lang="pl-PL" dirty="0" err="1"/>
              <a:t>Template</a:t>
            </a:r>
            <a:r>
              <a:rPr lang="pl-PL" dirty="0"/>
              <a:t> DSL</a:t>
            </a:r>
          </a:p>
          <a:p>
            <a:pPr marL="514350" indent="-514350">
              <a:buFont typeface="+mj-lt"/>
              <a:buAutoNum type="arabicPeriod"/>
            </a:pPr>
            <a:endParaRPr lang="pl-PL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4D2A4E0D-C848-4926-AF29-1807B48C8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18B05-EC86-48AB-9D96-B29595AB1CB6}" type="slidenum">
              <a:rPr lang="en-US" smtClean="0"/>
              <a:t>5</a:t>
            </a:fld>
            <a:endParaRPr 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74C48474-00E2-45C9-A9BD-B3E0C8260D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3039" y="4290149"/>
            <a:ext cx="7615767" cy="1754326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org.springframework.boot.autoconfigure.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SpringBootApplication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org.springframework.boot.runApplication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SpringBootApplication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FooApplication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Array&lt;String&gt;)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runApplication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FooApplication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&gt;(*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9" name="Łącznik prosty ze strzałką 8">
            <a:extLst>
              <a:ext uri="{FF2B5EF4-FFF2-40B4-BE49-F238E27FC236}">
                <a16:creationId xmlns:a16="http://schemas.microsoft.com/office/drawing/2014/main" id="{F9B1FE35-1CD7-4FC7-85C1-535192867917}"/>
              </a:ext>
            </a:extLst>
          </p:cNvPr>
          <p:cNvCxnSpPr/>
          <p:nvPr/>
        </p:nvCxnSpPr>
        <p:spPr>
          <a:xfrm flipH="1">
            <a:off x="8309495" y="4644116"/>
            <a:ext cx="278476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Łącznik prosty ze strzałką 9">
            <a:extLst>
              <a:ext uri="{FF2B5EF4-FFF2-40B4-BE49-F238E27FC236}">
                <a16:creationId xmlns:a16="http://schemas.microsoft.com/office/drawing/2014/main" id="{217B54A5-1855-457D-82C5-24FB24C82E30}"/>
              </a:ext>
            </a:extLst>
          </p:cNvPr>
          <p:cNvCxnSpPr>
            <a:cxnSpLocks/>
          </p:cNvCxnSpPr>
          <p:nvPr/>
        </p:nvCxnSpPr>
        <p:spPr>
          <a:xfrm flipH="1">
            <a:off x="7830127" y="5735854"/>
            <a:ext cx="326413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Symbol zastępczy zawartości 2">
            <a:extLst>
              <a:ext uri="{FF2B5EF4-FFF2-40B4-BE49-F238E27FC236}">
                <a16:creationId xmlns:a16="http://schemas.microsoft.com/office/drawing/2014/main" id="{1DCDBE3B-18E1-458A-98FF-CC4DADD4F4E8}"/>
              </a:ext>
            </a:extLst>
          </p:cNvPr>
          <p:cNvSpPr txBox="1">
            <a:spLocks/>
          </p:cNvSpPr>
          <p:nvPr/>
        </p:nvSpPr>
        <p:spPr>
          <a:xfrm>
            <a:off x="838200" y="459295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84702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A949E2C-9C99-40D7-ABB5-5D24B56A3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2.2 </a:t>
            </a:r>
            <a:r>
              <a:rPr lang="pl-PL" dirty="0" err="1"/>
              <a:t>Elasticsearch</a:t>
            </a:r>
            <a:endParaRPr lang="en-US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A6DF2090-CF92-41F0-82B7-4D0E9E0F7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18B05-EC86-48AB-9D96-B29595AB1CB6}" type="slidenum">
              <a:rPr lang="en-US" smtClean="0"/>
              <a:t>6</a:t>
            </a:fld>
            <a:endParaRPr 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292A0DF-F6F6-4B93-B9C3-1E0E4370D5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5290" y="1933024"/>
            <a:ext cx="5984331" cy="738664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Wartości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domyślne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 Elasticsearch w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wersji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5.4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spring.data.elasticsearch.cluster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-name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elasticsearch</a:t>
            </a:r>
            <a:b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spring.data.elasticsearch.cluster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-nodes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localhost:9300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E5F8F268-9B40-4D9C-B8F2-78B1DF47F0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5290" y="3359451"/>
            <a:ext cx="7595419" cy="1200329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@Document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A86E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indexName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A86E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"category"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A86E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 =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"category"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A86E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createIndex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A86E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 class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Category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constructor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@Field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categoryName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String? =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@Id @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JsonIgnore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String? =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categoryName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@Field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categorySchema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Any? =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b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9E9957A-792A-490A-ADBD-C6C49364C8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5290" y="5139821"/>
            <a:ext cx="9625780" cy="89255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RepositoryRestResource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A86E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collectionResourceRel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A86E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dictionary_entry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A86E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path =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dictionary_entry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interface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DictionaryEntryRepository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ElasticsearchRepository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DictionaryEntry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String&gt;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B20AF739-4196-4690-A5D4-E37FB95FA48D}"/>
              </a:ext>
            </a:extLst>
          </p:cNvPr>
          <p:cNvSpPr txBox="1"/>
          <p:nvPr/>
        </p:nvSpPr>
        <p:spPr>
          <a:xfrm>
            <a:off x="1155290" y="2779410"/>
            <a:ext cx="5148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application.properties</a:t>
            </a:r>
            <a:r>
              <a:rPr lang="pl-PL" dirty="0"/>
              <a:t> -&gt; konfiguracja połączenia z ES</a:t>
            </a:r>
          </a:p>
          <a:p>
            <a:endParaRPr lang="en-US" dirty="0"/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36A854A0-DF69-4695-998D-858216F17B73}"/>
              </a:ext>
            </a:extLst>
          </p:cNvPr>
          <p:cNvSpPr txBox="1"/>
          <p:nvPr/>
        </p:nvSpPr>
        <p:spPr>
          <a:xfrm>
            <a:off x="1155290" y="4493490"/>
            <a:ext cx="35867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Klasa mapujące pojedynczy typ w ES</a:t>
            </a:r>
          </a:p>
          <a:p>
            <a:endParaRPr lang="en-US" dirty="0"/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D0AAA11D-1378-4D0E-B3CC-67EC5A68E68C}"/>
              </a:ext>
            </a:extLst>
          </p:cNvPr>
          <p:cNvSpPr txBox="1"/>
          <p:nvPr/>
        </p:nvSpPr>
        <p:spPr>
          <a:xfrm>
            <a:off x="1155290" y="6032373"/>
            <a:ext cx="487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Interfejs, który automatycznie generuje REST API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835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9BE7E33-D289-4163-8AEA-782A0E03D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2.2 </a:t>
            </a:r>
            <a:r>
              <a:rPr lang="pl-PL" dirty="0" err="1"/>
              <a:t>Elasticsearch</a:t>
            </a:r>
            <a:endParaRPr lang="en-US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1DA3F3E7-54DD-4BE0-937F-EE1A7ACCC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18B05-EC86-48AB-9D96-B29595AB1CB6}" type="slidenum">
              <a:rPr lang="en-US" smtClean="0"/>
              <a:t>7</a:t>
            </a:fld>
            <a:endParaRPr lang="en-US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F80141BC-0ABF-40D2-AFAE-B8BC609F93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287" y="2051478"/>
            <a:ext cx="11479427" cy="3447668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9377BFF8-8C2B-44CA-BDD8-5D661A609C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r="-6207"/>
          <a:stretch/>
        </p:blipFill>
        <p:spPr>
          <a:xfrm>
            <a:off x="356286" y="1946338"/>
            <a:ext cx="12192000" cy="240764"/>
          </a:xfrm>
          <a:prstGeom prst="rect">
            <a:avLst/>
          </a:prstGeom>
        </p:spPr>
      </p:pic>
      <p:sp>
        <p:nvSpPr>
          <p:cNvPr id="9" name="pole tekstowe 8">
            <a:extLst>
              <a:ext uri="{FF2B5EF4-FFF2-40B4-BE49-F238E27FC236}">
                <a16:creationId xmlns:a16="http://schemas.microsoft.com/office/drawing/2014/main" id="{782A64A5-AC23-4AB7-A8AB-13BADEAACB94}"/>
              </a:ext>
            </a:extLst>
          </p:cNvPr>
          <p:cNvSpPr txBox="1"/>
          <p:nvPr/>
        </p:nvSpPr>
        <p:spPr>
          <a:xfrm>
            <a:off x="356286" y="5660967"/>
            <a:ext cx="13791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>
                <a:solidFill>
                  <a:srgbClr val="FF0000"/>
                </a:solidFill>
              </a:rPr>
              <a:t>* Drobne oszustwo</a:t>
            </a:r>
            <a:endParaRPr 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522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9BE7E33-D289-4163-8AEA-782A0E03D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2.2 </a:t>
            </a:r>
            <a:r>
              <a:rPr lang="pl-PL" dirty="0" err="1"/>
              <a:t>Elasticsearch</a:t>
            </a:r>
            <a:endParaRPr lang="en-US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1DA3F3E7-54DD-4BE0-937F-EE1A7ACCC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18B05-EC86-48AB-9D96-B29595AB1CB6}" type="slidenum">
              <a:rPr lang="en-US" smtClean="0"/>
              <a:t>8</a:t>
            </a:fld>
            <a:endParaRPr lang="en-US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9377BFF8-8C2B-44CA-BDD8-5D661A609C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-6207"/>
          <a:stretch/>
        </p:blipFill>
        <p:spPr>
          <a:xfrm>
            <a:off x="346955" y="1449924"/>
            <a:ext cx="12192000" cy="240764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D1EEBD91-1B1F-49EE-8EA0-DBD748B176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955" y="1685712"/>
            <a:ext cx="11479428" cy="4686629"/>
          </a:xfrm>
          <a:prstGeom prst="rect">
            <a:avLst/>
          </a:prstGeom>
        </p:spPr>
      </p:pic>
      <p:sp>
        <p:nvSpPr>
          <p:cNvPr id="11" name="pole tekstowe 10">
            <a:extLst>
              <a:ext uri="{FF2B5EF4-FFF2-40B4-BE49-F238E27FC236}">
                <a16:creationId xmlns:a16="http://schemas.microsoft.com/office/drawing/2014/main" id="{8414633B-95C5-4B1C-B28F-C7BC5F037C03}"/>
              </a:ext>
            </a:extLst>
          </p:cNvPr>
          <p:cNvSpPr txBox="1"/>
          <p:nvPr/>
        </p:nvSpPr>
        <p:spPr>
          <a:xfrm>
            <a:off x="346955" y="6400412"/>
            <a:ext cx="13791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>
                <a:solidFill>
                  <a:srgbClr val="FF0000"/>
                </a:solidFill>
              </a:rPr>
              <a:t>* Drobne oszustwo</a:t>
            </a:r>
            <a:endParaRPr 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126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E44B9AE-B6B7-41DE-B020-8E9EB6A8A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2.3 </a:t>
            </a:r>
            <a:r>
              <a:rPr lang="pl-PL" dirty="0" err="1"/>
              <a:t>Reactive</a:t>
            </a:r>
            <a:r>
              <a:rPr lang="pl-PL" dirty="0"/>
              <a:t> </a:t>
            </a:r>
            <a:r>
              <a:rPr lang="pl-PL" dirty="0" err="1"/>
              <a:t>programming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42F7E6F-5F34-4BE5-AD5F-02AEFFE660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Spring </a:t>
            </a:r>
            <a:r>
              <a:rPr lang="en-US" b="1" dirty="0" err="1"/>
              <a:t>WebFlux</a:t>
            </a:r>
            <a:r>
              <a:rPr lang="en-US" b="1" dirty="0"/>
              <a:t> &amp; </a:t>
            </a:r>
            <a:r>
              <a:rPr lang="en-US" b="1" dirty="0" err="1"/>
              <a:t>WebFlux.fn</a:t>
            </a:r>
            <a:endParaRPr lang="en-US" b="1" dirty="0"/>
          </a:p>
          <a:p>
            <a:r>
              <a:rPr lang="en-US" b="1" dirty="0"/>
              <a:t>Reactive Spring Data</a:t>
            </a:r>
          </a:p>
          <a:p>
            <a:r>
              <a:rPr lang="en-US" b="1" dirty="0"/>
              <a:t>Reactive Spring Security</a:t>
            </a:r>
          </a:p>
          <a:p>
            <a:r>
              <a:rPr lang="en-US" b="1" dirty="0"/>
              <a:t>Embedded </a:t>
            </a:r>
            <a:r>
              <a:rPr lang="en-US" b="1" dirty="0" err="1"/>
              <a:t>Netty</a:t>
            </a:r>
            <a:r>
              <a:rPr lang="en-US" b="1" dirty="0"/>
              <a:t> Server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CDEA2DA8-2115-47E4-B591-FC06863FE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18B05-EC86-48AB-9D96-B29595AB1CB6}" type="slidenum">
              <a:rPr lang="en-US" smtClean="0"/>
              <a:t>9</a:t>
            </a:fld>
            <a:endParaRPr lang="en-US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027AE490-683D-44F8-959D-B4A4E772049A}"/>
              </a:ext>
            </a:extLst>
          </p:cNvPr>
          <p:cNvSpPr txBox="1"/>
          <p:nvPr/>
        </p:nvSpPr>
        <p:spPr>
          <a:xfrm>
            <a:off x="433456" y="5461462"/>
            <a:ext cx="113250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/>
              <a:t>Polecam:</a:t>
            </a:r>
            <a:br>
              <a:rPr lang="pl-PL" dirty="0"/>
            </a:br>
            <a:r>
              <a:rPr lang="en-US" dirty="0">
                <a:hlinkClick r:id="rId2"/>
              </a:rPr>
              <a:t>https://docs.spring.io/spring/docs/current/spring-framework-reference/web-reactive.html#webflux-framework-choice</a:t>
            </a:r>
            <a:endParaRPr lang="pl-PL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071203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329</Words>
  <Application>Microsoft Office PowerPoint</Application>
  <PresentationFormat>Panoramiczny</PresentationFormat>
  <Paragraphs>59</Paragraphs>
  <Slides>11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Motyw pakietu Office</vt:lpstr>
      <vt:lpstr>Spring Boot 2.0</vt:lpstr>
      <vt:lpstr>Plan prezentacji</vt:lpstr>
      <vt:lpstr>1. Czym jest Spring Boot?</vt:lpstr>
      <vt:lpstr>2. Nowości w 2.0</vt:lpstr>
      <vt:lpstr>2.1 Kotlin</vt:lpstr>
      <vt:lpstr>2.2 Elasticsearch</vt:lpstr>
      <vt:lpstr>2.2 Elasticsearch</vt:lpstr>
      <vt:lpstr>2.2 Elasticsearch</vt:lpstr>
      <vt:lpstr>2.3 Reactive programming</vt:lpstr>
      <vt:lpstr>2.4 Niespodzianka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Boot 2.0</dc:title>
  <dc:creator>m.jereczek</dc:creator>
  <cp:lastModifiedBy>m.jereczek</cp:lastModifiedBy>
  <cp:revision>14</cp:revision>
  <dcterms:created xsi:type="dcterms:W3CDTF">2018-03-06T08:42:58Z</dcterms:created>
  <dcterms:modified xsi:type="dcterms:W3CDTF">2018-03-06T10:26:36Z</dcterms:modified>
</cp:coreProperties>
</file>