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7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Styl z motywem 2 — Ak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7172D-6311-4BAF-AE10-24F90AA902CB}" type="datetimeFigureOut">
              <a:rPr lang="pl-PL"/>
              <a:t>06.11.2015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723453-0F3D-46E0-9443-4A23A05C1849}" type="slidenum">
              <a:rPr lang="pl-PL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5538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23453-0F3D-46E0-9443-4A23A05C1849}" type="slidenum">
              <a:rPr lang="pl-PL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338628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23453-0F3D-46E0-9443-4A23A05C1849}" type="slidenum">
              <a:rPr lang="pl-PL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9446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>
                <a:latin typeface="Calibri"/>
              </a:rPr>
              <a:t>Dodać parę słów jeszcze</a:t>
            </a:r>
            <a:br>
              <a:rPr lang="pl-PL">
                <a:latin typeface="Calibri"/>
              </a:rPr>
            </a:br>
            <a:endParaRPr lang="pl-PL">
              <a:latin typeface="Calibri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23453-0F3D-46E0-9443-4A23A05C1849}" type="slidenum">
              <a:rPr lang="pl-PL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6454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23453-0F3D-46E0-9443-4A23A05C1849}" type="slidenum">
              <a:rPr lang="pl-PL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7434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23453-0F3D-46E0-9443-4A23A05C1849}" type="slidenum">
              <a:rPr lang="pl-PL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4897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23453-0F3D-46E0-9443-4A23A05C1849}" type="slidenum">
              <a:rPr lang="pl-PL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9945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23453-0F3D-46E0-9443-4A23A05C1849}" type="slidenum">
              <a:rPr lang="pl-PL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4978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23453-0F3D-46E0-9443-4A23A05C1849}" type="slidenum">
              <a:rPr lang="pl-PL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1939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23453-0F3D-46E0-9443-4A23A05C1849}" type="slidenum">
              <a:rPr lang="pl-PL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5528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23453-0F3D-46E0-9443-4A23A05C1849}" type="slidenum">
              <a:rPr lang="pl-PL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510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8624D31-43A5-475A-80CF-332C9F6DCF35}" type="datetimeFigureOut">
              <a:rPr lang="en-US" dirty="0"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497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dirty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dirty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dirty="0"/>
              <a:t>11/6/2015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7081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dirty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dirty="0"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77923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dirty="0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dirty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dirty="0"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54702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dirty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dirty="0"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8313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 dirty="0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dirty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dirty="0"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0617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 dirty="0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dirty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dirty="0"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16831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dirty="0"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l-PL" dirty="0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51961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dirty="0"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45004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dirty="0"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60566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dirty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dirty="0"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5641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dirty="0"/>
              <a:t>11/6/2015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26409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dirty="0"/>
              <a:t>11/6/2015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9227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dirty="0"/>
              <a:t>11/6/2015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2440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dirty="0"/>
              <a:t>11/6/2015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75120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dirty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dirty="0"/>
              <a:t>11/6/2015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8202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dirty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dirty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dirty="0"/>
              <a:t>11/6/2015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8597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624D31-43A5-475A-80CF-332C9F6DCF35}" type="datetimeFigureOut">
              <a:rPr lang="en-US" dirty="0"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419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cap="none" dirty="0" smtClean="0">
                <a:solidFill>
                  <a:srgbClr val="FFFFFF"/>
                </a:solidFill>
                <a:latin typeface="Verdana"/>
              </a:rPr>
              <a:t>i</a:t>
            </a:r>
            <a:r>
              <a:rPr lang="en-US" cap="none" dirty="0" smtClean="0">
                <a:solidFill>
                  <a:srgbClr val="FFFFFF"/>
                </a:solidFill>
                <a:latin typeface="Verdana"/>
              </a:rPr>
              <a:t>SOS</a:t>
            </a:r>
            <a:endParaRPr lang="pl-PL" cap="none" dirty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Calibri Light" charset="0"/>
              </a:rPr>
              <a:t>Internetowy System Obsługi Studentów</a:t>
            </a:r>
            <a:endParaRPr lang="pl-PL" dirty="0">
              <a:solidFill>
                <a:srgbClr val="FFFFFF"/>
              </a:solidFill>
              <a:latin typeface="Calibri Light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381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Kosztorys</a:t>
            </a:r>
            <a:endParaRPr lang="pl-PL" dirty="0">
              <a:solidFill>
                <a:srgbClr val="404040"/>
              </a:solidFill>
              <a:latin typeface="Calibri Light"/>
            </a:endParaRPr>
          </a:p>
        </p:txBody>
      </p:sp>
      <p:graphicFrame>
        <p:nvGraphicFramePr>
          <p:cNvPr id="6" name="Symbol zastępczy zawartości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384240"/>
              </p:ext>
            </p:extLst>
          </p:nvPr>
        </p:nvGraphicFramePr>
        <p:xfrm>
          <a:off x="2694000" y="2141538"/>
          <a:ext cx="6804000" cy="3816000"/>
        </p:xfrm>
        <a:graphic>
          <a:graphicData uri="http://schemas.openxmlformats.org/drawingml/2006/table">
            <a:tbl>
              <a:tblPr lastRow="1" bandRow="1">
                <a:tableStyleId>{5C22544A-7EE6-4342-B048-85BDC9FD1C3A}</a:tableStyleId>
              </a:tblPr>
              <a:tblGrid>
                <a:gridCol w="4736919">
                  <a:extLst>
                    <a:ext uri="{9D8B030D-6E8A-4147-A177-3AD203B41FA5}">
                      <a16:colId xmlns:a16="http://schemas.microsoft.com/office/drawing/2014/main" val="2901552738"/>
                    </a:ext>
                  </a:extLst>
                </a:gridCol>
                <a:gridCol w="2067081">
                  <a:extLst>
                    <a:ext uri="{9D8B030D-6E8A-4147-A177-3AD203B41FA5}">
                      <a16:colId xmlns:a16="http://schemas.microsoft.com/office/drawing/2014/main" val="2066820114"/>
                    </a:ext>
                  </a:extLst>
                </a:gridCol>
              </a:tblGrid>
              <a:tr h="636000">
                <a:tc>
                  <a:txBody>
                    <a:bodyPr/>
                    <a:lstStyle/>
                    <a:p>
                      <a:r>
                        <a:rPr lang="pl-PL" sz="2400" cap="small" baseline="0" dirty="0" smtClean="0"/>
                        <a:t>Wynagrodzenie dla pracowników</a:t>
                      </a:r>
                      <a:endParaRPr lang="pl-PL" sz="2400" cap="small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2400" cap="small" baseline="0" dirty="0" smtClean="0"/>
                        <a:t>12 000 PLN</a:t>
                      </a:r>
                      <a:endParaRPr lang="pl-PL" sz="2400" cap="small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1201826"/>
                  </a:ext>
                </a:extLst>
              </a:tr>
              <a:tr h="636000">
                <a:tc>
                  <a:txBody>
                    <a:bodyPr/>
                    <a:lstStyle/>
                    <a:p>
                      <a:r>
                        <a:rPr lang="pl-PL" sz="2400" cap="small" baseline="0" dirty="0" smtClean="0"/>
                        <a:t>Materiały szkoleniowe</a:t>
                      </a:r>
                      <a:endParaRPr lang="pl-PL" sz="2400" cap="small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2400" cap="small" baseline="0" dirty="0" smtClean="0"/>
                        <a:t>300 PLN</a:t>
                      </a:r>
                      <a:endParaRPr lang="pl-PL" sz="2400" cap="small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8039687"/>
                  </a:ext>
                </a:extLst>
              </a:tr>
              <a:tr h="636000">
                <a:tc>
                  <a:txBody>
                    <a:bodyPr/>
                    <a:lstStyle/>
                    <a:p>
                      <a:r>
                        <a:rPr lang="pl-PL" sz="2400" cap="small" baseline="0" dirty="0" smtClean="0"/>
                        <a:t>Obsługa dokumentacji</a:t>
                      </a:r>
                      <a:endParaRPr lang="pl-PL" sz="2400" cap="small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2400" cap="small" baseline="0" dirty="0" smtClean="0"/>
                        <a:t>200 PLN</a:t>
                      </a:r>
                      <a:endParaRPr lang="pl-PL" sz="2400" cap="small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3699943"/>
                  </a:ext>
                </a:extLst>
              </a:tr>
              <a:tr h="636000">
                <a:tc>
                  <a:txBody>
                    <a:bodyPr/>
                    <a:lstStyle/>
                    <a:p>
                      <a:r>
                        <a:rPr lang="pl-PL" sz="2400" cap="small" baseline="0" dirty="0" smtClean="0"/>
                        <a:t>Zaplecze socjalne</a:t>
                      </a:r>
                      <a:endParaRPr lang="pl-PL" sz="2400" cap="small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2400" cap="small" baseline="0" dirty="0" smtClean="0"/>
                        <a:t>1 500 PLN</a:t>
                      </a:r>
                      <a:endParaRPr lang="pl-PL" sz="2400" cap="small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5489882"/>
                  </a:ext>
                </a:extLst>
              </a:tr>
              <a:tr h="636000">
                <a:tc>
                  <a:txBody>
                    <a:bodyPr/>
                    <a:lstStyle/>
                    <a:p>
                      <a:r>
                        <a:rPr lang="pl-PL" sz="2400" cap="small" baseline="0" dirty="0" smtClean="0"/>
                        <a:t>Dodatkowy sprzęt</a:t>
                      </a:r>
                      <a:endParaRPr lang="pl-PL" sz="2400" cap="small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2400" cap="small" baseline="0" smtClean="0"/>
                        <a:t>5 </a:t>
                      </a:r>
                      <a:r>
                        <a:rPr lang="pl-PL" sz="2400" cap="small" baseline="0" dirty="0" smtClean="0"/>
                        <a:t>0</a:t>
                      </a:r>
                      <a:r>
                        <a:rPr lang="pl-PL" sz="2400" cap="small" baseline="0" smtClean="0"/>
                        <a:t>00 </a:t>
                      </a:r>
                      <a:r>
                        <a:rPr lang="pl-PL" sz="2400" cap="small" baseline="0" dirty="0" smtClean="0"/>
                        <a:t>PLN</a:t>
                      </a:r>
                      <a:endParaRPr lang="pl-PL" sz="2400" cap="small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481116"/>
                  </a:ext>
                </a:extLst>
              </a:tr>
              <a:tr h="636000">
                <a:tc>
                  <a:txBody>
                    <a:bodyPr/>
                    <a:lstStyle/>
                    <a:p>
                      <a:r>
                        <a:rPr lang="pl-PL" sz="2400" cap="small" baseline="0" dirty="0" smtClean="0"/>
                        <a:t>Razem</a:t>
                      </a:r>
                      <a:endParaRPr lang="pl-PL" sz="2400" cap="small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2400" cap="small" baseline="0" dirty="0" smtClean="0"/>
                        <a:t>19 000 PLN</a:t>
                      </a:r>
                      <a:endParaRPr lang="pl-PL" sz="2400" cap="small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1420451"/>
                  </a:ext>
                </a:extLst>
              </a:tr>
            </a:tbl>
          </a:graphicData>
        </a:graphic>
      </p:graphicFrame>
      <p:sp>
        <p:nvSpPr>
          <p:cNvPr id="4" name="Symbol zastępczy zawartości 2"/>
          <p:cNvSpPr txBox="1">
            <a:spLocks/>
          </p:cNvSpPr>
          <p:nvPr/>
        </p:nvSpPr>
        <p:spPr>
          <a:xfrm>
            <a:off x="1207698" y="1854679"/>
            <a:ext cx="10214850" cy="4022725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56044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Cele projektu - cel </a:t>
            </a:r>
            <a:r>
              <a:rPr lang="pl-PL" dirty="0">
                <a:solidFill>
                  <a:srgbClr val="FFFFFF"/>
                </a:solidFill>
                <a:latin typeface="Calibri Light"/>
              </a:rPr>
              <a:t>strategiczny</a:t>
            </a:r>
          </a:p>
        </p:txBody>
      </p:sp>
      <p:sp>
        <p:nvSpPr>
          <p:cNvPr id="4" name="pole tekstowe 3"/>
          <p:cNvSpPr txBox="1"/>
          <p:nvPr/>
        </p:nvSpPr>
        <p:spPr>
          <a:xfrm flipV="1">
            <a:off x="1164392" y="2834303"/>
            <a:ext cx="9983787" cy="6906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/>
          </a:p>
        </p:txBody>
      </p:sp>
      <p:sp>
        <p:nvSpPr>
          <p:cNvPr id="5" name="Symbol zastępczy zawartości 2"/>
          <p:cNvSpPr txBox="1">
            <a:spLocks/>
          </p:cNvSpPr>
          <p:nvPr/>
        </p:nvSpPr>
        <p:spPr>
          <a:xfrm>
            <a:off x="2204408" y="3132810"/>
            <a:ext cx="10213975" cy="1265611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3600" cap="small" dirty="0">
                <a:solidFill>
                  <a:srgbClr val="FFFFFF"/>
                </a:solidFill>
                <a:latin typeface="Calibri" charset="0"/>
              </a:rPr>
              <a:t>Usprawnienie toku nauczania studentów </a:t>
            </a:r>
            <a:endParaRPr lang="pl-PL" sz="3600" dirty="0"/>
          </a:p>
        </p:txBody>
      </p:sp>
    </p:spTree>
    <p:extLst>
      <p:ext uri="{BB962C8B-B14F-4D97-AF65-F5344CB8AC3E}">
        <p14:creationId xmlns:p14="http://schemas.microsoft.com/office/powerpoint/2010/main" val="3544139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Calibri Light" charset="0"/>
              </a:rPr>
              <a:t>Cele projektu 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208800" y="1857375"/>
            <a:ext cx="10214850" cy="4022725"/>
          </a:xfrm>
        </p:spPr>
        <p:txBody>
          <a:bodyPr vert="horz" lIns="0" tIns="45720" rIns="0" bIns="45720" rtlCol="0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sz="3600" cap="small" dirty="0">
                <a:solidFill>
                  <a:srgbClr val="FFFFFF"/>
                </a:solidFill>
                <a:latin typeface="Calibri" charset="0"/>
              </a:rPr>
              <a:t>Poprawa komunikacji na linii wykładowca-student 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3600" cap="small" dirty="0">
                <a:solidFill>
                  <a:srgbClr val="FFFFFF"/>
                </a:solidFill>
                <a:latin typeface="Calibri" charset="0"/>
              </a:rPr>
              <a:t>Poprawa wizerunku uczelni 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3600" cap="small" dirty="0">
                <a:solidFill>
                  <a:srgbClr val="FFFFFF"/>
                </a:solidFill>
                <a:latin typeface="Calibri" charset="0"/>
              </a:rPr>
              <a:t>Obniżenie kosztów obsługi studentów 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3600" cap="small" dirty="0">
                <a:solidFill>
                  <a:srgbClr val="FFFFFF"/>
                </a:solidFill>
                <a:latin typeface="Calibri" charset="0"/>
              </a:rPr>
              <a:t>Budowa dydaktycznej bazy danych 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3600" cap="small" dirty="0">
                <a:solidFill>
                  <a:srgbClr val="FFFFFF"/>
                </a:solidFill>
                <a:latin typeface="Calibri" charset="0"/>
              </a:rPr>
              <a:t>Stworzenie podstaw pod dalszą rozbudowę systemu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76935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Obszary funkcjonalności</a:t>
            </a:r>
          </a:p>
        </p:txBody>
      </p:sp>
      <p:sp>
        <p:nvSpPr>
          <p:cNvPr id="4" name="Symbol zastępczy zawartości 2"/>
          <p:cNvSpPr txBox="1">
            <a:spLocks/>
          </p:cNvSpPr>
          <p:nvPr/>
        </p:nvSpPr>
        <p:spPr>
          <a:xfrm>
            <a:off x="1207698" y="1854679"/>
            <a:ext cx="10214850" cy="4022725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l-PL" sz="3600" cap="small" dirty="0">
                <a:solidFill>
                  <a:srgbClr val="FFFFFF"/>
                </a:solidFill>
                <a:latin typeface="Calibri" charset="0"/>
              </a:rPr>
              <a:t>baza danych studentów</a:t>
            </a:r>
          </a:p>
          <a:p>
            <a:r>
              <a:rPr lang="pl-PL" sz="3600" cap="small" dirty="0">
                <a:solidFill>
                  <a:srgbClr val="FFFFFF"/>
                </a:solidFill>
                <a:latin typeface="Calibri" charset="0"/>
              </a:rPr>
              <a:t>Udostępnianie zasobów dydaktycznych</a:t>
            </a:r>
          </a:p>
          <a:p>
            <a:r>
              <a:rPr lang="pl-PL" sz="3600" cap="small" dirty="0">
                <a:solidFill>
                  <a:srgbClr val="FFFFFF"/>
                </a:solidFill>
                <a:latin typeface="Calibri" charset="0"/>
              </a:rPr>
              <a:t>Komunikacja pomiędzy studentem a wykładowcą</a:t>
            </a:r>
          </a:p>
          <a:p>
            <a:r>
              <a:rPr lang="pl-PL" sz="3600" cap="small" dirty="0">
                <a:solidFill>
                  <a:srgbClr val="FFFFFF"/>
                </a:solidFill>
                <a:latin typeface="Calibri" charset="0"/>
              </a:rPr>
              <a:t>Ocenianie studentów</a:t>
            </a:r>
          </a:p>
          <a:p>
            <a:r>
              <a:rPr lang="pl-PL" sz="3600" cap="small" dirty="0">
                <a:solidFill>
                  <a:srgbClr val="FFFFFF"/>
                </a:solidFill>
                <a:latin typeface="Calibri" charset="0"/>
              </a:rPr>
              <a:t>Dostęp do informacji o kursach</a:t>
            </a:r>
          </a:p>
          <a:p>
            <a:pPr marL="514350" indent="-514350">
              <a:buFont typeface="+mj-lt"/>
              <a:buAutoNum type="arabicPeriod"/>
            </a:pPr>
            <a:endParaRPr lang="pl-PL" sz="3600" cap="small" dirty="0">
              <a:solidFill>
                <a:srgbClr val="FFFFFF"/>
              </a:solidFill>
              <a:latin typeface="Calibri" charset="0"/>
            </a:endParaRPr>
          </a:p>
          <a:p>
            <a:pPr marL="514350" indent="-514350">
              <a:buFont typeface="+mj-lt"/>
              <a:buAutoNum type="arabicPeriod"/>
            </a:pPr>
            <a:endParaRPr lang="pl-PL" sz="3600" cap="small" dirty="0">
              <a:solidFill>
                <a:srgbClr val="FFFFFF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584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Przyszłość systemu</a:t>
            </a:r>
          </a:p>
        </p:txBody>
      </p:sp>
      <p:sp>
        <p:nvSpPr>
          <p:cNvPr id="4" name="Symbol zastępczy zawartości 2"/>
          <p:cNvSpPr txBox="1">
            <a:spLocks/>
          </p:cNvSpPr>
          <p:nvPr/>
        </p:nvSpPr>
        <p:spPr>
          <a:xfrm>
            <a:off x="1193320" y="1840301"/>
            <a:ext cx="10214850" cy="4022725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pl-PL" sz="3600" cap="small" dirty="0">
                <a:solidFill>
                  <a:srgbClr val="FFFFFF"/>
                </a:solidFill>
                <a:latin typeface="Calibri" charset="0"/>
              </a:rPr>
              <a:t>Poszerzenie funkcjonalności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3600" cap="small" dirty="0">
                <a:solidFill>
                  <a:srgbClr val="FFFFFF"/>
                </a:solidFill>
                <a:latin typeface="Calibri" charset="0"/>
              </a:rPr>
              <a:t>Integracja z innymi systemami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3600" cap="small" dirty="0">
                <a:solidFill>
                  <a:srgbClr val="FFFFFF"/>
                </a:solidFill>
                <a:latin typeface="Calibri" charset="0"/>
              </a:rPr>
              <a:t>Popularyzacja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3600" cap="small" dirty="0">
                <a:solidFill>
                  <a:srgbClr val="FFFFFF"/>
                </a:solidFill>
                <a:latin typeface="Calibri" charset="0"/>
              </a:rPr>
              <a:t>Rozbudowa bazy dydaktycznej</a:t>
            </a:r>
          </a:p>
        </p:txBody>
      </p:sp>
    </p:spTree>
    <p:extLst>
      <p:ext uri="{BB962C8B-B14F-4D97-AF65-F5344CB8AC3E}">
        <p14:creationId xmlns:p14="http://schemas.microsoft.com/office/powerpoint/2010/main" val="2216848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zalety</a:t>
            </a:r>
          </a:p>
        </p:txBody>
      </p:sp>
      <p:sp>
        <p:nvSpPr>
          <p:cNvPr id="4" name="Symbol zastępczy zawartości 2"/>
          <p:cNvSpPr txBox="1">
            <a:spLocks/>
          </p:cNvSpPr>
          <p:nvPr/>
        </p:nvSpPr>
        <p:spPr>
          <a:xfrm>
            <a:off x="1207698" y="1854679"/>
            <a:ext cx="10214850" cy="4022725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l-PL" sz="3600" cap="small" dirty="0">
                <a:solidFill>
                  <a:srgbClr val="FFFFFF"/>
                </a:solidFill>
                <a:latin typeface="Calibri" charset="0"/>
              </a:rPr>
              <a:t>Obniżenie kosztów obsługi studentów</a:t>
            </a:r>
          </a:p>
          <a:p>
            <a:r>
              <a:rPr lang="pl-PL" sz="3600" cap="small" dirty="0"/>
              <a:t>Zwiększenie liczby kandydatów podczas rejestracji</a:t>
            </a:r>
          </a:p>
          <a:p>
            <a:r>
              <a:rPr lang="pl-PL" sz="3600" cap="small" dirty="0"/>
              <a:t>Zadowolenie studentów i pracowników z wprowadzenia systemu</a:t>
            </a:r>
          </a:p>
          <a:p>
            <a:r>
              <a:rPr lang="pl-PL" sz="3600" cap="small" dirty="0"/>
              <a:t>Szeroka baza materiałów dydaktycznych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34064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Harmonogram</a:t>
            </a:r>
            <a:endParaRPr lang="pl-PL" dirty="0"/>
          </a:p>
        </p:txBody>
      </p:sp>
      <p:sp>
        <p:nvSpPr>
          <p:cNvPr id="4" name="Symbol zastępczy zawartości 2"/>
          <p:cNvSpPr txBox="1">
            <a:spLocks/>
          </p:cNvSpPr>
          <p:nvPr/>
        </p:nvSpPr>
        <p:spPr>
          <a:xfrm>
            <a:off x="1207698" y="1854679"/>
            <a:ext cx="10214850" cy="4022725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pl-PL" sz="3600" cap="small" dirty="0">
                <a:solidFill>
                  <a:srgbClr val="FFFFFF"/>
                </a:solidFill>
                <a:latin typeface="Calibri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3600" cap="small" dirty="0">
                <a:solidFill>
                  <a:srgbClr val="FFFFFF"/>
                </a:solidFill>
                <a:latin typeface="Calibri" charset="0"/>
              </a:rPr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3600" cap="small" dirty="0">
                <a:solidFill>
                  <a:srgbClr val="FFFFFF"/>
                </a:solidFill>
                <a:latin typeface="Calibri" charset="0"/>
              </a:rPr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3600" cap="small" dirty="0">
                <a:solidFill>
                  <a:srgbClr val="FFFFFF"/>
                </a:solidFill>
                <a:latin typeface="Calibri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3600" cap="small" dirty="0">
                <a:solidFill>
                  <a:srgbClr val="FFFFFF"/>
                </a:solidFill>
                <a:latin typeface="Calibri" charset="0"/>
              </a:rPr>
              <a:t>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77289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Główne ryzyka</a:t>
            </a:r>
          </a:p>
        </p:txBody>
      </p:sp>
      <p:sp>
        <p:nvSpPr>
          <p:cNvPr id="4" name="Symbol zastępczy zawartości 2"/>
          <p:cNvSpPr txBox="1">
            <a:spLocks/>
          </p:cNvSpPr>
          <p:nvPr/>
        </p:nvSpPr>
        <p:spPr>
          <a:xfrm>
            <a:off x="1207698" y="1854679"/>
            <a:ext cx="10214850" cy="4022725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pl-PL" sz="3600" cap="small" dirty="0">
                <a:solidFill>
                  <a:srgbClr val="FFFFFF"/>
                </a:solidFill>
                <a:latin typeface="Calibri" charset="0"/>
              </a:rPr>
              <a:t>Jednoznaczność wymagań oraz płynność zakresu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3600" cap="small" dirty="0">
                <a:solidFill>
                  <a:srgbClr val="FFFFFF"/>
                </a:solidFill>
                <a:latin typeface="Calibri" charset="0"/>
              </a:rPr>
              <a:t>Krytyczne uwarunkowanie czasowe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3600" cap="small" dirty="0">
                <a:solidFill>
                  <a:srgbClr val="FFFFFF"/>
                </a:solidFill>
                <a:latin typeface="Calibri" charset="0"/>
              </a:rPr>
              <a:t>Gęstość pracochłonności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3600" cap="small" dirty="0">
                <a:solidFill>
                  <a:srgbClr val="FFFFFF"/>
                </a:solidFill>
                <a:latin typeface="Calibri" charset="0"/>
              </a:rPr>
              <a:t>Ryzyko organizacyjne - konieczność i głębokość zmian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3600" cap="small" dirty="0"/>
              <a:t> Wielkość organizacji</a:t>
            </a:r>
          </a:p>
        </p:txBody>
      </p:sp>
    </p:spTree>
    <p:extLst>
      <p:ext uri="{BB962C8B-B14F-4D97-AF65-F5344CB8AC3E}">
        <p14:creationId xmlns:p14="http://schemas.microsoft.com/office/powerpoint/2010/main" val="369021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Zespół</a:t>
            </a:r>
            <a:endParaRPr lang="pl-PL" sz="4000" i="1" u="sng" dirty="0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1" name="Symbol zastępczy zawartości 2"/>
          <p:cNvSpPr txBox="1">
            <a:spLocks/>
          </p:cNvSpPr>
          <p:nvPr/>
        </p:nvSpPr>
        <p:spPr>
          <a:xfrm>
            <a:off x="1121434" y="1854679"/>
            <a:ext cx="10214850" cy="4022725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l-PL" sz="3600" u="sng" cap="small" dirty="0">
                <a:solidFill>
                  <a:srgbClr val="FFFFFF"/>
                </a:solidFill>
                <a:latin typeface="Calibri" charset="0"/>
              </a:rPr>
              <a:t>dr hab. inż. Jan Igrekowski</a:t>
            </a:r>
          </a:p>
          <a:p>
            <a:r>
              <a:rPr lang="pl-PL" sz="3600" cap="small" dirty="0"/>
              <a:t>mgr inż. Włodzimierz Iksiński</a:t>
            </a:r>
          </a:p>
          <a:p>
            <a:r>
              <a:rPr lang="pl-PL" sz="3600" cap="small" dirty="0"/>
              <a:t>dr inż. Kamil </a:t>
            </a:r>
            <a:r>
              <a:rPr lang="pl-PL" sz="3600" cap="small" dirty="0" err="1"/>
              <a:t>Zetowski</a:t>
            </a:r>
            <a:endParaRPr lang="pl-PL" sz="3600" cap="small" dirty="0"/>
          </a:p>
          <a:p>
            <a:r>
              <a:rPr lang="pl-PL" sz="3600" cap="small" dirty="0"/>
              <a:t>Studenci </a:t>
            </a:r>
          </a:p>
        </p:txBody>
      </p:sp>
    </p:spTree>
    <p:extLst>
      <p:ext uri="{BB962C8B-B14F-4D97-AF65-F5344CB8AC3E}">
        <p14:creationId xmlns:p14="http://schemas.microsoft.com/office/powerpoint/2010/main" val="409552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lepienie niebieskie">
  <a:themeElements>
    <a:clrScheme name="Sklepienie niebieskie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Sklepienie niebieski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klepienie niebieski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6</TotalTime>
  <Words>182</Words>
  <Application>Microsoft Office PowerPoint</Application>
  <PresentationFormat>Panoramiczny</PresentationFormat>
  <Paragraphs>67</Paragraphs>
  <Slides>10</Slides>
  <Notes>10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Verdana</vt:lpstr>
      <vt:lpstr>Sklepienie niebieskie</vt:lpstr>
      <vt:lpstr>iSOS</vt:lpstr>
      <vt:lpstr>Cele projektu - cel strategiczny</vt:lpstr>
      <vt:lpstr>Cele projektu </vt:lpstr>
      <vt:lpstr>Obszary funkcjonalności</vt:lpstr>
      <vt:lpstr>Przyszłość systemu</vt:lpstr>
      <vt:lpstr>zalety</vt:lpstr>
      <vt:lpstr>Harmonogram</vt:lpstr>
      <vt:lpstr>Główne ryzyka</vt:lpstr>
      <vt:lpstr>Zespół</vt:lpstr>
      <vt:lpstr>Kosztorys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Krzysztof Wróblewski</cp:lastModifiedBy>
  <cp:revision>12</cp:revision>
  <dcterms:created xsi:type="dcterms:W3CDTF">2014-09-12T02:11:56Z</dcterms:created>
  <dcterms:modified xsi:type="dcterms:W3CDTF">2015-11-06T20:37:47Z</dcterms:modified>
</cp:coreProperties>
</file>