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Styl z motywem 2 — Ak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2" d="100"/>
          <a:sy n="92" d="100"/>
        </p:scale>
        <p:origin x="10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7172D-6311-4BAF-AE10-24F90AA902CB}" type="datetimeFigureOut">
              <a:rPr lang="pl-PL"/>
              <a:t>2015-11-09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23453-0F3D-46E0-9443-4A23A05C1849}" type="slidenum">
              <a:rPr lang="pl-PL"/>
              <a:t>‹#›</a:t>
            </a:fld>
            <a:endParaRPr lang="pl-PL"/>
          </a:p>
        </p:txBody>
      </p:sp>
    </p:spTree>
    <p:extLst>
      <p:ext uri="{BB962C8B-B14F-4D97-AF65-F5344CB8AC3E}">
        <p14:creationId xmlns:p14="http://schemas.microsoft.com/office/powerpoint/2010/main" val="76553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0:20 sek.</a:t>
            </a:r>
          </a:p>
          <a:p>
            <a:r>
              <a:rPr lang="pl-PL">
                <a:latin typeface="Calibri"/>
              </a:rPr>
              <a:t>iSOS czy Internetowy system obsługi studentów. Jest to uproszczona wersja popularnego systemu stosowanego na innych uczelniach. System ten skupia się przede wszystkim na wspieraniu toku dydaktycznego studentów - oceniania ich pracy, publikowania ogłoszeń i materiałów, oraz przekazywania informacji o przedmiotach. System ten zostanie wdrożony na początku października na wydziale naszej uczelni. </a:t>
            </a:r>
          </a:p>
          <a:p>
            <a:r>
              <a:rPr lang="pl-PL">
                <a:latin typeface="Calibri"/>
              </a:rPr>
              <a:t>Opis case study - historia z rektorem itd :P będzie więcej czasu :P </a:t>
            </a:r>
          </a:p>
        </p:txBody>
      </p:sp>
      <p:sp>
        <p:nvSpPr>
          <p:cNvPr id="4" name="Symbol zastępczy numeru slajdu 3"/>
          <p:cNvSpPr>
            <a:spLocks noGrp="1"/>
          </p:cNvSpPr>
          <p:nvPr>
            <p:ph type="sldNum" sz="quarter" idx="10"/>
          </p:nvPr>
        </p:nvSpPr>
        <p:spPr/>
        <p:txBody>
          <a:bodyPr/>
          <a:lstStyle/>
          <a:p>
            <a:fld id="{7D723453-0F3D-46E0-9443-4A23A05C1849}" type="slidenum">
              <a:rPr lang="pl-PL"/>
              <a:t>1</a:t>
            </a:fld>
            <a:endParaRPr lang="pl-PL"/>
          </a:p>
        </p:txBody>
      </p:sp>
    </p:spTree>
    <p:extLst>
      <p:ext uri="{BB962C8B-B14F-4D97-AF65-F5344CB8AC3E}">
        <p14:creationId xmlns:p14="http://schemas.microsoft.com/office/powerpoint/2010/main" val="3233862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1:00-1:30</a:t>
            </a:r>
          </a:p>
        </p:txBody>
      </p:sp>
      <p:sp>
        <p:nvSpPr>
          <p:cNvPr id="4" name="Symbol zastępczy numeru slajdu 3"/>
          <p:cNvSpPr>
            <a:spLocks noGrp="1"/>
          </p:cNvSpPr>
          <p:nvPr>
            <p:ph type="sldNum" sz="quarter" idx="10"/>
          </p:nvPr>
        </p:nvSpPr>
        <p:spPr/>
        <p:txBody>
          <a:bodyPr/>
          <a:lstStyle/>
          <a:p>
            <a:fld id="{7D723453-0F3D-46E0-9443-4A23A05C1849}" type="slidenum">
              <a:rPr lang="pl-PL"/>
              <a:t>10</a:t>
            </a:fld>
            <a:endParaRPr lang="pl-PL"/>
          </a:p>
        </p:txBody>
      </p:sp>
    </p:spTree>
    <p:extLst>
      <p:ext uri="{BB962C8B-B14F-4D97-AF65-F5344CB8AC3E}">
        <p14:creationId xmlns:p14="http://schemas.microsoft.com/office/powerpoint/2010/main" val="235944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0:40</a:t>
            </a:r>
          </a:p>
          <a:p>
            <a:r>
              <a:rPr lang="pl-PL">
                <a:latin typeface="Calibri"/>
              </a:rPr>
              <a:t>Głównym celem jest Usprawnienie toku nauczania studentów. Do tej pory wszelkie materiały dydaktyczne były przekazywane studentom w formie papierowej, oceny były wystawiane na papierowych zestawieniach, komunikacja odbywała się w sposób tradycyjny. Wszelkiego rodzaju . W dobie XXI wieku jest to niedopuszczalne stąd też system chce unowocześnić ten proces i dostosować go do wymogów XXI w. </a:t>
            </a:r>
          </a:p>
          <a:p>
            <a:r>
              <a:rPr lang="pl-PL">
                <a:latin typeface="Calibri"/>
              </a:rPr>
              <a:t/>
            </a:r>
            <a:br>
              <a:rPr lang="pl-PL">
                <a:latin typeface="Calibri"/>
              </a:rPr>
            </a:br>
            <a:endParaRPr lang="pl-PL">
              <a:latin typeface="Calibri"/>
            </a:endParaRPr>
          </a:p>
        </p:txBody>
      </p:sp>
      <p:sp>
        <p:nvSpPr>
          <p:cNvPr id="4" name="Symbol zastępczy numeru slajdu 3"/>
          <p:cNvSpPr>
            <a:spLocks noGrp="1"/>
          </p:cNvSpPr>
          <p:nvPr>
            <p:ph type="sldNum" sz="quarter" idx="10"/>
          </p:nvPr>
        </p:nvSpPr>
        <p:spPr/>
        <p:txBody>
          <a:bodyPr/>
          <a:lstStyle/>
          <a:p>
            <a:fld id="{7D723453-0F3D-46E0-9443-4A23A05C1849}" type="slidenum">
              <a:rPr lang="pl-PL"/>
              <a:t>2</a:t>
            </a:fld>
            <a:endParaRPr lang="pl-PL"/>
          </a:p>
        </p:txBody>
      </p:sp>
    </p:spTree>
    <p:extLst>
      <p:ext uri="{BB962C8B-B14F-4D97-AF65-F5344CB8AC3E}">
        <p14:creationId xmlns:p14="http://schemas.microsoft.com/office/powerpoint/2010/main" val="373645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1:30 - 2:00 </a:t>
            </a:r>
          </a:p>
          <a:p>
            <a:r>
              <a:rPr lang="pl-PL">
                <a:latin typeface="Calibri"/>
              </a:rPr>
              <a:t>1. Do tej pory ogłoszenia były publikowane na tablicach ogłoszeń, przez co nie wszystkie informacje docierały do studentów. Często informacje te były bardzo ważne zarówno dla studentów i ich zaliczeń jak i dla wykładowców którzy musieli dopełnić formalności związanych z prowadzonym kursem. </a:t>
            </a:r>
          </a:p>
          <a:p>
            <a:r>
              <a:rPr lang="pl-PL">
                <a:latin typeface="Calibri"/>
              </a:rPr>
              <a:t>2. Tego rodzaju system nie jest nowością. Jednak jego brak odbija się na wizerunku danej jednostki. Na naszej uczelni takiego systemu nie ma. Wprowadzenie tego systemu poprawi zdecydowanie wizerunek wydziału wewnątrz struktur uczelni, ale przede wszystkim na zewnątrz. Innowacyjność i zastosowanie nowych technologii jest bardzo wysoko cenione i skutecznie zachęca potencjalnych studentów do kandydowania na studia.</a:t>
            </a:r>
          </a:p>
          <a:p>
            <a:r>
              <a:rPr lang="pl-PL">
                <a:latin typeface="Calibri"/>
              </a:rPr>
              <a:t>3. Kolportowanie ogłoszeń czy też dostarczanie im pomocy naukowych w formie papierowej jest archaicznym, ale przede wszystkim kosztownym rozwiązaniem. Wprowadzenie systemu ma na celu zniwelowanie tych kosztów do minimum.</a:t>
            </a:r>
          </a:p>
          <a:p>
            <a:r>
              <a:rPr lang="pl-PL">
                <a:latin typeface="Calibri"/>
              </a:rPr>
              <a:t>4. ???</a:t>
            </a:r>
          </a:p>
          <a:p>
            <a:r>
              <a:rPr lang="pl-PL">
                <a:latin typeface="Calibri"/>
              </a:rPr>
              <a:t/>
            </a:r>
            <a:br>
              <a:rPr lang="pl-PL">
                <a:latin typeface="Calibri"/>
              </a:rPr>
            </a:br>
            <a:endParaRPr lang="pl-PL">
              <a:latin typeface="Calibri"/>
            </a:endParaRPr>
          </a:p>
          <a:p>
            <a:r>
              <a:rPr lang="pl-PL">
                <a:latin typeface="Calibri"/>
              </a:rPr>
              <a:t>5. System ten wykonany zostanie w sposób umożliwiający jego dalszą rozbudowę. Projekt zakłada budowę uproszczonej wersji systemu wspierania toku nauczania studentów. Dzięku implementowaniu go z założeniem możliwości jego dalszej rozbudowy pozostawiamy możliwość jego rozbudowy, więc budowa nowego systemu nie będzie zaczynała się od zera, a większość prac nie będzie powtarzana.</a:t>
            </a:r>
          </a:p>
        </p:txBody>
      </p:sp>
      <p:sp>
        <p:nvSpPr>
          <p:cNvPr id="4" name="Symbol zastępczy numeru slajdu 3"/>
          <p:cNvSpPr>
            <a:spLocks noGrp="1"/>
          </p:cNvSpPr>
          <p:nvPr>
            <p:ph type="sldNum" sz="quarter" idx="10"/>
          </p:nvPr>
        </p:nvSpPr>
        <p:spPr/>
        <p:txBody>
          <a:bodyPr/>
          <a:lstStyle/>
          <a:p>
            <a:fld id="{7D723453-0F3D-46E0-9443-4A23A05C1849}" type="slidenum">
              <a:rPr lang="pl-PL"/>
              <a:t>3</a:t>
            </a:fld>
            <a:endParaRPr lang="pl-PL"/>
          </a:p>
        </p:txBody>
      </p:sp>
    </p:spTree>
    <p:extLst>
      <p:ext uri="{BB962C8B-B14F-4D97-AF65-F5344CB8AC3E}">
        <p14:creationId xmlns:p14="http://schemas.microsoft.com/office/powerpoint/2010/main" val="76743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1:00-1:30</a:t>
            </a:r>
          </a:p>
          <a:p>
            <a:r>
              <a:rPr lang="pl-PL">
                <a:latin typeface="Calibri"/>
              </a:rPr>
              <a:t>Budowa systemu wpłynie zdecydowanie na parę obszarów życia wydziału.</a:t>
            </a:r>
          </a:p>
          <a:p>
            <a:r>
              <a:rPr lang="pl-PL">
                <a:latin typeface="Calibri"/>
              </a:rPr>
              <a:t>1. Jednostki organizacyjne wydziału zyskają dobrą, szczegółową bazę danych studentów.</a:t>
            </a:r>
          </a:p>
          <a:p>
            <a:r>
              <a:rPr lang="pl-PL">
                <a:latin typeface="Calibri"/>
              </a:rPr>
              <a:t>2. Wykładowcy w łatwy sposób, z dowolnego miejsca będą mogli przekazywać materiały dydaktyczne studentom. Ukróci to zarówno czas przekazywania jak i koszt.</a:t>
            </a:r>
          </a:p>
          <a:p>
            <a:r>
              <a:rPr lang="pl-PL">
                <a:latin typeface="Calibri"/>
              </a:rPr>
              <a:t>3. Komunikacja pomiędzy wykładowcą a studentem zostanie bardzo mocno usprawniono. Dzięki temu wyeliminowane zostaną wszelkie nieporozumienia i kłopoty napotykane dotychczas.</a:t>
            </a:r>
          </a:p>
          <a:p>
            <a:r>
              <a:rPr lang="pl-PL">
                <a:latin typeface="Calibri"/>
              </a:rPr>
              <a:t>4. Wykładowcy nie będą musieli prowadzić oddzielnych dzienników ocen. Dostaną prosty w obsłudze system ich elektronicznego wystawiania. Jest to plus zarówno dla wykładowców, którzy mają wszystkie oceny w jednym miejscu jak i dla studentów którzy na bieżąco mogą śledzić swoje wyniki.</a:t>
            </a:r>
          </a:p>
          <a:p>
            <a:r>
              <a:rPr lang="pl-PL">
                <a:latin typeface="Calibri"/>
              </a:rPr>
              <a:t>5. Zakres każdego z przedmiotów zostanie umieszczony w systemie. Studenci będą mogli w łatwy sposób sprawdzić zakres danego przedmiotu. Jest to bardzo przydatne podczas wyboru przedmiotów obieralnych.</a:t>
            </a:r>
          </a:p>
        </p:txBody>
      </p:sp>
      <p:sp>
        <p:nvSpPr>
          <p:cNvPr id="4" name="Symbol zastępczy numeru slajdu 3"/>
          <p:cNvSpPr>
            <a:spLocks noGrp="1"/>
          </p:cNvSpPr>
          <p:nvPr>
            <p:ph type="sldNum" sz="quarter" idx="10"/>
          </p:nvPr>
        </p:nvSpPr>
        <p:spPr/>
        <p:txBody>
          <a:bodyPr/>
          <a:lstStyle/>
          <a:p>
            <a:fld id="{7D723453-0F3D-46E0-9443-4A23A05C1849}" type="slidenum">
              <a:rPr lang="pl-PL"/>
              <a:t>4</a:t>
            </a:fld>
            <a:endParaRPr lang="pl-PL"/>
          </a:p>
        </p:txBody>
      </p:sp>
    </p:spTree>
    <p:extLst>
      <p:ext uri="{BB962C8B-B14F-4D97-AF65-F5344CB8AC3E}">
        <p14:creationId xmlns:p14="http://schemas.microsoft.com/office/powerpoint/2010/main" val="146489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1:00-1:30</a:t>
            </a:r>
          </a:p>
          <a:p>
            <a:r>
              <a:rPr lang="pl-PL">
                <a:latin typeface="Calibri"/>
              </a:rPr>
              <a:t>1. System ten będzie mógł zostać rozbudowany m.in. o obsługę płatności studentów ( za zaległe przedmioty, wypłatę stypendiów, opłaty za akademik), o moduł składania wniosków o stypednium, akademik, obsługę prac dyplomowych, deklarację przedmiotów, rejestrację na semestry</a:t>
            </a:r>
          </a:p>
          <a:p>
            <a:r>
              <a:rPr lang="pl-PL">
                <a:latin typeface="Calibri"/>
              </a:rPr>
              <a:t>2. Dzięki zbudowaniu API możliwe będzie podłączenie tego systemu do innych, połączenie z bankiem w celu realizacji płatności czy też budowę wersji mobilnych</a:t>
            </a:r>
          </a:p>
          <a:p>
            <a:r>
              <a:rPr lang="pl-PL">
                <a:latin typeface="Calibri"/>
              </a:rPr>
              <a:t>3. System ten może zostać rozpowszechniony np. na całą uczelnię co stanowi bardzo ważny aspekt marketingowy. Dzięki temu PW będzie mogło poszczycić się własną wersją systemu obsługi studentów</a:t>
            </a:r>
          </a:p>
          <a:p>
            <a:r>
              <a:rPr lang="pl-PL">
                <a:latin typeface="Calibri"/>
              </a:rPr>
              <a:t>4. ??? </a:t>
            </a:r>
          </a:p>
        </p:txBody>
      </p:sp>
      <p:sp>
        <p:nvSpPr>
          <p:cNvPr id="4" name="Symbol zastępczy numeru slajdu 3"/>
          <p:cNvSpPr>
            <a:spLocks noGrp="1"/>
          </p:cNvSpPr>
          <p:nvPr>
            <p:ph type="sldNum" sz="quarter" idx="10"/>
          </p:nvPr>
        </p:nvSpPr>
        <p:spPr/>
        <p:txBody>
          <a:bodyPr/>
          <a:lstStyle/>
          <a:p>
            <a:fld id="{7D723453-0F3D-46E0-9443-4A23A05C1849}" type="slidenum">
              <a:rPr lang="pl-PL"/>
              <a:t>5</a:t>
            </a:fld>
            <a:endParaRPr lang="pl-PL"/>
          </a:p>
        </p:txBody>
      </p:sp>
    </p:spTree>
    <p:extLst>
      <p:ext uri="{BB962C8B-B14F-4D97-AF65-F5344CB8AC3E}">
        <p14:creationId xmlns:p14="http://schemas.microsoft.com/office/powerpoint/2010/main" val="262994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1:00</a:t>
            </a:r>
          </a:p>
          <a:p>
            <a:r>
              <a:rPr lang="pl-PL">
                <a:latin typeface="Calibri"/>
              </a:rPr>
              <a:t>1. System wyraźnie obniży koszt obsługi studentów - zarówno w kwestii pieniędzy potrzebnych na dostarczenie im materiałów dydaktycznych jak i o czas potrzebny np. na wystawianie im ocen.</a:t>
            </a:r>
          </a:p>
          <a:p>
            <a:r>
              <a:rPr lang="pl-PL">
                <a:latin typeface="Calibri"/>
              </a:rPr>
              <a:t>2. Dzięki poprawia wizerunku wydziału wzroście ilość kandydatów na studia. Autorska wersja systemu który będzie bardzo łatwy w użyciu i bardzo przydatny w codziennym życiu studentów na pewno wpłynie na ten wskaźnik.</a:t>
            </a:r>
          </a:p>
          <a:p>
            <a:r>
              <a:rPr lang="pl-PL">
                <a:latin typeface="Calibri"/>
              </a:rPr>
              <a:t>3.  Wykładowcy nie będą musieli bawić się w drukowanie i rozdawanie kserówek dostaną łatwy i szybki sposób zrobienia tego poprzez system. Z pewnością wpłynie to na ich poziom zadowolenia. Studenci natomiast dostaną szybki dostęp zarówno do materiałów jak i własnych ocen co jest bardzo przydatne.</a:t>
            </a:r>
          </a:p>
          <a:p>
            <a:r>
              <a:rPr lang="pl-PL">
                <a:latin typeface="Calibri"/>
              </a:rPr>
              <a:t>4. Materiały dydaktyczne zostaną zebrane w jednym miejscu co zapewni dostęp do bardzo obszernej bazy wiedzy, która będzie mogła być użyta w późniejszych latach. Nie trzeba będzie powtarzać tej pracy w każdym roku.</a:t>
            </a:r>
          </a:p>
        </p:txBody>
      </p:sp>
      <p:sp>
        <p:nvSpPr>
          <p:cNvPr id="4" name="Symbol zastępczy numeru slajdu 3"/>
          <p:cNvSpPr>
            <a:spLocks noGrp="1"/>
          </p:cNvSpPr>
          <p:nvPr>
            <p:ph type="sldNum" sz="quarter" idx="10"/>
          </p:nvPr>
        </p:nvSpPr>
        <p:spPr/>
        <p:txBody>
          <a:bodyPr/>
          <a:lstStyle/>
          <a:p>
            <a:fld id="{7D723453-0F3D-46E0-9443-4A23A05C1849}" type="slidenum">
              <a:rPr lang="pl-PL"/>
              <a:t>6</a:t>
            </a:fld>
            <a:endParaRPr lang="pl-PL"/>
          </a:p>
        </p:txBody>
      </p:sp>
    </p:spTree>
    <p:extLst>
      <p:ext uri="{BB962C8B-B14F-4D97-AF65-F5344CB8AC3E}">
        <p14:creationId xmlns:p14="http://schemas.microsoft.com/office/powerpoint/2010/main" val="163497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1:00</a:t>
            </a:r>
          </a:p>
          <a:p>
            <a:r>
              <a:rPr lang="pl-PL">
                <a:latin typeface="Calibri"/>
              </a:rPr>
              <a:t>Czas na realizację projektu jest ekstremalnie mały, co nie znaczy że zbudowanie tego systemu jest niemożliwe.</a:t>
            </a:r>
          </a:p>
          <a:p>
            <a:r>
              <a:rPr lang="pl-PL">
                <a:latin typeface="Calibri"/>
              </a:rPr>
              <a:t>Zaprojektowanie systemu zajmie około 2 tyg. Przy dobrym zorganizowaniu pracy jest to możliwe do zrealizowania.</a:t>
            </a:r>
          </a:p>
          <a:p>
            <a:r>
              <a:rPr lang="pl-PL">
                <a:latin typeface="Calibri"/>
              </a:rPr>
              <a:t>Prawie miesięczny czas na implementację systemu jest wystarczający. Przy pełnym zaangażowaniu członków zespołu uda się się zrealizować wszystkie założenia i zaimplementować wszystkie funkcjonalności.</a:t>
            </a:r>
          </a:p>
          <a:p>
            <a:r>
              <a:rPr lang="pl-PL">
                <a:latin typeface="Calibri"/>
              </a:rPr>
              <a:t>Testy systemu potrwają 5 dni. Dwudniowe szkolenie jest wystarczające dla zapoznania jego potencjalnych użytkowników z tym systemem. Będzie miał przyjazny interfejs co będzie sprzyjało jego szybkiej nauce.</a:t>
            </a:r>
          </a:p>
          <a:p>
            <a:r>
              <a:rPr lang="pl-PL">
                <a:latin typeface="Calibri"/>
              </a:rPr>
              <a:t>23 września - wydanie wersji produkcyjnej.</a:t>
            </a:r>
          </a:p>
          <a:p>
            <a:r>
              <a:rPr lang="pl-PL">
                <a:latin typeface="Calibri"/>
              </a:rPr>
              <a:t>Tygodniowy czas na uzupełnienie kwestii formalnych - dokumentacji i przygotowaniu sprawozdania z projektu. </a:t>
            </a:r>
          </a:p>
          <a:p>
            <a:r>
              <a:rPr lang="pl-PL">
                <a:latin typeface="Calibri"/>
              </a:rPr>
              <a:t>Szczegóły w diagramie Gantta.</a:t>
            </a:r>
          </a:p>
        </p:txBody>
      </p:sp>
      <p:sp>
        <p:nvSpPr>
          <p:cNvPr id="4" name="Symbol zastępczy numeru slajdu 3"/>
          <p:cNvSpPr>
            <a:spLocks noGrp="1"/>
          </p:cNvSpPr>
          <p:nvPr>
            <p:ph type="sldNum" sz="quarter" idx="10"/>
          </p:nvPr>
        </p:nvSpPr>
        <p:spPr/>
        <p:txBody>
          <a:bodyPr/>
          <a:lstStyle/>
          <a:p>
            <a:fld id="{7D723453-0F3D-46E0-9443-4A23A05C1849}" type="slidenum">
              <a:rPr lang="pl-PL"/>
              <a:t>7</a:t>
            </a:fld>
            <a:endParaRPr lang="pl-PL"/>
          </a:p>
        </p:txBody>
      </p:sp>
    </p:spTree>
    <p:extLst>
      <p:ext uri="{BB962C8B-B14F-4D97-AF65-F5344CB8AC3E}">
        <p14:creationId xmlns:p14="http://schemas.microsoft.com/office/powerpoint/2010/main" val="3361939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1:00</a:t>
            </a:r>
          </a:p>
          <a:p>
            <a:r>
              <a:rPr lang="pl-PL">
                <a:latin typeface="Calibri"/>
              </a:rPr>
              <a:t>1. Wymagania mogą nie być dostatecznie jasne, co z kolei implikuje możliwością rozminięcia się z faktycznymi potrzebami użytkowników oraz generuje ewentualne dodatkowe prace aby dostosować system. Możliwość ograniczenia wystąpienia ryzyka poprzez zwiększenie udziału użytkowników w początkowej fazie prac projektowych oraz konsultacje w jego trakcie.</a:t>
            </a:r>
          </a:p>
          <a:p>
            <a:r>
              <a:rPr lang="pl-PL">
                <a:latin typeface="Calibri"/>
              </a:rPr>
              <a:t>2. Krytyczne uwarunkowania czasowe mogą doprowadzić do pogorszenia jakości i funkcjonalności projektu lub do ograniczenia jego funkcjonalności, jeśli krytyczna data zakończenia nie szans na zostanie dotrzymaną. Zweryfikowanie dat krytycznych oraz określenie zakresu projektu jaki musi być do ich następienia wykonany.</a:t>
            </a:r>
          </a:p>
          <a:p>
            <a:r>
              <a:rPr lang="pl-PL">
                <a:latin typeface="Calibri"/>
              </a:rPr>
              <a:t>3.Duża liczba zadań, jakimi trzeba będzie zarządzać równolegle. Rozproszenie zadań pomiędzy członków zespołu tak aby ze sobą nie kolidowały oraz wzmożenie kontroli nad ich wykonywaniem.</a:t>
            </a:r>
          </a:p>
          <a:p>
            <a:r>
              <a:rPr lang="pl-PL">
                <a:latin typeface="Calibri"/>
              </a:rPr>
              <a:t>4. Głębokie zmiany mogą owocować zbyt kosztownym lub niedostatecznym przygotowaniem użytkowników do wdrożenia i eksploatacji systemu. - rozwiązanie - szkolenia.</a:t>
            </a:r>
          </a:p>
        </p:txBody>
      </p:sp>
      <p:sp>
        <p:nvSpPr>
          <p:cNvPr id="4" name="Symbol zastępczy numeru slajdu 3"/>
          <p:cNvSpPr>
            <a:spLocks noGrp="1"/>
          </p:cNvSpPr>
          <p:nvPr>
            <p:ph type="sldNum" sz="quarter" idx="10"/>
          </p:nvPr>
        </p:nvSpPr>
        <p:spPr/>
        <p:txBody>
          <a:bodyPr/>
          <a:lstStyle/>
          <a:p>
            <a:fld id="{7D723453-0F3D-46E0-9443-4A23A05C1849}" type="slidenum">
              <a:rPr lang="pl-PL"/>
              <a:t>8</a:t>
            </a:fld>
            <a:endParaRPr lang="pl-PL"/>
          </a:p>
        </p:txBody>
      </p:sp>
    </p:spTree>
    <p:extLst>
      <p:ext uri="{BB962C8B-B14F-4D97-AF65-F5344CB8AC3E}">
        <p14:creationId xmlns:p14="http://schemas.microsoft.com/office/powerpoint/2010/main" val="258552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latin typeface="Calibri"/>
              </a:rPr>
              <a:t>1:00-1:30</a:t>
            </a:r>
          </a:p>
          <a:p>
            <a:r>
              <a:rPr lang="pl-PL"/>
              <a:t>dr hab. inż. Jan Igrekowski - Specjalista od frontendu, uczestniczył w dużych projektach dla firm oferujących usługi telekomunikacyjne, w jednym z tych projektów poza programowaniem zajmował się również kierowaniem całym przedsięwzięciem, projekt zakończył się pomyślnie. Ze względu na duże doświadczenie został wybrany na kierownika naszego projektu.</a:t>
            </a:r>
          </a:p>
          <a:p>
            <a:r>
              <a:rPr lang="pl-PL">
                <a:latin typeface="Calibri"/>
              </a:rPr>
              <a:t/>
            </a:r>
            <a:br>
              <a:rPr lang="pl-PL">
                <a:latin typeface="Calibri"/>
              </a:rPr>
            </a:br>
            <a:endParaRPr lang="pl-PL">
              <a:latin typeface="Calibri"/>
            </a:endParaRPr>
          </a:p>
          <a:p>
            <a:r>
              <a:rPr lang="pl-PL"/>
              <a:t> mgr inż. Włodzimierz Iksiński - Specjalista z dziedziny backendu. Posiada certyfikat \"{}Program Microsoft Certified Professional\"{} informujący o szerokiej wiedzy z zakresu programowania w .NET. Pracował w firmach zajmujących się wytwarzaniem oprogramowania dla biznesu i finansów.</a:t>
            </a:r>
          </a:p>
          <a:p>
            <a:r>
              <a:rPr lang="pl-PL">
                <a:latin typeface="Calibri"/>
              </a:rPr>
              <a:t/>
            </a:r>
            <a:br>
              <a:rPr lang="pl-PL">
                <a:latin typeface="Calibri"/>
              </a:rPr>
            </a:br>
            <a:endParaRPr lang="pl-PL">
              <a:latin typeface="Calibri"/>
            </a:endParaRPr>
          </a:p>
          <a:p>
            <a:r>
              <a:rPr lang="pl-PL"/>
              <a:t> dr inż. Kamil Zetowski - Międzynarodowej klasy specjalista odnośnie wdrażania i administrowania baz danych. Pełnił rolę konsultanta w wielu czołowych korporacjach. Posiada duże doświadczenie w technologiach MsSQL.</a:t>
            </a:r>
          </a:p>
          <a:p>
            <a:r>
              <a:rPr lang="pl-PL"/>
              <a:t/>
            </a:r>
            <a:br>
              <a:rPr lang="pl-PL"/>
            </a:br>
            <a:endParaRPr lang="pl-PL"/>
          </a:p>
          <a:p>
            <a:r>
              <a:rPr lang="pl-PL">
                <a:latin typeface="Calibri"/>
              </a:rPr>
              <a:t/>
            </a:r>
            <a:br>
              <a:rPr lang="pl-PL">
                <a:latin typeface="Calibri"/>
              </a:rPr>
            </a:br>
            <a:endParaRPr lang="pl-PL">
              <a:latin typeface="Calibri"/>
            </a:endParaRPr>
          </a:p>
          <a:p>
            <a:r>
              <a:rPr lang="pl-PL"/>
              <a:t>Poza specjalistami w wyżej wymienionych dziedzinach, potrzebne są również osoby będące dla nich wsparciem. Optymalnym jest aby każdy z specjalistów miał do dyspozycji asystenta potrafiącego posługiwać się tymi samymi technologiami na co najmniej poziomie podstawowym. Idealnymi kandydatami na to stanowisko będą studenci. Na trzecim roku studenci Informatyki mają do zaliczenia przedmiot \"{}Projekt Indywidualny\"{}. Chcemy, aby każdy z specjalistów dobrał sobie po jednym studencie (którego kompetencje będą wystarczające do uczestnictwa w projekcie) na stanowisko asystenta. Oferowanym wynagrodzeniem dla studentów będzie zaliczenie projektu indywidualnego.</a:t>
            </a:r>
          </a:p>
          <a:p>
            <a:r>
              <a:rPr lang="pl-PL"/>
              <a:t/>
            </a:r>
            <a:br>
              <a:rPr lang="pl-PL"/>
            </a:br>
            <a:endParaRPr lang="pl-PL"/>
          </a:p>
        </p:txBody>
      </p:sp>
      <p:sp>
        <p:nvSpPr>
          <p:cNvPr id="4" name="Symbol zastępczy numeru slajdu 3"/>
          <p:cNvSpPr>
            <a:spLocks noGrp="1"/>
          </p:cNvSpPr>
          <p:nvPr>
            <p:ph type="sldNum" sz="quarter" idx="10"/>
          </p:nvPr>
        </p:nvSpPr>
        <p:spPr/>
        <p:txBody>
          <a:bodyPr/>
          <a:lstStyle/>
          <a:p>
            <a:fld id="{7D723453-0F3D-46E0-9443-4A23A05C1849}" type="slidenum">
              <a:rPr lang="pl-PL"/>
              <a:t>9</a:t>
            </a:fld>
            <a:endParaRPr lang="pl-PL"/>
          </a:p>
        </p:txBody>
      </p:sp>
    </p:spTree>
    <p:extLst>
      <p:ext uri="{BB962C8B-B14F-4D97-AF65-F5344CB8AC3E}">
        <p14:creationId xmlns:p14="http://schemas.microsoft.com/office/powerpoint/2010/main" val="359510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dirty="0"/>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3149724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dirty="0"/>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dirty="0"/>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dirty="0"/>
              <a:t>Edytuj style wzorca tekstu</a:t>
            </a:r>
          </a:p>
        </p:txBody>
      </p:sp>
      <p:sp>
        <p:nvSpPr>
          <p:cNvPr id="5" name="Date Placeholder 4"/>
          <p:cNvSpPr>
            <a:spLocks noGrp="1"/>
          </p:cNvSpPr>
          <p:nvPr>
            <p:ph type="dt" sz="half" idx="10"/>
          </p:nvPr>
        </p:nvSpPr>
        <p:spPr/>
        <p:txBody>
          <a:bodyPr/>
          <a:lstStyle/>
          <a:p>
            <a:fld id="{98624D31-43A5-475A-80CF-332C9F6DCF35}" type="datetimeFigureOut">
              <a:rPr lang="en-US" dirty="0"/>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21708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dirty="0"/>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dirty="0"/>
              <a:t>Edytuj style wzorca tekstu</a:t>
            </a:r>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67792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dirty="0"/>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dirty="0"/>
              <a:t>Edytuj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dirty="0"/>
              <a:t>Edytuj style wzorca tekstu</a:t>
            </a:r>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285470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dirty="0"/>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dirty="0"/>
              <a:t>Edytuj style wzorca tekstu</a:t>
            </a:r>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04831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dirty="0"/>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dirty="0"/>
              <a:t>Edytuj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dirty="0"/>
              <a:t>Edytuj style wzorca tekstu</a:t>
            </a:r>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14306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dirty="0"/>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dirty="0"/>
              <a:t>Edytuj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dirty="0"/>
              <a:t>Edytuj style wzorca tekstu</a:t>
            </a:r>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131683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pl-PL" dirty="0"/>
              <a:t>Kliknij, aby edytować styl</a:t>
            </a:r>
            <a:endParaRPr lang="en-US" dirty="0"/>
          </a:p>
        </p:txBody>
      </p:sp>
    </p:spTree>
    <p:extLst>
      <p:ext uri="{BB962C8B-B14F-4D97-AF65-F5344CB8AC3E}">
        <p14:creationId xmlns:p14="http://schemas.microsoft.com/office/powerpoint/2010/main" val="9415196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dirty="0"/>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894500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dirty="0"/>
              <a:t>Kliknij, aby edytować styl</a:t>
            </a:r>
            <a:endParaRPr lang="en-US" dirty="0"/>
          </a:p>
        </p:txBody>
      </p:sp>
      <p:sp>
        <p:nvSpPr>
          <p:cNvPr id="3" name="Content Placeholder 2"/>
          <p:cNvSpPr>
            <a:spLocks noGrp="1"/>
          </p:cNvSpPr>
          <p:nvPr>
            <p:ph idx="1"/>
          </p:nvPr>
        </p:nvSpPr>
        <p:spPr/>
        <p:txBody>
          <a:bodyPr anchor="ct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736056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dirty="0"/>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dirty="0"/>
              <a:t>Edytuj style wzorca tekstu</a:t>
            </a:r>
          </a:p>
        </p:txBody>
      </p:sp>
      <p:sp>
        <p:nvSpPr>
          <p:cNvPr id="4" name="Date Placeholder 3"/>
          <p:cNvSpPr>
            <a:spLocks noGrp="1"/>
          </p:cNvSpPr>
          <p:nvPr>
            <p:ph type="dt" sz="half" idx="10"/>
          </p:nvPr>
        </p:nvSpPr>
        <p:spPr/>
        <p:txBody>
          <a:bodyPr/>
          <a:lstStyle/>
          <a:p>
            <a:fld id="{98624D31-43A5-475A-80CF-332C9F6DCF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42564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dirty="0"/>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dirty="0"/>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532640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dirty="0"/>
              <a:t>Kliknij, aby edytować styl</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dirty="0"/>
              <a:t>11/9/2015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49922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dirty="0"/>
              <a:t>Kliknij, aby edytować styl</a:t>
            </a:r>
            <a:endParaRPr lang="en-US" dirty="0"/>
          </a:p>
        </p:txBody>
      </p:sp>
      <p:sp>
        <p:nvSpPr>
          <p:cNvPr id="3" name="Date Placeholder 2"/>
          <p:cNvSpPr>
            <a:spLocks noGrp="1"/>
          </p:cNvSpPr>
          <p:nvPr>
            <p:ph type="dt" sz="half" idx="10"/>
          </p:nvPr>
        </p:nvSpPr>
        <p:spPr/>
        <p:txBody>
          <a:bodyPr/>
          <a:lstStyle/>
          <a:p>
            <a:fld id="{98624D31-43A5-475A-80CF-332C9F6DCF35}" type="datetimeFigureOut">
              <a:rPr lang="en-US" dirty="0"/>
              <a:t>11/9/2015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06244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624D31-43A5-475A-80CF-332C9F6DCF35}" type="datetimeFigureOut">
              <a:rPr lang="en-US" dirty="0"/>
              <a:t>11/9/2015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947512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dirty="0"/>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dirty="0"/>
              <a:t>Edytuj style wzorca tekstu</a:t>
            </a:r>
          </a:p>
        </p:txBody>
      </p:sp>
      <p:sp>
        <p:nvSpPr>
          <p:cNvPr id="5" name="Date Placeholder 4"/>
          <p:cNvSpPr>
            <a:spLocks noGrp="1"/>
          </p:cNvSpPr>
          <p:nvPr>
            <p:ph type="dt" sz="half" idx="10"/>
          </p:nvPr>
        </p:nvSpPr>
        <p:spPr/>
        <p:txBody>
          <a:bodyPr/>
          <a:lstStyle/>
          <a:p>
            <a:fld id="{98624D31-43A5-475A-80CF-332C9F6DCF35}" type="datetimeFigureOut">
              <a:rPr lang="en-US" dirty="0"/>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939820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dirty="0"/>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dirty="0"/>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dirty="0"/>
              <a:t>Edytuj style wzorca tekstu</a:t>
            </a:r>
          </a:p>
        </p:txBody>
      </p:sp>
      <p:sp>
        <p:nvSpPr>
          <p:cNvPr id="5" name="Date Placeholder 4"/>
          <p:cNvSpPr>
            <a:spLocks noGrp="1"/>
          </p:cNvSpPr>
          <p:nvPr>
            <p:ph type="dt" sz="half" idx="10"/>
          </p:nvPr>
        </p:nvSpPr>
        <p:spPr/>
        <p:txBody>
          <a:bodyPr/>
          <a:lstStyle/>
          <a:p>
            <a:fld id="{98624D31-43A5-475A-80CF-332C9F6DCF35}" type="datetimeFigureOut">
              <a:rPr lang="en-US" dirty="0"/>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278597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dirty="0"/>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624D31-43A5-475A-80CF-332C9F6DCF35}" type="datetimeFigureOut">
              <a:rPr lang="en-US" dirty="0"/>
              <a:t>11/9/2015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90419523"/>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l-PL" cap="none" dirty="0" smtClean="0">
                <a:solidFill>
                  <a:srgbClr val="FFFFFF"/>
                </a:solidFill>
                <a:latin typeface="Verdana"/>
              </a:rPr>
              <a:t>i</a:t>
            </a:r>
            <a:r>
              <a:rPr lang="en-US" cap="none" dirty="0" smtClean="0">
                <a:solidFill>
                  <a:srgbClr val="FFFFFF"/>
                </a:solidFill>
                <a:latin typeface="Verdana"/>
              </a:rPr>
              <a:t>SOS</a:t>
            </a:r>
            <a:endParaRPr lang="pl-PL" cap="none" dirty="0">
              <a:solidFill>
                <a:srgbClr val="FFFFFF"/>
              </a:solidFill>
              <a:latin typeface="Verdana"/>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rgbClr val="FFFFFF"/>
                </a:solidFill>
                <a:latin typeface="Calibri Light" charset="0"/>
              </a:rPr>
              <a:t>Internetowy System Obsługi Studentów</a:t>
            </a:r>
            <a:endParaRPr lang="pl-PL" dirty="0">
              <a:solidFill>
                <a:srgbClr val="FFFFFF"/>
              </a:solidFill>
              <a:latin typeface="Calibri Light" charset="0"/>
            </a:endParaRPr>
          </a:p>
          <a:p>
            <a:endParaRPr lang="en-US" dirty="0"/>
          </a:p>
        </p:txBody>
      </p: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Kosztorys</a:t>
            </a:r>
            <a:endParaRPr lang="pl-PL" dirty="0">
              <a:solidFill>
                <a:srgbClr val="404040"/>
              </a:solidFill>
              <a:latin typeface="Calibri Light"/>
            </a:endParaRPr>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324384240"/>
              </p:ext>
            </p:extLst>
          </p:nvPr>
        </p:nvGraphicFramePr>
        <p:xfrm>
          <a:off x="2694000" y="2141538"/>
          <a:ext cx="6804000" cy="3816000"/>
        </p:xfrm>
        <a:graphic>
          <a:graphicData uri="http://schemas.openxmlformats.org/drawingml/2006/table">
            <a:tbl>
              <a:tblPr lastRow="1" bandRow="1">
                <a:tableStyleId>{5C22544A-7EE6-4342-B048-85BDC9FD1C3A}</a:tableStyleId>
              </a:tblPr>
              <a:tblGrid>
                <a:gridCol w="4736919">
                  <a:extLst>
                    <a:ext uri="{9D8B030D-6E8A-4147-A177-3AD203B41FA5}">
                      <a16:colId xmlns:a16="http://schemas.microsoft.com/office/drawing/2014/main" val="2901552738"/>
                    </a:ext>
                  </a:extLst>
                </a:gridCol>
                <a:gridCol w="2067081">
                  <a:extLst>
                    <a:ext uri="{9D8B030D-6E8A-4147-A177-3AD203B41FA5}">
                      <a16:colId xmlns:a16="http://schemas.microsoft.com/office/drawing/2014/main" val="2066820114"/>
                    </a:ext>
                  </a:extLst>
                </a:gridCol>
              </a:tblGrid>
              <a:tr h="636000">
                <a:tc>
                  <a:txBody>
                    <a:bodyPr/>
                    <a:lstStyle/>
                    <a:p>
                      <a:r>
                        <a:rPr lang="pl-PL" sz="2400" cap="small" baseline="0" dirty="0" smtClean="0"/>
                        <a:t>Wynagrodzenie dla pracowników</a:t>
                      </a:r>
                      <a:endParaRPr lang="pl-PL" sz="2400" cap="small" baseline="0" dirty="0"/>
                    </a:p>
                  </a:txBody>
                  <a:tcPr anchor="ctr"/>
                </a:tc>
                <a:tc>
                  <a:txBody>
                    <a:bodyPr/>
                    <a:lstStyle/>
                    <a:p>
                      <a:pPr algn="r"/>
                      <a:r>
                        <a:rPr lang="pl-PL" sz="2400" cap="small" baseline="0" dirty="0" smtClean="0"/>
                        <a:t>12 000 PLN</a:t>
                      </a:r>
                      <a:endParaRPr lang="pl-PL" sz="2400" cap="small" baseline="0" dirty="0"/>
                    </a:p>
                  </a:txBody>
                  <a:tcPr anchor="ctr"/>
                </a:tc>
                <a:extLst>
                  <a:ext uri="{0D108BD9-81ED-4DB2-BD59-A6C34878D82A}">
                    <a16:rowId xmlns:a16="http://schemas.microsoft.com/office/drawing/2014/main" val="751201826"/>
                  </a:ext>
                </a:extLst>
              </a:tr>
              <a:tr h="636000">
                <a:tc>
                  <a:txBody>
                    <a:bodyPr/>
                    <a:lstStyle/>
                    <a:p>
                      <a:r>
                        <a:rPr lang="pl-PL" sz="2400" cap="small" baseline="0" dirty="0" smtClean="0"/>
                        <a:t>Materiały szkoleniowe</a:t>
                      </a:r>
                      <a:endParaRPr lang="pl-PL" sz="2400" cap="small" baseline="0" dirty="0"/>
                    </a:p>
                  </a:txBody>
                  <a:tcPr anchor="ctr"/>
                </a:tc>
                <a:tc>
                  <a:txBody>
                    <a:bodyPr/>
                    <a:lstStyle/>
                    <a:p>
                      <a:pPr algn="r"/>
                      <a:r>
                        <a:rPr lang="pl-PL" sz="2400" cap="small" baseline="0" dirty="0" smtClean="0"/>
                        <a:t>300 PLN</a:t>
                      </a:r>
                      <a:endParaRPr lang="pl-PL" sz="2400" cap="small" baseline="0" dirty="0"/>
                    </a:p>
                  </a:txBody>
                  <a:tcPr anchor="ctr"/>
                </a:tc>
                <a:extLst>
                  <a:ext uri="{0D108BD9-81ED-4DB2-BD59-A6C34878D82A}">
                    <a16:rowId xmlns:a16="http://schemas.microsoft.com/office/drawing/2014/main" val="1818039687"/>
                  </a:ext>
                </a:extLst>
              </a:tr>
              <a:tr h="636000">
                <a:tc>
                  <a:txBody>
                    <a:bodyPr/>
                    <a:lstStyle/>
                    <a:p>
                      <a:r>
                        <a:rPr lang="pl-PL" sz="2400" cap="small" baseline="0" dirty="0" smtClean="0"/>
                        <a:t>Obsługa dokumentacji</a:t>
                      </a:r>
                      <a:endParaRPr lang="pl-PL" sz="2400" cap="small" baseline="0" dirty="0"/>
                    </a:p>
                  </a:txBody>
                  <a:tcPr anchor="ctr"/>
                </a:tc>
                <a:tc>
                  <a:txBody>
                    <a:bodyPr/>
                    <a:lstStyle/>
                    <a:p>
                      <a:pPr algn="r"/>
                      <a:r>
                        <a:rPr lang="pl-PL" sz="2400" cap="small" baseline="0" dirty="0" smtClean="0"/>
                        <a:t>200 PLN</a:t>
                      </a:r>
                      <a:endParaRPr lang="pl-PL" sz="2400" cap="small" baseline="0" dirty="0"/>
                    </a:p>
                  </a:txBody>
                  <a:tcPr anchor="ctr"/>
                </a:tc>
                <a:extLst>
                  <a:ext uri="{0D108BD9-81ED-4DB2-BD59-A6C34878D82A}">
                    <a16:rowId xmlns:a16="http://schemas.microsoft.com/office/drawing/2014/main" val="3503699943"/>
                  </a:ext>
                </a:extLst>
              </a:tr>
              <a:tr h="636000">
                <a:tc>
                  <a:txBody>
                    <a:bodyPr/>
                    <a:lstStyle/>
                    <a:p>
                      <a:r>
                        <a:rPr lang="pl-PL" sz="2400" cap="small" baseline="0" dirty="0" smtClean="0"/>
                        <a:t>Zaplecze socjalne</a:t>
                      </a:r>
                      <a:endParaRPr lang="pl-PL" sz="2400" cap="small" baseline="0" dirty="0"/>
                    </a:p>
                  </a:txBody>
                  <a:tcPr anchor="ctr"/>
                </a:tc>
                <a:tc>
                  <a:txBody>
                    <a:bodyPr/>
                    <a:lstStyle/>
                    <a:p>
                      <a:pPr algn="r"/>
                      <a:r>
                        <a:rPr lang="pl-PL" sz="2400" cap="small" baseline="0" dirty="0" smtClean="0"/>
                        <a:t>1 500 PLN</a:t>
                      </a:r>
                      <a:endParaRPr lang="pl-PL" sz="2400" cap="small" baseline="0" dirty="0"/>
                    </a:p>
                  </a:txBody>
                  <a:tcPr anchor="ctr"/>
                </a:tc>
                <a:extLst>
                  <a:ext uri="{0D108BD9-81ED-4DB2-BD59-A6C34878D82A}">
                    <a16:rowId xmlns:a16="http://schemas.microsoft.com/office/drawing/2014/main" val="1925489882"/>
                  </a:ext>
                </a:extLst>
              </a:tr>
              <a:tr h="636000">
                <a:tc>
                  <a:txBody>
                    <a:bodyPr/>
                    <a:lstStyle/>
                    <a:p>
                      <a:r>
                        <a:rPr lang="pl-PL" sz="2400" cap="small" baseline="0" dirty="0" smtClean="0"/>
                        <a:t>Dodatkowy sprzęt</a:t>
                      </a:r>
                      <a:endParaRPr lang="pl-PL" sz="2400" cap="small" baseline="0" dirty="0"/>
                    </a:p>
                  </a:txBody>
                  <a:tcPr anchor="ctr"/>
                </a:tc>
                <a:tc>
                  <a:txBody>
                    <a:bodyPr/>
                    <a:lstStyle/>
                    <a:p>
                      <a:pPr algn="r"/>
                      <a:r>
                        <a:rPr lang="pl-PL" sz="2400" cap="small" baseline="0" smtClean="0"/>
                        <a:t>5 </a:t>
                      </a:r>
                      <a:r>
                        <a:rPr lang="pl-PL" sz="2400" cap="small" baseline="0" dirty="0" smtClean="0"/>
                        <a:t>0</a:t>
                      </a:r>
                      <a:r>
                        <a:rPr lang="pl-PL" sz="2400" cap="small" baseline="0" smtClean="0"/>
                        <a:t>00 </a:t>
                      </a:r>
                      <a:r>
                        <a:rPr lang="pl-PL" sz="2400" cap="small" baseline="0" dirty="0" smtClean="0"/>
                        <a:t>PLN</a:t>
                      </a:r>
                      <a:endParaRPr lang="pl-PL" sz="2400" cap="small" baseline="0" dirty="0"/>
                    </a:p>
                  </a:txBody>
                  <a:tcPr anchor="ctr"/>
                </a:tc>
                <a:extLst>
                  <a:ext uri="{0D108BD9-81ED-4DB2-BD59-A6C34878D82A}">
                    <a16:rowId xmlns:a16="http://schemas.microsoft.com/office/drawing/2014/main" val="286481116"/>
                  </a:ext>
                </a:extLst>
              </a:tr>
              <a:tr h="636000">
                <a:tc>
                  <a:txBody>
                    <a:bodyPr/>
                    <a:lstStyle/>
                    <a:p>
                      <a:r>
                        <a:rPr lang="pl-PL" sz="2400" cap="small" baseline="0" dirty="0" smtClean="0"/>
                        <a:t>Razem</a:t>
                      </a:r>
                      <a:endParaRPr lang="pl-PL" sz="2400" cap="small" baseline="0" dirty="0"/>
                    </a:p>
                  </a:txBody>
                  <a:tcPr anchor="ctr"/>
                </a:tc>
                <a:tc>
                  <a:txBody>
                    <a:bodyPr/>
                    <a:lstStyle/>
                    <a:p>
                      <a:pPr algn="r"/>
                      <a:r>
                        <a:rPr lang="pl-PL" sz="2400" cap="small" baseline="0" dirty="0" smtClean="0"/>
                        <a:t>19 000 PLN</a:t>
                      </a:r>
                      <a:endParaRPr lang="pl-PL" sz="2400" cap="small" baseline="0" dirty="0"/>
                    </a:p>
                  </a:txBody>
                  <a:tcPr anchor="ctr"/>
                </a:tc>
                <a:extLst>
                  <a:ext uri="{0D108BD9-81ED-4DB2-BD59-A6C34878D82A}">
                    <a16:rowId xmlns:a16="http://schemas.microsoft.com/office/drawing/2014/main" val="511420451"/>
                  </a:ext>
                </a:extLst>
              </a:tr>
            </a:tbl>
          </a:graphicData>
        </a:graphic>
      </p:graphicFrame>
      <p:sp>
        <p:nvSpPr>
          <p:cNvPr id="4" name="Symbol zastępczy zawartości 2"/>
          <p:cNvSpPr txBox="1">
            <a:spLocks/>
          </p:cNvSpPr>
          <p:nvPr/>
        </p:nvSpPr>
        <p:spPr>
          <a:xfrm>
            <a:off x="1207698" y="1854679"/>
            <a:ext cx="10214850" cy="4022725"/>
          </a:xfrm>
          <a:prstGeom prst="rect">
            <a:avLst/>
          </a:prstGeom>
        </p:spPr>
        <p:txBody>
          <a:bodyPr vert="horz" lIns="0" tIns="45720" rIns="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pl-PL" dirty="0"/>
          </a:p>
        </p:txBody>
      </p:sp>
    </p:spTree>
    <p:extLst>
      <p:ext uri="{BB962C8B-B14F-4D97-AF65-F5344CB8AC3E}">
        <p14:creationId xmlns:p14="http://schemas.microsoft.com/office/powerpoint/2010/main" val="155604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Cele projektu - cel </a:t>
            </a:r>
            <a:r>
              <a:rPr lang="pl-PL" dirty="0">
                <a:solidFill>
                  <a:srgbClr val="FFFFFF"/>
                </a:solidFill>
                <a:latin typeface="Calibri Light"/>
              </a:rPr>
              <a:t>strategiczny</a:t>
            </a:r>
          </a:p>
        </p:txBody>
      </p:sp>
      <p:sp>
        <p:nvSpPr>
          <p:cNvPr id="4" name="pole tekstowe 3"/>
          <p:cNvSpPr txBox="1"/>
          <p:nvPr/>
        </p:nvSpPr>
        <p:spPr>
          <a:xfrm flipV="1">
            <a:off x="1164392" y="2834303"/>
            <a:ext cx="9983787" cy="69067"/>
          </a:xfrm>
          <a:prstGeom prst="rect">
            <a:avLst/>
          </a:prstGeom>
        </p:spPr>
        <p:txBody>
          <a:bodyPr rtlCol="0">
            <a:spAutoFit/>
          </a:bodyPr>
          <a:lstStyle/>
          <a:p>
            <a:pPr marL="457200" indent="-457200">
              <a:buFont typeface="Arial" panose="020B0604020202020204" pitchFamily="34" charset="0"/>
              <a:buChar char="•"/>
            </a:pPr>
            <a:endParaRPr lang="pl-PL" sz="2800" dirty="0"/>
          </a:p>
        </p:txBody>
      </p:sp>
      <p:sp>
        <p:nvSpPr>
          <p:cNvPr id="5" name="Symbol zastępczy zawartości 2"/>
          <p:cNvSpPr txBox="1">
            <a:spLocks/>
          </p:cNvSpPr>
          <p:nvPr/>
        </p:nvSpPr>
        <p:spPr>
          <a:xfrm>
            <a:off x="2204408" y="3132810"/>
            <a:ext cx="10213975" cy="1265611"/>
          </a:xfrm>
          <a:prstGeom prst="rect">
            <a:avLst/>
          </a:prstGeom>
        </p:spPr>
        <p:txBody>
          <a:bodyPr vert="horz" lIns="0" tIns="45720" rIns="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pl-PL" sz="3600" cap="small" dirty="0">
                <a:solidFill>
                  <a:srgbClr val="FFFFFF"/>
                </a:solidFill>
                <a:latin typeface="Calibri" charset="0"/>
              </a:rPr>
              <a:t>Usprawnienie toku nauczania studentów </a:t>
            </a:r>
            <a:endParaRPr lang="pl-PL" sz="3600" dirty="0"/>
          </a:p>
        </p:txBody>
      </p:sp>
    </p:spTree>
    <p:extLst>
      <p:ext uri="{BB962C8B-B14F-4D97-AF65-F5344CB8AC3E}">
        <p14:creationId xmlns:p14="http://schemas.microsoft.com/office/powerpoint/2010/main" val="354413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latin typeface="Calibri Light" charset="0"/>
              </a:rPr>
              <a:t>Cele projektu </a:t>
            </a:r>
          </a:p>
        </p:txBody>
      </p:sp>
      <p:sp>
        <p:nvSpPr>
          <p:cNvPr id="3" name="Symbol zastępczy zawartości 2"/>
          <p:cNvSpPr>
            <a:spLocks noGrp="1"/>
          </p:cNvSpPr>
          <p:nvPr>
            <p:ph idx="1"/>
          </p:nvPr>
        </p:nvSpPr>
        <p:spPr>
          <a:xfrm>
            <a:off x="1208800" y="1857375"/>
            <a:ext cx="10214850" cy="4022725"/>
          </a:xfrm>
        </p:spPr>
        <p:txBody>
          <a:bodyPr vert="horz" lIns="0" tIns="45720" rIns="0" bIns="45720" rtlCol="0" anchor="t">
            <a:normAutofit/>
          </a:bodyPr>
          <a:lstStyle/>
          <a:p>
            <a:pPr marL="514350" indent="-514350">
              <a:buFont typeface="+mj-lt"/>
              <a:buAutoNum type="arabicPeriod"/>
            </a:pPr>
            <a:r>
              <a:rPr lang="pl-PL" sz="3600" cap="small" dirty="0">
                <a:solidFill>
                  <a:srgbClr val="FFFFFF"/>
                </a:solidFill>
                <a:latin typeface="Calibri" charset="0"/>
              </a:rPr>
              <a:t>Poprawa komunikacji na linii wykładowca-student </a:t>
            </a:r>
          </a:p>
          <a:p>
            <a:pPr marL="514350" indent="-514350">
              <a:buFont typeface="+mj-lt"/>
              <a:buAutoNum type="arabicPeriod"/>
            </a:pPr>
            <a:r>
              <a:rPr lang="pl-PL" sz="3600" cap="small" dirty="0">
                <a:solidFill>
                  <a:srgbClr val="FFFFFF"/>
                </a:solidFill>
                <a:latin typeface="Calibri" charset="0"/>
              </a:rPr>
              <a:t>Poprawa wizerunku wydziału </a:t>
            </a:r>
          </a:p>
          <a:p>
            <a:pPr marL="514350" indent="-514350">
              <a:buFont typeface="+mj-lt"/>
              <a:buAutoNum type="arabicPeriod"/>
            </a:pPr>
            <a:r>
              <a:rPr lang="pl-PL" sz="3600" cap="small" dirty="0">
                <a:solidFill>
                  <a:srgbClr val="FFFFFF"/>
                </a:solidFill>
                <a:latin typeface="Calibri" charset="0"/>
              </a:rPr>
              <a:t>Obniżenie kosztów obsługi studentów </a:t>
            </a:r>
          </a:p>
          <a:p>
            <a:pPr marL="514350" indent="-514350">
              <a:buFont typeface="+mj-lt"/>
              <a:buAutoNum type="arabicPeriod"/>
            </a:pPr>
            <a:r>
              <a:rPr lang="pl-PL" sz="3600" cap="small" dirty="0">
                <a:solidFill>
                  <a:srgbClr val="FFFFFF"/>
                </a:solidFill>
                <a:latin typeface="Calibri" charset="0"/>
              </a:rPr>
              <a:t>Budowa dydaktycznej bazy danych </a:t>
            </a:r>
          </a:p>
          <a:p>
            <a:pPr marL="514350" indent="-514350">
              <a:buFont typeface="+mj-lt"/>
              <a:buAutoNum type="arabicPeriod"/>
            </a:pPr>
            <a:r>
              <a:rPr lang="pl-PL" sz="3600" cap="small" dirty="0">
                <a:solidFill>
                  <a:srgbClr val="FFFFFF"/>
                </a:solidFill>
                <a:latin typeface="Calibri" charset="0"/>
              </a:rPr>
              <a:t>Stworzenie podstaw pod dalszą rozbudowę systemu</a:t>
            </a:r>
          </a:p>
          <a:p>
            <a:endParaRPr lang="pl-PL" dirty="0"/>
          </a:p>
        </p:txBody>
      </p:sp>
    </p:spTree>
    <p:extLst>
      <p:ext uri="{BB962C8B-B14F-4D97-AF65-F5344CB8AC3E}">
        <p14:creationId xmlns:p14="http://schemas.microsoft.com/office/powerpoint/2010/main" val="107693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Obszary funkcjonalności</a:t>
            </a:r>
          </a:p>
        </p:txBody>
      </p:sp>
      <p:sp>
        <p:nvSpPr>
          <p:cNvPr id="4" name="Symbol zastępczy zawartości 2"/>
          <p:cNvSpPr txBox="1">
            <a:spLocks/>
          </p:cNvSpPr>
          <p:nvPr/>
        </p:nvSpPr>
        <p:spPr>
          <a:xfrm>
            <a:off x="1207698" y="1854679"/>
            <a:ext cx="10214850" cy="4022725"/>
          </a:xfrm>
          <a:prstGeom prst="rect">
            <a:avLst/>
          </a:prstGeom>
        </p:spPr>
        <p:txBody>
          <a:bodyPr vert="horz" lIns="0" tIns="45720" rIns="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pl-PL" sz="3600" cap="small" dirty="0">
                <a:solidFill>
                  <a:srgbClr val="FFFFFF"/>
                </a:solidFill>
                <a:latin typeface="Calibri" charset="0"/>
              </a:rPr>
              <a:t>baza danych studentów</a:t>
            </a:r>
          </a:p>
          <a:p>
            <a:r>
              <a:rPr lang="pl-PL" sz="3600" cap="small" dirty="0">
                <a:solidFill>
                  <a:srgbClr val="FFFFFF"/>
                </a:solidFill>
                <a:latin typeface="Calibri" charset="0"/>
              </a:rPr>
              <a:t>Udostępnianie zasobów dydaktycznych</a:t>
            </a:r>
          </a:p>
          <a:p>
            <a:r>
              <a:rPr lang="pl-PL" sz="3600" cap="small" dirty="0">
                <a:solidFill>
                  <a:srgbClr val="FFFFFF"/>
                </a:solidFill>
                <a:latin typeface="Calibri" charset="0"/>
              </a:rPr>
              <a:t>Komunikacja pomiędzy studentem a wykładowcą</a:t>
            </a:r>
          </a:p>
          <a:p>
            <a:r>
              <a:rPr lang="pl-PL" sz="3600" cap="small" dirty="0">
                <a:solidFill>
                  <a:srgbClr val="FFFFFF"/>
                </a:solidFill>
                <a:latin typeface="Calibri" charset="0"/>
              </a:rPr>
              <a:t>Ocenianie studentów</a:t>
            </a:r>
          </a:p>
          <a:p>
            <a:r>
              <a:rPr lang="pl-PL" sz="3600" cap="small" dirty="0">
                <a:solidFill>
                  <a:srgbClr val="FFFFFF"/>
                </a:solidFill>
                <a:latin typeface="Calibri" charset="0"/>
              </a:rPr>
              <a:t>Dostęp do informacji o kursach</a:t>
            </a:r>
          </a:p>
          <a:p>
            <a:pPr marL="514350" indent="-514350">
              <a:buFont typeface="+mj-lt"/>
              <a:buAutoNum type="arabicPeriod"/>
            </a:pPr>
            <a:endParaRPr lang="pl-PL" sz="3600" cap="small" dirty="0">
              <a:solidFill>
                <a:srgbClr val="FFFFFF"/>
              </a:solidFill>
              <a:latin typeface="Calibri" charset="0"/>
            </a:endParaRPr>
          </a:p>
          <a:p>
            <a:pPr marL="514350" indent="-514350">
              <a:buFont typeface="+mj-lt"/>
              <a:buAutoNum type="arabicPeriod"/>
            </a:pPr>
            <a:endParaRPr lang="pl-PL" sz="3600" cap="small" dirty="0">
              <a:solidFill>
                <a:srgbClr val="FFFFFF"/>
              </a:solidFill>
              <a:latin typeface="Calibri" charset="0"/>
            </a:endParaRPr>
          </a:p>
        </p:txBody>
      </p:sp>
    </p:spTree>
    <p:extLst>
      <p:ext uri="{BB962C8B-B14F-4D97-AF65-F5344CB8AC3E}">
        <p14:creationId xmlns:p14="http://schemas.microsoft.com/office/powerpoint/2010/main" val="130158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Przyszłość systemu</a:t>
            </a:r>
          </a:p>
        </p:txBody>
      </p:sp>
      <p:sp>
        <p:nvSpPr>
          <p:cNvPr id="4" name="Symbol zastępczy zawartości 2"/>
          <p:cNvSpPr txBox="1">
            <a:spLocks/>
          </p:cNvSpPr>
          <p:nvPr/>
        </p:nvSpPr>
        <p:spPr>
          <a:xfrm>
            <a:off x="1193320" y="1840301"/>
            <a:ext cx="10214850" cy="4022725"/>
          </a:xfrm>
          <a:prstGeom prst="rect">
            <a:avLst/>
          </a:prstGeom>
        </p:spPr>
        <p:txBody>
          <a:bodyPr vert="horz" lIns="0" tIns="45720" rIns="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514350" indent="-514350">
              <a:buFont typeface="+mj-lt"/>
              <a:buAutoNum type="arabicPeriod"/>
            </a:pPr>
            <a:r>
              <a:rPr lang="pl-PL" sz="3600" cap="small" dirty="0">
                <a:solidFill>
                  <a:srgbClr val="FFFFFF"/>
                </a:solidFill>
                <a:latin typeface="Calibri" charset="0"/>
              </a:rPr>
              <a:t>Poszerzenie funkcjonalności</a:t>
            </a:r>
          </a:p>
          <a:p>
            <a:pPr marL="514350" indent="-514350">
              <a:buFont typeface="+mj-lt"/>
              <a:buAutoNum type="arabicPeriod"/>
            </a:pPr>
            <a:r>
              <a:rPr lang="pl-PL" sz="3600" cap="small" dirty="0">
                <a:solidFill>
                  <a:srgbClr val="FFFFFF"/>
                </a:solidFill>
                <a:latin typeface="Calibri" charset="0"/>
              </a:rPr>
              <a:t>Integracja z innymi systemami</a:t>
            </a:r>
          </a:p>
          <a:p>
            <a:pPr marL="514350" indent="-514350">
              <a:buFont typeface="+mj-lt"/>
              <a:buAutoNum type="arabicPeriod"/>
            </a:pPr>
            <a:r>
              <a:rPr lang="pl-PL" sz="3600" cap="small" dirty="0">
                <a:solidFill>
                  <a:srgbClr val="FFFFFF"/>
                </a:solidFill>
                <a:latin typeface="Calibri" charset="0"/>
              </a:rPr>
              <a:t>Popularyzacja</a:t>
            </a:r>
          </a:p>
          <a:p>
            <a:pPr marL="514350" indent="-514350">
              <a:buFont typeface="+mj-lt"/>
              <a:buAutoNum type="arabicPeriod"/>
            </a:pPr>
            <a:r>
              <a:rPr lang="pl-PL" sz="3600" cap="small" dirty="0">
                <a:solidFill>
                  <a:srgbClr val="FFFFFF"/>
                </a:solidFill>
                <a:latin typeface="Calibri" charset="0"/>
              </a:rPr>
              <a:t>Rozbudowa bazy dydaktycznej</a:t>
            </a:r>
          </a:p>
        </p:txBody>
      </p:sp>
    </p:spTree>
    <p:extLst>
      <p:ext uri="{BB962C8B-B14F-4D97-AF65-F5344CB8AC3E}">
        <p14:creationId xmlns:p14="http://schemas.microsoft.com/office/powerpoint/2010/main" val="221684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zalety</a:t>
            </a:r>
          </a:p>
        </p:txBody>
      </p:sp>
      <p:sp>
        <p:nvSpPr>
          <p:cNvPr id="4" name="Symbol zastępczy zawartości 2"/>
          <p:cNvSpPr txBox="1">
            <a:spLocks/>
          </p:cNvSpPr>
          <p:nvPr/>
        </p:nvSpPr>
        <p:spPr>
          <a:xfrm>
            <a:off x="1207698" y="1854679"/>
            <a:ext cx="10214850" cy="4022725"/>
          </a:xfrm>
          <a:prstGeom prst="rect">
            <a:avLst/>
          </a:prstGeom>
        </p:spPr>
        <p:txBody>
          <a:bodyPr vert="horz" lIns="0" tIns="45720" rIns="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pl-PL" sz="3600" cap="small" dirty="0">
                <a:solidFill>
                  <a:srgbClr val="FFFFFF"/>
                </a:solidFill>
                <a:latin typeface="Calibri" charset="0"/>
              </a:rPr>
              <a:t>Obniżenie kosztów obsługi studentów</a:t>
            </a:r>
          </a:p>
          <a:p>
            <a:r>
              <a:rPr lang="pl-PL" sz="3600" cap="small" dirty="0"/>
              <a:t>Zwiększenie liczby kandydatów podczas rejestracji</a:t>
            </a:r>
          </a:p>
          <a:p>
            <a:r>
              <a:rPr lang="pl-PL" sz="3600" cap="small" dirty="0"/>
              <a:t>Zadowolenie studentów i pracowników z wprowadzenia systemu</a:t>
            </a:r>
          </a:p>
          <a:p>
            <a:r>
              <a:rPr lang="pl-PL" sz="3600" cap="small" dirty="0"/>
              <a:t>Szeroka baza materiałów dydaktycznych</a:t>
            </a:r>
          </a:p>
          <a:p>
            <a:endParaRPr lang="pl-PL" dirty="0"/>
          </a:p>
        </p:txBody>
      </p:sp>
    </p:spTree>
    <p:extLst>
      <p:ext uri="{BB962C8B-B14F-4D97-AF65-F5344CB8AC3E}">
        <p14:creationId xmlns:p14="http://schemas.microsoft.com/office/powerpoint/2010/main" val="113406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Harmonogram</a:t>
            </a:r>
          </a:p>
        </p:txBody>
      </p:sp>
      <p:sp>
        <p:nvSpPr>
          <p:cNvPr id="4" name="Symbol zastępczy zawartości 2"/>
          <p:cNvSpPr txBox="1">
            <a:spLocks/>
          </p:cNvSpPr>
          <p:nvPr/>
        </p:nvSpPr>
        <p:spPr>
          <a:xfrm>
            <a:off x="1207698" y="1854679"/>
            <a:ext cx="10214850" cy="4022725"/>
          </a:xfrm>
          <a:prstGeom prst="rect">
            <a:avLst/>
          </a:prstGeom>
        </p:spPr>
        <p:txBody>
          <a:bodyPr vert="horz" lIns="0" tIns="45720" rIns="0" bIns="45720" rtlCol="0" anchor="t">
            <a:normAutofit fontScale="8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pl-PL" sz="3600" cap="small" dirty="0" smtClean="0">
                <a:solidFill>
                  <a:srgbClr val="FFFFFF"/>
                </a:solidFill>
                <a:latin typeface="Calibri" charset="0"/>
              </a:rPr>
              <a:t>3 </a:t>
            </a:r>
            <a:r>
              <a:rPr lang="pl-PL" sz="3600" cap="small" dirty="0">
                <a:solidFill>
                  <a:srgbClr val="FFFFFF"/>
                </a:solidFill>
                <a:latin typeface="Calibri" charset="0"/>
              </a:rPr>
              <a:t>sierpnia - Rozpoczęcie projektu.</a:t>
            </a:r>
          </a:p>
          <a:p>
            <a:r>
              <a:rPr lang="pl-PL" sz="3600" cap="small" dirty="0" smtClean="0">
                <a:solidFill>
                  <a:srgbClr val="FFFFFF"/>
                </a:solidFill>
                <a:latin typeface="Calibri" charset="0"/>
              </a:rPr>
              <a:t>19 </a:t>
            </a:r>
            <a:r>
              <a:rPr lang="pl-PL" sz="3600" cap="small" dirty="0">
                <a:solidFill>
                  <a:srgbClr val="FFFFFF"/>
                </a:solidFill>
                <a:latin typeface="Calibri" charset="0"/>
              </a:rPr>
              <a:t>sierpnia - Zatwierdzenie projektu systemu.</a:t>
            </a:r>
          </a:p>
          <a:p>
            <a:r>
              <a:rPr lang="pl-PL" sz="3600" cap="small" dirty="0" smtClean="0">
                <a:solidFill>
                  <a:srgbClr val="FFFFFF"/>
                </a:solidFill>
                <a:latin typeface="Calibri" charset="0"/>
              </a:rPr>
              <a:t>13 </a:t>
            </a:r>
            <a:r>
              <a:rPr lang="pl-PL" sz="3600" cap="small" dirty="0">
                <a:solidFill>
                  <a:srgbClr val="FFFFFF"/>
                </a:solidFill>
                <a:latin typeface="Calibri" charset="0"/>
              </a:rPr>
              <a:t>września - Wydanie wersji testowej, rozpoczęcie testów.</a:t>
            </a:r>
          </a:p>
          <a:p>
            <a:r>
              <a:rPr lang="pl-PL" sz="3600" cap="small" dirty="0" smtClean="0">
                <a:solidFill>
                  <a:srgbClr val="FFFFFF"/>
                </a:solidFill>
                <a:latin typeface="Calibri" charset="0"/>
              </a:rPr>
              <a:t>18 </a:t>
            </a:r>
            <a:r>
              <a:rPr lang="pl-PL" sz="3600" cap="small" dirty="0">
                <a:solidFill>
                  <a:srgbClr val="FFFFFF"/>
                </a:solidFill>
                <a:latin typeface="Calibri" charset="0"/>
              </a:rPr>
              <a:t>września - Zakończenie testów, wydanie wersji przedprodukcyjnej.</a:t>
            </a:r>
          </a:p>
          <a:p>
            <a:r>
              <a:rPr lang="pl-PL" sz="3600" cap="small" dirty="0" smtClean="0">
                <a:solidFill>
                  <a:srgbClr val="FFFFFF"/>
                </a:solidFill>
                <a:latin typeface="Calibri" charset="0"/>
              </a:rPr>
              <a:t>20-21 </a:t>
            </a:r>
            <a:r>
              <a:rPr lang="pl-PL" sz="3600" cap="small" dirty="0">
                <a:solidFill>
                  <a:srgbClr val="FFFFFF"/>
                </a:solidFill>
                <a:latin typeface="Calibri" charset="0"/>
              </a:rPr>
              <a:t>września - Szkolenie dla pracowników.</a:t>
            </a:r>
          </a:p>
          <a:p>
            <a:r>
              <a:rPr lang="pl-PL" sz="3600" cap="small" dirty="0" smtClean="0">
                <a:solidFill>
                  <a:srgbClr val="FFFFFF"/>
                </a:solidFill>
                <a:latin typeface="Calibri" charset="0"/>
              </a:rPr>
              <a:t>23 </a:t>
            </a:r>
            <a:r>
              <a:rPr lang="pl-PL" sz="3600" cap="small" dirty="0">
                <a:solidFill>
                  <a:srgbClr val="FFFFFF"/>
                </a:solidFill>
                <a:latin typeface="Calibri" charset="0"/>
              </a:rPr>
              <a:t>września - Wydanie i instalacja wersji produkcyjnej.</a:t>
            </a:r>
          </a:p>
          <a:p>
            <a:r>
              <a:rPr lang="pl-PL" sz="3600" cap="small" dirty="0" smtClean="0">
                <a:solidFill>
                  <a:srgbClr val="FFFFFF"/>
                </a:solidFill>
                <a:latin typeface="Calibri" charset="0"/>
              </a:rPr>
              <a:t>30 </a:t>
            </a:r>
            <a:r>
              <a:rPr lang="pl-PL" sz="3600" cap="small" dirty="0">
                <a:solidFill>
                  <a:srgbClr val="FFFFFF"/>
                </a:solidFill>
                <a:latin typeface="Calibri" charset="0"/>
              </a:rPr>
              <a:t>września - Zakończenie projektu.</a:t>
            </a:r>
            <a:endParaRPr lang="pl-PL" dirty="0"/>
          </a:p>
        </p:txBody>
      </p:sp>
    </p:spTree>
    <p:extLst>
      <p:ext uri="{BB962C8B-B14F-4D97-AF65-F5344CB8AC3E}">
        <p14:creationId xmlns:p14="http://schemas.microsoft.com/office/powerpoint/2010/main" val="287728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Główne ryzyka</a:t>
            </a:r>
          </a:p>
        </p:txBody>
      </p:sp>
      <p:sp>
        <p:nvSpPr>
          <p:cNvPr id="4" name="Symbol zastępczy zawartości 2"/>
          <p:cNvSpPr txBox="1">
            <a:spLocks/>
          </p:cNvSpPr>
          <p:nvPr/>
        </p:nvSpPr>
        <p:spPr>
          <a:xfrm>
            <a:off x="1207698" y="1854679"/>
            <a:ext cx="10214850" cy="4022725"/>
          </a:xfrm>
          <a:prstGeom prst="rect">
            <a:avLst/>
          </a:prstGeom>
        </p:spPr>
        <p:txBody>
          <a:bodyPr vert="horz" lIns="0" tIns="45720" rIns="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514350" indent="-514350">
              <a:buFont typeface="+mj-lt"/>
              <a:buAutoNum type="arabicPeriod"/>
            </a:pPr>
            <a:r>
              <a:rPr lang="pl-PL" sz="3600" cap="small" dirty="0">
                <a:solidFill>
                  <a:srgbClr val="FFFFFF"/>
                </a:solidFill>
                <a:latin typeface="Calibri" charset="0"/>
              </a:rPr>
              <a:t>Jednoznaczność wymagań oraz płynność zakresu</a:t>
            </a:r>
          </a:p>
          <a:p>
            <a:pPr marL="514350" indent="-514350">
              <a:buFont typeface="+mj-lt"/>
              <a:buAutoNum type="arabicPeriod"/>
            </a:pPr>
            <a:r>
              <a:rPr lang="pl-PL" sz="3600" cap="small" dirty="0">
                <a:solidFill>
                  <a:srgbClr val="FFFFFF"/>
                </a:solidFill>
                <a:latin typeface="Calibri" charset="0"/>
              </a:rPr>
              <a:t>Krytyczne uwarunkowanie czasowe</a:t>
            </a:r>
          </a:p>
          <a:p>
            <a:pPr marL="514350" indent="-514350">
              <a:buFont typeface="+mj-lt"/>
              <a:buAutoNum type="arabicPeriod"/>
            </a:pPr>
            <a:r>
              <a:rPr lang="pl-PL" sz="3600" cap="small" dirty="0">
                <a:solidFill>
                  <a:srgbClr val="FFFFFF"/>
                </a:solidFill>
                <a:latin typeface="Calibri" charset="0"/>
              </a:rPr>
              <a:t>Gęstość pracochłonności</a:t>
            </a:r>
          </a:p>
          <a:p>
            <a:pPr marL="514350" indent="-514350">
              <a:buFont typeface="+mj-lt"/>
              <a:buAutoNum type="arabicPeriod"/>
            </a:pPr>
            <a:r>
              <a:rPr lang="pl-PL" sz="3600" cap="small" dirty="0">
                <a:solidFill>
                  <a:srgbClr val="FFFFFF"/>
                </a:solidFill>
                <a:latin typeface="Calibri" charset="0"/>
              </a:rPr>
              <a:t>Ryzyko organizacyjne - konieczność i głębokość zmian</a:t>
            </a:r>
          </a:p>
          <a:p>
            <a:pPr marL="342900" indent="-342900">
              <a:buFont typeface="+mj-lt"/>
              <a:buAutoNum type="arabicPeriod"/>
            </a:pPr>
            <a:r>
              <a:rPr lang="pl-PL" sz="3600" cap="small" dirty="0"/>
              <a:t> Wielkość organizacji</a:t>
            </a:r>
          </a:p>
        </p:txBody>
      </p:sp>
    </p:spTree>
    <p:extLst>
      <p:ext uri="{BB962C8B-B14F-4D97-AF65-F5344CB8AC3E}">
        <p14:creationId xmlns:p14="http://schemas.microsoft.com/office/powerpoint/2010/main" val="36902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Zespół</a:t>
            </a:r>
            <a:endParaRPr lang="pl-PL" sz="4000" i="1" u="sng" dirty="0">
              <a:solidFill>
                <a:srgbClr val="404040"/>
              </a:solidFill>
              <a:latin typeface="Calibri Light"/>
            </a:endParaRPr>
          </a:p>
        </p:txBody>
      </p:sp>
      <p:sp>
        <p:nvSpPr>
          <p:cNvPr id="11" name="Symbol zastępczy zawartości 2"/>
          <p:cNvSpPr txBox="1">
            <a:spLocks/>
          </p:cNvSpPr>
          <p:nvPr/>
        </p:nvSpPr>
        <p:spPr>
          <a:xfrm>
            <a:off x="1121434" y="1854679"/>
            <a:ext cx="10214850" cy="4022725"/>
          </a:xfrm>
          <a:prstGeom prst="rect">
            <a:avLst/>
          </a:prstGeom>
        </p:spPr>
        <p:txBody>
          <a:bodyPr vert="horz" lIns="0" tIns="45720" rIns="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pl-PL" sz="3600" u="sng" cap="small" dirty="0">
                <a:solidFill>
                  <a:srgbClr val="FFFFFF"/>
                </a:solidFill>
                <a:latin typeface="Calibri" charset="0"/>
              </a:rPr>
              <a:t>dr hab. inż. Jan Igrekowski</a:t>
            </a:r>
          </a:p>
          <a:p>
            <a:r>
              <a:rPr lang="pl-PL" sz="3600" cap="small" dirty="0"/>
              <a:t>mgr inż. Włodzimierz Iksiński</a:t>
            </a:r>
          </a:p>
          <a:p>
            <a:r>
              <a:rPr lang="pl-PL" sz="3600" cap="small" dirty="0"/>
              <a:t>dr inż. Kamil </a:t>
            </a:r>
            <a:r>
              <a:rPr lang="pl-PL" sz="3600" cap="small" dirty="0" err="1"/>
              <a:t>Zetowski</a:t>
            </a:r>
            <a:endParaRPr lang="pl-PL" sz="3600" cap="small" dirty="0"/>
          </a:p>
          <a:p>
            <a:r>
              <a:rPr lang="pl-PL" sz="3600" cap="small" dirty="0"/>
              <a:t>Studenci </a:t>
            </a:r>
          </a:p>
        </p:txBody>
      </p:sp>
    </p:spTree>
    <p:extLst>
      <p:ext uri="{BB962C8B-B14F-4D97-AF65-F5344CB8AC3E}">
        <p14:creationId xmlns:p14="http://schemas.microsoft.com/office/powerpoint/2010/main" val="409552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13</TotalTime>
  <Words>232</Words>
  <Application>Microsoft Office PowerPoint</Application>
  <PresentationFormat>Widescreen</PresentationFormat>
  <Paragraphs>69</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Sklepienie niebieskie</vt:lpstr>
      <vt:lpstr>iSOS</vt:lpstr>
      <vt:lpstr>Cele projektu - cel strategiczny</vt:lpstr>
      <vt:lpstr>Cele projektu </vt:lpstr>
      <vt:lpstr>Obszary funkcjonalności</vt:lpstr>
      <vt:lpstr>Przyszłość systemu</vt:lpstr>
      <vt:lpstr>zalety</vt:lpstr>
      <vt:lpstr>Harmonogram</vt:lpstr>
      <vt:lpstr>Główne ryzyka</vt:lpstr>
      <vt:lpstr>Zespół</vt:lpstr>
      <vt:lpstr>Kosztorys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Krzysztof Wróblewski</cp:lastModifiedBy>
  <cp:revision>18</cp:revision>
  <dcterms:created xsi:type="dcterms:W3CDTF">2014-09-12T02:11:56Z</dcterms:created>
  <dcterms:modified xsi:type="dcterms:W3CDTF">2015-11-09T06:47:05Z</dcterms:modified>
</cp:coreProperties>
</file>