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73DE3-8C3C-42B3-810A-CA6FB9F05E1C}" type="datetimeFigureOut">
              <a:rPr kumimoji="1" lang="ja-JP" altLang="en-US" smtClean="0"/>
              <a:t>2012/11/4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20D86-9906-4029-931E-3A7CBDF43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8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DEC0-DC71-4480-8438-55BA659FCEC6}" type="datetimeFigureOut">
              <a:rPr kumimoji="1" lang="ja-JP" altLang="en-US" smtClean="0"/>
              <a:t>2012/11/3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B58-1B64-4B1E-A889-0174073ED0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36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DEC0-DC71-4480-8438-55BA659FCEC6}" type="datetimeFigureOut">
              <a:rPr kumimoji="1" lang="ja-JP" altLang="en-US" smtClean="0"/>
              <a:t>2012/11/3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B58-1B64-4B1E-A889-0174073ED0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24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DEC0-DC71-4480-8438-55BA659FCEC6}" type="datetimeFigureOut">
              <a:rPr kumimoji="1" lang="ja-JP" altLang="en-US" smtClean="0"/>
              <a:t>2012/11/3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B58-1B64-4B1E-A889-0174073ED0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73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DEC0-DC71-4480-8438-55BA659FCEC6}" type="datetimeFigureOut">
              <a:rPr kumimoji="1" lang="ja-JP" altLang="en-US" smtClean="0"/>
              <a:t>2012/11/3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B58-1B64-4B1E-A889-0174073ED0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22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DEC0-DC71-4480-8438-55BA659FCEC6}" type="datetimeFigureOut">
              <a:rPr kumimoji="1" lang="ja-JP" altLang="en-US" smtClean="0"/>
              <a:t>2012/11/3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B58-1B64-4B1E-A889-0174073ED0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60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DEC0-DC71-4480-8438-55BA659FCEC6}" type="datetimeFigureOut">
              <a:rPr kumimoji="1" lang="ja-JP" altLang="en-US" smtClean="0"/>
              <a:t>2012/11/3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B58-1B64-4B1E-A889-0174073ED0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86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DEC0-DC71-4480-8438-55BA659FCEC6}" type="datetimeFigureOut">
              <a:rPr kumimoji="1" lang="ja-JP" altLang="en-US" smtClean="0"/>
              <a:t>2012/11/3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B58-1B64-4B1E-A889-0174073ED0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13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DEC0-DC71-4480-8438-55BA659FCEC6}" type="datetimeFigureOut">
              <a:rPr kumimoji="1" lang="ja-JP" altLang="en-US" smtClean="0"/>
              <a:t>2012/11/3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B58-1B64-4B1E-A889-0174073ED0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65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DEC0-DC71-4480-8438-55BA659FCEC6}" type="datetimeFigureOut">
              <a:rPr kumimoji="1" lang="ja-JP" altLang="en-US" smtClean="0"/>
              <a:t>2012/11/3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B58-1B64-4B1E-A889-0174073ED0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88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DEC0-DC71-4480-8438-55BA659FCEC6}" type="datetimeFigureOut">
              <a:rPr kumimoji="1" lang="ja-JP" altLang="en-US" smtClean="0"/>
              <a:t>2012/11/3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B58-1B64-4B1E-A889-0174073ED0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31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DEC0-DC71-4480-8438-55BA659FCEC6}" type="datetimeFigureOut">
              <a:rPr kumimoji="1" lang="ja-JP" altLang="en-US" smtClean="0"/>
              <a:t>2012/11/3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5B58-1B64-4B1E-A889-0174073ED0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36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7DEC0-DC71-4480-8438-55BA659FCEC6}" type="datetimeFigureOut">
              <a:rPr kumimoji="1" lang="ja-JP" altLang="en-US" smtClean="0"/>
              <a:t>2012/11/3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D5B58-1B64-4B1E-A889-0174073ED0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04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09723" y="2750318"/>
            <a:ext cx="2836587" cy="19028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無課金層</a:t>
            </a:r>
            <a:endParaRPr kumimoji="1" lang="ja-JP" altLang="en-US" sz="4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7334742" y="3349340"/>
            <a:ext cx="1152128" cy="7047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課金層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3698338" y="3068960"/>
            <a:ext cx="3240360" cy="50405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flipH="1">
            <a:off x="3662334" y="3807985"/>
            <a:ext cx="3240360" cy="5040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62334" y="2750318"/>
            <a:ext cx="33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accent5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強化したカード</a:t>
            </a:r>
            <a:r>
              <a:rPr kumimoji="1" lang="en-US" altLang="ja-JP" b="1" dirty="0" smtClean="0">
                <a:solidFill>
                  <a:schemeClr val="accent5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(=</a:t>
            </a:r>
            <a:r>
              <a:rPr kumimoji="1" lang="ja-JP" altLang="en-US" b="1" dirty="0" smtClean="0">
                <a:solidFill>
                  <a:schemeClr val="accent5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時間</a:t>
            </a:r>
            <a:r>
              <a:rPr kumimoji="1" lang="en-US" altLang="ja-JP" b="1" dirty="0" smtClean="0">
                <a:solidFill>
                  <a:schemeClr val="accent5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kumimoji="1" lang="ja-JP" altLang="en-US" b="1" dirty="0" smtClean="0">
                <a:solidFill>
                  <a:schemeClr val="accent5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を供給</a:t>
            </a:r>
            <a:endParaRPr kumimoji="1" lang="ja-JP" altLang="en-US" b="1" dirty="0">
              <a:solidFill>
                <a:schemeClr val="accent5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662334" y="4312041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課金アイテム</a:t>
            </a:r>
            <a:r>
              <a:rPr kumimoji="1" lang="en-US" altLang="ja-JP" b="1" dirty="0" smtClean="0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(=</a:t>
            </a:r>
            <a:r>
              <a:rPr kumimoji="1" lang="ja-JP" altLang="en-US" b="1" dirty="0" smtClean="0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お金</a:t>
            </a:r>
            <a:r>
              <a:rPr kumimoji="1" lang="en-US" altLang="ja-JP" b="1" dirty="0" smtClean="0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kumimoji="1" lang="ja-JP" altLang="en-US" b="1" dirty="0" smtClean="0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を供給</a:t>
            </a:r>
            <a:endParaRPr kumimoji="1" lang="ja-JP" altLang="en-US" b="1" dirty="0">
              <a:solidFill>
                <a:schemeClr val="accent6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358602" y="47334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accent5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時間はある</a:t>
            </a:r>
            <a:endParaRPr kumimoji="1" lang="ja-JP" altLang="en-US" b="1" dirty="0">
              <a:solidFill>
                <a:schemeClr val="accent5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241392" y="41273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お金はある</a:t>
            </a:r>
            <a:endParaRPr kumimoji="1" lang="ja-JP" altLang="en-US" b="1" dirty="0">
              <a:solidFill>
                <a:schemeClr val="accent6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62134" y="1556792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小塚ゴシック Pro M" pitchFamily="34" charset="-128"/>
                <a:ea typeface="小塚ゴシック Pro M" pitchFamily="34" charset="-128"/>
                <a:cs typeface="メイリオ" pitchFamily="50" charset="-128"/>
              </a:rPr>
              <a:t>両者のバランスが大事</a:t>
            </a:r>
            <a:r>
              <a:rPr lang="ja-JP" altLang="en-US" sz="4000" dirty="0">
                <a:latin typeface="小塚ゴシック Pro M" pitchFamily="34" charset="-128"/>
                <a:ea typeface="小塚ゴシック Pro M" pitchFamily="34" charset="-128"/>
                <a:cs typeface="メイリオ" pitchFamily="50" charset="-128"/>
              </a:rPr>
              <a:t>？</a:t>
            </a:r>
            <a:endParaRPr kumimoji="1" lang="ja-JP" altLang="en-US" sz="4000" dirty="0">
              <a:latin typeface="小塚ゴシック Pro M" pitchFamily="34" charset="-128"/>
              <a:ea typeface="小塚ゴシック Pro M" pitchFamily="34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258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99592" y="2644566"/>
            <a:ext cx="2088232" cy="16674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課金層</a:t>
            </a:r>
            <a:endParaRPr kumimoji="1" lang="ja-JP" altLang="en-US" sz="3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62134" y="1556792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小塚ゴシック Pro M" pitchFamily="34" charset="-128"/>
                <a:ea typeface="小塚ゴシック Pro M" pitchFamily="34" charset="-128"/>
                <a:cs typeface="メイリオ" pitchFamily="50" charset="-128"/>
              </a:rPr>
              <a:t>廃課金層の影響度は不明</a:t>
            </a:r>
            <a:endParaRPr kumimoji="1" lang="ja-JP" altLang="en-US" sz="4000" dirty="0">
              <a:latin typeface="小塚ゴシック Pro M" pitchFamily="34" charset="-128"/>
              <a:ea typeface="小塚ゴシック Pro M" pitchFamily="34" charset="-128"/>
              <a:cs typeface="メイリオ" pitchFamily="50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2051720" y="3861048"/>
            <a:ext cx="756084" cy="4509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廃課金</a:t>
            </a:r>
            <a:endParaRPr kumimoji="1" lang="ja-JP" altLang="en-US" sz="12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6" name="直線コネクタ 5"/>
          <p:cNvCxnSpPr>
            <a:stCxn id="2" idx="3"/>
          </p:cNvCxnSpPr>
          <p:nvPr/>
        </p:nvCxnSpPr>
        <p:spPr>
          <a:xfrm flipV="1">
            <a:off x="2807804" y="2644566"/>
            <a:ext cx="540060" cy="1441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347864" y="2444511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課金層の中でもさらに少数の廃課金層</a:t>
            </a:r>
            <a:endParaRPr kumimoji="1"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売上の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10%</a:t>
            </a:r>
            <a:r>
              <a:rPr lang="ja-JP" altLang="en-US" sz="24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ほどを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占める？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勘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kumimoji="1" lang="ja-JP" altLang="en-US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21086" y="3532366"/>
            <a:ext cx="41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売上全体への影響は大きい？ 小さい？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621086" y="3883843"/>
            <a:ext cx="372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狙うべき層？ 無視してもよい層？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110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77</Words>
  <Application>Microsoft Office PowerPoint</Application>
  <PresentationFormat>画面に合わせる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7</cp:revision>
  <dcterms:created xsi:type="dcterms:W3CDTF">2012-11-03T13:50:55Z</dcterms:created>
  <dcterms:modified xsi:type="dcterms:W3CDTF">2012-11-03T15:54:32Z</dcterms:modified>
</cp:coreProperties>
</file>