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handoutMasterIdLst>
    <p:handoutMasterId r:id="rId12"/>
  </p:handoutMasterIdLst>
  <p:sldIdLst>
    <p:sldId id="256" r:id="rId2"/>
    <p:sldId id="257" r:id="rId3"/>
    <p:sldId id="259" r:id="rId4"/>
    <p:sldId id="258" r:id="rId5"/>
    <p:sldId id="260" r:id="rId6"/>
    <p:sldId id="262" r:id="rId7"/>
    <p:sldId id="263" r:id="rId8"/>
    <p:sldId id="264" r:id="rId9"/>
    <p:sldId id="261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93" d="100"/>
          <a:sy n="93" d="100"/>
        </p:scale>
        <p:origin x="72" y="3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0" d="100"/>
          <a:sy n="80" d="100"/>
        </p:scale>
        <p:origin x="2727" y="45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5A72B08-B687-44A6-A1AB-20D061539FA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580780-FBE2-4B84-999B-1C49DEB4B9C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475A24-5253-45FE-BA55-D3CA6C7B5C2A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378723-8BE8-48EF-8CB0-62BA50CCB9A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9252D2-3136-4D28-9053-4E5781D65C8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013B5-F832-4194-A1B1-ECDF432BA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6752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98A68-589E-40AC-881D-C59665389C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 b="1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3D1DCE-1CDE-4294-8594-26446AC5D4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AAD72E-C822-41EC-ACBA-AF292CF4C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C0D7F-37CE-4EDF-9027-C6C6B4683ED4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EBF6C-58FD-46F6-BC54-B408231A2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7D15BE-56A8-4C54-A944-C218D50E2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5684C-338F-4157-9A4D-918333E85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6288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B4373-95DD-4442-BE1D-4162E56C6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7347DE-5FF2-4C93-8DC2-4E3D02DB8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7BEF11-A860-441F-86B2-AA32E3663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C0D7F-37CE-4EDF-9027-C6C6B4683ED4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B0AFD-8A58-4ADF-BE9F-E3DA4F5BC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75197-C0E4-4922-A56B-86618D13B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5684C-338F-4157-9A4D-918333E85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1439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F5A257-61B8-447B-82C9-792822DBED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A3B0A1-5A4E-40F2-A2CA-A880105F1D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90E109-8DC3-406C-9931-86F906161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C0D7F-37CE-4EDF-9027-C6C6B4683ED4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24809-C8AC-4945-AC3A-01F4235AA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796B1-C8B3-4818-8EEB-27FFB5649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5684C-338F-4157-9A4D-918333E85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1093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34328-CED7-4F03-97FB-A9A93A8A4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689DC-3CCF-408A-9DDA-9AA9B9934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47586-F244-44D5-967B-84FEECFC6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C0D7F-37CE-4EDF-9027-C6C6B4683ED4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331DD-B262-4B65-A40B-2BFA264A5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A0E0C-B7DE-48D4-816C-51C4EFD2A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5684C-338F-4157-9A4D-918333E85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4748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F5158-DFA7-49B6-8CCD-17212E399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150042-83C6-4725-A195-5E9A1721D4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D2393-8A35-4080-B009-BEB329328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C0D7F-37CE-4EDF-9027-C6C6B4683ED4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6A6BDB-85A9-4645-943F-8A0069C14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74F1D-0775-4CFB-A1A2-67E2CF222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5684C-338F-4157-9A4D-918333E85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4342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1B02A-58E3-47FF-9AAF-CC735D662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676E5-24B5-4763-8434-798B4EBB59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30A18D-135A-4818-899B-63A77D54CA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384068-D3BE-435D-B75B-EE019C9E6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C0D7F-37CE-4EDF-9027-C6C6B4683ED4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E3B3DF-09B5-4EF3-8AEB-AF27A07EF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7FA8EE-FBB4-46B3-B7A4-B03263735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5684C-338F-4157-9A4D-918333E85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6972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57799-2887-4501-B390-AF3D1D926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508F83-FC13-4995-A1C8-7A0085ADED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B011B4-0CD6-4122-ACA0-241A0EE4C3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0125BE-68D2-42B2-8CFE-79C5EB669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89C0EC-D39F-43DD-AE4E-CCCD4062FE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471447-2A5A-40E8-9175-47214630A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C0D7F-37CE-4EDF-9027-C6C6B4683ED4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982C39-A2C9-4194-AFA3-6222B9109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6C574F-5093-477E-80C9-C640C0778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5684C-338F-4157-9A4D-918333E85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4773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639E4-AE71-4916-904A-FB3728858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0D1F72-96E9-4BBD-8AB0-14F254ED8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C0D7F-37CE-4EDF-9027-C6C6B4683ED4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C107E1-182A-4F26-A9C0-9124D45FA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D9640C-74D4-4B40-8711-33A5E6D46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5684C-338F-4157-9A4D-918333E85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4778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9219C-2D52-4560-9F46-4DC2DA879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C0D7F-37CE-4EDF-9027-C6C6B4683ED4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70B8B4-8158-437E-B95D-B05485386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BEC062-2017-40C1-83E7-47B595308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5684C-338F-4157-9A4D-918333E85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4128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FB0F6-560C-4998-98C8-233BC1357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08986-8DB9-4BBD-8602-BB902A7F5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6BCB69-53C0-4E47-8E2F-D68B52DCF5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32F1CD-0A06-4E46-A447-6B3B433A7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C0D7F-37CE-4EDF-9027-C6C6B4683ED4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51684F-A1F9-4ABE-9DA6-FE9D99AC0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E4A1DF-8001-4F94-958A-62E631FE7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5684C-338F-4157-9A4D-918333E85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4466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6FFA4-6E8E-4622-B92A-620F78BE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8D14E0-8B12-4A08-A3F5-B61A861E4D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4A4853-564E-4413-B24F-654C275A33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D7D985-7025-401B-8BFA-D43839F73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C0D7F-37CE-4EDF-9027-C6C6B4683ED4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30C0CE-C35B-4328-9464-69558647E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DE83EA-7640-4D19-B325-351935D70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5684C-338F-4157-9A4D-918333E85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7322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85F03C-A05D-40AB-B129-8BB5D7B8C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1A5C1A-000C-455D-983E-E302CBE009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B554A-CD71-492C-9A7C-BAAB230C78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C0D7F-37CE-4EDF-9027-C6C6B4683ED4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86EE8-E6EE-4B79-8B38-7E5729A601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20AE0-D2BB-447B-AD90-AC2CCAF700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5684C-338F-4157-9A4D-918333E85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332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s-common/fun.ts" TargetMode="External"/><Relationship Id="rId2" Type="http://schemas.openxmlformats.org/officeDocument/2006/relationships/hyperlink" Target="https://garagehackbox.azurewebsites.net/hackathons/1857/projects/79318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npmjs.com/package/@ts-common/fun.t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liq-lan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3FC28-7DA6-4FBA-AFB3-30DF7B9E33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dirty="0"/>
              <a:t>FUN.TS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7633D7-3938-4514-981E-3EF2047DC7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A purely functional subset of JavaScript</a:t>
            </a:r>
          </a:p>
        </p:txBody>
      </p:sp>
    </p:spTree>
    <p:extLst>
      <p:ext uri="{BB962C8B-B14F-4D97-AF65-F5344CB8AC3E}">
        <p14:creationId xmlns:p14="http://schemas.microsoft.com/office/powerpoint/2010/main" val="2049723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0E57C-D6FF-41A1-9DD5-2CA189491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info and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59A6D-B24C-47F4-ACC9-6053DF9FF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Hackathon project</a:t>
            </a:r>
            <a:endParaRPr lang="en-US" dirty="0"/>
          </a:p>
          <a:p>
            <a:pPr lvl="1"/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https://garagehackbox.azurewebsites.net/hackathons/1857/projects/79318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endParaRPr lang="en-US" dirty="0"/>
          </a:p>
          <a:p>
            <a:r>
              <a:rPr lang="en-US" sz="3600" dirty="0" err="1"/>
              <a:t>Github</a:t>
            </a:r>
            <a:r>
              <a:rPr lang="en-US" sz="3600" dirty="0"/>
              <a:t> repo</a:t>
            </a:r>
            <a:endParaRPr lang="en-US" dirty="0"/>
          </a:p>
          <a:p>
            <a:pPr lvl="1"/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https://github.com/ts-common/fun.ts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lvl="1"/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en-US" sz="3600" dirty="0"/>
              <a:t>Working prototype</a:t>
            </a:r>
            <a:endParaRPr lang="en-US" dirty="0"/>
          </a:p>
          <a:p>
            <a:pPr lvl="1"/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https://www.npmjs.com/package/@ts-common/fun.ts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90588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892FD-BB33-44C0-B1F2-4E6D16A90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BD0FB-1426-4AE2-80B9-337EC6B6C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t"/>
            <a:r>
              <a:rPr lang="en-US" sz="3200" dirty="0"/>
              <a:t>JavaScript is the assembly of the Web</a:t>
            </a:r>
          </a:p>
          <a:p>
            <a:pPr lvl="1" fontAlgn="t"/>
            <a:r>
              <a:rPr lang="en-US" sz="2800" dirty="0"/>
              <a:t>it can be used almost on any platform</a:t>
            </a:r>
          </a:p>
          <a:p>
            <a:pPr fontAlgn="t"/>
            <a:endParaRPr lang="en-US" sz="3200" dirty="0"/>
          </a:p>
          <a:p>
            <a:pPr fontAlgn="t"/>
            <a:r>
              <a:rPr lang="en-US" sz="3200" dirty="0"/>
              <a:t>One of the big problems of this language is its imperative nature</a:t>
            </a:r>
          </a:p>
          <a:p>
            <a:pPr lvl="1" fontAlgn="t"/>
            <a:r>
              <a:rPr lang="en-US" sz="2800" dirty="0"/>
              <a:t>Features like side-effects and mutable objects </a:t>
            </a:r>
            <a:r>
              <a: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don't allow to safely use the language</a:t>
            </a:r>
            <a:r>
              <a:rPr lang="en-US" sz="2800" dirty="0"/>
              <a:t> in distributed systems</a:t>
            </a:r>
          </a:p>
          <a:p>
            <a:pPr lvl="1" fontAlgn="t"/>
            <a:r>
              <a:rPr lang="en-US" sz="2800" dirty="0"/>
              <a:t>It also limits possibilities for program optimization</a:t>
            </a:r>
          </a:p>
        </p:txBody>
      </p:sp>
    </p:spTree>
    <p:extLst>
      <p:ext uri="{BB962C8B-B14F-4D97-AF65-F5344CB8AC3E}">
        <p14:creationId xmlns:p14="http://schemas.microsoft.com/office/powerpoint/2010/main" val="1005200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830A1-52FA-4038-A7AA-D3AD41BD0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 (contd.)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6523E-F207-4DCA-9FAA-15ACF5EAE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There are a lot of pure functional languages that can be compiled to JavaScript</a:t>
            </a:r>
          </a:p>
          <a:p>
            <a:endParaRPr lang="en-US" sz="3600" dirty="0"/>
          </a:p>
          <a:p>
            <a:r>
              <a:rPr lang="en-US" sz="3600" dirty="0"/>
              <a:t>Usually, the biggest problem with these libraries is </a:t>
            </a:r>
            <a:r>
              <a:rPr lang="en-US" sz="36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interoperability</a:t>
            </a:r>
          </a:p>
          <a:p>
            <a:pPr lvl="1"/>
            <a:r>
              <a:rPr lang="en-US" sz="3200" dirty="0"/>
              <a:t>If you have a big project written on JavaScript, it's very challenging to rewrite parts using another language</a:t>
            </a:r>
          </a:p>
        </p:txBody>
      </p:sp>
    </p:spTree>
    <p:extLst>
      <p:ext uri="{BB962C8B-B14F-4D97-AF65-F5344CB8AC3E}">
        <p14:creationId xmlns:p14="http://schemas.microsoft.com/office/powerpoint/2010/main" val="3040000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65B8-9E21-4611-9C9C-CBCF09A5E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project (contd.)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64F62-0D8F-47F3-9790-9800DF4F3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600" dirty="0"/>
              <a:t>The idea: create a purely functional subset of JavaScript or TypeScript</a:t>
            </a:r>
          </a:p>
          <a:p>
            <a:pPr lvl="1"/>
            <a:r>
              <a:rPr lang="en-US" sz="3200" dirty="0"/>
              <a:t>The subset should be </a:t>
            </a:r>
            <a:r>
              <a:rPr lang="en-US" sz="3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strongly typed</a:t>
            </a:r>
            <a:r>
              <a:rPr lang="en-US" sz="3200" dirty="0"/>
              <a:t> and use structural typing</a:t>
            </a:r>
          </a:p>
          <a:p>
            <a:endParaRPr lang="en-US" sz="3600" dirty="0"/>
          </a:p>
          <a:p>
            <a:r>
              <a:rPr lang="en-US" sz="3600" dirty="0"/>
              <a:t>Not another functional language that can be</a:t>
            </a:r>
            <a:r>
              <a:rPr lang="en-US" sz="3600" b="1" dirty="0"/>
              <a:t> </a:t>
            </a:r>
            <a:r>
              <a:rPr lang="en-US" sz="3600" dirty="0"/>
              <a:t>compiled into JavaScript, but define a </a:t>
            </a:r>
            <a:r>
              <a:rPr lang="en-US" sz="36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subset of JavaScript that can be formally verified</a:t>
            </a:r>
          </a:p>
          <a:p>
            <a:pPr lvl="1"/>
            <a:r>
              <a:rPr lang="en-US" sz="3200" dirty="0"/>
              <a:t>This subset can be used as a </a:t>
            </a:r>
            <a:r>
              <a:rPr lang="en-US" sz="3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safe script</a:t>
            </a:r>
            <a:r>
              <a:rPr lang="en-US" sz="3200" dirty="0"/>
              <a:t> or as a </a:t>
            </a:r>
            <a:r>
              <a:rPr lang="en-US" sz="3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target platform</a:t>
            </a:r>
            <a:r>
              <a:rPr lang="en-US" sz="3200" dirty="0"/>
              <a:t> for other programming languages</a:t>
            </a:r>
          </a:p>
        </p:txBody>
      </p:sp>
    </p:spTree>
    <p:extLst>
      <p:ext uri="{BB962C8B-B14F-4D97-AF65-F5344CB8AC3E}">
        <p14:creationId xmlns:p14="http://schemas.microsoft.com/office/powerpoint/2010/main" val="4015871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43DBB-268B-48E0-A976-8D1FFBA04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targets and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977A4-C915-472F-9726-71B1BCD79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Azure functions, Kusto and </a:t>
            </a:r>
            <a:r>
              <a:rPr lang="en-US" sz="32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CosmosDB</a:t>
            </a:r>
            <a:r>
              <a:rPr lang="en-US" sz="3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queries</a:t>
            </a:r>
          </a:p>
          <a:p>
            <a:r>
              <a:rPr lang="en-US" sz="3200" dirty="0"/>
              <a:t>Distributed systems</a:t>
            </a:r>
          </a:p>
          <a:p>
            <a:pPr lvl="1"/>
            <a:r>
              <a:rPr lang="en-US" sz="2800" dirty="0"/>
              <a:t>Hadoop, Spark</a:t>
            </a:r>
          </a:p>
          <a:p>
            <a:pPr lvl="1"/>
            <a:r>
              <a:rPr lang="en-US" sz="2800" dirty="0"/>
              <a:t>like </a:t>
            </a:r>
            <a:r>
              <a:rPr lang="en-US" sz="2800" dirty="0">
                <a:solidFill>
                  <a:schemeClr val="accent5">
                    <a:lumMod val="60000"/>
                    <a:lumOff val="4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ALIQ</a:t>
            </a:r>
            <a:r>
              <a:rPr lang="en-US" sz="2800" dirty="0"/>
              <a:t>, machine learning, AI</a:t>
            </a:r>
          </a:p>
          <a:p>
            <a:r>
              <a:rPr lang="en-US" sz="3200" dirty="0"/>
              <a:t>Code inside markdown files that can be safely run in a browser (a la </a:t>
            </a:r>
            <a:r>
              <a:rPr lang="en-US" sz="3200" dirty="0" err="1"/>
              <a:t>Jupyter</a:t>
            </a:r>
            <a:r>
              <a:rPr lang="en-US" sz="3200" dirty="0"/>
              <a:t>)</a:t>
            </a:r>
          </a:p>
          <a:p>
            <a:r>
              <a:rPr lang="en-US" sz="3200" dirty="0" err="1"/>
              <a:t>Fun.ts</a:t>
            </a:r>
            <a:r>
              <a:rPr lang="en-US" sz="3200" dirty="0"/>
              <a:t> as a </a:t>
            </a:r>
            <a:r>
              <a:rPr lang="en-US" sz="3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target platform</a:t>
            </a:r>
            <a:r>
              <a:rPr lang="en-US" sz="3200" dirty="0"/>
              <a:t> for other functional languages</a:t>
            </a:r>
          </a:p>
          <a:p>
            <a:pPr lvl="1"/>
            <a:r>
              <a:rPr lang="en-US" sz="2800" dirty="0"/>
              <a:t>This subset can be recognized by browser and compiled into more optimal code (similar to asm.js)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086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8E837-C5CC-47A0-93F7-5FB4A837D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examples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5F404FC2-9B53-4857-8CC7-C2D1C82B7377}"/>
              </a:ext>
            </a:extLst>
          </p:cNvPr>
          <p:cNvSpPr txBox="1">
            <a:spLocks/>
          </p:cNvSpPr>
          <p:nvPr/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JavaScript</a:t>
            </a: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DB58A025-7F46-4883-B169-4487DDA511D8}"/>
              </a:ext>
            </a:extLst>
          </p:cNvPr>
          <p:cNvSpPr txBox="1">
            <a:spLocks/>
          </p:cNvSpPr>
          <p:nvPr/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greetJs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9CDCFE"/>
                </a:solidFill>
                <a:latin typeface="Consolas" panose="020B0609020204030204" pitchFamily="49" charset="0"/>
              </a:rPr>
              <a:t>greet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000" b="1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000" b="1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CE9178"/>
                </a:solidFill>
                <a:latin typeface="Consolas" panose="020B0609020204030204" pitchFamily="49" charset="0"/>
              </a:rPr>
              <a:t>`</a:t>
            </a:r>
            <a:r>
              <a:rPr lang="en-US" sz="2000" b="1" dirty="0">
                <a:solidFill>
                  <a:srgbClr val="569CD6"/>
                </a:solidFill>
                <a:latin typeface="Consolas" panose="020B0609020204030204" pitchFamily="49" charset="0"/>
              </a:rPr>
              <a:t>${</a:t>
            </a:r>
            <a:r>
              <a:rPr lang="en-US" sz="2000" b="1" dirty="0">
                <a:solidFill>
                  <a:srgbClr val="9CDCFE"/>
                </a:solidFill>
                <a:latin typeface="Consolas" panose="020B0609020204030204" pitchFamily="49" charset="0"/>
              </a:rPr>
              <a:t>greeting</a:t>
            </a:r>
            <a:r>
              <a:rPr lang="en-US" sz="2000" b="1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2000" b="1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569CD6"/>
                </a:solidFill>
                <a:latin typeface="Consolas" panose="020B0609020204030204" pitchFamily="49" charset="0"/>
              </a:rPr>
              <a:t>${</a:t>
            </a:r>
            <a:r>
              <a:rPr lang="en-US" sz="2000" b="1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sz="2000" b="1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2000" b="1" dirty="0">
                <a:solidFill>
                  <a:srgbClr val="CE9178"/>
                </a:solidFill>
                <a:latin typeface="Consolas" panose="020B0609020204030204" pitchFamily="49" charset="0"/>
              </a:rPr>
              <a:t>`</a:t>
            </a:r>
            <a:endParaRPr lang="en-US" sz="20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} 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1CF891B9-F355-40AD-A4AA-0FBB22769E68}"/>
              </a:ext>
            </a:extLst>
          </p:cNvPr>
          <p:cNvSpPr txBox="1">
            <a:spLocks/>
          </p:cNvSpPr>
          <p:nvPr/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Fun.TS</a:t>
            </a:r>
            <a:endParaRPr lang="en-US" dirty="0"/>
          </a:p>
        </p:txBody>
      </p:sp>
      <p:sp>
        <p:nvSpPr>
          <p:cNvPr id="7" name="Content Placeholder 7">
            <a:extLst>
              <a:ext uri="{FF2B5EF4-FFF2-40B4-BE49-F238E27FC236}">
                <a16:creationId xmlns:a16="http://schemas.microsoft.com/office/drawing/2014/main" id="{74007E58-47A1-40A7-85D5-5C09E8C3A388}"/>
              </a:ext>
            </a:extLst>
          </p:cNvPr>
          <p:cNvSpPr txBox="1">
            <a:spLocks/>
          </p:cNvSpPr>
          <p:nvPr/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greetFunTs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9CDCFE"/>
                </a:solidFill>
                <a:latin typeface="Consolas" panose="020B0609020204030204" pitchFamily="49" charset="0"/>
              </a:rPr>
              <a:t>greet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endParaRPr lang="en-US" sz="20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sz="2000" b="1" dirty="0">
                <a:solidFill>
                  <a:srgbClr val="CE9178"/>
                </a:solidFill>
                <a:latin typeface="Consolas" panose="020B0609020204030204" pitchFamily="49" charset="0"/>
              </a:rPr>
              <a:t>`</a:t>
            </a:r>
            <a:r>
              <a:rPr lang="en-US" sz="2000" b="1" dirty="0">
                <a:solidFill>
                  <a:srgbClr val="569CD6"/>
                </a:solidFill>
                <a:latin typeface="Consolas" panose="020B0609020204030204" pitchFamily="49" charset="0"/>
              </a:rPr>
              <a:t>${</a:t>
            </a:r>
            <a:r>
              <a:rPr lang="en-US" sz="2000" b="1" dirty="0">
                <a:solidFill>
                  <a:srgbClr val="9CDCFE"/>
                </a:solidFill>
                <a:latin typeface="Consolas" panose="020B0609020204030204" pitchFamily="49" charset="0"/>
              </a:rPr>
              <a:t>greeting</a:t>
            </a:r>
            <a:r>
              <a:rPr lang="en-US" sz="2000" b="1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2000" b="1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569CD6"/>
                </a:solidFill>
                <a:latin typeface="Consolas" panose="020B0609020204030204" pitchFamily="49" charset="0"/>
              </a:rPr>
              <a:t>${</a:t>
            </a:r>
            <a:r>
              <a:rPr lang="en-US" sz="2000" b="1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sz="2000" b="1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2000" b="1" dirty="0">
                <a:solidFill>
                  <a:srgbClr val="CE9178"/>
                </a:solidFill>
                <a:latin typeface="Consolas" panose="020B0609020204030204" pitchFamily="49" charset="0"/>
              </a:rPr>
              <a:t>`</a:t>
            </a:r>
            <a:endParaRPr lang="en-US" sz="2000" b="1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3109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8DBB9-1D29-4EA6-8365-3D14E4876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84961" cy="1325563"/>
          </a:xfrm>
        </p:spPr>
        <p:txBody>
          <a:bodyPr>
            <a:normAutofit/>
          </a:bodyPr>
          <a:lstStyle/>
          <a:p>
            <a:r>
              <a:rPr lang="en-US" dirty="0"/>
              <a:t>Example: JS loop to join words with a separator</a:t>
            </a:r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337E67E4-3434-415E-BC19-359C2A12B4C8}"/>
              </a:ext>
            </a:extLst>
          </p:cNvPr>
          <p:cNvSpPr txBox="1">
            <a:spLocks/>
          </p:cNvSpPr>
          <p:nvPr/>
        </p:nvSpPr>
        <p:spPr>
          <a:xfrm>
            <a:off x="839788" y="1690688"/>
            <a:ext cx="10512424" cy="410051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DCDCAA"/>
                </a:solidFill>
                <a:latin typeface="Consolas" panose="020B0609020204030204" pitchFamily="49" charset="0"/>
              </a:rPr>
              <a:t>join</a:t>
            </a:r>
            <a:r>
              <a:rPr lang="en-US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arr</a:t>
            </a:r>
            <a:r>
              <a:rPr lang="en-US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4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sep</a:t>
            </a:r>
            <a:r>
              <a:rPr lang="en-US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arr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length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 &gt; 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pPr marL="914400" lvl="2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4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arr</a:t>
            </a:r>
            <a:r>
              <a:rPr lang="en-US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pPr marL="914400" lvl="2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sz="2400" b="1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sz="24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 &lt; </a:t>
            </a:r>
            <a:r>
              <a:rPr lang="en-US" sz="24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arr</a:t>
            </a:r>
            <a:r>
              <a:rPr lang="en-US" sz="24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4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length</a:t>
            </a:r>
            <a:r>
              <a:rPr lang="en-US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sz="24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++) {</a:t>
            </a:r>
          </a:p>
          <a:p>
            <a:pPr marL="914400" lvl="2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rgbClr val="9CDCFE"/>
                </a:solidFill>
                <a:latin typeface="Consolas" panose="020B0609020204030204" pitchFamily="49" charset="0"/>
              </a:rPr>
              <a:t>	value</a:t>
            </a:r>
            <a:r>
              <a:rPr lang="en-US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400" b="1" dirty="0">
                <a:solidFill>
                  <a:srgbClr val="CE9178"/>
                </a:solidFill>
                <a:latin typeface="Consolas" panose="020B0609020204030204" pitchFamily="49" charset="0"/>
              </a:rPr>
              <a:t>`</a:t>
            </a:r>
            <a:r>
              <a:rPr lang="en-US" sz="2400" b="1" dirty="0">
                <a:solidFill>
                  <a:srgbClr val="569CD6"/>
                </a:solidFill>
                <a:latin typeface="Consolas" panose="020B0609020204030204" pitchFamily="49" charset="0"/>
              </a:rPr>
              <a:t>${</a:t>
            </a:r>
            <a:r>
              <a:rPr lang="en-US" sz="2400" b="1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sz="2400" b="1" dirty="0">
                <a:solidFill>
                  <a:srgbClr val="569CD6"/>
                </a:solidFill>
                <a:latin typeface="Consolas" panose="020B0609020204030204" pitchFamily="49" charset="0"/>
              </a:rPr>
              <a:t>}${</a:t>
            </a:r>
            <a:r>
              <a:rPr lang="en-US" sz="24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sep</a:t>
            </a:r>
            <a:r>
              <a:rPr lang="en-US" sz="2400" b="1" dirty="0">
                <a:solidFill>
                  <a:srgbClr val="569CD6"/>
                </a:solidFill>
                <a:latin typeface="Consolas" panose="020B0609020204030204" pitchFamily="49" charset="0"/>
              </a:rPr>
              <a:t>}${</a:t>
            </a:r>
            <a:r>
              <a:rPr lang="en-US" sz="24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arr</a:t>
            </a:r>
            <a:r>
              <a:rPr lang="en-US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24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  <a:r>
              <a:rPr lang="en-US" sz="2400" b="1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2400" b="1" dirty="0">
                <a:solidFill>
                  <a:srgbClr val="CE9178"/>
                </a:solidFill>
                <a:latin typeface="Consolas" panose="020B0609020204030204" pitchFamily="49" charset="0"/>
              </a:rPr>
              <a:t>`</a:t>
            </a:r>
            <a:endParaRPr lang="en-US" sz="24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914400" lvl="2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914400" lvl="2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endParaRPr lang="en-US" sz="24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''</a:t>
            </a:r>
            <a:endParaRPr lang="en-US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b="1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813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4719C-55E4-4D32-B623-A8A75455E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same function, written using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fun.ts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2608E53E-7BCF-417C-B7C4-DA8F7F49ED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44989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45720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joinPrivate</a:t>
            </a:r>
            <a:r>
              <a:rPr lang="en-US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4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sep</a:t>
            </a:r>
            <a:r>
              <a:rPr lang="en-US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arr</a:t>
            </a:r>
            <a:r>
              <a:rPr lang="en-US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endParaRPr lang="en-US" sz="24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457200" lvl="1" indent="0" defTabSz="457200">
              <a:buFont typeface="Arial" panose="020B0604020202020204" pitchFamily="34" charset="0"/>
              <a:buNone/>
            </a:pPr>
            <a:r>
              <a:rPr lang="en-US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 &lt; (</a:t>
            </a:r>
            <a:r>
              <a:rPr lang="en-US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arr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length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 - 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) ?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rgbClr val="CE9178"/>
                </a:solidFill>
                <a:latin typeface="Consolas" panose="020B0609020204030204" pitchFamily="49" charset="0"/>
              </a:rPr>
              <a:t>	`</a:t>
            </a:r>
            <a:r>
              <a:rPr lang="en-US" sz="2400" b="1" dirty="0">
                <a:solidFill>
                  <a:srgbClr val="569CD6"/>
                </a:solidFill>
                <a:latin typeface="Consolas" panose="020B0609020204030204" pitchFamily="49" charset="0"/>
              </a:rPr>
              <a:t>${</a:t>
            </a:r>
            <a:r>
              <a:rPr lang="en-US" sz="24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arr</a:t>
            </a:r>
            <a:r>
              <a:rPr lang="en-US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24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  <a:r>
              <a:rPr lang="en-US" sz="2400" b="1" dirty="0">
                <a:solidFill>
                  <a:srgbClr val="569CD6"/>
                </a:solidFill>
                <a:latin typeface="Consolas" panose="020B0609020204030204" pitchFamily="49" charset="0"/>
              </a:rPr>
              <a:t>}${</a:t>
            </a:r>
            <a:r>
              <a:rPr lang="en-US" sz="24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sep</a:t>
            </a:r>
            <a:r>
              <a:rPr lang="en-US" sz="2400" b="1" dirty="0">
                <a:solidFill>
                  <a:srgbClr val="569CD6"/>
                </a:solidFill>
                <a:latin typeface="Consolas" panose="020B0609020204030204" pitchFamily="49" charset="0"/>
              </a:rPr>
              <a:t>}${</a:t>
            </a:r>
            <a:r>
              <a:rPr lang="en-US" sz="2400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joinPrivate</a:t>
            </a:r>
            <a:r>
              <a:rPr lang="en-US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)(</a:t>
            </a:r>
            <a:r>
              <a:rPr lang="en-US" sz="24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sep</a:t>
            </a:r>
            <a:r>
              <a:rPr lang="en-US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)(</a:t>
            </a:r>
            <a:r>
              <a:rPr lang="en-US" sz="24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arr</a:t>
            </a:r>
            <a:r>
              <a:rPr lang="en-US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sz="2400" b="1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2400" b="1" dirty="0">
                <a:solidFill>
                  <a:srgbClr val="CE9178"/>
                </a:solidFill>
                <a:latin typeface="Consolas" panose="020B0609020204030204" pitchFamily="49" charset="0"/>
              </a:rPr>
              <a:t>`</a:t>
            </a:r>
            <a:r>
              <a:rPr lang="en-US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 :</a:t>
            </a:r>
          </a:p>
          <a:p>
            <a:pPr marL="914400" lvl="2" indent="0" defTabSz="457200">
              <a:buFont typeface="Arial" panose="020B0604020202020204" pitchFamily="34" charset="0"/>
              <a:buNone/>
            </a:pPr>
            <a:r>
              <a:rPr lang="en-US" sz="24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arr</a:t>
            </a:r>
            <a:r>
              <a:rPr lang="en-US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24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 defTabSz="457200">
              <a:buFont typeface="Arial" panose="020B0604020202020204" pitchFamily="34" charset="0"/>
              <a:buNone/>
            </a:pPr>
            <a:br>
              <a:rPr lang="en-US" sz="2400" b="1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b="1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DCDCAA"/>
                </a:solidFill>
                <a:latin typeface="Consolas" panose="020B0609020204030204" pitchFamily="49" charset="0"/>
              </a:rPr>
              <a:t>join</a:t>
            </a:r>
            <a:r>
              <a:rPr lang="en-US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4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sep</a:t>
            </a:r>
            <a:r>
              <a:rPr lang="en-US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arr</a:t>
            </a:r>
            <a:r>
              <a:rPr lang="en-US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endParaRPr lang="en-US" sz="24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457200" lvl="1" indent="0" defTabSz="457200">
              <a:buNone/>
            </a:pPr>
            <a:r>
              <a:rPr lang="en-US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arr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length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 === 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 ? 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''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 : </a:t>
            </a:r>
          </a:p>
          <a:p>
            <a:pPr marL="457200" lvl="1" indent="0" defTabSz="457200">
              <a:buFont typeface="Arial" panose="020B0604020202020204" pitchFamily="34" charset="0"/>
              <a:buNone/>
            </a:pPr>
            <a:r>
              <a:rPr lang="en-US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arr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length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 === 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 ? </a:t>
            </a:r>
            <a:r>
              <a:rPr lang="en-US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arr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] : </a:t>
            </a:r>
            <a:r>
              <a:rPr lang="en-US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joinPrivate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)(</a:t>
            </a:r>
            <a:r>
              <a:rPr lang="en-US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sep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)(</a:t>
            </a:r>
            <a:r>
              <a:rPr lang="en-US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arr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65637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5E35F-697C-4A60-B372-307172EAB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11543-E560-47DE-924A-687D1312F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Stage Zero</a:t>
            </a:r>
            <a:r>
              <a:rPr lang="en-US" sz="3200" dirty="0"/>
              <a:t> (worked on during the Hackathon 2019)</a:t>
            </a:r>
          </a:p>
          <a:p>
            <a:pPr lvl="1"/>
            <a:r>
              <a:rPr lang="en-US" sz="2800" dirty="0"/>
              <a:t>Implement a </a:t>
            </a:r>
            <a:r>
              <a: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parser for </a:t>
            </a:r>
            <a:r>
              <a:rPr lang="en-US" sz="28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fun.ts</a:t>
            </a:r>
            <a:r>
              <a:rPr lang="en-US" sz="2800" dirty="0"/>
              <a:t>, but without validating types</a:t>
            </a:r>
          </a:p>
          <a:p>
            <a:pPr lvl="1"/>
            <a:endParaRPr lang="en-US" sz="2800" dirty="0"/>
          </a:p>
          <a:p>
            <a:r>
              <a:rPr lang="en-US" sz="3200" b="1" dirty="0"/>
              <a:t>Stage One</a:t>
            </a:r>
          </a:p>
          <a:p>
            <a:pPr lvl="1"/>
            <a:r>
              <a:rPr lang="en-US" sz="2800" dirty="0"/>
              <a:t>Implement a validator that parses types and validates their correctness</a:t>
            </a:r>
          </a:p>
          <a:p>
            <a:pPr lvl="1"/>
            <a:endParaRPr lang="en-US" sz="2800" dirty="0"/>
          </a:p>
          <a:p>
            <a:r>
              <a:rPr lang="en-US" sz="3200" b="1" dirty="0"/>
              <a:t>Stage Two</a:t>
            </a:r>
          </a:p>
          <a:p>
            <a:pPr lvl="1"/>
            <a:r>
              <a:rPr lang="en-US" sz="2800" dirty="0"/>
              <a:t>Type inference</a:t>
            </a:r>
          </a:p>
        </p:txBody>
      </p:sp>
    </p:spTree>
    <p:extLst>
      <p:ext uri="{BB962C8B-B14F-4D97-AF65-F5344CB8AC3E}">
        <p14:creationId xmlns:p14="http://schemas.microsoft.com/office/powerpoint/2010/main" val="2977308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</TotalTime>
  <Words>384</Words>
  <Application>Microsoft Office PowerPoint</Application>
  <PresentationFormat>Widescreen</PresentationFormat>
  <Paragraphs>73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Office Theme</vt:lpstr>
      <vt:lpstr>FUN.TS</vt:lpstr>
      <vt:lpstr>Problem statement</vt:lpstr>
      <vt:lpstr>Problem statement (contd.)</vt:lpstr>
      <vt:lpstr>About the project (contd.)</vt:lpstr>
      <vt:lpstr>Potential targets and applications</vt:lpstr>
      <vt:lpstr>Code examples</vt:lpstr>
      <vt:lpstr>Example: JS loop to join words with a separator</vt:lpstr>
      <vt:lpstr>Example: same function, written using fun.ts</vt:lpstr>
      <vt:lpstr>Roadmap</vt:lpstr>
      <vt:lpstr>Project info and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FUN.TS</dc:title>
  <dc:creator>Denis Fuenzalida</dc:creator>
  <cp:lastModifiedBy>Denis Fuenzalida</cp:lastModifiedBy>
  <cp:revision>26</cp:revision>
  <dcterms:created xsi:type="dcterms:W3CDTF">2019-07-24T18:25:08Z</dcterms:created>
  <dcterms:modified xsi:type="dcterms:W3CDTF">2019-07-24T21:45:01Z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defuenza@microsoft.com</vt:lpwstr>
  </property>
  <property fmtid="{D5CDD505-2E9C-101B-9397-08002B2CF9AE}" pid="5" name="MSIP_Label_f42aa342-8706-4288-bd11-ebb85995028c_SetDate">
    <vt:lpwstr>2019-07-24T18:30:02.2694642Z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78c04e42-cc55-4eaf-98b6-3993f8a7d0f9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