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85" r:id="rId3"/>
    <p:sldId id="258" r:id="rId4"/>
    <p:sldId id="280" r:id="rId5"/>
    <p:sldId id="276" r:id="rId6"/>
    <p:sldId id="286" r:id="rId7"/>
    <p:sldId id="271" r:id="rId8"/>
    <p:sldId id="277" r:id="rId9"/>
    <p:sldId id="287" r:id="rId10"/>
    <p:sldId id="288" r:id="rId11"/>
    <p:sldId id="278" r:id="rId12"/>
    <p:sldId id="272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_glob ᅠ" initials="tᅠ" lastIdx="23" clrIdx="0">
    <p:extLst>
      <p:ext uri="{19B8F6BF-5375-455C-9EA6-DF929625EA0E}">
        <p15:presenceInfo xmlns:p15="http://schemas.microsoft.com/office/powerpoint/2012/main" userId="86f5ad58fcd402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555555"/>
    <a:srgbClr val="545454"/>
    <a:srgbClr val="F35FBB"/>
    <a:srgbClr val="57C0D9"/>
    <a:srgbClr val="8C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75" autoAdjust="0"/>
  </p:normalViewPr>
  <p:slideViewPr>
    <p:cSldViewPr snapToGrid="0">
      <p:cViewPr varScale="1">
        <p:scale>
          <a:sx n="76" d="100"/>
          <a:sy n="76" d="100"/>
        </p:scale>
        <p:origin x="19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%20docs\stud\_&#1044;&#1048;&#1055;&#1051;&#1054;&#1052;&#1053;&#1040;&#1071;%20&#1056;&#1040;&#1041;&#1054;&#1058;&#1040;\&#1047;&#1072;&#1087;&#1080;&#1089;&#1082;&#1072;\&#1050;&#1085;&#1080;&#1075;&#1072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%20docs\stud\_&#1044;&#1048;&#1055;&#1051;&#1054;&#1052;&#1053;&#1040;&#1071;%20&#1056;&#1040;&#1041;&#1054;&#1058;&#1040;\&#1047;&#1072;&#1087;&#1080;&#1089;&#1082;&#1072;\&#1050;&#1085;&#1080;&#1075;&#1072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%20docs\stud\_&#1044;&#1048;&#1055;&#1051;&#1054;&#1052;&#1053;&#1040;&#1071;%20&#1056;&#1040;&#1041;&#1054;&#1058;&#1040;\&#1047;&#1072;&#1087;&#1080;&#1089;&#1082;&#1072;\&#1050;&#1085;&#1080;&#1075;&#1072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%20docs\stud\_&#1044;&#1048;&#1055;&#1051;&#1054;&#1052;&#1053;&#1040;&#1071;%20&#1056;&#1040;&#1041;&#1054;&#1058;&#1040;\&#1047;&#1072;&#1087;&#1080;&#1089;&#1082;&#1072;\&#1050;&#1085;&#1080;&#1075;&#1072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Автомобиль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Лист2!$C$2</c:f>
              <c:strCache>
                <c:ptCount val="1"/>
                <c:pt idx="0">
                  <c:v>СКО Невзвешенного комплексирования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(Лист2!$B$3:$B$7,Лист2!$C$10)</c:f>
              <c:strCache>
                <c:ptCount val="6"/>
                <c:pt idx="0">
                  <c:v>в 2 раза</c:v>
                </c:pt>
                <c:pt idx="1">
                  <c:v>в 4 раза</c:v>
                </c:pt>
                <c:pt idx="2">
                  <c:v>в 6 раз</c:v>
                </c:pt>
                <c:pt idx="3">
                  <c:v>в 8 раз</c:v>
                </c:pt>
                <c:pt idx="4">
                  <c:v>в 10 раз</c:v>
                </c:pt>
                <c:pt idx="5">
                  <c:v>Автомобиль</c:v>
                </c:pt>
              </c:strCache>
            </c:strRef>
          </c:cat>
          <c:val>
            <c:numRef>
              <c:f>Лист2!$C$12:$C$16</c:f>
              <c:numCache>
                <c:formatCode>General</c:formatCode>
                <c:ptCount val="5"/>
                <c:pt idx="0">
                  <c:v>4.3615181822097098E-4</c:v>
                </c:pt>
                <c:pt idx="1">
                  <c:v>5.68714068939032E-4</c:v>
                </c:pt>
                <c:pt idx="2">
                  <c:v>6.5751452983870405E-4</c:v>
                </c:pt>
                <c:pt idx="3">
                  <c:v>6.8128437536949297E-4</c:v>
                </c:pt>
                <c:pt idx="4">
                  <c:v>1.1873774474582099E-3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CE-4A15-BB3C-F812BB4E013B}"/>
            </c:ext>
          </c:extLst>
        </c:ser>
        <c:ser>
          <c:idx val="1"/>
          <c:order val="1"/>
          <c:tx>
            <c:strRef>
              <c:f>Лист2!$D$2</c:f>
              <c:strCache>
                <c:ptCount val="1"/>
                <c:pt idx="0">
                  <c:v>СКО Взвешенного комплексирования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(Лист2!$B$3:$B$7,Лист2!$C$10)</c:f>
              <c:strCache>
                <c:ptCount val="6"/>
                <c:pt idx="0">
                  <c:v>в 2 раза</c:v>
                </c:pt>
                <c:pt idx="1">
                  <c:v>в 4 раза</c:v>
                </c:pt>
                <c:pt idx="2">
                  <c:v>в 6 раз</c:v>
                </c:pt>
                <c:pt idx="3">
                  <c:v>в 8 раз</c:v>
                </c:pt>
                <c:pt idx="4">
                  <c:v>в 10 раз</c:v>
                </c:pt>
                <c:pt idx="5">
                  <c:v>Автомобиль</c:v>
                </c:pt>
              </c:strCache>
            </c:strRef>
          </c:cat>
          <c:val>
            <c:numRef>
              <c:f>Лист2!$D$12:$D$16</c:f>
              <c:numCache>
                <c:formatCode>General</c:formatCode>
                <c:ptCount val="5"/>
                <c:pt idx="0">
                  <c:v>3.4654135482827501E-4</c:v>
                </c:pt>
                <c:pt idx="1">
                  <c:v>5.0201940171061695E-4</c:v>
                </c:pt>
                <c:pt idx="2">
                  <c:v>4.9811637582007704E-4</c:v>
                </c:pt>
                <c:pt idx="3">
                  <c:v>6.3559342552197502E-4</c:v>
                </c:pt>
                <c:pt idx="4">
                  <c:v>7.8330389864882805E-4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E-4A15-BB3C-F812BB4E0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176272"/>
        <c:axId val="917173776"/>
      </c:lineChart>
      <c:catAx>
        <c:axId val="91717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Коэффициент уменьшения оригинала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173776"/>
        <c:crosses val="autoZero"/>
        <c:auto val="1"/>
        <c:lblAlgn val="ctr"/>
        <c:lblOffset val="100"/>
        <c:noMultiLvlLbl val="0"/>
      </c:catAx>
      <c:valAx>
        <c:axId val="917173776"/>
        <c:scaling>
          <c:orientation val="minMax"/>
          <c:max val="1.2000000000000003E-3"/>
          <c:min val="2.0000000000000006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Отношение СКО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17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ysClr val="windowText" lastClr="000000">
              <a:lumMod val="65000"/>
              <a:lumOff val="35000"/>
            </a:sysClr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Телефон</a:t>
            </a:r>
            <a:r>
              <a:rPr lang="ru-RU" sz="1400" b="0" i="0" u="none" strike="noStrike" baseline="0"/>
              <a:t> 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Лист2!$C$2</c:f>
              <c:strCache>
                <c:ptCount val="1"/>
                <c:pt idx="0">
                  <c:v>СКО Невзвешенного комплексирования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(Лист2!$B$3:$B$7,Лист2!$C$10)</c:f>
              <c:strCache>
                <c:ptCount val="6"/>
                <c:pt idx="0">
                  <c:v>в 2 раза</c:v>
                </c:pt>
                <c:pt idx="1">
                  <c:v>в 4 раза</c:v>
                </c:pt>
                <c:pt idx="2">
                  <c:v>в 6 раз</c:v>
                </c:pt>
                <c:pt idx="3">
                  <c:v>в 8 раз</c:v>
                </c:pt>
                <c:pt idx="4">
                  <c:v>в 10 раз</c:v>
                </c:pt>
                <c:pt idx="5">
                  <c:v>Автомобиль</c:v>
                </c:pt>
              </c:strCache>
            </c:strRef>
          </c:cat>
          <c:val>
            <c:numRef>
              <c:f>Лист2!$C$21:$C$25</c:f>
              <c:numCache>
                <c:formatCode>General</c:formatCode>
                <c:ptCount val="5"/>
                <c:pt idx="0">
                  <c:v>9.9328823015303801E-6</c:v>
                </c:pt>
                <c:pt idx="1">
                  <c:v>1.7371695425065702E-5</c:v>
                </c:pt>
                <c:pt idx="2">
                  <c:v>3.6418813470357497E-5</c:v>
                </c:pt>
                <c:pt idx="3">
                  <c:v>4.9108418943954701E-5</c:v>
                </c:pt>
                <c:pt idx="4">
                  <c:v>6.4042642181379899E-5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3-40BC-939E-400A5A489DD5}"/>
            </c:ext>
          </c:extLst>
        </c:ser>
        <c:ser>
          <c:idx val="1"/>
          <c:order val="1"/>
          <c:tx>
            <c:strRef>
              <c:f>Лист2!$D$2</c:f>
              <c:strCache>
                <c:ptCount val="1"/>
                <c:pt idx="0">
                  <c:v>СКО Взвешенного комплексирования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(Лист2!$B$3:$B$7,Лист2!$C$10)</c:f>
              <c:strCache>
                <c:ptCount val="6"/>
                <c:pt idx="0">
                  <c:v>в 2 раза</c:v>
                </c:pt>
                <c:pt idx="1">
                  <c:v>в 4 раза</c:v>
                </c:pt>
                <c:pt idx="2">
                  <c:v>в 6 раз</c:v>
                </c:pt>
                <c:pt idx="3">
                  <c:v>в 8 раз</c:v>
                </c:pt>
                <c:pt idx="4">
                  <c:v>в 10 раз</c:v>
                </c:pt>
                <c:pt idx="5">
                  <c:v>Автомобиль</c:v>
                </c:pt>
              </c:strCache>
            </c:strRef>
          </c:cat>
          <c:val>
            <c:numRef>
              <c:f>Лист2!$D$21:$D$25</c:f>
              <c:numCache>
                <c:formatCode>General</c:formatCode>
                <c:ptCount val="5"/>
                <c:pt idx="0">
                  <c:v>8.1255981305922094E-6</c:v>
                </c:pt>
                <c:pt idx="1">
                  <c:v>1.77863911177138E-5</c:v>
                </c:pt>
                <c:pt idx="2">
                  <c:v>3.47329356969429E-5</c:v>
                </c:pt>
                <c:pt idx="3">
                  <c:v>4.9069139700912697E-5</c:v>
                </c:pt>
                <c:pt idx="4">
                  <c:v>6.3863017214472599E-5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73-40BC-939E-400A5A489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176272"/>
        <c:axId val="917173776"/>
      </c:lineChart>
      <c:catAx>
        <c:axId val="91717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0" i="0" u="none" strike="noStrike" baseline="0">
                    <a:effectLst/>
                  </a:rPr>
                  <a:t>Коэффициент уменьшения оригинала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173776"/>
        <c:crosses val="autoZero"/>
        <c:auto val="1"/>
        <c:lblAlgn val="ctr"/>
        <c:lblOffset val="100"/>
        <c:noMultiLvlLbl val="0"/>
      </c:catAx>
      <c:valAx>
        <c:axId val="917173776"/>
        <c:scaling>
          <c:orientation val="minMax"/>
          <c:max val="6.5000000000000021E-5"/>
          <c:min val="1.000000000000000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Отношение СКО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17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Лицо</a:t>
            </a:r>
            <a:r>
              <a:rPr lang="ru-RU" sz="1400" b="0" i="0" u="none" strike="noStrike" baseline="0"/>
              <a:t>  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Лист2!$C$2</c:f>
              <c:strCache>
                <c:ptCount val="1"/>
                <c:pt idx="0">
                  <c:v>СКО Невзвешенного комплексирования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(Лист2!$B$3:$B$7,Лист2!$C$10)</c:f>
              <c:strCache>
                <c:ptCount val="6"/>
                <c:pt idx="0">
                  <c:v>в 2 раза</c:v>
                </c:pt>
                <c:pt idx="1">
                  <c:v>в 4 раза</c:v>
                </c:pt>
                <c:pt idx="2">
                  <c:v>в 6 раз</c:v>
                </c:pt>
                <c:pt idx="3">
                  <c:v>в 8 раз</c:v>
                </c:pt>
                <c:pt idx="4">
                  <c:v>в 10 раз</c:v>
                </c:pt>
                <c:pt idx="5">
                  <c:v>Автомобиль</c:v>
                </c:pt>
              </c:strCache>
            </c:strRef>
          </c:cat>
          <c:val>
            <c:numRef>
              <c:f>Лист2!$C$30:$C$34</c:f>
              <c:numCache>
                <c:formatCode>General</c:formatCode>
                <c:ptCount val="5"/>
                <c:pt idx="0">
                  <c:v>8.22033838071863E-4</c:v>
                </c:pt>
                <c:pt idx="1">
                  <c:v>8.2975325250767397E-4</c:v>
                </c:pt>
                <c:pt idx="2">
                  <c:v>8.25481182296967E-4</c:v>
                </c:pt>
                <c:pt idx="3">
                  <c:v>8.1903339658118102E-4</c:v>
                </c:pt>
                <c:pt idx="4">
                  <c:v>8.1929118168569902E-4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2C-43C9-8100-9F6CB03254CD}"/>
            </c:ext>
          </c:extLst>
        </c:ser>
        <c:ser>
          <c:idx val="1"/>
          <c:order val="1"/>
          <c:tx>
            <c:strRef>
              <c:f>Лист2!$D$2</c:f>
              <c:strCache>
                <c:ptCount val="1"/>
                <c:pt idx="0">
                  <c:v>СКО Взвешенного комплексирования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(Лист2!$B$3:$B$7,Лист2!$C$10)</c:f>
              <c:strCache>
                <c:ptCount val="6"/>
                <c:pt idx="0">
                  <c:v>в 2 раза</c:v>
                </c:pt>
                <c:pt idx="1">
                  <c:v>в 4 раза</c:v>
                </c:pt>
                <c:pt idx="2">
                  <c:v>в 6 раз</c:v>
                </c:pt>
                <c:pt idx="3">
                  <c:v>в 8 раз</c:v>
                </c:pt>
                <c:pt idx="4">
                  <c:v>в 10 раз</c:v>
                </c:pt>
                <c:pt idx="5">
                  <c:v>Автомобиль</c:v>
                </c:pt>
              </c:strCache>
            </c:strRef>
          </c:cat>
          <c:val>
            <c:numRef>
              <c:f>Лист2!$D$30:$D$34</c:f>
              <c:numCache>
                <c:formatCode>General</c:formatCode>
                <c:ptCount val="5"/>
                <c:pt idx="0">
                  <c:v>7.1995979297816604E-4</c:v>
                </c:pt>
                <c:pt idx="1">
                  <c:v>6.73560082510481E-4</c:v>
                </c:pt>
                <c:pt idx="2">
                  <c:v>7.1010110879128705E-4</c:v>
                </c:pt>
                <c:pt idx="3">
                  <c:v>7.7617013948897502E-4</c:v>
                </c:pt>
                <c:pt idx="4">
                  <c:v>7.2644322688997795E-4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2C-43C9-8100-9F6CB0325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176272"/>
        <c:axId val="917173776"/>
      </c:lineChart>
      <c:catAx>
        <c:axId val="91717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0" i="0" u="none" strike="noStrike" baseline="0">
                    <a:effectLst/>
                  </a:rPr>
                  <a:t>Коэффициент уменьшения оригинала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173776"/>
        <c:crosses val="autoZero"/>
        <c:auto val="1"/>
        <c:lblAlgn val="ctr"/>
        <c:lblOffset val="100"/>
        <c:noMultiLvlLbl val="0"/>
      </c:catAx>
      <c:valAx>
        <c:axId val="917173776"/>
        <c:scaling>
          <c:orientation val="minMax"/>
          <c:min val="6.5000000000000019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ru-RU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Отношение СКО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17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Печатный документ</a:t>
            </a:r>
            <a:r>
              <a:rPr lang="ru-RU" sz="1400" b="0" i="0" u="none" strike="noStrike" baseline="0"/>
              <a:t>   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Лист2!$C$2</c:f>
              <c:strCache>
                <c:ptCount val="1"/>
                <c:pt idx="0">
                  <c:v>СКО Невзвешенного комплексирования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(Лист2!$B$3:$B$7,Лист2!$C$10)</c:f>
              <c:strCache>
                <c:ptCount val="6"/>
                <c:pt idx="0">
                  <c:v>в 2 раза</c:v>
                </c:pt>
                <c:pt idx="1">
                  <c:v>в 4 раза</c:v>
                </c:pt>
                <c:pt idx="2">
                  <c:v>в 6 раз</c:v>
                </c:pt>
                <c:pt idx="3">
                  <c:v>в 8 раз</c:v>
                </c:pt>
                <c:pt idx="4">
                  <c:v>в 10 раз</c:v>
                </c:pt>
                <c:pt idx="5">
                  <c:v>Автомобиль</c:v>
                </c:pt>
              </c:strCache>
            </c:strRef>
          </c:cat>
          <c:val>
            <c:numRef>
              <c:f>Лист2!$C$39:$C$43</c:f>
              <c:numCache>
                <c:formatCode>General</c:formatCode>
                <c:ptCount val="5"/>
                <c:pt idx="0">
                  <c:v>1.8201299616574199E-3</c:v>
                </c:pt>
                <c:pt idx="1">
                  <c:v>1.6288240943534899E-3</c:v>
                </c:pt>
                <c:pt idx="2">
                  <c:v>1.57150416389204E-3</c:v>
                </c:pt>
                <c:pt idx="3">
                  <c:v>2.52074538711954E-3</c:v>
                </c:pt>
                <c:pt idx="4">
                  <c:v>5.2473541149715896E-3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C3-4590-B7E3-204562EE2D8B}"/>
            </c:ext>
          </c:extLst>
        </c:ser>
        <c:ser>
          <c:idx val="1"/>
          <c:order val="1"/>
          <c:tx>
            <c:strRef>
              <c:f>Лист2!$D$2</c:f>
              <c:strCache>
                <c:ptCount val="1"/>
                <c:pt idx="0">
                  <c:v>СКО Взвешенного комплексирования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(Лист2!$B$3:$B$7,Лист2!$C$10)</c:f>
              <c:strCache>
                <c:ptCount val="6"/>
                <c:pt idx="0">
                  <c:v>в 2 раза</c:v>
                </c:pt>
                <c:pt idx="1">
                  <c:v>в 4 раза</c:v>
                </c:pt>
                <c:pt idx="2">
                  <c:v>в 6 раз</c:v>
                </c:pt>
                <c:pt idx="3">
                  <c:v>в 8 раз</c:v>
                </c:pt>
                <c:pt idx="4">
                  <c:v>в 10 раз</c:v>
                </c:pt>
                <c:pt idx="5">
                  <c:v>Автомобиль</c:v>
                </c:pt>
              </c:strCache>
            </c:strRef>
          </c:cat>
          <c:val>
            <c:numRef>
              <c:f>Лист2!$D$39:$D$43</c:f>
              <c:numCache>
                <c:formatCode>General</c:formatCode>
                <c:ptCount val="5"/>
                <c:pt idx="0">
                  <c:v>1.35041658404831E-3</c:v>
                </c:pt>
                <c:pt idx="1">
                  <c:v>1.5116564148595401E-3</c:v>
                </c:pt>
                <c:pt idx="2">
                  <c:v>1.54488936085396E-3</c:v>
                </c:pt>
                <c:pt idx="3">
                  <c:v>2.03929213838531E-3</c:v>
                </c:pt>
                <c:pt idx="4">
                  <c:v>4.42400296465301E-3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C3-4590-B7E3-204562EE2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176272"/>
        <c:axId val="917173776"/>
      </c:lineChart>
      <c:catAx>
        <c:axId val="91717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0" i="0" u="none" strike="noStrike" baseline="0">
                    <a:effectLst/>
                  </a:rPr>
                  <a:t>Коэффициент уменьшения оригинала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173776"/>
        <c:crosses val="autoZero"/>
        <c:auto val="1"/>
        <c:lblAlgn val="ctr"/>
        <c:lblOffset val="100"/>
        <c:noMultiLvlLbl val="0"/>
      </c:catAx>
      <c:valAx>
        <c:axId val="917173776"/>
        <c:scaling>
          <c:orientation val="minMax"/>
          <c:max val="5.000000000000001E-3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Отношение СКО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17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pPr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Добрый день, уважаемые члены комиссии, меня зовут Цой Глеб, я представляю свою дипломную работу «Повышение качества видео для криминалистической экспертизы». Руководителем данной работы является Владислав Викторович</a:t>
            </a:r>
            <a:r>
              <a:rPr lang="ru-RU" sz="1800" kern="1200" dirty="0">
                <a:solidFill>
                  <a:srgbClr val="FFFFFF"/>
                </a:solidFill>
                <a:effectLst/>
                <a:latin typeface="Elektra Text Pro" panose="020005030300000200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Сергеев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48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работы программы генерируются изображения большего пространственного разрешения. На автомобиле номерной знак стал более различим, черты лица на третьем изображении стали менее подвержены шумам, а текст на четвёртом изображении стал читаем.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второй фотографии остался не распознанным экран телефона. Это произошло из-за того, что в оригинальной последовательности не происходило достаточных смещений пикселей, то есть каждый кадр последовательности содержал одинаково искаженный набор символов. Для качественного восстановления необходимо, чтобы каждый кадр содержал хотя бы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часть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чётко различимых символов, чтобы на этапе суммирования соответствующие пиксели внесли свой вес в результирующее изображение.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22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эксперимента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своей работе я сравнил эффективность разработанного алгоритма с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весовых коэффициентов  и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их использования. В случае без использования весовых коэффициентов на этапе комплексирования вместо весового коэффициента применяется усреднение по выборке, то есть все пиксели вносят одинаковый вклад в результирующее изображение. Назовём этот алгоритм –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взвешенным комплексированием.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Эксперимент производился следующим образом: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Первые кадры каждой исходной тестовой выборки принимались за эталонные, затем производилось уменьшение кадров в некоторое число раз. После этого уменьшенные кадры восстанавливались двумя вариантами алгоритма, и затем сравнивались с эталонным кадром. В качестве меры сравнения была принята СКО. На графиках представлены отношения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результирующих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СКО к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эталонного изображения. (Операция отношения необходимо для того, чтобы графики демонстрировали значения примерно одинакового порядка)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можно заметить, метод взвешенного комплексирования демонстрирует меньшую ошибку восстановления по каждой тестовой выборке, из чего можно сделать вывод, что предложенный алгоритм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использованием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весовых коэффициентов - эффективнее.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50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результате дипломной работы достигнута поставленная цель - исследован  новый более эффективный метод восстановления изображений по серии кадров низкого качества.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ходе работы были выполнены поставленный задачи: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Times New Roman" panose="02020603050405020304" pitchFamily="18" charset="0"/>
                  <a:buChar char="-"/>
                  <a:tabLst>
                    <a:tab pos="457200" algn="l"/>
                  </a:tabLs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Проведено исследование наиболее эффективного метода геометрического согласования.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Times New Roman" panose="02020603050405020304" pitchFamily="18" charset="0"/>
                  <a:buChar char="-"/>
                  <a:tabLst>
                    <a:tab pos="457200" algn="l"/>
                  </a:tabLs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Реализован программный комплекс с графическим интерфейсом.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Times New Roman" panose="02020603050405020304" pitchFamily="18" charset="0"/>
                  <a:buChar char="-"/>
                  <a:tabLst>
                    <a:tab pos="457200" algn="l"/>
                  </a:tabLs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Проанализированы результаты работы алгоритма на тестовых выборках видеокадров, типичных для задач криминалистической экспертизы.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Times New Roman" panose="02020603050405020304" pitchFamily="18" charset="0"/>
                  <a:buChar char="-"/>
                  <a:tabLst>
                    <a:tab pos="457200" algn="l"/>
                  </a:tabLs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Проведено сравнительное исследование разработанного метода.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Сравнительное исследование показало, что разработанный алгоритм взвешенного комплексирования эффективнее, чем алгоритм невзвешенного. В результате работы программы генерируются изображения большего пространственного разрешения, при этом происходит уменьшение воздействия различных искажений. Улучшение качества заметно визуально, а также подтверждено результатами эксперимента.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Часть результатов, полученных в выпускной работе, были представлены на трёх научных конференциях: студенческой, всероссийской и международной. 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Современные устройства фото и видео записи представляют изображения в цифровом виде. Полученный набор сигналов в таком случае обладает всеми числовыми характеристиками, присущими любой случайной величине: математическим ожиданием (</a:t>
                </a:r>
                <a:r>
                  <a:rPr lang="ru-RU" sz="1800" i="0" kern="1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𝑀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), дисперсией (</a:t>
                </a:r>
                <a:r>
                  <a:rPr lang="ru-RU" sz="1800" i="0" kern="1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𝐷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), средним квадратическим отклонением (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СКО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). </a:t>
                </a:r>
                <a:r>
                  <a:rPr lang="ru-RU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Рассмотрим задачу суммирования неравноточных измерений. </a:t>
                </a:r>
                <a:r>
                  <a:rPr lang="ru-RU" sz="1800" b="0" i="0" u="none" strike="noStrike" baseline="0" dirty="0">
                    <a:latin typeface="Times New Roman" panose="02020603050405020304" pitchFamily="18" charset="0"/>
                  </a:rPr>
                  <a:t>Необходимо построить линейную оценку, обеспечивающую наибольшую точность в терминах среднеквадратической ошибки. Оценка будет строиться с использованием мат ожидания, дисперсии и СКО.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2. Комплексирование – это взвешенное суммирование согласованного набора изображений.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3. Для взвешенного суммирования нам необходимо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построить линейную оценку, обеспечивающую наибольшую точность в терминах среднеквадратической ошибки. В формуле </a:t>
                </a:r>
                <a:r>
                  <a:rPr lang="ru-RU" sz="1800" i="0" kern="1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𝑎_𝑖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 – весовая функция суммирования.</a:t>
                </a:r>
                <a:endParaRPr lang="ru-RU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4. Для получения итоговой формулы оценки необходимо вычислить коэффициент </a:t>
                </a:r>
                <a:r>
                  <a:rPr lang="ru-RU" sz="1200" i="0" kern="1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𝑎_𝑖</a:t>
                </a:r>
                <a:r>
                  <a:rPr lang="ru-RU" sz="1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 минимизируя</a:t>
                </a:r>
                <a:r>
                  <a:rPr lang="ru-RU" sz="1200" kern="100" baseline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 дисперсию ошибки, затем дифференцируя формулу СКО </a:t>
                </a:r>
                <a:r>
                  <a:rPr lang="ru-RU" i="0" dirty="0">
                    <a:latin typeface="Cambria Math" panose="02040503050406030204" pitchFamily="18" charset="0"/>
                  </a:rPr>
                  <a:t>𝜀</a:t>
                </a:r>
                <a:r>
                  <a:rPr lang="ru-RU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ru-RU" i="0" dirty="0">
                    <a:latin typeface="Cambria Math" panose="02040503050406030204" pitchFamily="18" charset="0"/>
                  </a:rPr>
                  <a:t>кв^2  </a:t>
                </a:r>
                <a:endParaRPr lang="ru-RU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--------------------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2 НИРС. Статья Максимова и Сергеева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76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внимание, с радостью отвечу на ваши вопросы.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0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начала хотелось бы сказать, что криминалистика – это наука, которая изучает и обобщает опыт борьбы с преступностью, а также разрабатывает методы расследования преступлений, в том числе в сфере информационной безопасности. К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риминалистическая экспертиза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отвечает за исследование, идентификацию и диагностику данных. В большинстве случаев объектами криминалистической экспертизы являются записи с видео камер, которые не всегда обладают достаточным качеством, чтобы на них можно было распознать необходимые характеристики интересуемых объектов.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большое количество различных методов повышения качества, однако в криминалистике требуется не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визуальное улучшение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качества, а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точное восстановление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информации, в связи с чем требуется разработка принципиально нового метода.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Итак, целью моей работы стало исследование  нового метода восстановления изображений по серии кадров низкого качества.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цели было необходимо выполнить следующие задачи: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исследование наиболее эффективного метода геометрического согласования кадров видеопоследовательности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программный комплекс повышения качества изображений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результат работы алгоритма на тестовых выборках видеокадров, типичных для задач криминалистической экспертизы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сравнительное исследование разработанного метода с другим существующим методом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None/>
              <a:tabLst>
                <a:tab pos="457200" algn="l"/>
              </a:tabLs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проведенных исследованиях мерой качества восстановления информации была принята среднеквадратическая ошибка СКО. </a:t>
            </a:r>
            <a:r>
              <a:rPr lang="ru-RU" sz="18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БЫЛА ВЫБРАНА ИМЕННО ЭТА МЕРА ТАК КАК…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74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рассматривается метод повышения качества изображения при помощи такого подхода, как сверхразрешение . Сверхразрешение – это результат получения изображения высокого пространственного разрешения из нескольких изображений низкого пространственного разрешения.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представлена схема работы предлагаемого метода. На вход алгоритма подаётся серия кадров низкого разрешения. На первом шаге происходит интерполяция сетки пикселей, затем происходит вычисление ошибок интерполяции. Полученные значения хранятся в дополнительном канале обработки изображений. Эти значения необходимы для вычисления весового коэффициента на шаге комплексирования. На следующем шаге происходит геометрическое согласование кадров. В результате согласования формируются матрицы перехода, в соответствии с которыми преобразуются изображения и дополнительные каналы обработки. На последнем шаге происходит взвешенное суммирование отсчётов согласованных кадров.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работы алгоритма получается восстановленное изображение высокого пространственного разрешения.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каждый шаг алгоритма более подробно</a:t>
            </a:r>
            <a:r>
              <a:rPr lang="ru-RU" sz="2800" dirty="0">
                <a:effectLst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первом шаге происходит интерполяция сетки пикселей. В работе было решено применять билинейную интерполяцию, так как такой способ является одним из компромиссных решений по соотношению качества восстановления и времени обработки изображения. Более того, выбор именно такого способа интерполяции даёт возможность легко оценить теоретическую ошибку восстановления.  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проведения интерполяции необходимо вычислить её ошибку. При выводе формулы этой ошибки учитывались условия, что АКФ сигнала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биэкспоненциальная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динамических искажений нет, а коэффициент корреляции достаточно высокий. График дисперсии ошибки одного интерполированного в 10 раз отсчёта  приведен на правом рисунке . Как можно заметить, по углам области ошибка стремится к нулю, а ближе к центру - ошибка возрастает. Вычисление ошибки интерполяции необходимо на этапе комплексирования, при вычислении весового коэффициента.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7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Следующим шагом алгоритма является геометрическое согласование серии кадров.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Геометрическое согласование – это процесс преобразования последовательности кадров таким образом, чтобы интересуемый объект находился на каждом кадре в единой системе координат. При согласовании первое изображение из последовательности принимается за эталонное. Такое изображение статично на протяжении всего процесса согласования. С эталоном сравниваются последующие кадры и затем изменяются, причём так, чтобы они максимально точно соответствовали эталонному. Согласование необходимо производить максимально точно, иначе неверно согласованные изображения могут внести ощутимую ошибку в результат комплексирования.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большое количество методов согласования, в связи с этим в своей работе я провёл </a:t>
            </a:r>
            <a:r>
              <a:rPr lang="ru-RU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сравнительное исследование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наиболее значимых групп методов. Было исследовано 12 различных алгоритмов . Исследование проводилось по специально подобранной тестовой выборке видеозаписей. Часть видео была снята самостоятельно, другая часть – взята из открытых источников в интернете.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проводилось следующим образом: тестовые выборки согласовывались каждым из 12-и алгоритмов, затем каждый преобразованный кадр сравнивался с эталонным. В качестве меры сравнения использовалась среднеквадратическая ошибка. Усредненные значения вычисленных СКО приведены в таблице.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показало, что наименьшую СКО обеспечивает метод, основанный на пирамидальном подходе с аффинной моделью искажения. В дальнейшем при разработке будет использоваться именно этот алгоритм согласования.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02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можно видеть пример геометрического согласования данным методом. В данном примере использовалась тестовая последовательность кадров с нечитаемым и нераспознаваемым текстом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34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последнем шаге алгоритма производится комплексирование отсчётов каждого кадра последовательности. Каждый отсчёт имеет свой уникальный весовой коэффициент и вносит тот или ной вклад в результирующее изображение.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образов вычисление весовых коэффициентов представляет собой задачу суммирования неравноточных измерений. Для их вычисления необходимо построить линейную оценку, обеспечивающую наибольшую точность в терминах среднеквадратической ошибки. Также уточню, что вычисление весовых коэффициентов включает использование значений канала ошибки интерполяции, вычисленного на втором шаге алгоритма. 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вычисления формируется сигнал, который и является итоговым изображением.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Одной из поставленных задач дипломной работы была разработка программного обеспечения. Программа разрабатывалась на языке программирования Питон. Был выбран именно этот язык, так как при операциях с двумерными массивами некоторые вычислительно затратные операции возможно векторизовать, что обеспечивает большую скорость работы, а также удобство разработки. Также преимуществом данного языка является поддержка разработки графического интерфейса.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разработки был реализован алгоритм комплексирования, а также был добавлен модуль предобработки кадров. Этот модуль включает обработку изображений известными фильтрами такими как, гауссовский,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виннеровский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или медианный, увеличение контрастности или резкости, а также подавление воздействия шумов. Данный модуль обеспечивает повышение визуальной различимости интересуемых объектов. В программе использование метода предобработки остаётся на выбор пользователя.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Сама разработанная программа представляет собой окно с активными элементами. В программе возможна обработка как файлов видео формата, так и графических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анимаций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. Выбранный файл сразу же отображается в окне программы и воспроизводится покадровая анимация. После указания способа предобработки и коэффициента интерполяции становится возможно запустить алгоритм комплексирования. В процессе обработки пользователю выводится прогресс её выполнения, а сразу же после завершения отображается результат и сохраняется в виде нового файла.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хотелось бы продемонстрировать результат работы программы на тестовых выборках.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0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вы можете видеть кадры оригинальных последовательностей. Изначально кадры представлены в низком разрешении, а сами объекты интереса искажены.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25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pPr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emf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emf"/><Relationship Id="rId5" Type="http://schemas.openxmlformats.org/officeDocument/2006/relationships/image" Target="../media/image5.png"/><Relationship Id="rId15" Type="http://schemas.openxmlformats.org/officeDocument/2006/relationships/image" Target="../media/image9.emf"/><Relationship Id="rId10" Type="http://schemas.openxmlformats.org/officeDocument/2006/relationships/image" Target="../media/image10.png"/><Relationship Id="rId4" Type="http://schemas.openxmlformats.org/officeDocument/2006/relationships/image" Target="../media/image3.emf"/><Relationship Id="rId9" Type="http://schemas.openxmlformats.org/officeDocument/2006/relationships/image" Target="../media/image4.emf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17.emf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979257"/>
            <a:ext cx="383177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790021"/>
            <a:ext cx="3846286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гр.6511-100503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Цой Глеб Владимирович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Руководитель – Сергеев Владислав Викторович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5985597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78DC3E-3356-4CEC-A814-C1FC7805DA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66" t="9753" r="8674" b="1735"/>
          <a:stretch/>
        </p:blipFill>
        <p:spPr>
          <a:xfrm>
            <a:off x="6180050" y="3737548"/>
            <a:ext cx="3872188" cy="23885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7FC80E-E739-4BE8-9A0E-77283D8C0C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146" t="25762" r="13399" b="18762"/>
          <a:stretch/>
        </p:blipFill>
        <p:spPr>
          <a:xfrm>
            <a:off x="2146659" y="3737548"/>
            <a:ext cx="3865286" cy="23885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5E27DF-D303-4A68-B1D0-A1E4050BFC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40" t="15167" r="22169" b="21286"/>
          <a:stretch/>
        </p:blipFill>
        <p:spPr>
          <a:xfrm>
            <a:off x="2146659" y="1191523"/>
            <a:ext cx="3865286" cy="2379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CD762-A5B2-483E-943C-D50A059A05E3}"/>
              </a:ext>
            </a:extLst>
          </p:cNvPr>
          <p:cNvSpPr txBox="1"/>
          <p:nvPr/>
        </p:nvSpPr>
        <p:spPr>
          <a:xfrm>
            <a:off x="2146662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РЕЗУЛЬТАТ РАБОТЫ ПРОГРАММЫ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BE212-11C1-4F57-9EC8-125D7E548B9F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B7A21-EF1A-4588-B33D-23A95E0B8A95}"/>
              </a:ext>
            </a:extLst>
          </p:cNvPr>
          <p:cNvSpPr txBox="1"/>
          <p:nvPr/>
        </p:nvSpPr>
        <p:spPr>
          <a:xfrm>
            <a:off x="10731500" y="6315578"/>
            <a:ext cx="7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10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FB0B5D-D3B3-499F-8672-3A88B0FB34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69" t="14054" r="35129" b="22912"/>
          <a:stretch/>
        </p:blipFill>
        <p:spPr>
          <a:xfrm>
            <a:off x="6186951" y="1191523"/>
            <a:ext cx="3865286" cy="23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6E3636-BCA3-4628-9B1F-46F1C1392316}"/>
              </a:ext>
            </a:extLst>
          </p:cNvPr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ЭКСПЕРИМЕНТАЛЬНОЕ ИССЛЕДОВАНИЕ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6D480-40A3-4F70-BDE2-B4F22A2F120E}"/>
              </a:ext>
            </a:extLst>
          </p:cNvPr>
          <p:cNvSpPr txBox="1"/>
          <p:nvPr/>
        </p:nvSpPr>
        <p:spPr>
          <a:xfrm>
            <a:off x="10731500" y="6315578"/>
            <a:ext cx="7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11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p:graphicFrame>
        <p:nvGraphicFramePr>
          <p:cNvPr id="23" name="Диаграмма 22">
            <a:extLst>
              <a:ext uri="{FF2B5EF4-FFF2-40B4-BE49-F238E27FC236}">
                <a16:creationId xmlns:a16="http://schemas.microsoft.com/office/drawing/2014/main" id="{A42A8DC4-862D-4424-B8EC-68DF5BEDF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908135"/>
              </p:ext>
            </p:extLst>
          </p:nvPr>
        </p:nvGraphicFramePr>
        <p:xfrm>
          <a:off x="991496" y="967381"/>
          <a:ext cx="3647314" cy="256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Диаграмма 23">
            <a:extLst>
              <a:ext uri="{FF2B5EF4-FFF2-40B4-BE49-F238E27FC236}">
                <a16:creationId xmlns:a16="http://schemas.microsoft.com/office/drawing/2014/main" id="{28E1D968-28B4-48BD-9402-76F74C0DF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037634"/>
              </p:ext>
            </p:extLst>
          </p:nvPr>
        </p:nvGraphicFramePr>
        <p:xfrm>
          <a:off x="4853892" y="967380"/>
          <a:ext cx="3680352" cy="256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Диаграмма 24">
            <a:extLst>
              <a:ext uri="{FF2B5EF4-FFF2-40B4-BE49-F238E27FC236}">
                <a16:creationId xmlns:a16="http://schemas.microsoft.com/office/drawing/2014/main" id="{2B7E8A65-328A-4548-92E7-C47679FDB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285532"/>
              </p:ext>
            </p:extLst>
          </p:nvPr>
        </p:nvGraphicFramePr>
        <p:xfrm>
          <a:off x="991496" y="3750565"/>
          <a:ext cx="3647314" cy="256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07798595-05E4-492C-BA81-39B4053A1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43046"/>
              </p:ext>
            </p:extLst>
          </p:nvPr>
        </p:nvGraphicFramePr>
        <p:xfrm>
          <a:off x="4853892" y="3755413"/>
          <a:ext cx="3653920" cy="2560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841784-3C8A-4BD5-A9B8-300391EA3BD6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422E05-DDDA-4846-97BC-8A5C4EFFB7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6923"/>
          <a:stretch/>
        </p:blipFill>
        <p:spPr>
          <a:xfrm>
            <a:off x="8640415" y="3915389"/>
            <a:ext cx="652827" cy="1780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F8D813-2344-47F1-AC87-44B26A58F331}"/>
                  </a:ext>
                </a:extLst>
              </p:cNvPr>
              <p:cNvSpPr txBox="1"/>
              <p:nvPr/>
            </p:nvSpPr>
            <p:spPr>
              <a:xfrm>
                <a:off x="8749326" y="1515628"/>
                <a:ext cx="2710472" cy="702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F8D813-2344-47F1-AC87-44B26A58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26" y="1515628"/>
                <a:ext cx="2710472" cy="7028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135F226-B886-4444-AE88-D81D31955B5F}"/>
              </a:ext>
            </a:extLst>
          </p:cNvPr>
          <p:cNvSpPr txBox="1"/>
          <p:nvPr/>
        </p:nvSpPr>
        <p:spPr>
          <a:xfrm>
            <a:off x="8749326" y="2203528"/>
            <a:ext cx="2710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60606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Отношение СКО отклонения</a:t>
            </a:r>
            <a:r>
              <a:rPr lang="en-US" sz="1400" dirty="0">
                <a:solidFill>
                  <a:srgbClr val="60606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 </a:t>
            </a:r>
            <a:r>
              <a:rPr lang="ru-RU" sz="1400" dirty="0">
                <a:solidFill>
                  <a:srgbClr val="60606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оригинала от эталона к СКО изображения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717FF-7D0E-4205-82DE-BB936196DF63}"/>
              </a:ext>
            </a:extLst>
          </p:cNvPr>
          <p:cNvSpPr txBox="1"/>
          <p:nvPr/>
        </p:nvSpPr>
        <p:spPr>
          <a:xfrm>
            <a:off x="9293242" y="3733337"/>
            <a:ext cx="1907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60606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Отношения СКО невзвешенного комплексирования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971B0-0A81-47B2-9E6C-1E0445BE3998}"/>
              </a:ext>
            </a:extLst>
          </p:cNvPr>
          <p:cNvSpPr txBox="1"/>
          <p:nvPr/>
        </p:nvSpPr>
        <p:spPr>
          <a:xfrm>
            <a:off x="9293242" y="4769480"/>
            <a:ext cx="1907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60606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Отношения СКО взвешенного комплексирования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71737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6E3636-BCA3-4628-9B1F-46F1C1392316}"/>
              </a:ext>
            </a:extLst>
          </p:cNvPr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ВЫВОД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8C3D5F9-ABC9-445A-A470-F2FA8CDD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F251D-E6BC-4786-8313-63B6967F179B}"/>
              </a:ext>
            </a:extLst>
          </p:cNvPr>
          <p:cNvSpPr txBox="1"/>
          <p:nvPr/>
        </p:nvSpPr>
        <p:spPr>
          <a:xfrm>
            <a:off x="1890305" y="1210000"/>
            <a:ext cx="8411390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работы программы генерируются изображения большего пространственного разрешения, чем исходные, при этом происходит уменьшение эффекта децимации, шумов и динамических искажений. Улучшение качества заметно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визуально.</a:t>
            </a:r>
          </a:p>
          <a:p>
            <a:pPr algn="just"/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акже сравнительное исследование показало, что разработанный метод эффективнее, чем существующий метод невзвешенного комплексирования.</a:t>
            </a:r>
          </a:p>
          <a:p>
            <a:pPr algn="just"/>
            <a:endParaRPr lang="ru-RU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Часть результатов, полученных в выпускной работе, были представлены на следующих научных конференциях: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LXX Молодежной научной конференции, посвященной 75 годовщине Победы в Великой Отечественной войне и 100-летию со дня рождения В.П. </a:t>
            </a:r>
            <a:r>
              <a:rPr lang="ru-RU" dirty="0" err="1">
                <a:latin typeface="Calibri" panose="020F0502020204030204" pitchFamily="34" charset="0"/>
                <a:cs typeface="Times New Roman" panose="02020603050405020304" pitchFamily="18" charset="0"/>
              </a:rPr>
              <a:t>Лукачева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XIV Всероссийской научной конференции молодых ученых "Наука. Технологии. Инновации" (НТИ-2020).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Международной научно-технической конференции «Перспективные информационные технологии – 2021» (ПИТ-2021).</a:t>
            </a:r>
          </a:p>
          <a:p>
            <a:pPr algn="just"/>
            <a:endParaRPr lang="ru-R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A0E31-5B5F-4BC7-985B-F6956C56927D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BEB7D-1D4B-4E5B-9B25-31CDE315A85E}"/>
              </a:ext>
            </a:extLst>
          </p:cNvPr>
          <p:cNvSpPr txBox="1"/>
          <p:nvPr/>
        </p:nvSpPr>
        <p:spPr>
          <a:xfrm>
            <a:off x="10731500" y="6315578"/>
            <a:ext cx="7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12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672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AE37D-D22F-47BA-9D18-A2A62352EF1C}"/>
              </a:ext>
            </a:extLst>
          </p:cNvPr>
          <p:cNvSpPr txBox="1"/>
          <p:nvPr/>
        </p:nvSpPr>
        <p:spPr>
          <a:xfrm>
            <a:off x="6599501" y="4682300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гр.6511-100503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Цой Глеб Владимирович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+7 902 186 96 72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tsoygleb2@gmail.com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8D312E-348F-429B-A6A0-05A32E28B2F0}"/>
              </a:ext>
            </a:extLst>
          </p:cNvPr>
          <p:cNvSpPr txBox="1"/>
          <p:nvPr/>
        </p:nvSpPr>
        <p:spPr>
          <a:xfrm>
            <a:off x="10870405" y="631557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2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88113-46CD-4ABF-A4B8-0BDA814601C7}"/>
              </a:ext>
            </a:extLst>
          </p:cNvPr>
          <p:cNvSpPr txBox="1"/>
          <p:nvPr/>
        </p:nvSpPr>
        <p:spPr>
          <a:xfrm>
            <a:off x="2146662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ЦЕЛЬ РАБОТЫ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77AA9-5AD7-4953-8378-750D5B3DE824}"/>
              </a:ext>
            </a:extLst>
          </p:cNvPr>
          <p:cNvSpPr txBox="1"/>
          <p:nvPr/>
        </p:nvSpPr>
        <p:spPr>
          <a:xfrm>
            <a:off x="1890305" y="1210000"/>
            <a:ext cx="841139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Цель работы – исследование нового метода восстановления изображений по серии кадров низкого качества.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CD893-CF8A-46DC-B09E-0963A7C9CB1E}"/>
              </a:ext>
            </a:extLst>
          </p:cNvPr>
          <p:cNvSpPr txBox="1"/>
          <p:nvPr/>
        </p:nvSpPr>
        <p:spPr>
          <a:xfrm>
            <a:off x="1890305" y="2065420"/>
            <a:ext cx="6825432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Поставленные задачи:</a:t>
            </a:r>
          </a:p>
          <a:p>
            <a:pPr marL="285750" indent="-285750" algn="just">
              <a:buFontTx/>
              <a:buChar char="-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наиболее эффективного метода геометрического согласования кадров видеопоследовательности.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еализация программного комплекса </a:t>
            </a:r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повышения качества изображений.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результатов работы алгоритма на тестовых выборках видеокадров, типичных для задач криминалистической экспертизы.</a:t>
            </a:r>
          </a:p>
          <a:p>
            <a:pPr marL="285750" indent="-285750" algn="just">
              <a:buFontTx/>
              <a:buChar char="-"/>
            </a:pPr>
            <a:r>
              <a:rPr lang="ru-RU" sz="1800" dirty="0">
                <a:solidFill>
                  <a:srgbClr val="191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Проведение сравнительного исследования разработанного метода с другим существующим</a:t>
            </a:r>
            <a:r>
              <a:rPr lang="ru-RU" sz="1800" dirty="0">
                <a:solidFill>
                  <a:srgbClr val="191000"/>
                </a:solidFill>
                <a:effectLst/>
                <a:latin typeface="Lora"/>
                <a:cs typeface="Times New Roman" panose="02020603050405020304" pitchFamily="18" charset="0"/>
              </a:rPr>
              <a:t> методом.</a:t>
            </a:r>
            <a:endParaRPr lang="ru-RU" dirty="0">
              <a:solidFill>
                <a:srgbClr val="191000"/>
              </a:solidFill>
              <a:latin typeface="Lor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49A27-7958-4D1E-8FBB-3D32F6136226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4CFDB-18B8-4C16-B080-43B0F813D5D5}"/>
              </a:ext>
            </a:extLst>
          </p:cNvPr>
          <p:cNvSpPr txBox="1"/>
          <p:nvPr/>
        </p:nvSpPr>
        <p:spPr>
          <a:xfrm>
            <a:off x="1890303" y="5252328"/>
            <a:ext cx="841139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В исследованиях мерой качества восстановления информации была принята среднеквадратическая ошибка СКО.</a:t>
            </a:r>
          </a:p>
        </p:txBody>
      </p:sp>
    </p:spTree>
    <p:extLst>
      <p:ext uri="{BB962C8B-B14F-4D97-AF65-F5344CB8AC3E}">
        <p14:creationId xmlns:p14="http://schemas.microsoft.com/office/powerpoint/2010/main" val="40946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6662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ОБЩЕЕ ОПИСАНИЕ ПРЕДЛАГАЕМОГО МЕТОДА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70405" y="631557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3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998A278-3FB3-450B-B3C6-CAB4631F2985}"/>
              </a:ext>
            </a:extLst>
          </p:cNvPr>
          <p:cNvSpPr/>
          <p:nvPr/>
        </p:nvSpPr>
        <p:spPr>
          <a:xfrm>
            <a:off x="8912634" y="5165592"/>
            <a:ext cx="2857638" cy="75979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E5DF70-36DE-4C19-BB1C-F97A4B385F2E}"/>
              </a:ext>
            </a:extLst>
          </p:cNvPr>
          <p:cNvSpPr/>
          <p:nvPr/>
        </p:nvSpPr>
        <p:spPr>
          <a:xfrm>
            <a:off x="819432" y="1730851"/>
            <a:ext cx="7474792" cy="75979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FFDD82-2F83-4F7E-849C-61CE9F79C18D}"/>
              </a:ext>
            </a:extLst>
          </p:cNvPr>
          <p:cNvCxnSpPr/>
          <p:nvPr/>
        </p:nvCxnSpPr>
        <p:spPr>
          <a:xfrm>
            <a:off x="5534291" y="2354660"/>
            <a:ext cx="0" cy="324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299385E-7F2F-459C-9C97-35F2589D42F9}"/>
              </a:ext>
            </a:extLst>
          </p:cNvPr>
          <p:cNvCxnSpPr/>
          <p:nvPr/>
        </p:nvCxnSpPr>
        <p:spPr>
          <a:xfrm>
            <a:off x="7460929" y="2354660"/>
            <a:ext cx="0" cy="324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40704A-284D-42A2-8EE4-C71CE77C5931}"/>
              </a:ext>
            </a:extLst>
          </p:cNvPr>
          <p:cNvSpPr/>
          <p:nvPr/>
        </p:nvSpPr>
        <p:spPr>
          <a:xfrm>
            <a:off x="819432" y="3430883"/>
            <a:ext cx="7474792" cy="75979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6146-7008-4FB8-83C1-22FFFC53CF84}"/>
              </a:ext>
            </a:extLst>
          </p:cNvPr>
          <p:cNvCxnSpPr/>
          <p:nvPr/>
        </p:nvCxnSpPr>
        <p:spPr>
          <a:xfrm>
            <a:off x="7463789" y="3168181"/>
            <a:ext cx="0" cy="324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7374C3-7E5D-4BFE-BD18-D0CB69723D02}"/>
              </a:ext>
            </a:extLst>
          </p:cNvPr>
          <p:cNvSpPr/>
          <p:nvPr/>
        </p:nvSpPr>
        <p:spPr>
          <a:xfrm>
            <a:off x="819432" y="5165592"/>
            <a:ext cx="7474792" cy="75979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3F3413F-7E9C-4566-A158-6607D89DB3A0}"/>
              </a:ext>
            </a:extLst>
          </p:cNvPr>
          <p:cNvCxnSpPr/>
          <p:nvPr/>
        </p:nvCxnSpPr>
        <p:spPr>
          <a:xfrm>
            <a:off x="3638258" y="4035449"/>
            <a:ext cx="0" cy="324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EB2E3FE-C2F3-44A7-9FC0-15E8ED3BDF27}"/>
              </a:ext>
            </a:extLst>
          </p:cNvPr>
          <p:cNvCxnSpPr/>
          <p:nvPr/>
        </p:nvCxnSpPr>
        <p:spPr>
          <a:xfrm>
            <a:off x="3638258" y="4887826"/>
            <a:ext cx="0" cy="324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D4BE3E3-7CF4-480C-9E48-ED77F791EDB9}"/>
              </a:ext>
            </a:extLst>
          </p:cNvPr>
          <p:cNvCxnSpPr/>
          <p:nvPr/>
        </p:nvCxnSpPr>
        <p:spPr>
          <a:xfrm>
            <a:off x="5545724" y="4900929"/>
            <a:ext cx="0" cy="324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E8B807A-4B25-4D47-8403-0CE72815BE03}"/>
              </a:ext>
            </a:extLst>
          </p:cNvPr>
          <p:cNvCxnSpPr/>
          <p:nvPr/>
        </p:nvCxnSpPr>
        <p:spPr>
          <a:xfrm>
            <a:off x="7432348" y="4900929"/>
            <a:ext cx="0" cy="324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C576137-5178-43AD-BF74-F43DE548682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40869" y="2154826"/>
            <a:ext cx="0" cy="5248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DF54A16-EDB3-40A5-AB48-D65F6E82191A}"/>
              </a:ext>
            </a:extLst>
          </p:cNvPr>
          <p:cNvSpPr/>
          <p:nvPr/>
        </p:nvSpPr>
        <p:spPr>
          <a:xfrm>
            <a:off x="4672219" y="2679636"/>
            <a:ext cx="1731500" cy="57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Интерполяция сетки пикселей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81241D3-BD0D-4A70-8A59-E5D67B04B26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1218" y="5225905"/>
            <a:ext cx="662524" cy="66252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6F9B4C-C63F-454A-A1DA-0E6A2D14230C}"/>
              </a:ext>
            </a:extLst>
          </p:cNvPr>
          <p:cNvSpPr txBox="1"/>
          <p:nvPr/>
        </p:nvSpPr>
        <p:spPr>
          <a:xfrm>
            <a:off x="4352092" y="1210000"/>
            <a:ext cx="348781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dirty="0"/>
              <a:t>Схема предлагаемого метода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1867C33-003D-4CCC-B9FD-AEAB51EFB0E2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9705612" y="2837442"/>
            <a:ext cx="1228" cy="1522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267D647-5E97-4B20-8323-F4A811B93C53}"/>
              </a:ext>
            </a:extLst>
          </p:cNvPr>
          <p:cNvSpPr/>
          <p:nvPr/>
        </p:nvSpPr>
        <p:spPr>
          <a:xfrm>
            <a:off x="2775119" y="2679636"/>
            <a:ext cx="1731500" cy="57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Интерполяция сетки пикселей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BC9839B-A0B0-4E46-8BF3-FF3598E2392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640869" y="3255130"/>
            <a:ext cx="0" cy="2400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9C0A285-0BDA-47B6-8FD3-BE250F039358}"/>
              </a:ext>
            </a:extLst>
          </p:cNvPr>
          <p:cNvSpPr/>
          <p:nvPr/>
        </p:nvSpPr>
        <p:spPr>
          <a:xfrm>
            <a:off x="2775119" y="4360425"/>
            <a:ext cx="1731500" cy="57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Вычисление ошибок интерполяции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74ADAB93-3F97-46A1-8248-EA9BBD95037B}"/>
                  </a:ext>
                </a:extLst>
              </p:cNvPr>
              <p:cNvSpPr/>
              <p:nvPr/>
            </p:nvSpPr>
            <p:spPr>
              <a:xfrm>
                <a:off x="3644530" y="5212802"/>
                <a:ext cx="662524" cy="649952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кв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74ADAB93-3F97-46A1-8248-EA9BBD950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30" y="5212802"/>
                <a:ext cx="662524" cy="649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9A3C017-DB8B-4C13-A737-A583EEE09FFC}"/>
              </a:ext>
            </a:extLst>
          </p:cNvPr>
          <p:cNvSpPr txBox="1"/>
          <p:nvPr/>
        </p:nvSpPr>
        <p:spPr>
          <a:xfrm>
            <a:off x="6205590" y="5493422"/>
            <a:ext cx="5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31" name="Правая фигурная скобка 30">
            <a:extLst>
              <a:ext uri="{FF2B5EF4-FFF2-40B4-BE49-F238E27FC236}">
                <a16:creationId xmlns:a16="http://schemas.microsoft.com/office/drawing/2014/main" id="{1CC173F7-FC00-4595-8C25-D2F9D7FB64C9}"/>
              </a:ext>
            </a:extLst>
          </p:cNvPr>
          <p:cNvSpPr/>
          <p:nvPr/>
        </p:nvSpPr>
        <p:spPr>
          <a:xfrm>
            <a:off x="8402034" y="2114282"/>
            <a:ext cx="327577" cy="3379140"/>
          </a:xfrm>
          <a:prstGeom prst="rightBrace">
            <a:avLst>
              <a:gd name="adj1" fmla="val 59318"/>
              <a:gd name="adj2" fmla="val 2069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8A7D911-BCEA-4068-BFD1-280A96B65660}"/>
              </a:ext>
            </a:extLst>
          </p:cNvPr>
          <p:cNvSpPr/>
          <p:nvPr/>
        </p:nvSpPr>
        <p:spPr>
          <a:xfrm>
            <a:off x="8912634" y="2261948"/>
            <a:ext cx="1588411" cy="57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Геометрическое согласование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B7E7CCA-BB49-4003-BAE4-A333BC5B00D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537969" y="3255130"/>
            <a:ext cx="326" cy="2419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FDE20EC-C718-47F8-ABAB-F417CCDF02A6}"/>
              </a:ext>
            </a:extLst>
          </p:cNvPr>
          <p:cNvSpPr/>
          <p:nvPr/>
        </p:nvSpPr>
        <p:spPr>
          <a:xfrm>
            <a:off x="4672623" y="4360425"/>
            <a:ext cx="1731500" cy="57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Вычисление ошибок интерполяции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7E5953-CB15-4417-A780-EE166095F4E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706226" y="2837442"/>
            <a:ext cx="614" cy="2998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DCE77CE-3A08-4462-A674-0AA002D5D13D}"/>
              </a:ext>
            </a:extLst>
          </p:cNvPr>
          <p:cNvSpPr/>
          <p:nvPr/>
        </p:nvSpPr>
        <p:spPr>
          <a:xfrm>
            <a:off x="8912635" y="4360425"/>
            <a:ext cx="1585953" cy="57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Комплексирование кадров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FB03A6A-ADB8-4FE2-B653-B81FF4DD02A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705612" y="4935919"/>
            <a:ext cx="614" cy="2296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BB5FFAA-D6D8-4409-9995-21BB4344CB45}"/>
              </a:ext>
            </a:extLst>
          </p:cNvPr>
          <p:cNvSpPr/>
          <p:nvPr/>
        </p:nvSpPr>
        <p:spPr>
          <a:xfrm>
            <a:off x="6562725" y="4360425"/>
            <a:ext cx="1731500" cy="57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Вычисление ошибок интерполяции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05D8C834-6755-404B-8871-967D3B348F9C}"/>
                  </a:ext>
                </a:extLst>
              </p:cNvPr>
              <p:cNvSpPr/>
              <p:nvPr/>
            </p:nvSpPr>
            <p:spPr>
              <a:xfrm>
                <a:off x="5538103" y="5232613"/>
                <a:ext cx="662524" cy="649952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кв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05D8C834-6755-404B-8871-967D3B348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03" y="5232613"/>
                <a:ext cx="662524" cy="6499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8841AC3-1FE6-4786-8FEB-3F0B91F9FE0C}"/>
                  </a:ext>
                </a:extLst>
              </p:cNvPr>
              <p:cNvSpPr/>
              <p:nvPr/>
            </p:nvSpPr>
            <p:spPr>
              <a:xfrm>
                <a:off x="7435606" y="5232613"/>
                <a:ext cx="662524" cy="649952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кв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8841AC3-1FE6-4786-8FEB-3F0B91F9F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606" y="5232613"/>
                <a:ext cx="662524" cy="6499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2E6656F-AD8D-47E3-961D-7D9D7C728487}"/>
                  </a:ext>
                </a:extLst>
              </p:cNvPr>
              <p:cNvSpPr/>
              <p:nvPr/>
            </p:nvSpPr>
            <p:spPr>
              <a:xfrm>
                <a:off x="9637460" y="3115687"/>
                <a:ext cx="662524" cy="649952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𝑠𝑞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2E6656F-AD8D-47E3-961D-7D9D7C728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60" y="3115687"/>
                <a:ext cx="662524" cy="6499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7EE5E08-1405-4803-80AA-E80E26D491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0600" y="3115875"/>
            <a:ext cx="656384" cy="65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4D788E2-8B92-4AFC-9662-65C5FDEF6875}"/>
                  </a:ext>
                </a:extLst>
              </p:cNvPr>
              <p:cNvSpPr/>
              <p:nvPr/>
            </p:nvSpPr>
            <p:spPr>
              <a:xfrm>
                <a:off x="9789860" y="3268087"/>
                <a:ext cx="662524" cy="649952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𝑠𝑞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4D788E2-8B92-4AFC-9662-65C5FDEF6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860" y="3268087"/>
                <a:ext cx="662524" cy="6499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F1A4DFB-1D7A-4D51-990E-C6356CC7A8B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000" y="3268275"/>
            <a:ext cx="656384" cy="65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5B6C3548-05BE-49BA-A8E0-282738E6ABFF}"/>
                  </a:ext>
                </a:extLst>
              </p:cNvPr>
              <p:cNvSpPr/>
              <p:nvPr/>
            </p:nvSpPr>
            <p:spPr>
              <a:xfrm>
                <a:off x="9942260" y="3420487"/>
                <a:ext cx="662524" cy="649952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кв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5B6C3548-05BE-49BA-A8E0-282738E6A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260" y="3420487"/>
                <a:ext cx="662524" cy="6499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2FE7509-7011-446D-A6A0-417A46D5078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5400" y="3420675"/>
            <a:ext cx="656384" cy="65638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ED69C18-2AD9-40EC-A559-0DCE446B0164}"/>
              </a:ext>
            </a:extLst>
          </p:cNvPr>
          <p:cNvSpPr txBox="1"/>
          <p:nvPr/>
        </p:nvSpPr>
        <p:spPr>
          <a:xfrm>
            <a:off x="819432" y="1787580"/>
            <a:ext cx="249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91000"/>
                </a:solidFill>
                <a:latin typeface="Lora"/>
              </a:rPr>
              <a:t>Кадры наблюдаемого видеосигнала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EFCC01-5076-4118-A03B-3C85957B8402}"/>
              </a:ext>
            </a:extLst>
          </p:cNvPr>
          <p:cNvSpPr txBox="1"/>
          <p:nvPr/>
        </p:nvSpPr>
        <p:spPr>
          <a:xfrm>
            <a:off x="819432" y="3484421"/>
            <a:ext cx="24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91000"/>
                </a:solidFill>
                <a:latin typeface="Lora"/>
              </a:rPr>
              <a:t>Интерполированные</a:t>
            </a:r>
            <a:endParaRPr lang="en-US" dirty="0">
              <a:solidFill>
                <a:srgbClr val="191000"/>
              </a:solidFill>
              <a:latin typeface="Lora"/>
            </a:endParaRPr>
          </a:p>
          <a:p>
            <a:pPr algn="ctr"/>
            <a:r>
              <a:rPr lang="ru-RU" dirty="0">
                <a:solidFill>
                  <a:srgbClr val="191000"/>
                </a:solidFill>
                <a:latin typeface="Lora"/>
              </a:rPr>
              <a:t> кадры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7F607-AFE0-459C-BEBF-2DB0F4FE8819}"/>
              </a:ext>
            </a:extLst>
          </p:cNvPr>
          <p:cNvSpPr txBox="1"/>
          <p:nvPr/>
        </p:nvSpPr>
        <p:spPr>
          <a:xfrm>
            <a:off x="819432" y="5225905"/>
            <a:ext cx="218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91000"/>
                </a:solidFill>
                <a:latin typeface="Lora"/>
              </a:rPr>
              <a:t>Дополнительный канал обработки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3EE7FD69-8883-4DBD-8F04-E4119B26CCED}"/>
              </a:ext>
            </a:extLst>
          </p:cNvPr>
          <p:cNvSpPr/>
          <p:nvPr/>
        </p:nvSpPr>
        <p:spPr>
          <a:xfrm>
            <a:off x="6562724" y="2679636"/>
            <a:ext cx="1731500" cy="57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/>
              <a:t>Интерполяция сетки пикселей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262E650-58CD-48CD-A30B-9103D60C1A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408" y="1796173"/>
            <a:ext cx="647700" cy="64770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D5AB4D8-F8EB-4E25-A526-2BEBAE502D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3152" y="1797034"/>
            <a:ext cx="647700" cy="64770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4CA7FB2-50FE-47CB-97D3-1F1ACA4250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2183" y="1797169"/>
            <a:ext cx="647700" cy="647700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830C639-11B7-4110-9E40-AEE47F17E61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598" y="3493157"/>
            <a:ext cx="656384" cy="656384"/>
          </a:xfrm>
          <a:prstGeom prst="rect">
            <a:avLst/>
          </a:prstGeom>
        </p:spPr>
      </p:pic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24FD29A-6D33-414F-B527-08F5EF4E0E3D}"/>
              </a:ext>
            </a:extLst>
          </p:cNvPr>
          <p:cNvCxnSpPr/>
          <p:nvPr/>
        </p:nvCxnSpPr>
        <p:spPr>
          <a:xfrm>
            <a:off x="5530349" y="4035449"/>
            <a:ext cx="0" cy="324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2733E8D-651B-4AF2-B89B-E5ABC039ED93}"/>
              </a:ext>
            </a:extLst>
          </p:cNvPr>
          <p:cNvCxnSpPr/>
          <p:nvPr/>
        </p:nvCxnSpPr>
        <p:spPr>
          <a:xfrm>
            <a:off x="7463789" y="4028186"/>
            <a:ext cx="0" cy="3249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EFA6BCFC-484C-4247-889D-1FA2CA760CE3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9464" y="3493157"/>
            <a:ext cx="656384" cy="65638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BDD3390-9CBB-4DEC-AD84-01ABA3398749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2056" y="3493157"/>
            <a:ext cx="656384" cy="65638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3A97553-9F7F-4445-8948-D29A01175923}"/>
              </a:ext>
            </a:extLst>
          </p:cNvPr>
          <p:cNvSpPr txBox="1"/>
          <p:nvPr/>
        </p:nvSpPr>
        <p:spPr>
          <a:xfrm>
            <a:off x="9653742" y="5225905"/>
            <a:ext cx="218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91000"/>
                </a:solidFill>
                <a:latin typeface="Lora"/>
              </a:rPr>
              <a:t>Восстановленное изображение</a:t>
            </a: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F4F4B27-46F4-4681-B0FB-1FA3D21DA48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769" y="5217295"/>
            <a:ext cx="656384" cy="65638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430FD61-3E7A-4FFE-B54A-ECFDDD8B894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843" y="5232613"/>
            <a:ext cx="656384" cy="65638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DE52A963-EE79-4BC4-A8DF-6131CF5B37C6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649" y="5232613"/>
            <a:ext cx="656384" cy="65638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62F0B25-9335-4149-8E26-50FBA9A41C55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BE0D74-EFB8-4955-B955-3B241BAF4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28" t="8499" b="20359"/>
          <a:stretch/>
        </p:blipFill>
        <p:spPr>
          <a:xfrm>
            <a:off x="5809304" y="2424988"/>
            <a:ext cx="3061291" cy="2944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E3636-BCA3-4628-9B1F-46F1C1392316}"/>
              </a:ext>
            </a:extLst>
          </p:cNvPr>
          <p:cNvSpPr txBox="1"/>
          <p:nvPr/>
        </p:nvSpPr>
        <p:spPr>
          <a:xfrm>
            <a:off x="2146662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БИЛИНЕЙНАЯ ИНТЕРПОЛЯЦИЯ. ОЦЕНКА ОШИБКИ ИНТЕРПОЛЯЦИИ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D9C6E-7E57-42C2-B9EF-5F393F18BEC1}"/>
              </a:ext>
            </a:extLst>
          </p:cNvPr>
          <p:cNvSpPr txBox="1"/>
          <p:nvPr/>
        </p:nvSpPr>
        <p:spPr>
          <a:xfrm>
            <a:off x="10870405" y="631557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D2991-4671-4881-A213-B4A629BED3D5}"/>
                  </a:ext>
                </a:extLst>
              </p:cNvPr>
              <p:cNvSpPr txBox="1"/>
              <p:nvPr/>
            </p:nvSpPr>
            <p:spPr>
              <a:xfrm>
                <a:off x="842530" y="1579332"/>
                <a:ext cx="10190428" cy="598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i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D2991-4671-4881-A213-B4A629BED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0" y="1579332"/>
                <a:ext cx="10190428" cy="598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CDFFA2-66B2-42F0-A97D-9430C93F2099}"/>
                  </a:ext>
                </a:extLst>
              </p:cNvPr>
              <p:cNvSpPr txBox="1"/>
              <p:nvPr/>
            </p:nvSpPr>
            <p:spPr>
              <a:xfrm>
                <a:off x="842531" y="2951877"/>
                <a:ext cx="4319995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i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bSup>
                      <m:d>
                        <m:dPr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CDFFA2-66B2-42F0-A97D-9430C93F2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1" y="2951877"/>
                <a:ext cx="4319995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F1B4362-F04F-4623-8C98-F53E1A01E935}"/>
              </a:ext>
            </a:extLst>
          </p:cNvPr>
          <p:cNvSpPr txBox="1"/>
          <p:nvPr/>
        </p:nvSpPr>
        <p:spPr>
          <a:xfrm>
            <a:off x="842531" y="1210000"/>
            <a:ext cx="6041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</a:rPr>
              <a:t>Билинейная интерполяция: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83B52-EE7E-44D3-B578-0D29164FB750}"/>
              </a:ext>
            </a:extLst>
          </p:cNvPr>
          <p:cNvSpPr txBox="1"/>
          <p:nvPr/>
        </p:nvSpPr>
        <p:spPr>
          <a:xfrm>
            <a:off x="842531" y="2657512"/>
            <a:ext cx="46819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</a:rPr>
              <a:t>Дисперсия ошибки интерполяции: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46778B-6181-46B2-BF39-10D94FD9E525}"/>
                  </a:ext>
                </a:extLst>
              </p:cNvPr>
              <p:cNvSpPr txBox="1"/>
              <p:nvPr/>
            </p:nvSpPr>
            <p:spPr>
              <a:xfrm>
                <a:off x="842530" y="3992594"/>
                <a:ext cx="5996508" cy="14773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ru-RU" dirty="0" err="1">
                    <a:solidFill>
                      <a:srgbClr val="191000"/>
                    </a:solidFill>
                  </a:rPr>
                  <a:t>t,τ</a:t>
                </a:r>
                <a:r>
                  <a:rPr lang="ru-RU" dirty="0">
                    <a:solidFill>
                      <a:srgbClr val="191000"/>
                    </a:solidFill>
                  </a:rPr>
                  <a:t> – координаты интерполированного отсчёта;</a:t>
                </a:r>
              </a:p>
              <a:p>
                <a:r>
                  <a:rPr lang="ru-RU" dirty="0">
                    <a:solidFill>
                      <a:srgbClr val="191000"/>
                    </a:solidFill>
                  </a:rPr>
                  <a:t>T – шаг дискретизации;</a:t>
                </a:r>
              </a:p>
              <a:p>
                <a:r>
                  <a:rPr lang="ru-RU" dirty="0">
                    <a:solidFill>
                      <a:srgbClr val="191000"/>
                    </a:solidFill>
                  </a:rPr>
                  <a:t>y(</a:t>
                </a:r>
                <a:r>
                  <a:rPr lang="ru-RU" dirty="0" err="1">
                    <a:solidFill>
                      <a:srgbClr val="191000"/>
                    </a:solidFill>
                  </a:rPr>
                  <a:t>i,j</a:t>
                </a:r>
                <a:r>
                  <a:rPr lang="ru-RU" dirty="0">
                    <a:solidFill>
                      <a:srgbClr val="191000"/>
                    </a:solidFill>
                  </a:rPr>
                  <a:t>) – значение опорных точек интерполяции;</a:t>
                </a:r>
                <a:br>
                  <a:rPr lang="ru-RU" dirty="0">
                    <a:solidFill>
                      <a:srgbClr val="191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191000"/>
                    </a:solidFill>
                  </a:rPr>
                  <a:t> </a:t>
                </a:r>
                <a:r>
                  <a:rPr lang="ru-RU" dirty="0">
                    <a:solidFill>
                      <a:srgbClr val="191000"/>
                    </a:solidFill>
                  </a:rPr>
                  <a:t>– дисперсия сигнала;</a:t>
                </a:r>
              </a:p>
              <a:p>
                <a14:m>
                  <m:oMath xmlns:m="http://schemas.openxmlformats.org/officeDocument/2006/math">
                    <m:r>
                      <a:rPr lang="ru-RU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ru-RU" i="1" kern="100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ru-RU" dirty="0">
                    <a:solidFill>
                      <a:srgbClr val="191000"/>
                    </a:solidFill>
                  </a:rPr>
                  <a:t>–</a:t>
                </a:r>
                <a:r>
                  <a:rPr lang="ru-RU" i="1" kern="100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ru-RU" dirty="0"/>
                  <a:t>параметр дисперсии сигнала АКФ.</a:t>
                </a:r>
                <a:endParaRPr lang="ru-RU" i="1" kern="100" dirty="0">
                  <a:effectLst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46778B-6181-46B2-BF39-10D94FD9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0" y="3992594"/>
                <a:ext cx="5996508" cy="1477328"/>
              </a:xfrm>
              <a:prstGeom prst="rect">
                <a:avLst/>
              </a:prstGeom>
              <a:blipFill>
                <a:blip r:embed="rId7"/>
                <a:stretch>
                  <a:fillRect l="-813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8510F96-A301-4332-87CD-490746C82F90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5ADF96-0CA5-4247-828F-0527FA600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405" y="2487023"/>
            <a:ext cx="2956635" cy="282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CA1B4-B786-49C6-B0B5-630792DA48FD}"/>
              </a:ext>
            </a:extLst>
          </p:cNvPr>
          <p:cNvSpPr txBox="1"/>
          <p:nvPr/>
        </p:nvSpPr>
        <p:spPr>
          <a:xfrm>
            <a:off x="9248159" y="5369530"/>
            <a:ext cx="209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545454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График ошибки интерполяции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58487-1DB5-46AF-A59A-0E55182A8B45}"/>
              </a:ext>
            </a:extLst>
          </p:cNvPr>
          <p:cNvSpPr txBox="1"/>
          <p:nvPr/>
        </p:nvSpPr>
        <p:spPr>
          <a:xfrm>
            <a:off x="6268111" y="5261808"/>
            <a:ext cx="2095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545454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Изображение, интерполированное в 2 раза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F2776-DFE7-4019-ABE7-849F3EBDAA86}"/>
              </a:ext>
            </a:extLst>
          </p:cNvPr>
          <p:cNvSpPr txBox="1"/>
          <p:nvPr/>
        </p:nvSpPr>
        <p:spPr>
          <a:xfrm>
            <a:off x="842530" y="5746556"/>
            <a:ext cx="46819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Vybornova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Yu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. D. ,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Maksimov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A. I. A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comparative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study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restoration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techniques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images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defined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by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chaotically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scattered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point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set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// CEUR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Workshop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Proceedings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. — 2020. — </a:t>
            </a:r>
            <a:r>
              <a:rPr lang="ru-RU" sz="1000" dirty="0" err="1">
                <a:solidFill>
                  <a:schemeClr val="bg1">
                    <a:lumMod val="75000"/>
                  </a:schemeClr>
                </a:solidFill>
              </a:rPr>
              <a:t>Vol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. 2665. — P. 141-144</a:t>
            </a:r>
          </a:p>
        </p:txBody>
      </p:sp>
    </p:spTree>
    <p:extLst>
      <p:ext uri="{BB962C8B-B14F-4D97-AF65-F5344CB8AC3E}">
        <p14:creationId xmlns:p14="http://schemas.microsoft.com/office/powerpoint/2010/main" val="40521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B986035-6321-49C4-9E9F-4B9AC4DDC5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30" t="-1317" r="10337" b="2682"/>
          <a:stretch/>
        </p:blipFill>
        <p:spPr>
          <a:xfrm>
            <a:off x="1118483" y="1662194"/>
            <a:ext cx="1064295" cy="870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50B29DD-1AF1-471E-98CC-D77C57DA943C}"/>
                  </a:ext>
                </a:extLst>
              </p:cNvPr>
              <p:cNvSpPr txBox="1"/>
              <p:nvPr/>
            </p:nvSpPr>
            <p:spPr>
              <a:xfrm>
                <a:off x="1118483" y="3026844"/>
                <a:ext cx="4357130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ru-RU" sz="18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  <m: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)|</m:t>
                                          </m:r>
                                        </m:e>
                                        <m:sup>
                                          <m:r>
                                            <a:rPr lang="ru-RU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50B29DD-1AF1-471E-98CC-D77C57DA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83" y="3026844"/>
                <a:ext cx="4357130" cy="1169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26E3636-BCA3-4628-9B1F-46F1C1392316}"/>
              </a:ext>
            </a:extLst>
          </p:cNvPr>
          <p:cNvSpPr txBox="1"/>
          <p:nvPr/>
        </p:nvSpPr>
        <p:spPr>
          <a:xfrm>
            <a:off x="2146662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ГЕОМЕТРИЧЕСКОЕ СОГЛАСОВАНИЕ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417ACC-3F19-4A47-834B-B32496E55398}"/>
              </a:ext>
            </a:extLst>
          </p:cNvPr>
          <p:cNvSpPr txBox="1"/>
          <p:nvPr/>
        </p:nvSpPr>
        <p:spPr>
          <a:xfrm>
            <a:off x="10870405" y="631557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5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p:graphicFrame>
        <p:nvGraphicFramePr>
          <p:cNvPr id="59" name="Таблица 58">
            <a:extLst>
              <a:ext uri="{FF2B5EF4-FFF2-40B4-BE49-F238E27FC236}">
                <a16:creationId xmlns:a16="http://schemas.microsoft.com/office/drawing/2014/main" id="{D5F1CCA9-CAF2-480E-8358-F145329B4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3610"/>
              </p:ext>
            </p:extLst>
          </p:nvPr>
        </p:nvGraphicFramePr>
        <p:xfrm>
          <a:off x="6181725" y="1705261"/>
          <a:ext cx="5092027" cy="3942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600">
                  <a:extLst>
                    <a:ext uri="{9D8B030D-6E8A-4147-A177-3AD203B41FA5}">
                      <a16:colId xmlns:a16="http://schemas.microsoft.com/office/drawing/2014/main" val="3464249803"/>
                    </a:ext>
                  </a:extLst>
                </a:gridCol>
                <a:gridCol w="3765220">
                  <a:extLst>
                    <a:ext uri="{9D8B030D-6E8A-4147-A177-3AD203B41FA5}">
                      <a16:colId xmlns:a16="http://schemas.microsoft.com/office/drawing/2014/main" val="2754457706"/>
                    </a:ext>
                  </a:extLst>
                </a:gridCol>
                <a:gridCol w="1066207">
                  <a:extLst>
                    <a:ext uri="{9D8B030D-6E8A-4147-A177-3AD203B41FA5}">
                      <a16:colId xmlns:a16="http://schemas.microsoft.com/office/drawing/2014/main" val="2907282714"/>
                    </a:ext>
                  </a:extLst>
                </a:gridCol>
              </a:tblGrid>
              <a:tr h="52613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Наименование метода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Наименование метода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37" marR="576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Среднее  СКО согласования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1979997041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С использованием особых точек, дескриптор </a:t>
                      </a:r>
                      <a:r>
                        <a:rPr lang="en-US" sz="1100" b="0" dirty="0">
                          <a:effectLst/>
                        </a:rPr>
                        <a:t>SIFT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29,017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3552433742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С использованием особых точек, дескриптор </a:t>
                      </a:r>
                      <a:r>
                        <a:rPr lang="en-US" sz="1100" b="0" dirty="0">
                          <a:effectLst/>
                        </a:rPr>
                        <a:t>SURF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29,264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4177331548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С использованием особых точек, дескриптор </a:t>
                      </a:r>
                      <a:r>
                        <a:rPr lang="en-US" sz="1100" b="0" dirty="0">
                          <a:effectLst/>
                        </a:rPr>
                        <a:t>BRIEF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29,205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540795510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С использованием особых точек, дескриптор </a:t>
                      </a:r>
                      <a:r>
                        <a:rPr lang="en-US" sz="1100" b="0" dirty="0">
                          <a:effectLst/>
                        </a:rPr>
                        <a:t>ORB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28,841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3125397082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Пирамидальный подход, сдвиг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27,551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1425750567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Пирамидальный подход, сдвиг и поворот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23,506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2610998531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Пирамидальный подход, сдвиг-масштаб-поворот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23,465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264940428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Пирамидальный подход, аффинное преобразование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23,155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>
                    <a:solidFill>
                      <a:srgbClr val="00B050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4122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Пирамидальный подход, билинейное преобразование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23,272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1943906092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С использованием пиков ВКФ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27,879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1253645444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С использованием пиков ВКФ, с χ</a:t>
                      </a:r>
                      <a:r>
                        <a:rPr lang="ru-RU" sz="1100" b="0" baseline="30000" dirty="0">
                          <a:effectLst/>
                        </a:rPr>
                        <a:t>2</a:t>
                      </a:r>
                      <a:r>
                        <a:rPr lang="ru-RU" sz="1100" b="0" dirty="0">
                          <a:effectLst/>
                        </a:rPr>
                        <a:t>-мерой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27,842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2736165318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0" dirty="0">
                          <a:effectLst/>
                        </a:rPr>
                        <a:t>С использованием оптического потока</a:t>
                      </a:r>
                      <a:endParaRPr lang="ru-RU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</a:rPr>
                        <a:t>29,419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77" marR="54377" marT="0" marB="0" anchor="ctr"/>
                </a:tc>
                <a:extLst>
                  <a:ext uri="{0D108BD9-81ED-4DB2-BD59-A6C34878D82A}">
                    <a16:rowId xmlns:a16="http://schemas.microsoft.com/office/drawing/2014/main" val="3571015684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CA1FF86E-5546-4711-B075-5B56A3986C31}"/>
              </a:ext>
            </a:extLst>
          </p:cNvPr>
          <p:cNvSpPr txBox="1"/>
          <p:nvPr/>
        </p:nvSpPr>
        <p:spPr>
          <a:xfrm>
            <a:off x="7196697" y="1210000"/>
            <a:ext cx="306208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  <a:latin typeface="Lora"/>
              </a:rPr>
              <a:t>Результаты исследования: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F9CED-F39A-4921-9114-53AD7B86D8CE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85D87-063B-4C99-8048-C57A38FAAFB6}"/>
              </a:ext>
            </a:extLst>
          </p:cNvPr>
          <p:cNvSpPr txBox="1"/>
          <p:nvPr/>
        </p:nvSpPr>
        <p:spPr>
          <a:xfrm>
            <a:off x="1118483" y="1210000"/>
            <a:ext cx="484405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</a:rPr>
              <a:t>Тестовые выборки видеопоследовательности: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5B0D9-C616-4E5B-A938-13851A50E49B}"/>
              </a:ext>
            </a:extLst>
          </p:cNvPr>
          <p:cNvSpPr txBox="1"/>
          <p:nvPr/>
        </p:nvSpPr>
        <p:spPr>
          <a:xfrm>
            <a:off x="1007271" y="4196780"/>
            <a:ext cx="517445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m</a:t>
            </a:r>
            <a:r>
              <a:rPr lang="ru-RU" dirty="0"/>
              <a:t> – ширина изображения в пикселях;</a:t>
            </a:r>
            <a:endParaRPr lang="en-US" dirty="0"/>
          </a:p>
          <a:p>
            <a:r>
              <a:rPr lang="en-US" dirty="0"/>
              <a:t>n</a:t>
            </a:r>
            <a:r>
              <a:rPr lang="ru-RU" dirty="0"/>
              <a:t> – длина изображения в пикселях;</a:t>
            </a:r>
            <a:endParaRPr lang="en-US" dirty="0"/>
          </a:p>
          <a:p>
            <a:r>
              <a:rPr lang="en-US" dirty="0"/>
              <a:t>I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ru-RU" dirty="0"/>
              <a:t>, </a:t>
            </a:r>
            <a:r>
              <a:rPr lang="en-US" dirty="0"/>
              <a:t>j</a:t>
            </a:r>
            <a:r>
              <a:rPr lang="ru-RU" dirty="0"/>
              <a:t>) – значение </a:t>
            </a:r>
            <a:r>
              <a:rPr lang="en-US" dirty="0" err="1"/>
              <a:t>i</a:t>
            </a:r>
            <a:r>
              <a:rPr lang="ru-RU" dirty="0"/>
              <a:t>,</a:t>
            </a:r>
            <a:r>
              <a:rPr lang="en-US" dirty="0"/>
              <a:t>j</a:t>
            </a:r>
            <a:r>
              <a:rPr lang="ru-RU" dirty="0"/>
              <a:t>-ого пикселя результирующего изображения;</a:t>
            </a:r>
            <a:endParaRPr lang="en-US" dirty="0"/>
          </a:p>
          <a:p>
            <a:r>
              <a:rPr lang="en-US" dirty="0"/>
              <a:t>K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ru-RU" dirty="0"/>
              <a:t>, </a:t>
            </a:r>
            <a:r>
              <a:rPr lang="en-US" dirty="0"/>
              <a:t>j</a:t>
            </a:r>
            <a:r>
              <a:rPr lang="ru-RU" dirty="0"/>
              <a:t>)  – значение </a:t>
            </a:r>
            <a:r>
              <a:rPr lang="en-US" dirty="0" err="1"/>
              <a:t>i</a:t>
            </a:r>
            <a:r>
              <a:rPr lang="ru-RU" dirty="0"/>
              <a:t>,</a:t>
            </a:r>
            <a:r>
              <a:rPr lang="en-US" dirty="0"/>
              <a:t>j</a:t>
            </a:r>
            <a:r>
              <a:rPr lang="ru-RU" dirty="0"/>
              <a:t>-ого пикселя эталонного изображения.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42BB8-DE45-40B3-8B49-96B7C200B6C0}"/>
              </a:ext>
            </a:extLst>
          </p:cNvPr>
          <p:cNvSpPr txBox="1"/>
          <p:nvPr/>
        </p:nvSpPr>
        <p:spPr>
          <a:xfrm>
            <a:off x="1007271" y="2657512"/>
            <a:ext cx="46819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</a:rPr>
              <a:t>Формула СКО двух изображений: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FC6E7EA-D95D-4084-8212-F5EABF911B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52" t="-58" r="29011" b="8461"/>
          <a:stretch/>
        </p:blipFill>
        <p:spPr>
          <a:xfrm>
            <a:off x="2235544" y="1667037"/>
            <a:ext cx="1064294" cy="86539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D06BAB-6264-41B1-826C-8A900A3F78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06" t="3939" r="14352" b="8363"/>
          <a:stretch/>
        </p:blipFill>
        <p:spPr>
          <a:xfrm>
            <a:off x="3352604" y="1667037"/>
            <a:ext cx="1061204" cy="86539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0C1346E-0FD9-4C68-AC97-6C74850265B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59" t="1041" r="22618" b="1186"/>
          <a:stretch/>
        </p:blipFill>
        <p:spPr>
          <a:xfrm>
            <a:off x="4466574" y="1667036"/>
            <a:ext cx="1061205" cy="86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2D975B-5DAC-4EAB-9A10-33261BC2EF22}"/>
              </a:ext>
            </a:extLst>
          </p:cNvPr>
          <p:cNvSpPr txBox="1"/>
          <p:nvPr/>
        </p:nvSpPr>
        <p:spPr>
          <a:xfrm>
            <a:off x="10870405" y="631557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6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49C3F-DCCA-4ECF-A1C6-77524E59E5E7}"/>
              </a:ext>
            </a:extLst>
          </p:cNvPr>
          <p:cNvSpPr txBox="1"/>
          <p:nvPr/>
        </p:nvSpPr>
        <p:spPr>
          <a:xfrm>
            <a:off x="2146662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ПРИМЕР ГЕОМЕТРИЧЕСКОГО СОГЛАСОВАНИЯ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52E8E-00B4-45D7-B3FD-A8BCFED09F3B}"/>
              </a:ext>
            </a:extLst>
          </p:cNvPr>
          <p:cNvSpPr txBox="1"/>
          <p:nvPr/>
        </p:nvSpPr>
        <p:spPr>
          <a:xfrm>
            <a:off x="1890305" y="1210000"/>
            <a:ext cx="6041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</a:rPr>
              <a:t>Последовательность кадров исходного видео: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E526ED-96AD-451D-A4B4-729A3DAE3ACD}"/>
              </a:ext>
            </a:extLst>
          </p:cNvPr>
          <p:cNvSpPr txBox="1"/>
          <p:nvPr/>
        </p:nvSpPr>
        <p:spPr>
          <a:xfrm>
            <a:off x="1890305" y="3730993"/>
            <a:ext cx="6041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</a:rPr>
              <a:t>Последовательность геометрически согласованных кадров: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F75F01-3149-4542-AEBD-2C4F262F451C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2FCFE57-54B1-487C-AA7D-307C49798C4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986" y="4223839"/>
            <a:ext cx="2626249" cy="155131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6B94B103-DCC5-4768-B69A-77D36AD7929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4212" y="4206626"/>
            <a:ext cx="2626248" cy="155131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93CF8B9-29EA-4A8B-8E06-63E5C1E0DF2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959" y="4223839"/>
            <a:ext cx="2626248" cy="1551319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24CC790-BC46-4481-B3E6-B37695EFCF0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4212" y="1648523"/>
            <a:ext cx="2626248" cy="1551319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50AA71A-6E9A-497D-992B-8F8E090FD1C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957" y="1648523"/>
            <a:ext cx="2626248" cy="155131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0F6FBEB-82EE-4C9E-8F54-95ACDDA061E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986" y="1648523"/>
            <a:ext cx="2626249" cy="15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7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FAA6342-A251-4401-89AA-5706A59A9066}"/>
              </a:ext>
            </a:extLst>
          </p:cNvPr>
          <p:cNvSpPr txBox="1"/>
          <p:nvPr/>
        </p:nvSpPr>
        <p:spPr>
          <a:xfrm>
            <a:off x="10870405" y="631557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7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E36A17-2929-43E9-8B92-44D65A3A825F}"/>
              </a:ext>
            </a:extLst>
          </p:cNvPr>
          <p:cNvSpPr txBox="1"/>
          <p:nvPr/>
        </p:nvSpPr>
        <p:spPr>
          <a:xfrm>
            <a:off x="2146662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КОМПЛЕКСИРОВАНИЕ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6336E0-940A-4CFA-99DD-15D220FD05F5}"/>
                  </a:ext>
                </a:extLst>
              </p:cNvPr>
              <p:cNvSpPr txBox="1"/>
              <p:nvPr/>
            </p:nvSpPr>
            <p:spPr>
              <a:xfrm>
                <a:off x="5159654" y="4982188"/>
                <a:ext cx="1872687" cy="1139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к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6336E0-940A-4CFA-99DD-15D220FD0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654" y="4982188"/>
                <a:ext cx="1872687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E849C-873E-4D44-82EE-049272E09E67}"/>
                  </a:ext>
                </a:extLst>
              </p:cNvPr>
              <p:cNvSpPr txBox="1"/>
              <p:nvPr/>
            </p:nvSpPr>
            <p:spPr>
              <a:xfrm>
                <a:off x="1007270" y="2845174"/>
                <a:ext cx="7898675" cy="122751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191000"/>
                    </a:solidFill>
                  </a:rPr>
                  <a:t> </a:t>
                </a:r>
                <a:br>
                  <a:rPr lang="ru-RU" dirty="0">
                    <a:solidFill>
                      <a:srgbClr val="191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solidFill>
                                  <a:srgbClr val="191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solidFill>
                                  <a:srgbClr val="191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u-RU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191000"/>
                    </a:solidFill>
                  </a:rPr>
                  <a:t>– оценка измеряемого значения;</a:t>
                </a:r>
                <a:br>
                  <a:rPr lang="ru-RU" dirty="0">
                    <a:solidFill>
                      <a:srgbClr val="191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191000"/>
                    </a:solidFill>
                  </a:rPr>
                  <a:t> – значение каждого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191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191000"/>
                    </a:solidFill>
                  </a:rPr>
                  <a:t>-ого набора данных, доступное для наблюдения;</a:t>
                </a:r>
                <a:br>
                  <a:rPr lang="ru-RU" dirty="0">
                    <a:solidFill>
                      <a:srgbClr val="191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rgbClr val="191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solidFill>
                                  <a:srgbClr val="191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solidFill>
                                  <a:srgbClr val="191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>
                                <a:solidFill>
                                  <a:srgbClr val="191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>
                    <a:solidFill>
                      <a:srgbClr val="191000"/>
                    </a:solidFill>
                  </a:rPr>
                  <a:t>– дисперсия ошибки интерполяции каждого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191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191000"/>
                    </a:solidFill>
                  </a:rPr>
                  <a:t>-ого набора данных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191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solidFill>
                    <a:srgbClr val="191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E849C-873E-4D44-82EE-049272E09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70" y="2845174"/>
                <a:ext cx="7898675" cy="1227516"/>
              </a:xfrm>
              <a:prstGeom prst="rect">
                <a:avLst/>
              </a:prstGeom>
              <a:blipFill>
                <a:blip r:embed="rId5"/>
                <a:stretch>
                  <a:fillRect b="-54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5BD143-359D-4CF2-A97D-D53C665A7402}"/>
                  </a:ext>
                </a:extLst>
              </p:cNvPr>
              <p:cNvSpPr txBox="1"/>
              <p:nvPr/>
            </p:nvSpPr>
            <p:spPr>
              <a:xfrm>
                <a:off x="6922437" y="1606247"/>
                <a:ext cx="2018676" cy="11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5BD143-359D-4CF2-A97D-D53C665A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437" y="1606247"/>
                <a:ext cx="2018676" cy="11834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E39C9C-2BBD-4913-8B50-19F6730B21F5}"/>
                  </a:ext>
                </a:extLst>
              </p:cNvPr>
              <p:cNvSpPr txBox="1"/>
              <p:nvPr/>
            </p:nvSpPr>
            <p:spPr>
              <a:xfrm>
                <a:off x="6922437" y="1210000"/>
                <a:ext cx="3669676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ru-RU" dirty="0">
                    <a:solidFill>
                      <a:srgbClr val="191000"/>
                    </a:solidFill>
                  </a:rPr>
                  <a:t>Весовой коэффициент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rgbClr val="191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E39C9C-2BBD-4913-8B50-19F6730B2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437" y="1210000"/>
                <a:ext cx="3669676" cy="369332"/>
              </a:xfrm>
              <a:prstGeom prst="rect">
                <a:avLst/>
              </a:prstGeom>
              <a:blipFill>
                <a:blip r:embed="rId7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1CDE435-ED64-41DA-A096-6B4DFFBC9D48}"/>
              </a:ext>
            </a:extLst>
          </p:cNvPr>
          <p:cNvSpPr txBox="1"/>
          <p:nvPr/>
        </p:nvSpPr>
        <p:spPr>
          <a:xfrm>
            <a:off x="3177684" y="4419137"/>
            <a:ext cx="6041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</a:rPr>
              <a:t>Формула комплексирования неравноточных измерений: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B0092-FBBA-440B-B357-3098F5DE3EE2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7A933-1506-4D9B-9E63-12ED1DE6D33B}"/>
              </a:ext>
            </a:extLst>
          </p:cNvPr>
          <p:cNvSpPr txBox="1"/>
          <p:nvPr/>
        </p:nvSpPr>
        <p:spPr>
          <a:xfrm>
            <a:off x="2612200" y="1210000"/>
            <a:ext cx="31331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</a:rPr>
              <a:t>Оценка исходной величины: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BAC9E0-FF73-4B24-96BE-ADACCEAF979B}"/>
                  </a:ext>
                </a:extLst>
              </p:cNvPr>
              <p:cNvSpPr txBox="1"/>
              <p:nvPr/>
            </p:nvSpPr>
            <p:spPr>
              <a:xfrm>
                <a:off x="2804705" y="1763166"/>
                <a:ext cx="2313395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BAC9E0-FF73-4B24-96BE-ADACCEAF9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05" y="1763166"/>
                <a:ext cx="2313395" cy="871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80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349D65-2317-4472-9AD4-D032DDB3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069" y="1686659"/>
            <a:ext cx="5142565" cy="4180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35F221-70C7-4FAF-A30E-F41DCC246464}"/>
              </a:ext>
            </a:extLst>
          </p:cNvPr>
          <p:cNvSpPr txBox="1"/>
          <p:nvPr/>
        </p:nvSpPr>
        <p:spPr>
          <a:xfrm>
            <a:off x="10870405" y="631557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8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E552D-9C54-401E-BD14-7D285826B00F}"/>
              </a:ext>
            </a:extLst>
          </p:cNvPr>
          <p:cNvSpPr txBox="1"/>
          <p:nvPr/>
        </p:nvSpPr>
        <p:spPr>
          <a:xfrm>
            <a:off x="2146662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РЕАЛИЗАЦИЯ ПРОГРАММНОГО ОБЕСПЕЧЕНИЯ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CEED8D-7C2D-4372-AA22-1D28EFE805CC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124" t="2364" r="33821" b="3287"/>
          <a:stretch/>
        </p:blipFill>
        <p:spPr bwMode="auto">
          <a:xfrm>
            <a:off x="8113159" y="1686659"/>
            <a:ext cx="2281092" cy="4180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7A56A9-C376-43BB-A729-7102DD170F52}"/>
              </a:ext>
            </a:extLst>
          </p:cNvPr>
          <p:cNvSpPr txBox="1"/>
          <p:nvPr/>
        </p:nvSpPr>
        <p:spPr>
          <a:xfrm>
            <a:off x="1794052" y="1210000"/>
            <a:ext cx="44057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  <a:latin typeface="Lora"/>
              </a:rPr>
              <a:t>Внешний вид разработанной программы: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74833-5B0E-4087-9FEF-A3462B9217B0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8F49E-1B0F-4EF2-A2C4-C4ABB10242EF}"/>
              </a:ext>
            </a:extLst>
          </p:cNvPr>
          <p:cNvSpPr txBox="1"/>
          <p:nvPr/>
        </p:nvSpPr>
        <p:spPr>
          <a:xfrm>
            <a:off x="8077063" y="1210000"/>
            <a:ext cx="252275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>
                <a:solidFill>
                  <a:srgbClr val="191000"/>
                </a:solidFill>
                <a:latin typeface="Lora"/>
              </a:rPr>
              <a:t>Алгоритм программы:</a:t>
            </a:r>
          </a:p>
        </p:txBody>
      </p:sp>
    </p:spTree>
    <p:extLst>
      <p:ext uri="{BB962C8B-B14F-4D97-AF65-F5344CB8AC3E}">
        <p14:creationId xmlns:p14="http://schemas.microsoft.com/office/powerpoint/2010/main" val="412600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279849-CE2E-4CE3-A587-41F5BC6F5B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29" t="12345" r="4762" b="8363"/>
          <a:stretch/>
        </p:blipFill>
        <p:spPr>
          <a:xfrm>
            <a:off x="2146660" y="3737549"/>
            <a:ext cx="3865285" cy="23885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6769563-772E-4D02-ABDB-D4189F01DC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07" t="14835" r="36778" b="24943"/>
          <a:stretch/>
        </p:blipFill>
        <p:spPr>
          <a:xfrm>
            <a:off x="6186950" y="1187260"/>
            <a:ext cx="3872188" cy="23927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92E8AD-25B7-43DF-9A6D-CEBB555610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13" t="15700" r="21730" b="19634"/>
          <a:stretch/>
        </p:blipFill>
        <p:spPr>
          <a:xfrm>
            <a:off x="2146660" y="1191524"/>
            <a:ext cx="3865282" cy="2388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23A14-66A4-4C51-9D3F-C8520DC62525}"/>
              </a:ext>
            </a:extLst>
          </p:cNvPr>
          <p:cNvSpPr txBox="1"/>
          <p:nvPr/>
        </p:nvSpPr>
        <p:spPr>
          <a:xfrm>
            <a:off x="10870405" y="6315578"/>
            <a:ext cx="6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9</a:t>
            </a:fld>
            <a:r>
              <a:rPr lang="en-US" dirty="0">
                <a:solidFill>
                  <a:schemeClr val="bg1"/>
                </a:solidFill>
                <a:latin typeface="Elektra Medium Pro" panose="02000803000000020004" pitchFamily="50" charset="-52"/>
              </a:rPr>
              <a:t>/1</a:t>
            </a:r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CD762-A5B2-483E-943C-D50A059A05E3}"/>
              </a:ext>
            </a:extLst>
          </p:cNvPr>
          <p:cNvSpPr txBox="1"/>
          <p:nvPr/>
        </p:nvSpPr>
        <p:spPr>
          <a:xfrm>
            <a:off x="2146662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ИСХОДНЫЕ ВЫБОРКИ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BE212-11C1-4F57-9EC8-125D7E548B9F}"/>
              </a:ext>
            </a:extLst>
          </p:cNvPr>
          <p:cNvSpPr txBox="1"/>
          <p:nvPr/>
        </p:nvSpPr>
        <p:spPr>
          <a:xfrm>
            <a:off x="2146661" y="6315578"/>
            <a:ext cx="789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>
                    <a:lumMod val="50000"/>
                  </a:schemeClr>
                </a:solidFill>
                <a:latin typeface="Elektra Text Pro" panose="02000503030000020004" pitchFamily="50" charset="-52"/>
              </a:rPr>
              <a:t>Повышение качества видео для задач криминалистической экспертизы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CAE0B64-F708-4233-A7D6-B3B9DA1ED72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59" t="10543" r="8909" b="1186"/>
          <a:stretch/>
        </p:blipFill>
        <p:spPr>
          <a:xfrm>
            <a:off x="6186949" y="3737548"/>
            <a:ext cx="3872189" cy="23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0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3668</TotalTime>
  <Words>2280</Words>
  <Application>Microsoft Office PowerPoint</Application>
  <PresentationFormat>Широкоэкранный</PresentationFormat>
  <Paragraphs>229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Elektra Medium Pro</vt:lpstr>
      <vt:lpstr>Elektra Text Pro</vt:lpstr>
      <vt:lpstr>Helvetica</vt:lpstr>
      <vt:lpstr>Lora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ts_glob ᅠ</cp:lastModifiedBy>
  <cp:revision>277</cp:revision>
  <dcterms:created xsi:type="dcterms:W3CDTF">2016-03-09T10:31:39Z</dcterms:created>
  <dcterms:modified xsi:type="dcterms:W3CDTF">2021-06-14T15:04:18Z</dcterms:modified>
</cp:coreProperties>
</file>