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85" r:id="rId3"/>
    <p:sldId id="258" r:id="rId4"/>
    <p:sldId id="280" r:id="rId5"/>
    <p:sldId id="276" r:id="rId6"/>
    <p:sldId id="286" r:id="rId7"/>
    <p:sldId id="271" r:id="rId8"/>
    <p:sldId id="277" r:id="rId9"/>
    <p:sldId id="287" r:id="rId10"/>
    <p:sldId id="288" r:id="rId11"/>
    <p:sldId id="278" r:id="rId12"/>
    <p:sldId id="272" r:id="rId13"/>
    <p:sldId id="26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_glob ᅠ" initials="tᅠ" lastIdx="23" clrIdx="0">
    <p:extLst>
      <p:ext uri="{19B8F6BF-5375-455C-9EA6-DF929625EA0E}">
        <p15:presenceInfo xmlns:p15="http://schemas.microsoft.com/office/powerpoint/2012/main" userId="86f5ad58fcd402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555555"/>
    <a:srgbClr val="545454"/>
    <a:srgbClr val="F35FBB"/>
    <a:srgbClr val="57C0D9"/>
    <a:srgbClr val="8C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5" autoAdjust="0"/>
  </p:normalViewPr>
  <p:slideViewPr>
    <p:cSldViewPr snapToGrid="0">
      <p:cViewPr varScale="1">
        <p:scale>
          <a:sx n="76" d="100"/>
          <a:sy n="76" d="100"/>
        </p:scale>
        <p:origin x="19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y%20docs\stud\_&#1044;&#1048;&#1055;&#1051;&#1054;&#1052;&#1053;&#1040;&#1071;%20&#1056;&#1040;&#1041;&#1054;&#1058;&#1040;\&#1047;&#1072;&#1087;&#1080;&#1089;&#1082;&#1072;\&#1050;&#1085;&#1080;&#1075;&#1072;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ysClr val="windowText" lastClr="000000">
                    <a:lumMod val="65000"/>
                    <a:lumOff val="35000"/>
                  </a:sysClr>
                </a:solidFill>
                <a:latin typeface="+mn-lt"/>
                <a:ea typeface="+mn-ea"/>
                <a:cs typeface="+mn-cs"/>
              </a:defRPr>
            </a:pPr>
            <a:r>
              <a:rPr lang="ru-RU"/>
              <a:t>Автомобиль </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ysClr val="windowText" lastClr="000000">
                  <a:lumMod val="65000"/>
                  <a:lumOff val="35000"/>
                </a:sys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Лист2!$C$12:$C$16</c:f>
              <c:numCache>
                <c:formatCode>General</c:formatCode>
                <c:ptCount val="5"/>
                <c:pt idx="0">
                  <c:v>4.3615181822097098E-4</c:v>
                </c:pt>
                <c:pt idx="1">
                  <c:v>5.68714068939032E-4</c:v>
                </c:pt>
                <c:pt idx="2">
                  <c:v>6.5751452983870405E-4</c:v>
                </c:pt>
                <c:pt idx="3">
                  <c:v>6.8128437536949297E-4</c:v>
                </c:pt>
                <c:pt idx="4">
                  <c:v>1.1873774474582099E-3</c:v>
                </c:pt>
              </c:numCache>
            </c:numRef>
          </c:val>
          <c:smooth val="0"/>
          <c:extLst>
            <c:ext xmlns:c16="http://schemas.microsoft.com/office/drawing/2014/chart" uri="{C3380CC4-5D6E-409C-BE32-E72D297353CC}">
              <c16:uniqueId val="{00000000-A0CE-4A15-BB3C-F812BB4E013B}"/>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Лист2!$D$12:$D$16</c:f>
              <c:numCache>
                <c:formatCode>General</c:formatCode>
                <c:ptCount val="5"/>
                <c:pt idx="0">
                  <c:v>3.4654135482827501E-4</c:v>
                </c:pt>
                <c:pt idx="1">
                  <c:v>5.0201940171061695E-4</c:v>
                </c:pt>
                <c:pt idx="2">
                  <c:v>4.9811637582007704E-4</c:v>
                </c:pt>
                <c:pt idx="3">
                  <c:v>6.3559342552197502E-4</c:v>
                </c:pt>
                <c:pt idx="4">
                  <c:v>7.8330389864882805E-4</c:v>
                </c:pt>
              </c:numCache>
            </c:numRef>
          </c:val>
          <c:smooth val="0"/>
          <c:extLst>
            <c:ext xmlns:c16="http://schemas.microsoft.com/office/drawing/2014/chart" uri="{C3380CC4-5D6E-409C-BE32-E72D297353CC}">
              <c16:uniqueId val="{00000001-A0CE-4A15-BB3C-F812BB4E013B}"/>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r>
                  <a:rPr lang="ru-RU"/>
                  <a:t>Коэффициент уменьшения оригинала</a:t>
                </a:r>
              </a:p>
            </c:rich>
          </c:tx>
          <c:overlay val="0"/>
          <c:spPr>
            <a:noFill/>
            <a:ln>
              <a:noFill/>
            </a:ln>
            <a:effectLst/>
          </c:spPr>
          <c:txPr>
            <a:bodyPr rot="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1.2000000000000003E-3"/>
          <c:min val="2.0000000000000006E-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r>
                  <a:rPr lang="ru-RU" dirty="0"/>
                  <a:t>Отношение СКО</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ysClr val="windowText" lastClr="000000">
              <a:lumMod val="65000"/>
              <a:lumOff val="35000"/>
            </a:sysClr>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Телефон</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Лист2!$C$21:$C$25</c:f>
              <c:numCache>
                <c:formatCode>General</c:formatCode>
                <c:ptCount val="5"/>
                <c:pt idx="0">
                  <c:v>9.9328823015303801E-6</c:v>
                </c:pt>
                <c:pt idx="1">
                  <c:v>1.7371695425065702E-5</c:v>
                </c:pt>
                <c:pt idx="2">
                  <c:v>3.6418813470357497E-5</c:v>
                </c:pt>
                <c:pt idx="3">
                  <c:v>4.9108418943954701E-5</c:v>
                </c:pt>
                <c:pt idx="4">
                  <c:v>6.4042642181379899E-5</c:v>
                </c:pt>
              </c:numCache>
            </c:numRef>
          </c:val>
          <c:smooth val="0"/>
          <c:extLst>
            <c:ext xmlns:c16="http://schemas.microsoft.com/office/drawing/2014/chart" uri="{C3380CC4-5D6E-409C-BE32-E72D297353CC}">
              <c16:uniqueId val="{00000000-F873-40BC-939E-400A5A489DD5}"/>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Лист2!$D$21:$D$25</c:f>
              <c:numCache>
                <c:formatCode>General</c:formatCode>
                <c:ptCount val="5"/>
                <c:pt idx="0">
                  <c:v>8.1255981305922094E-6</c:v>
                </c:pt>
                <c:pt idx="1">
                  <c:v>1.77863911177138E-5</c:v>
                </c:pt>
                <c:pt idx="2">
                  <c:v>3.47329356969429E-5</c:v>
                </c:pt>
                <c:pt idx="3">
                  <c:v>4.9069139700912697E-5</c:v>
                </c:pt>
                <c:pt idx="4">
                  <c:v>6.3863017214472599E-5</c:v>
                </c:pt>
              </c:numCache>
            </c:numRef>
          </c:val>
          <c:smooth val="0"/>
          <c:extLst>
            <c:ext xmlns:c16="http://schemas.microsoft.com/office/drawing/2014/chart" uri="{C3380CC4-5D6E-409C-BE32-E72D297353CC}">
              <c16:uniqueId val="{00000001-F873-40BC-939E-400A5A489DD5}"/>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6.5000000000000021E-5"/>
          <c:min val="1.0000000000000004E-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Лицо</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Лист2!$C$30:$C$34</c:f>
              <c:numCache>
                <c:formatCode>General</c:formatCode>
                <c:ptCount val="5"/>
                <c:pt idx="0">
                  <c:v>8.22033838071863E-4</c:v>
                </c:pt>
                <c:pt idx="1">
                  <c:v>8.2975325250767397E-4</c:v>
                </c:pt>
                <c:pt idx="2">
                  <c:v>8.25481182296967E-4</c:v>
                </c:pt>
                <c:pt idx="3">
                  <c:v>8.1903339658118102E-4</c:v>
                </c:pt>
                <c:pt idx="4">
                  <c:v>8.1929118168569902E-4</c:v>
                </c:pt>
              </c:numCache>
            </c:numRef>
          </c:val>
          <c:smooth val="0"/>
          <c:extLst>
            <c:ext xmlns:c16="http://schemas.microsoft.com/office/drawing/2014/chart" uri="{C3380CC4-5D6E-409C-BE32-E72D297353CC}">
              <c16:uniqueId val="{00000000-172C-43C9-8100-9F6CB03254CD}"/>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Лист2!$D$30:$D$34</c:f>
              <c:numCache>
                <c:formatCode>General</c:formatCode>
                <c:ptCount val="5"/>
                <c:pt idx="0">
                  <c:v>7.1995979297816604E-4</c:v>
                </c:pt>
                <c:pt idx="1">
                  <c:v>6.73560082510481E-4</c:v>
                </c:pt>
                <c:pt idx="2">
                  <c:v>7.1010110879128705E-4</c:v>
                </c:pt>
                <c:pt idx="3">
                  <c:v>7.7617013948897502E-4</c:v>
                </c:pt>
                <c:pt idx="4">
                  <c:v>7.2644322688997795E-4</c:v>
                </c:pt>
              </c:numCache>
            </c:numRef>
          </c:val>
          <c:smooth val="0"/>
          <c:extLst>
            <c:ext xmlns:c16="http://schemas.microsoft.com/office/drawing/2014/chart" uri="{C3380CC4-5D6E-409C-BE32-E72D297353CC}">
              <c16:uniqueId val="{00000001-172C-43C9-8100-9F6CB03254CD}"/>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in val="6.5000000000000019E-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sz="1400" b="0" i="0" u="none" strike="noStrike" baseline="0">
                <a:effectLst/>
              </a:rPr>
              <a:t>Печатный документ</a:t>
            </a:r>
            <a:r>
              <a:rPr lang="ru-RU" sz="1400" b="0" i="0" u="none" strike="noStrike" baseline="0"/>
              <a:t>    </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strRef>
              <c:f>Лист2!$C$2</c:f>
              <c:strCache>
                <c:ptCount val="1"/>
                <c:pt idx="0">
                  <c:v>СКО Невзвешенного комплексирования</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Лист2!$C$39:$C$43</c:f>
              <c:numCache>
                <c:formatCode>General</c:formatCode>
                <c:ptCount val="5"/>
                <c:pt idx="0">
                  <c:v>1.8201299616574199E-3</c:v>
                </c:pt>
                <c:pt idx="1">
                  <c:v>1.6288240943534899E-3</c:v>
                </c:pt>
                <c:pt idx="2">
                  <c:v>1.57150416389204E-3</c:v>
                </c:pt>
                <c:pt idx="3">
                  <c:v>2.52074538711954E-3</c:v>
                </c:pt>
                <c:pt idx="4">
                  <c:v>5.2473541149715896E-3</c:v>
                </c:pt>
              </c:numCache>
            </c:numRef>
          </c:val>
          <c:smooth val="0"/>
          <c:extLst>
            <c:ext xmlns:c16="http://schemas.microsoft.com/office/drawing/2014/chart" uri="{C3380CC4-5D6E-409C-BE32-E72D297353CC}">
              <c16:uniqueId val="{00000000-EFC3-4590-B7E3-204562EE2D8B}"/>
            </c:ext>
          </c:extLst>
        </c:ser>
        <c:ser>
          <c:idx val="1"/>
          <c:order val="1"/>
          <c:tx>
            <c:strRef>
              <c:f>Лист2!$D$2</c:f>
              <c:strCache>
                <c:ptCount val="1"/>
                <c:pt idx="0">
                  <c:v>СКО Взвешенного комплексирования</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(Лист2!$B$3:$B$7,Лист2!$C$10)</c:f>
              <c:strCache>
                <c:ptCount val="6"/>
                <c:pt idx="0">
                  <c:v>в 2 раза</c:v>
                </c:pt>
                <c:pt idx="1">
                  <c:v>в 4 раза</c:v>
                </c:pt>
                <c:pt idx="2">
                  <c:v>в 6 раз</c:v>
                </c:pt>
                <c:pt idx="3">
                  <c:v>в 8 раз</c:v>
                </c:pt>
                <c:pt idx="4">
                  <c:v>в 10 раз</c:v>
                </c:pt>
                <c:pt idx="5">
                  <c:v>Автомобиль</c:v>
                </c:pt>
              </c:strCache>
            </c:strRef>
          </c:cat>
          <c:val>
            <c:numRef>
              <c:f>Лист2!$D$39:$D$43</c:f>
              <c:numCache>
                <c:formatCode>General</c:formatCode>
                <c:ptCount val="5"/>
                <c:pt idx="0">
                  <c:v>1.35041658404831E-3</c:v>
                </c:pt>
                <c:pt idx="1">
                  <c:v>1.5116564148595401E-3</c:v>
                </c:pt>
                <c:pt idx="2">
                  <c:v>1.54488936085396E-3</c:v>
                </c:pt>
                <c:pt idx="3">
                  <c:v>2.03929213838531E-3</c:v>
                </c:pt>
                <c:pt idx="4">
                  <c:v>4.42400296465301E-3</c:v>
                </c:pt>
              </c:numCache>
            </c:numRef>
          </c:val>
          <c:smooth val="0"/>
          <c:extLst>
            <c:ext xmlns:c16="http://schemas.microsoft.com/office/drawing/2014/chart" uri="{C3380CC4-5D6E-409C-BE32-E72D297353CC}">
              <c16:uniqueId val="{00000001-EFC3-4590-B7E3-204562EE2D8B}"/>
            </c:ext>
          </c:extLst>
        </c:ser>
        <c:dLbls>
          <c:showLegendKey val="0"/>
          <c:showVal val="0"/>
          <c:showCatName val="0"/>
          <c:showSerName val="0"/>
          <c:showPercent val="0"/>
          <c:showBubbleSize val="0"/>
        </c:dLbls>
        <c:marker val="1"/>
        <c:smooth val="0"/>
        <c:axId val="917176272"/>
        <c:axId val="917173776"/>
      </c:lineChart>
      <c:catAx>
        <c:axId val="917176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sz="1000" b="0" i="0" u="none" strike="noStrike" baseline="0">
                    <a:effectLst/>
                  </a:rPr>
                  <a:t>Коэффициент уменьшения оригинала</a:t>
                </a:r>
                <a:endParaRPr lang="ru-R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3776"/>
        <c:crosses val="autoZero"/>
        <c:auto val="1"/>
        <c:lblAlgn val="ctr"/>
        <c:lblOffset val="100"/>
        <c:noMultiLvlLbl val="0"/>
      </c:catAx>
      <c:valAx>
        <c:axId val="917173776"/>
        <c:scaling>
          <c:orientation val="minMax"/>
          <c:max val="5.000000000000001E-3"/>
          <c:min val="1.0000000000000002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r>
                  <a:rPr lang="ru-RU" sz="1000" b="0" i="0" u="none" strike="noStrike" kern="1200" baseline="0" dirty="0">
                    <a:solidFill>
                      <a:sysClr val="windowText" lastClr="000000">
                        <a:lumMod val="65000"/>
                        <a:lumOff val="35000"/>
                      </a:sysClr>
                    </a:solidFill>
                    <a:latin typeface="+mn-lt"/>
                    <a:ea typeface="+mn-ea"/>
                    <a:cs typeface="+mn-cs"/>
                  </a:rPr>
                  <a:t>Отношение СКО</a:t>
                </a:r>
              </a:p>
            </c:rich>
          </c:tx>
          <c:overlay val="0"/>
          <c:spPr>
            <a:noFill/>
            <a:ln>
              <a:noFill/>
            </a:ln>
            <a:effectLst/>
          </c:spPr>
          <c:txPr>
            <a:bodyPr rot="-5400000" spcFirstLastPara="1" vertOverflow="ellipsis" vert="horz" wrap="square" anchor="ctr" anchorCtr="1"/>
            <a:lstStyle/>
            <a:p>
              <a:pPr>
                <a:defRPr lang="ru-RU" sz="1000" b="0" i="0" u="none" strike="noStrike" kern="1200" baseline="0">
                  <a:solidFill>
                    <a:sysClr val="windowText" lastClr="000000">
                      <a:lumMod val="65000"/>
                      <a:lumOff val="35000"/>
                    </a:sys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91717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6C68-DDAB-4D09-8E72-8E937BD7768C}" type="datetimeFigureOut">
              <a:rPr lang="ru-RU" smtClean="0"/>
              <a:pPr/>
              <a:t>08.06.2021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8289E-2F4B-4BDB-9E3D-307BE649A8BF}" type="slidenum">
              <a:rPr lang="ru-RU" smtClean="0"/>
              <a:pPr/>
              <a:t>‹#›</a:t>
            </a:fld>
            <a:endParaRPr lang="ru-RU"/>
          </a:p>
        </p:txBody>
      </p:sp>
    </p:spTree>
    <p:extLst>
      <p:ext uri="{BB962C8B-B14F-4D97-AF65-F5344CB8AC3E}">
        <p14:creationId xmlns:p14="http://schemas.microsoft.com/office/powerpoint/2010/main" val="94057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Добрый день, уважаемые члены комиссии, меня зовут Цой Глеб, я представляю свою дипломную работу «Повышение качества видео для криминалистической экспертизы». Руководителем данной работы является Владислав Викторович</a:t>
            </a:r>
            <a:r>
              <a:rPr lang="ru-RU" sz="1800" kern="1200" dirty="0">
                <a:solidFill>
                  <a:srgbClr val="FFFFFF"/>
                </a:solidFill>
                <a:effectLst/>
                <a:latin typeface="Elektra Text Pro" panose="02000503030000020004"/>
                <a:ea typeface="Times New Roman" panose="02020603050405020304" pitchFamily="18" charset="0"/>
                <a:cs typeface="Times New Roman" panose="02020603050405020304" pitchFamily="18" charset="0"/>
              </a:rPr>
              <a:t> </a:t>
            </a:r>
            <a:r>
              <a:rPr lang="ru-RU" sz="1800" dirty="0">
                <a:effectLst/>
                <a:latin typeface="Calibri" panose="020F0502020204030204" pitchFamily="34" charset="0"/>
                <a:ea typeface="Calibri" panose="020F0502020204030204" pitchFamily="34" charset="0"/>
                <a:cs typeface="Times New Roman" panose="02020603050405020304" pitchFamily="18" charset="0"/>
              </a:rPr>
              <a:t>Сергеев</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a:t>
            </a:fld>
            <a:endParaRPr lang="ru-RU"/>
          </a:p>
        </p:txBody>
      </p:sp>
    </p:spTree>
    <p:extLst>
      <p:ext uri="{BB962C8B-B14F-4D97-AF65-F5344CB8AC3E}">
        <p14:creationId xmlns:p14="http://schemas.microsoft.com/office/powerpoint/2010/main" val="4095248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программы генерируются изображения большего пространственного разрешения. На автомобиле номерной знак стал более различим, черты лица на третьем изображении стали менее подвержены шумам, а текст на четвёртом изображении стал читаем.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effectLst/>
                <a:latin typeface="Calibri" panose="020F0502020204030204" pitchFamily="34" charset="0"/>
                <a:ea typeface="Calibri" panose="020F0502020204030204" pitchFamily="34" charset="0"/>
                <a:cs typeface="Times New Roman" panose="02020603050405020304" pitchFamily="18" charset="0"/>
              </a:rPr>
              <a:t>На второй фотографии остался не распознанным номер телефона. Это произошло из-за того, что в оригинальной последовательности не происходило достаточных смещений пикселей, то есть каждый кадр последовательности содержал одинаково искаженный набор символов. Для качественного восстановления необходимо, чтобы каждый кадр содержал хотя бы часть чётко различимых символов, чтобы на этапе суммирования соответствующие пиксели внесли свой вес в результирующее изображение</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10</a:t>
            </a:fld>
            <a:endParaRPr lang="ru-RU"/>
          </a:p>
        </p:txBody>
      </p:sp>
    </p:spTree>
    <p:extLst>
      <p:ext uri="{BB962C8B-B14F-4D97-AF65-F5344CB8AC3E}">
        <p14:creationId xmlns:p14="http://schemas.microsoft.com/office/powerpoint/2010/main" val="356822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качестве эксперимента в своей работе я исследовал эффективность разработанного алгоритма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без использования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весовых коэффициентов . На этапе комплексирования вместо весового коэффициента применяется усреднение по выборке, то есть все пиксели вносят одинаковый вклад в результирующее изображение. Назовём этот алгоритм – невзвешенным комплексированием.</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Эксперимент производился следующим образом: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Первые кадры каждой исходной тестовой выборки принимались за эталонные, затем производилось уменьшение кадров в некоторое число раз. После этого уменьшенные кадры восстанавливались двумя алгоритмами, и затем сравнивались с эталонным кадром. В качестве меры сравнения была принята СКО. На графиках представлены отношения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результирующих</a:t>
            </a:r>
            <a:r>
              <a:rPr lang="ru-RU" sz="1800" dirty="0">
                <a:effectLst/>
                <a:latin typeface="Calibri" panose="020F0502020204030204" pitchFamily="34" charset="0"/>
                <a:ea typeface="Calibri" panose="020F0502020204030204" pitchFamily="34" charset="0"/>
                <a:cs typeface="Times New Roman" panose="02020603050405020304" pitchFamily="18" charset="0"/>
              </a:rPr>
              <a:t> СКО к СКО эталонного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изображения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(Операция отношения необходимо для того, чтобы графики демонстрировали значения примерно одинакового порядка)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Как можно заметить, метод взвешенного комплексирования демонстрирует меньшую ошибку восстановления по каждой тестовой выборке, чем метод невзвешенного комплексирования, из чего можно сделать вывод, что предложенный разработанный алгоритм эффективнее.</a:t>
            </a: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Номер слайда 3"/>
          <p:cNvSpPr>
            <a:spLocks noGrp="1"/>
          </p:cNvSpPr>
          <p:nvPr>
            <p:ph type="sldNum" sz="quarter" idx="5"/>
          </p:nvPr>
        </p:nvSpPr>
        <p:spPr/>
        <p:txBody>
          <a:bodyPr/>
          <a:lstStyle/>
          <a:p>
            <a:fld id="{0048289E-2F4B-4BDB-9E3D-307BE649A8BF}" type="slidenum">
              <a:rPr lang="ru-RU" smtClean="0"/>
              <a:pPr/>
              <a:t>11</a:t>
            </a:fld>
            <a:endParaRPr lang="ru-RU"/>
          </a:p>
        </p:txBody>
      </p:sp>
    </p:spTree>
    <p:extLst>
      <p:ext uri="{BB962C8B-B14F-4D97-AF65-F5344CB8AC3E}">
        <p14:creationId xmlns:p14="http://schemas.microsoft.com/office/powerpoint/2010/main" val="20935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дипломной работы достигнута поставленная цель - исследован  новый более эффективный метода восстановления изображений по серии кадров низкого качества.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ходе работы были выполнены поставленный задачи: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Проведено исследование наиболее эффективного метода геометрического согласования.</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Реализован программный комплекс с графическим интерфейсом.</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Проанализированы результаты работы алгоритма на тестовых выборках видеокадров, типичных для задач криминалистической экспертизы.</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Проведено сравнительного исследования разработанного метода взвешенного комплексирования с существующим методом невзвешенного комплексирования.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Сравнительное исследование показало, что разработанный метод эффективнее, чем существующий. В результате работы программы генерируются изображения большего пространственного разрешения, при этом происходит уменьшение эффекта децимации, шумов и динамических искажений. Улучшение качества заметно визуально, а также подтверждено результатами эксперимента.</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Часть результатов, полученных в выпускной работе, были представлены на трёх научных конференциях: студенческой, всероссийской и международной. </a:t>
                </a:r>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1. Современные устройства фото и видео записи представляют изображения в цифровом виде. Полученный набор сигналов в таком случае обладает всеми числовыми характеристиками, присущими любой случайной величине: математическим ожиданием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𝑀</a:t>
                </a:r>
                <a:r>
                  <a:rPr lang="ru-RU" sz="1800" dirty="0">
                    <a:effectLst/>
                    <a:latin typeface="Times New Roman" panose="02020603050405020304" pitchFamily="18" charset="0"/>
                    <a:ea typeface="Times New Roman" panose="02020603050405020304" pitchFamily="18" charset="0"/>
                  </a:rPr>
                  <a:t>), дисперсией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𝐷</a:t>
                </a:r>
                <a:r>
                  <a:rPr lang="ru-RU" sz="1800" dirty="0">
                    <a:effectLst/>
                    <a:latin typeface="Times New Roman" panose="02020603050405020304" pitchFamily="18" charset="0"/>
                    <a:ea typeface="Times New Roman" panose="02020603050405020304" pitchFamily="18" charset="0"/>
                  </a:rPr>
                  <a:t>), средним квадратическим отклонением (</a:t>
                </a:r>
                <a:r>
                  <a:rPr lang="ru-RU" sz="1800" i="1" dirty="0">
                    <a:effectLst/>
                    <a:latin typeface="Times New Roman" panose="02020603050405020304" pitchFamily="18" charset="0"/>
                    <a:ea typeface="Times New Roman" panose="02020603050405020304" pitchFamily="18" charset="0"/>
                  </a:rPr>
                  <a:t>СКО</a:t>
                </a:r>
                <a:r>
                  <a:rPr lang="ru-RU" sz="1800" dirty="0">
                    <a:effectLst/>
                    <a:latin typeface="Times New Roman" panose="02020603050405020304" pitchFamily="18" charset="0"/>
                    <a:ea typeface="Times New Roman" panose="02020603050405020304" pitchFamily="18" charset="0"/>
                  </a:rPr>
                  <a:t>). </a:t>
                </a:r>
                <a:r>
                  <a:rPr lang="ru-RU" sz="1200" b="0" i="0" u="none" strike="noStrike" kern="1200" baseline="0" dirty="0">
                    <a:solidFill>
                      <a:schemeClr val="tx1"/>
                    </a:solidFill>
                    <a:latin typeface="+mn-lt"/>
                    <a:ea typeface="+mn-ea"/>
                    <a:cs typeface="+mn-cs"/>
                  </a:rPr>
                  <a:t>Рассмотрим задачу суммирования неравноточных измерений. </a:t>
                </a:r>
                <a:r>
                  <a:rPr lang="ru-RU" sz="1800" b="0" i="0" u="none" strike="noStrike" baseline="0" dirty="0">
                    <a:latin typeface="Times New Roman" panose="02020603050405020304" pitchFamily="18" charset="0"/>
                  </a:rPr>
                  <a:t>Необходимо построить линейную оценку, обеспечивающую наибольшую точность в терминах среднеквадратической ошибки. Оценка будет строиться с использованием мат ожидания, дисперсии и СКО.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Комплексирование – это взвешенное суммирование согласованного набора изображений.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Для взвешенного суммирования нам необходимо </a:t>
                </a:r>
                <a:r>
                  <a:rPr lang="ru-RU" sz="1800" dirty="0">
                    <a:effectLst/>
                    <a:latin typeface="Times New Roman" panose="02020603050405020304" pitchFamily="18" charset="0"/>
                    <a:ea typeface="Times New Roman" panose="02020603050405020304" pitchFamily="18" charset="0"/>
                  </a:rPr>
                  <a:t>построить линейную оценку, обеспечивающую наибольшую точность в терминах среднеквадратической ошибки. В формуле </a:t>
                </a:r>
                <a:r>
                  <a:rPr lang="ru-RU" sz="18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800" kern="100" dirty="0">
                    <a:effectLst/>
                    <a:latin typeface="Times New Roman" panose="02020603050405020304" pitchFamily="18" charset="0"/>
                    <a:ea typeface="SimSun" panose="02010600030101010101" pitchFamily="2" charset="-122"/>
                    <a:cs typeface="Calibri" panose="020F0502020204030204" pitchFamily="34" charset="0"/>
                  </a:rPr>
                  <a:t> – весовая функция суммирования.</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4. Для получения итоговой формулы оценки необходимо вычислить коэффициент </a:t>
                </a:r>
                <a:r>
                  <a:rPr lang="ru-RU" sz="1200" i="0" kern="100" dirty="0">
                    <a:effectLst/>
                    <a:latin typeface="Cambria Math" panose="02040503050406030204" pitchFamily="18" charset="0"/>
                    <a:ea typeface="SimSun" panose="02010600030101010101" pitchFamily="2" charset="-122"/>
                    <a:cs typeface="Calibri" panose="020F0502020204030204" pitchFamily="34" charset="0"/>
                  </a:rPr>
                  <a:t>𝑎_𝑖</a:t>
                </a:r>
                <a:r>
                  <a:rPr lang="ru-RU" sz="1200" kern="100" dirty="0">
                    <a:effectLst/>
                    <a:latin typeface="Times New Roman" panose="02020603050405020304" pitchFamily="18" charset="0"/>
                    <a:ea typeface="SimSun" panose="02010600030101010101" pitchFamily="2" charset="-122"/>
                    <a:cs typeface="Calibri" panose="020F0502020204030204" pitchFamily="34" charset="0"/>
                  </a:rPr>
                  <a:t> минимизируя</a:t>
                </a:r>
                <a:r>
                  <a:rPr lang="ru-RU" sz="1200" kern="100" baseline="0" dirty="0">
                    <a:effectLst/>
                    <a:latin typeface="Times New Roman" panose="02020603050405020304" pitchFamily="18" charset="0"/>
                    <a:ea typeface="SimSun" panose="02010600030101010101" pitchFamily="2" charset="-122"/>
                    <a:cs typeface="Calibri" panose="020F0502020204030204" pitchFamily="34" charset="0"/>
                  </a:rPr>
                  <a:t> дисперсию ошибки, затем дифференцируя формулу СКО </a:t>
                </a:r>
                <a:r>
                  <a:rPr lang="ru-RU" i="0" dirty="0">
                    <a:latin typeface="Cambria Math" panose="02040503050406030204" pitchFamily="18" charset="0"/>
                  </a:rPr>
                  <a:t>𝜀</a:t>
                </a:r>
                <a:r>
                  <a:rPr lang="ru-RU" i="0" dirty="0">
                    <a:solidFill>
                      <a:srgbClr val="836967"/>
                    </a:solidFill>
                    <a:latin typeface="Cambria Math" panose="02040503050406030204" pitchFamily="18" charset="0"/>
                  </a:rPr>
                  <a:t>_</a:t>
                </a:r>
                <a:r>
                  <a:rPr lang="ru-RU" i="0" dirty="0">
                    <a:latin typeface="Cambria Math" panose="02040503050406030204" pitchFamily="18" charset="0"/>
                  </a:rPr>
                  <a:t>кв^2  </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НИРС. Статья Максимова и Сергеева</a:t>
                </a:r>
              </a:p>
            </p:txBody>
          </p:sp>
        </mc:Fallback>
      </mc:AlternateContent>
      <p:sp>
        <p:nvSpPr>
          <p:cNvPr id="4" name="Номер слайда 3"/>
          <p:cNvSpPr>
            <a:spLocks noGrp="1"/>
          </p:cNvSpPr>
          <p:nvPr>
            <p:ph type="sldNum" sz="quarter" idx="5"/>
          </p:nvPr>
        </p:nvSpPr>
        <p:spPr/>
        <p:txBody>
          <a:bodyPr/>
          <a:lstStyle/>
          <a:p>
            <a:fld id="{0048289E-2F4B-4BDB-9E3D-307BE649A8BF}" type="slidenum">
              <a:rPr lang="ru-RU" smtClean="0"/>
              <a:pPr/>
              <a:t>12</a:t>
            </a:fld>
            <a:endParaRPr lang="ru-RU"/>
          </a:p>
        </p:txBody>
      </p:sp>
    </p:spTree>
    <p:extLst>
      <p:ext uri="{BB962C8B-B14F-4D97-AF65-F5344CB8AC3E}">
        <p14:creationId xmlns:p14="http://schemas.microsoft.com/office/powerpoint/2010/main" val="48317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Спасибо за внимание, с радостью отвечу на ваши вопросы</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13</a:t>
            </a:fld>
            <a:endParaRPr lang="ru-RU"/>
          </a:p>
        </p:txBody>
      </p:sp>
    </p:spTree>
    <p:extLst>
      <p:ext uri="{BB962C8B-B14F-4D97-AF65-F5344CB8AC3E}">
        <p14:creationId xmlns:p14="http://schemas.microsoft.com/office/powerpoint/2010/main" val="142590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Для начала хотелось бы сказать, что криминалистика – это наука, которая изучает и обобщает опыт борьбы с преступностью, а также разрабатывает методы расследования преступлений, в том числе в сфере информационной безопасности. За исследование доказательств, идентификацию и диагностику данных отвечает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криминалистическая экспертиза</a:t>
            </a:r>
            <a:r>
              <a:rPr lang="ru-RU" sz="1800" dirty="0">
                <a:effectLst/>
                <a:latin typeface="Calibri" panose="020F0502020204030204" pitchFamily="34" charset="0"/>
                <a:ea typeface="Calibri" panose="020F0502020204030204" pitchFamily="34" charset="0"/>
                <a:cs typeface="Times New Roman" panose="02020603050405020304" pitchFamily="18" charset="0"/>
              </a:rPr>
              <a:t> . В большинстве случаев объектами криминалистической экспертизы являются записи с видео камер, которые не всегда обладают достаточным качеством, чтобы на них можно было распознать необходимые характеристики интересуемых объектов.</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существует большое количество различных методов повышения качества, однако в криминалистике требуется не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визуальное улучшение </a:t>
            </a:r>
            <a:r>
              <a:rPr lang="ru-RU" sz="1800" dirty="0">
                <a:effectLst/>
                <a:latin typeface="Calibri" panose="020F0502020204030204" pitchFamily="34" charset="0"/>
                <a:ea typeface="Calibri" panose="020F0502020204030204" pitchFamily="34" charset="0"/>
                <a:cs typeface="Times New Roman" panose="02020603050405020304" pitchFamily="18" charset="0"/>
              </a:rPr>
              <a:t>качества, а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точное восстановление </a:t>
            </a:r>
            <a:r>
              <a:rPr lang="ru-RU" sz="1800" dirty="0">
                <a:effectLst/>
                <a:latin typeface="Calibri" panose="020F0502020204030204" pitchFamily="34" charset="0"/>
                <a:ea typeface="Calibri" panose="020F0502020204030204" pitchFamily="34" charset="0"/>
                <a:cs typeface="Times New Roman" panose="02020603050405020304" pitchFamily="18" charset="0"/>
              </a:rPr>
              <a:t>информации, в связи с чем требуется разработка принципиально нового метода.</a:t>
            </a:r>
          </a:p>
          <a:p>
            <a:pPr>
              <a:lnSpc>
                <a:spcPct val="107000"/>
              </a:lnSpc>
              <a:spcAft>
                <a:spcPts val="800"/>
              </a:spcAft>
            </a:pP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Итак, целью моей работы стало исследование  нового метода восстановления изображений по серии кадров низкого качества.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Для достижения цели было необходимо выполнить следующие задачи: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Провести исследование наиболее эффективного метода геометрического согласования кадров видеопоследовательности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Реализовать программный комплекс повышения качества изображений </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Проанализировать результат работы алгоритма на тестовых выборках видеокадров, типичных для задач криминалистической экспертизы</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Провести сравнительное исследование разработанного метода с другим существующим методом</a:t>
            </a:r>
          </a:p>
        </p:txBody>
      </p:sp>
      <p:sp>
        <p:nvSpPr>
          <p:cNvPr id="4" name="Номер слайда 3"/>
          <p:cNvSpPr>
            <a:spLocks noGrp="1"/>
          </p:cNvSpPr>
          <p:nvPr>
            <p:ph type="sldNum" sz="quarter" idx="5"/>
          </p:nvPr>
        </p:nvSpPr>
        <p:spPr/>
        <p:txBody>
          <a:bodyPr/>
          <a:lstStyle/>
          <a:p>
            <a:fld id="{0048289E-2F4B-4BDB-9E3D-307BE649A8BF}" type="slidenum">
              <a:rPr lang="ru-RU" smtClean="0"/>
              <a:pPr/>
              <a:t>2</a:t>
            </a:fld>
            <a:endParaRPr lang="ru-RU"/>
          </a:p>
        </p:txBody>
      </p:sp>
    </p:spTree>
    <p:extLst>
      <p:ext uri="{BB962C8B-B14F-4D97-AF65-F5344CB8AC3E}">
        <p14:creationId xmlns:p14="http://schemas.microsoft.com/office/powerpoint/2010/main" val="162074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данной работе рассматривается метод повышения качества изображения при помощи такого подхода, как сверхразрешение . Сверхразрешение – это результат получения изображения высокого пространственного разрешения из нескольких изображений низкого пространственного разрешения.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данном слайде представлена схема работы предлагаемого метода. На вход алгоритма подаётся серия кадров низкого разрешения. На первом шаге происходит интерполяция сетки пикселей, затем происходит вычисление ошибок интерполяции. Полученные значения хранятся в дополнительном канале обработки изображений. Эти значения необходимы для вычисления весового коэффициента на шаге комплексирования. На следующем шаге происходит геометрическое согласование кадров. В результате согласования формируются матрицы перехода, в соответствии с которыми преобразуются изображения и дополнительные каналы обработки. На последнем шаге происходит взвешенное суммирование отсчётов согласованных кадров.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алгоритма получается восстановленное изображение высокого пространственного разрешения.</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Рассмотрим каждый шаг алгоритма более подробно</a:t>
            </a:r>
            <a:r>
              <a:rPr lang="ru-RU" sz="28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0048289E-2F4B-4BDB-9E3D-307BE649A8BF}" type="slidenum">
              <a:rPr lang="ru-RU" smtClean="0"/>
              <a:pPr/>
              <a:t>3</a:t>
            </a:fld>
            <a:endParaRPr lang="ru-RU"/>
          </a:p>
        </p:txBody>
      </p:sp>
    </p:spTree>
    <p:extLst>
      <p:ext uri="{BB962C8B-B14F-4D97-AF65-F5344CB8AC3E}">
        <p14:creationId xmlns:p14="http://schemas.microsoft.com/office/powerpoint/2010/main" val="42291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первом шаге происходит билинейная интерполяция. На слайде вы можете видеть формулу интерполяции для двумерного сигнала. Интерполяция обеспечивает расширение сетки пикселей изображения.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После поведения интерполяции необходимо вычислить её ошибку. При вычислении формулы этой ошибки учитывались условия, что АКФ сигнала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биэкспоненциальная</a:t>
            </a:r>
            <a:r>
              <a:rPr lang="ru-RU" sz="1800" dirty="0">
                <a:effectLst/>
                <a:latin typeface="Calibri" panose="020F0502020204030204" pitchFamily="34" charset="0"/>
                <a:ea typeface="Calibri" panose="020F0502020204030204" pitchFamily="34" charset="0"/>
                <a:cs typeface="Times New Roman" panose="02020603050405020304" pitchFamily="18" charset="0"/>
              </a:rPr>
              <a:t>, динамических искажений нет, а коэффициент корреляции достаточно высокий. График дисперсии ошибки одного интерполированного в 10 раз отсчёта  приведен на правом рисунке . Как можно заметить, по углам отсчёта ошибка стремится к нулю, а ближе к центру области ошибка возрастает. Вычисление ошибки интерполяции необходимо на этапе комплексирования, при вычислении весового коэффициента.</a:t>
            </a:r>
          </a:p>
        </p:txBody>
      </p:sp>
      <p:sp>
        <p:nvSpPr>
          <p:cNvPr id="4" name="Номер слайда 3"/>
          <p:cNvSpPr>
            <a:spLocks noGrp="1"/>
          </p:cNvSpPr>
          <p:nvPr>
            <p:ph type="sldNum" sz="quarter" idx="5"/>
          </p:nvPr>
        </p:nvSpPr>
        <p:spPr/>
        <p:txBody>
          <a:bodyPr/>
          <a:lstStyle/>
          <a:p>
            <a:fld id="{0048289E-2F4B-4BDB-9E3D-307BE649A8BF}" type="slidenum">
              <a:rPr lang="ru-RU" smtClean="0"/>
              <a:pPr/>
              <a:t>4</a:t>
            </a:fld>
            <a:endParaRPr lang="ru-RU"/>
          </a:p>
        </p:txBody>
      </p:sp>
    </p:spTree>
    <p:extLst>
      <p:ext uri="{BB962C8B-B14F-4D97-AF65-F5344CB8AC3E}">
        <p14:creationId xmlns:p14="http://schemas.microsoft.com/office/powerpoint/2010/main" val="422757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Следующим шагом алгоритма является геометрическое согласование серии кадров.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Геометрическое согласование – это процесс преобразования последовательности кадров таким образом, чтобы интересуемый объект находился на каждом кадре в единой системе координат. При согласовании первое изображение из последовательности принимается за эталонное. Такое изображение статично на протяжении всего процесса согласования. С эталоном сравниваются последующие кадры и затем изменяются, причём так, чтобы они максимально точно соответствовали эталонному. Согласование необходимо производить максимально точно, иначе неверно согласованные изображения могут внести ощутимую ошибку в результат комплексирования.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существует большое количество методов согласования, в связи с этим в своей работе я провёл </a:t>
            </a:r>
            <a:r>
              <a:rPr lang="ru-RU" sz="1800" u="sng" dirty="0">
                <a:effectLst/>
                <a:latin typeface="Calibri" panose="020F0502020204030204" pitchFamily="34" charset="0"/>
                <a:ea typeface="Calibri" panose="020F0502020204030204" pitchFamily="34" charset="0"/>
                <a:cs typeface="Times New Roman" panose="02020603050405020304" pitchFamily="18" charset="0"/>
              </a:rPr>
              <a:t>сравнительное исследование</a:t>
            </a:r>
            <a:r>
              <a:rPr lang="ru-RU" sz="1800" dirty="0">
                <a:effectLst/>
                <a:latin typeface="Calibri" panose="020F0502020204030204" pitchFamily="34" charset="0"/>
                <a:ea typeface="Calibri" panose="020F0502020204030204" pitchFamily="34" charset="0"/>
                <a:cs typeface="Times New Roman" panose="02020603050405020304" pitchFamily="18" charset="0"/>
              </a:rPr>
              <a:t> наиболее значимых групп методов согласования. Было исследовано 12 различных алгоритмов . Исследование проводилось по специально подобранной тестовой выборке видеозаписей. Часть видео была снята самостоятельно, другая часть – взята из открытых источников в интернете.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br>
              <a:rPr lang="ru-RU" sz="1800" dirty="0">
                <a:effectLst/>
                <a:latin typeface="Calibri" panose="020F0502020204030204" pitchFamily="34" charset="0"/>
                <a:ea typeface="Calibri" panose="020F0502020204030204" pitchFamily="34" charset="0"/>
                <a:cs typeface="Times New Roman" panose="02020603050405020304" pitchFamily="18" charset="0"/>
              </a:rPr>
            </a:b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проводилось следующим образом: тестовые выборки согласовывались каждым из 12-и алгоритмов, затем каждый преобразованный кадр сравнивался с эталонным. В качестве меры сравнения использовалась среднеквадратическая ошибка. Усредненные значения вычисленных СКО приведены в таблице.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показало, что наименьшую СКО обеспечивает метод, основанный на пирамидальном подходе с аффинной моделью искажения. В дальнейшем в алгоритме будет использоваться именно этот алгоритм согласования.</a:t>
            </a: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5"/>
          </p:nvPr>
        </p:nvSpPr>
        <p:spPr/>
        <p:txBody>
          <a:bodyPr/>
          <a:lstStyle/>
          <a:p>
            <a:fld id="{0048289E-2F4B-4BDB-9E3D-307BE649A8BF}" type="slidenum">
              <a:rPr lang="ru-RU" smtClean="0"/>
              <a:pPr/>
              <a:t>5</a:t>
            </a:fld>
            <a:endParaRPr lang="ru-RU"/>
          </a:p>
        </p:txBody>
      </p:sp>
    </p:spTree>
    <p:extLst>
      <p:ext uri="{BB962C8B-B14F-4D97-AF65-F5344CB8AC3E}">
        <p14:creationId xmlns:p14="http://schemas.microsoft.com/office/powerpoint/2010/main" val="335702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На данном слайде можно видеть пример геометрического согласования данным методом. В данном примере использовалась тестовая последовательность кадров с нечитаемым и нераспознаваемым текстом</a:t>
            </a:r>
            <a:endParaRPr lang="ru-RU" dirty="0"/>
          </a:p>
        </p:txBody>
      </p:sp>
      <p:sp>
        <p:nvSpPr>
          <p:cNvPr id="4" name="Номер слайда 3"/>
          <p:cNvSpPr>
            <a:spLocks noGrp="1"/>
          </p:cNvSpPr>
          <p:nvPr>
            <p:ph type="sldNum" sz="quarter" idx="5"/>
          </p:nvPr>
        </p:nvSpPr>
        <p:spPr/>
        <p:txBody>
          <a:bodyPr/>
          <a:lstStyle/>
          <a:p>
            <a:fld id="{0048289E-2F4B-4BDB-9E3D-307BE649A8BF}" type="slidenum">
              <a:rPr lang="ru-RU" smtClean="0"/>
              <a:pPr/>
              <a:t>6</a:t>
            </a:fld>
            <a:endParaRPr lang="ru-RU"/>
          </a:p>
        </p:txBody>
      </p:sp>
    </p:spTree>
    <p:extLst>
      <p:ext uri="{BB962C8B-B14F-4D97-AF65-F5344CB8AC3E}">
        <p14:creationId xmlns:p14="http://schemas.microsoft.com/office/powerpoint/2010/main" val="218934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На последнем шаге алгоритма производится комплексирование отсчётов каждого кадра последовательности. Каждый отсчёт имеет свой уникальный весовой коэффициент и вносит тот или ной вклад в результирующее изображение.</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Таким образов вычисление весовых коэффициентов представляет собой задачу суммирования неравноточных измерений. Для их вычисления необходимо построить линейную оценку, обеспечивающую наибольшую точность в терминах среднеквадратической ошибки. Также уточню, что вычисление весовых коэффициентов включает использование значений канала ошибки интерполяции, вычисленного на втором шаге алгоритма</a:t>
            </a:r>
            <a:r>
              <a:rPr lang="ru-RU"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вычисления формируется сигнал, который и является итоговым изображением.</a:t>
            </a:r>
          </a:p>
        </p:txBody>
      </p:sp>
      <p:sp>
        <p:nvSpPr>
          <p:cNvPr id="4" name="Номер слайда 3"/>
          <p:cNvSpPr>
            <a:spLocks noGrp="1"/>
          </p:cNvSpPr>
          <p:nvPr>
            <p:ph type="sldNum" sz="quarter" idx="5"/>
          </p:nvPr>
        </p:nvSpPr>
        <p:spPr/>
        <p:txBody>
          <a:bodyPr/>
          <a:lstStyle/>
          <a:p>
            <a:fld id="{0048289E-2F4B-4BDB-9E3D-307BE649A8BF}" type="slidenum">
              <a:rPr lang="ru-RU" smtClean="0"/>
              <a:pPr/>
              <a:t>7</a:t>
            </a:fld>
            <a:endParaRPr lang="ru-RU"/>
          </a:p>
        </p:txBody>
      </p:sp>
    </p:spTree>
    <p:extLst>
      <p:ext uri="{BB962C8B-B14F-4D97-AF65-F5344CB8AC3E}">
        <p14:creationId xmlns:p14="http://schemas.microsoft.com/office/powerpoint/2010/main" val="27513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Одной из поставленных задач дипломной работы была разработка программного обеспечения. Программа разрабатывалась на языке программирования Питон. Был выбран именно этот язык, так как при операциях с двумерными массивами некоторые вычислительно затратные операции возможно векторизовать, что обеспечивает большую скорость работы, а также удобство разработки. Также данный язык поддерживает разработку графического интерфейса.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В процессе разработки был реализован алгоритм комплексирования, а также был добавлен модуль предобработки кадров. Этот модуль включает обработку изображений известными фильтрами такими как, гауссовский,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виннеровский</a:t>
            </a:r>
            <a:r>
              <a:rPr lang="ru-RU" sz="1800" dirty="0">
                <a:effectLst/>
                <a:latin typeface="Calibri" panose="020F0502020204030204" pitchFamily="34" charset="0"/>
                <a:ea typeface="Calibri" panose="020F0502020204030204" pitchFamily="34" charset="0"/>
                <a:cs typeface="Times New Roman" panose="02020603050405020304" pitchFamily="18" charset="0"/>
              </a:rPr>
              <a:t> или медианный фильтры, увеличение контрастности или резкости, а также подавление воздействия шумов. Данный модуль обеспечивает повышение визуальной различимости интересуемых объектов. В программе использование метода предобработки остаётся на выбор пользователя.</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Сама разработанная программа представляет собой окно с активными элементами. В программе возможна обработка как файлов видео формата, так и графических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анимаций</a:t>
            </a:r>
            <a:r>
              <a:rPr lang="ru-RU" sz="1800" dirty="0">
                <a:effectLst/>
                <a:latin typeface="Calibri" panose="020F0502020204030204" pitchFamily="34" charset="0"/>
                <a:ea typeface="Calibri" panose="020F0502020204030204" pitchFamily="34" charset="0"/>
                <a:cs typeface="Times New Roman" panose="02020603050405020304" pitchFamily="18" charset="0"/>
              </a:rPr>
              <a:t> . Выбранный файл сразу же отображается в окне программы и воспроизводится покадровая анимация. После указания способа предобработки и коэффициента интерполяции становится возможно запустить алгоритм комплексирования. В процессе обработки пользователю выводится прогресс её выполнения, а сразу же после завершения отображается результат и сохраняется в виде нового файла.</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Далее хотелось бы продемонстрировать результат работы программы на тестовых выборках.</a:t>
            </a:r>
          </a:p>
        </p:txBody>
      </p:sp>
      <p:sp>
        <p:nvSpPr>
          <p:cNvPr id="4" name="Номер слайда 3"/>
          <p:cNvSpPr>
            <a:spLocks noGrp="1"/>
          </p:cNvSpPr>
          <p:nvPr>
            <p:ph type="sldNum" sz="quarter" idx="5"/>
          </p:nvPr>
        </p:nvSpPr>
        <p:spPr/>
        <p:txBody>
          <a:bodyPr/>
          <a:lstStyle/>
          <a:p>
            <a:fld id="{0048289E-2F4B-4BDB-9E3D-307BE649A8BF}" type="slidenum">
              <a:rPr lang="ru-RU" smtClean="0"/>
              <a:pPr/>
              <a:t>8</a:t>
            </a:fld>
            <a:endParaRPr lang="ru-RU"/>
          </a:p>
        </p:txBody>
      </p:sp>
    </p:spTree>
    <p:extLst>
      <p:ext uri="{BB962C8B-B14F-4D97-AF65-F5344CB8AC3E}">
        <p14:creationId xmlns:p14="http://schemas.microsoft.com/office/powerpoint/2010/main" val="151450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Здесь вы можете видеть кадры оригинальных последовательностей. Изначально кадры представлены в низком разрешении, а сами объекты интереса искажены.</a:t>
            </a:r>
          </a:p>
        </p:txBody>
      </p:sp>
      <p:sp>
        <p:nvSpPr>
          <p:cNvPr id="4" name="Номер слайда 3"/>
          <p:cNvSpPr>
            <a:spLocks noGrp="1"/>
          </p:cNvSpPr>
          <p:nvPr>
            <p:ph type="sldNum" sz="quarter" idx="5"/>
          </p:nvPr>
        </p:nvSpPr>
        <p:spPr/>
        <p:txBody>
          <a:bodyPr/>
          <a:lstStyle/>
          <a:p>
            <a:fld id="{0048289E-2F4B-4BDB-9E3D-307BE649A8BF}" type="slidenum">
              <a:rPr lang="ru-RU" smtClean="0"/>
              <a:pPr/>
              <a:t>9</a:t>
            </a:fld>
            <a:endParaRPr lang="ru-RU"/>
          </a:p>
        </p:txBody>
      </p:sp>
    </p:spTree>
    <p:extLst>
      <p:ext uri="{BB962C8B-B14F-4D97-AF65-F5344CB8AC3E}">
        <p14:creationId xmlns:p14="http://schemas.microsoft.com/office/powerpoint/2010/main" val="214725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CD2006A-6BE7-43E8-8AD6-C09FC266B36F}"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818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CFD85EE-4AB9-42CD-8126-E74FE77A9ED8}"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96673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0B916C-83BE-4CC1-8A21-D05CD30C43DB}"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40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E13183-B2A1-4784-80CE-65A33D52CB0B}"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1749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EA388E9-D2C3-4436-BFEE-5F0C2E0896FE}" type="datetime1">
              <a:rPr lang="ru-RU" smtClean="0"/>
              <a:pPr/>
              <a:t>08.06.2021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9987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A15BC7-66CE-44BA-84C4-ADF5D358A8E5}"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42595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C55F641-8A7B-48BB-9924-29525D09D843}" type="datetime1">
              <a:rPr lang="ru-RU" smtClean="0"/>
              <a:pPr/>
              <a:t>08.06.2021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9624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8C4CC1A-CDB1-4CBC-83A8-3EB958439194}" type="datetime1">
              <a:rPr lang="ru-RU" smtClean="0"/>
              <a:pPr/>
              <a:t>08.06.2021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66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C5F1-78C0-4305-B0EC-8CEF047F6C93}" type="datetime1">
              <a:rPr lang="ru-RU" smtClean="0"/>
              <a:pPr/>
              <a:t>08.06.2021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2614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FF670FB-17C0-4434-90C8-A4668EF13565}"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82524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FA5D1FD-3FC4-47EA-B2EB-FF46800F6009}" type="datetime1">
              <a:rPr lang="ru-RU" smtClean="0"/>
              <a:pPr/>
              <a:t>08.06.2021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pPr/>
              <a:t>‹#›</a:t>
            </a:fld>
            <a:endParaRPr lang="ru-RU"/>
          </a:p>
        </p:txBody>
      </p:sp>
    </p:spTree>
    <p:extLst>
      <p:ext uri="{BB962C8B-B14F-4D97-AF65-F5344CB8AC3E}">
        <p14:creationId xmlns:p14="http://schemas.microsoft.com/office/powerpoint/2010/main" val="34420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404-ED28-47FE-9DC5-C6BCEA110D1D}" type="datetime1">
              <a:rPr lang="ru-RU" smtClean="0"/>
              <a:pPr/>
              <a:t>08.06.2021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pPr/>
              <a:t>‹#›</a:t>
            </a:fld>
            <a:endParaRPr lang="ru-RU"/>
          </a:p>
        </p:txBody>
      </p:sp>
    </p:spTree>
    <p:extLst>
      <p:ext uri="{BB962C8B-B14F-4D97-AF65-F5344CB8AC3E}">
        <p14:creationId xmlns:p14="http://schemas.microsoft.com/office/powerpoint/2010/main" val="369856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7.emf"/><Relationship Id="rId3" Type="http://schemas.openxmlformats.org/officeDocument/2006/relationships/image" Target="../media/image2.jpeg"/><Relationship Id="rId7" Type="http://schemas.openxmlformats.org/officeDocument/2006/relationships/image" Target="../media/image7.png"/><Relationship Id="rId12"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5.emf"/><Relationship Id="rId5" Type="http://schemas.openxmlformats.org/officeDocument/2006/relationships/image" Target="../media/image5.png"/><Relationship Id="rId15" Type="http://schemas.openxmlformats.org/officeDocument/2006/relationships/image" Target="../media/image9.emf"/><Relationship Id="rId10" Type="http://schemas.openxmlformats.org/officeDocument/2006/relationships/image" Target="../media/image10.png"/><Relationship Id="rId4" Type="http://schemas.openxmlformats.org/officeDocument/2006/relationships/image" Target="../media/image3.emf"/><Relationship Id="rId9" Type="http://schemas.openxmlformats.org/officeDocument/2006/relationships/image" Target="../media/image4.emf"/><Relationship Id="rId14"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jpe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jpeg"/><Relationship Id="rId7"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5.jpe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17.emf"/><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sp>
        <p:nvSpPr>
          <p:cNvPr id="7" name="TextBox 6"/>
          <p:cNvSpPr txBox="1"/>
          <p:nvPr/>
        </p:nvSpPr>
        <p:spPr>
          <a:xfrm>
            <a:off x="6606758" y="2979257"/>
            <a:ext cx="3831772" cy="1015663"/>
          </a:xfrm>
          <a:prstGeom prst="rect">
            <a:avLst/>
          </a:prstGeom>
          <a:noFill/>
        </p:spPr>
        <p:txBody>
          <a:bodyPr wrap="square" rtlCol="0" anchor="ctr" anchorCtr="1">
            <a:spAutoFit/>
          </a:bodyPr>
          <a:lstStyle/>
          <a:p>
            <a:pPr algn="ctr"/>
            <a:r>
              <a:rPr lang="ru-RU" sz="2000" dirty="0">
                <a:solidFill>
                  <a:schemeClr val="bg1"/>
                </a:solidFill>
                <a:latin typeface="Elektra Text Pro" panose="02000503030000020004" pitchFamily="50" charset="-52"/>
              </a:rPr>
              <a:t>Повышение качества видео для задач криминалистической экспертизы</a:t>
            </a:r>
          </a:p>
        </p:txBody>
      </p:sp>
      <p:sp>
        <p:nvSpPr>
          <p:cNvPr id="8" name="TextBox 7"/>
          <p:cNvSpPr txBox="1"/>
          <p:nvPr/>
        </p:nvSpPr>
        <p:spPr>
          <a:xfrm>
            <a:off x="6599501" y="4790021"/>
            <a:ext cx="3846286" cy="738664"/>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Студент гр.6511-100503</a:t>
            </a:r>
            <a:r>
              <a:rPr lang="en-US" sz="1400" dirty="0">
                <a:solidFill>
                  <a:schemeClr val="bg1"/>
                </a:solidFill>
                <a:latin typeface="Elektra Text Pro" panose="02000503030000020004" pitchFamily="50" charset="-52"/>
              </a:rPr>
              <a:t>D</a:t>
            </a:r>
            <a:r>
              <a:rPr lang="ru-RU" sz="1400" dirty="0">
                <a:solidFill>
                  <a:schemeClr val="bg1"/>
                </a:solidFill>
                <a:latin typeface="Elektra Text Pro" panose="02000503030000020004" pitchFamily="50" charset="-52"/>
              </a:rPr>
              <a:t>,</a:t>
            </a:r>
          </a:p>
          <a:p>
            <a:pPr algn="ctr"/>
            <a:r>
              <a:rPr lang="ru-RU" sz="1400" dirty="0">
                <a:solidFill>
                  <a:schemeClr val="bg1"/>
                </a:solidFill>
                <a:latin typeface="Elektra Text Pro" panose="02000503030000020004" pitchFamily="50" charset="-52"/>
              </a:rPr>
              <a:t>Цой Глеб Владимирович</a:t>
            </a:r>
          </a:p>
          <a:p>
            <a:pPr algn="ctr"/>
            <a:r>
              <a:rPr lang="ru-RU" sz="1400" dirty="0">
                <a:solidFill>
                  <a:schemeClr val="bg1"/>
                </a:solidFill>
                <a:latin typeface="Elektra Text Pro" panose="02000503030000020004" pitchFamily="50" charset="-52"/>
              </a:rPr>
              <a:t>Руководитель – Сергеев Владислав Викторович</a:t>
            </a:r>
          </a:p>
        </p:txBody>
      </p:sp>
      <p:sp>
        <p:nvSpPr>
          <p:cNvPr id="6" name="TextBox 5"/>
          <p:cNvSpPr txBox="1"/>
          <p:nvPr/>
        </p:nvSpPr>
        <p:spPr>
          <a:xfrm>
            <a:off x="6599501" y="5985597"/>
            <a:ext cx="3846286" cy="523220"/>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Самара</a:t>
            </a:r>
          </a:p>
          <a:p>
            <a:pPr algn="ctr"/>
            <a:r>
              <a:rPr lang="ru-RU" sz="1400" dirty="0">
                <a:solidFill>
                  <a:schemeClr val="bg1"/>
                </a:solidFill>
                <a:latin typeface="Elektra Text Pro" panose="02000503030000020004" pitchFamily="50" charset="-52"/>
              </a:rPr>
              <a:t>2021</a:t>
            </a:r>
          </a:p>
        </p:txBody>
      </p:sp>
    </p:spTree>
    <p:extLst>
      <p:ext uri="{BB962C8B-B14F-4D97-AF65-F5344CB8AC3E}">
        <p14:creationId xmlns:p14="http://schemas.microsoft.com/office/powerpoint/2010/main" val="348247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678DC3E-3356-4CEC-A814-C1FC7805DAC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566" t="9753" r="8674" b="1735"/>
          <a:stretch/>
        </p:blipFill>
        <p:spPr>
          <a:xfrm>
            <a:off x="6180050" y="3737548"/>
            <a:ext cx="3872188" cy="2388515"/>
          </a:xfrm>
          <a:prstGeom prst="rect">
            <a:avLst/>
          </a:prstGeom>
        </p:spPr>
      </p:pic>
      <p:pic>
        <p:nvPicPr>
          <p:cNvPr id="12" name="Рисунок 11">
            <a:extLst>
              <a:ext uri="{FF2B5EF4-FFF2-40B4-BE49-F238E27FC236}">
                <a16:creationId xmlns:a16="http://schemas.microsoft.com/office/drawing/2014/main" id="{D87FC80E-E739-4BE8-9A0E-77283D8C0C7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3146" t="25762" r="13399" b="18762"/>
          <a:stretch/>
        </p:blipFill>
        <p:spPr>
          <a:xfrm>
            <a:off x="2146659" y="3737548"/>
            <a:ext cx="3865286" cy="2388515"/>
          </a:xfrm>
          <a:prstGeom prst="rect">
            <a:avLst/>
          </a:prstGeom>
        </p:spPr>
      </p:pic>
      <p:pic>
        <p:nvPicPr>
          <p:cNvPr id="5" name="Рисунок 4">
            <a:extLst>
              <a:ext uri="{FF2B5EF4-FFF2-40B4-BE49-F238E27FC236}">
                <a16:creationId xmlns:a16="http://schemas.microsoft.com/office/drawing/2014/main" id="{B95E27DF-D303-4A68-B1D0-A1E4050BFC8E}"/>
              </a:ext>
            </a:extLst>
          </p:cNvPr>
          <p:cNvPicPr>
            <a:picLocks noChangeAspect="1"/>
          </p:cNvPicPr>
          <p:nvPr/>
        </p:nvPicPr>
        <p:blipFill rotWithShape="1">
          <a:blip r:embed="rId6">
            <a:extLst>
              <a:ext uri="{28A0092B-C50C-407E-A947-70E740481C1C}">
                <a14:useLocalDpi xmlns:a14="http://schemas.microsoft.com/office/drawing/2010/main"/>
              </a:ext>
            </a:extLst>
          </a:blip>
          <a:srcRect l="6940" t="15167" r="22169" b="21286"/>
          <a:stretch/>
        </p:blipFill>
        <p:spPr>
          <a:xfrm>
            <a:off x="2146659" y="1191523"/>
            <a:ext cx="3865286" cy="2379215"/>
          </a:xfrm>
          <a:prstGeom prst="rect">
            <a:avLst/>
          </a:prstGeom>
        </p:spPr>
      </p:pic>
      <p:sp>
        <p:nvSpPr>
          <p:cNvPr id="6" name="TextBox 5">
            <a:extLst>
              <a:ext uri="{FF2B5EF4-FFF2-40B4-BE49-F238E27FC236}">
                <a16:creationId xmlns:a16="http://schemas.microsoft.com/office/drawing/2014/main" id="{E14CD762-A5B2-483E-943C-D50A059A05E3}"/>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РЕЗУЛЬТАТ РАБОТЫ ПРОГРАММЫ</a:t>
            </a:r>
          </a:p>
        </p:txBody>
      </p:sp>
      <p:sp>
        <p:nvSpPr>
          <p:cNvPr id="18" name="TextBox 17">
            <a:extLst>
              <a:ext uri="{FF2B5EF4-FFF2-40B4-BE49-F238E27FC236}">
                <a16:creationId xmlns:a16="http://schemas.microsoft.com/office/drawing/2014/main" id="{A13BE212-11C1-4F57-9EC8-125D7E548B9F}"/>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1" name="TextBox 10">
            <a:extLst>
              <a:ext uri="{FF2B5EF4-FFF2-40B4-BE49-F238E27FC236}">
                <a16:creationId xmlns:a16="http://schemas.microsoft.com/office/drawing/2014/main" id="{D13B7A21-EF1A-4588-B33D-23A95E0B8A95}"/>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10</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pic>
        <p:nvPicPr>
          <p:cNvPr id="14" name="Рисунок 13">
            <a:extLst>
              <a:ext uri="{FF2B5EF4-FFF2-40B4-BE49-F238E27FC236}">
                <a16:creationId xmlns:a16="http://schemas.microsoft.com/office/drawing/2014/main" id="{CDFB0B5D-D3B3-499F-8672-3A88B0FB3471}"/>
              </a:ext>
            </a:extLst>
          </p:cNvPr>
          <p:cNvPicPr>
            <a:picLocks noChangeAspect="1"/>
          </p:cNvPicPr>
          <p:nvPr/>
        </p:nvPicPr>
        <p:blipFill rotWithShape="1">
          <a:blip r:embed="rId7">
            <a:extLst>
              <a:ext uri="{28A0092B-C50C-407E-A947-70E740481C1C}">
                <a14:useLocalDpi xmlns:a14="http://schemas.microsoft.com/office/drawing/2010/main"/>
              </a:ext>
            </a:extLst>
          </a:blip>
          <a:srcRect l="8769" t="14054" r="35129" b="22912"/>
          <a:stretch/>
        </p:blipFill>
        <p:spPr>
          <a:xfrm>
            <a:off x="6186951" y="1191523"/>
            <a:ext cx="3865286" cy="2388515"/>
          </a:xfrm>
          <a:prstGeom prst="rect">
            <a:avLst/>
          </a:prstGeom>
        </p:spPr>
      </p:pic>
    </p:spTree>
    <p:extLst>
      <p:ext uri="{BB962C8B-B14F-4D97-AF65-F5344CB8AC3E}">
        <p14:creationId xmlns:p14="http://schemas.microsoft.com/office/powerpoint/2010/main" val="3587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ЭКСПЕРИМЕНТАЛЬНОЕ ИССЛЕДОВАНИЕ</a:t>
            </a:r>
          </a:p>
        </p:txBody>
      </p:sp>
      <p:sp>
        <p:nvSpPr>
          <p:cNvPr id="12" name="TextBox 11">
            <a:extLst>
              <a:ext uri="{FF2B5EF4-FFF2-40B4-BE49-F238E27FC236}">
                <a16:creationId xmlns:a16="http://schemas.microsoft.com/office/drawing/2014/main" id="{E6D6D480-40A3-4F70-BDE2-B4F22A2F120E}"/>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11</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graphicFrame>
        <p:nvGraphicFramePr>
          <p:cNvPr id="23" name="Диаграмма 22">
            <a:extLst>
              <a:ext uri="{FF2B5EF4-FFF2-40B4-BE49-F238E27FC236}">
                <a16:creationId xmlns:a16="http://schemas.microsoft.com/office/drawing/2014/main" id="{A42A8DC4-862D-4424-B8EC-68DF5BEDF919}"/>
              </a:ext>
            </a:extLst>
          </p:cNvPr>
          <p:cNvGraphicFramePr/>
          <p:nvPr>
            <p:extLst>
              <p:ext uri="{D42A27DB-BD31-4B8C-83A1-F6EECF244321}">
                <p14:modId xmlns:p14="http://schemas.microsoft.com/office/powerpoint/2010/main" val="2186908135"/>
              </p:ext>
            </p:extLst>
          </p:nvPr>
        </p:nvGraphicFramePr>
        <p:xfrm>
          <a:off x="991496" y="967381"/>
          <a:ext cx="3647314" cy="25650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Диаграмма 23">
            <a:extLst>
              <a:ext uri="{FF2B5EF4-FFF2-40B4-BE49-F238E27FC236}">
                <a16:creationId xmlns:a16="http://schemas.microsoft.com/office/drawing/2014/main" id="{28E1D968-28B4-48BD-9402-76F74C0DF259}"/>
              </a:ext>
            </a:extLst>
          </p:cNvPr>
          <p:cNvGraphicFramePr/>
          <p:nvPr>
            <p:extLst>
              <p:ext uri="{D42A27DB-BD31-4B8C-83A1-F6EECF244321}">
                <p14:modId xmlns:p14="http://schemas.microsoft.com/office/powerpoint/2010/main" val="4033037634"/>
              </p:ext>
            </p:extLst>
          </p:nvPr>
        </p:nvGraphicFramePr>
        <p:xfrm>
          <a:off x="4853892" y="967380"/>
          <a:ext cx="3680352" cy="25650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Диаграмма 24">
            <a:extLst>
              <a:ext uri="{FF2B5EF4-FFF2-40B4-BE49-F238E27FC236}">
                <a16:creationId xmlns:a16="http://schemas.microsoft.com/office/drawing/2014/main" id="{2B7E8A65-328A-4548-92E7-C47679FDB046}"/>
              </a:ext>
            </a:extLst>
          </p:cNvPr>
          <p:cNvGraphicFramePr/>
          <p:nvPr>
            <p:extLst>
              <p:ext uri="{D42A27DB-BD31-4B8C-83A1-F6EECF244321}">
                <p14:modId xmlns:p14="http://schemas.microsoft.com/office/powerpoint/2010/main" val="1088285532"/>
              </p:ext>
            </p:extLst>
          </p:nvPr>
        </p:nvGraphicFramePr>
        <p:xfrm>
          <a:off x="991496" y="3750565"/>
          <a:ext cx="3647314" cy="25650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Диаграмма 25">
            <a:extLst>
              <a:ext uri="{FF2B5EF4-FFF2-40B4-BE49-F238E27FC236}">
                <a16:creationId xmlns:a16="http://schemas.microsoft.com/office/drawing/2014/main" id="{07798595-05E4-492C-BA81-39B4053A1B84}"/>
              </a:ext>
            </a:extLst>
          </p:cNvPr>
          <p:cNvGraphicFramePr/>
          <p:nvPr>
            <p:extLst>
              <p:ext uri="{D42A27DB-BD31-4B8C-83A1-F6EECF244321}">
                <p14:modId xmlns:p14="http://schemas.microsoft.com/office/powerpoint/2010/main" val="1985343046"/>
              </p:ext>
            </p:extLst>
          </p:nvPr>
        </p:nvGraphicFramePr>
        <p:xfrm>
          <a:off x="4853892" y="3755413"/>
          <a:ext cx="3653920" cy="2560165"/>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Box 8">
            <a:extLst>
              <a:ext uri="{FF2B5EF4-FFF2-40B4-BE49-F238E27FC236}">
                <a16:creationId xmlns:a16="http://schemas.microsoft.com/office/drawing/2014/main" id="{51841784-3C8A-4BD5-A9B8-300391EA3BD6}"/>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5" name="Рисунок 4">
            <a:extLst>
              <a:ext uri="{FF2B5EF4-FFF2-40B4-BE49-F238E27FC236}">
                <a16:creationId xmlns:a16="http://schemas.microsoft.com/office/drawing/2014/main" id="{49422E05-DDDA-4846-97BC-8A5C4EFFB729}"/>
              </a:ext>
            </a:extLst>
          </p:cNvPr>
          <p:cNvPicPr>
            <a:picLocks noChangeAspect="1"/>
          </p:cNvPicPr>
          <p:nvPr/>
        </p:nvPicPr>
        <p:blipFill rotWithShape="1">
          <a:blip r:embed="rId8"/>
          <a:srcRect r="76923"/>
          <a:stretch/>
        </p:blipFill>
        <p:spPr>
          <a:xfrm>
            <a:off x="8640415" y="3915389"/>
            <a:ext cx="652827" cy="1780259"/>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0F8D813-2344-47F1-AC87-44B26A58F331}"/>
                  </a:ext>
                </a:extLst>
              </p:cNvPr>
              <p:cNvSpPr txBox="1"/>
              <p:nvPr/>
            </p:nvSpPr>
            <p:spPr>
              <a:xfrm>
                <a:off x="8749326" y="1515628"/>
                <a:ext cx="2710472" cy="702821"/>
              </a:xfrm>
              <a:prstGeom prst="rect">
                <a:avLst/>
              </a:prstGeom>
              <a:noFill/>
            </p:spPr>
            <p:txBody>
              <a:bodyPr wrap="square">
                <a:spAutoFit/>
              </a:bodyPr>
              <a:lstStyle>
                <a:defPPr>
                  <a:defRPr lang="ru-RU"/>
                </a:defPPr>
                <a:lvl1pPr>
                  <a:defRPr i="1">
                    <a:effectLst/>
                    <a:latin typeface="Cambria Math" panose="02040503050406030204" pitchFamily="18" charset="0"/>
                    <a:cs typeface="Times New Roman" panose="02020603050405020304" pitchFamily="18" charset="0"/>
                  </a:defRPr>
                </a:lvl1pPr>
              </a:lstStyle>
              <a:p>
                <a:pPr algn="just"/>
                <a14:m>
                  <m:oMathPara xmlns:m="http://schemas.openxmlformats.org/officeDocument/2006/math">
                    <m:oMathParaPr>
                      <m:jc m:val="center"/>
                    </m:oMathParaPr>
                    <m:oMath xmlns:m="http://schemas.openxmlformats.org/officeDocument/2006/math">
                      <m:acc>
                        <m:accPr>
                          <m:chr m:val="̃"/>
                          <m:ctrlPr>
                            <a:rPr lang="ru-RU"/>
                          </m:ctrlPr>
                        </m:accPr>
                        <m:e>
                          <m:r>
                            <a:rPr lang="ru-RU"/>
                            <m:t>𝜎</m:t>
                          </m:r>
                        </m:e>
                      </m:acc>
                      <m:r>
                        <a:rPr lang="ru-RU"/>
                        <m:t>=</m:t>
                      </m:r>
                      <m:f>
                        <m:fPr>
                          <m:ctrlPr>
                            <a:rPr lang="ru-RU"/>
                          </m:ctrlPr>
                        </m:fPr>
                        <m:num>
                          <m:r>
                            <a:rPr lang="en-US"/>
                            <m:t>1</m:t>
                          </m:r>
                        </m:num>
                        <m:den>
                          <m:r>
                            <a:rPr lang="en-US"/>
                            <m:t>𝑁</m:t>
                          </m:r>
                        </m:den>
                      </m:f>
                      <m:f>
                        <m:fPr>
                          <m:ctrlPr>
                            <a:rPr lang="ru-RU"/>
                          </m:ctrlPr>
                        </m:fPr>
                        <m:num>
                          <m:nary>
                            <m:naryPr>
                              <m:chr m:val="∑"/>
                              <m:ctrlPr>
                                <a:rPr lang="ru-RU"/>
                              </m:ctrlPr>
                            </m:naryPr>
                            <m:sub>
                              <m:r>
                                <m:rPr>
                                  <m:brk m:alnAt="23"/>
                                </m:rPr>
                                <a:rPr lang="en-US"/>
                                <m:t>𝑖</m:t>
                              </m:r>
                              <m:r>
                                <a:rPr lang="en-US"/>
                                <m:t>=0</m:t>
                              </m:r>
                            </m:sub>
                            <m:sup>
                              <m:r>
                                <a:rPr lang="en-US"/>
                                <m:t>𝑁</m:t>
                              </m:r>
                              <m:r>
                                <a:rPr lang="en-US"/>
                                <m:t>−1</m:t>
                              </m:r>
                            </m:sup>
                            <m:e>
                              <m:sSub>
                                <m:sSubPr>
                                  <m:ctrlPr>
                                    <a:rPr lang="ru-RU"/>
                                  </m:ctrlPr>
                                </m:sSubPr>
                                <m:e>
                                  <m:r>
                                    <a:rPr lang="ru-RU"/>
                                    <m:t>𝜎</m:t>
                                  </m:r>
                                </m:e>
                                <m:sub>
                                  <m:r>
                                    <a:rPr lang="en-US"/>
                                    <m:t>𝑖</m:t>
                                  </m:r>
                                </m:sub>
                              </m:sSub>
                            </m:e>
                          </m:nary>
                        </m:num>
                        <m:den>
                          <m:sSub>
                            <m:sSubPr>
                              <m:ctrlPr>
                                <a:rPr lang="ru-RU"/>
                              </m:ctrlPr>
                            </m:sSubPr>
                            <m:e>
                              <m:r>
                                <a:rPr lang="ru-RU"/>
                                <m:t>𝜎</m:t>
                              </m:r>
                            </m:e>
                            <m:sub>
                              <m:r>
                                <a:rPr lang="ru-RU"/>
                                <m:t>и</m:t>
                              </m:r>
                            </m:sub>
                          </m:sSub>
                        </m:den>
                      </m:f>
                    </m:oMath>
                  </m:oMathPara>
                </a14:m>
                <a:endParaRPr lang="ru-RU" dirty="0"/>
              </a:p>
            </p:txBody>
          </p:sp>
        </mc:Choice>
        <mc:Fallback>
          <p:sp>
            <p:nvSpPr>
              <p:cNvPr id="10" name="TextBox 9">
                <a:extLst>
                  <a:ext uri="{FF2B5EF4-FFF2-40B4-BE49-F238E27FC236}">
                    <a16:creationId xmlns:a16="http://schemas.microsoft.com/office/drawing/2014/main" id="{50F8D813-2344-47F1-AC87-44B26A58F331}"/>
                  </a:ext>
                </a:extLst>
              </p:cNvPr>
              <p:cNvSpPr txBox="1">
                <a:spLocks noRot="1" noChangeAspect="1" noMove="1" noResize="1" noEditPoints="1" noAdjustHandles="1" noChangeArrowheads="1" noChangeShapeType="1" noTextEdit="1"/>
              </p:cNvSpPr>
              <p:nvPr/>
            </p:nvSpPr>
            <p:spPr>
              <a:xfrm>
                <a:off x="8749326" y="1515628"/>
                <a:ext cx="2710472" cy="702821"/>
              </a:xfrm>
              <a:prstGeom prst="rect">
                <a:avLst/>
              </a:prstGeom>
              <a:blipFill>
                <a:blip r:embed="rId9"/>
                <a:stretch>
                  <a:fillRect/>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135F226-B886-4444-AE88-D81D31955B5F}"/>
              </a:ext>
            </a:extLst>
          </p:cNvPr>
          <p:cNvSpPr txBox="1"/>
          <p:nvPr/>
        </p:nvSpPr>
        <p:spPr>
          <a:xfrm>
            <a:off x="8749326" y="2203528"/>
            <a:ext cx="271047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Отношение СКО отклонения</a:t>
            </a:r>
            <a:r>
              <a:rPr lang="en-US" sz="1400" dirty="0">
                <a:solidFill>
                  <a:srgbClr val="606060"/>
                </a:solidFill>
                <a:latin typeface="Helvetica" panose="00000500000000000000" pitchFamily="50" charset="0"/>
                <a:ea typeface="Helvetica" panose="00000500000000000000" pitchFamily="50" charset="0"/>
              </a:rPr>
              <a:t> </a:t>
            </a:r>
            <a:r>
              <a:rPr lang="ru-RU" sz="1400" dirty="0">
                <a:solidFill>
                  <a:srgbClr val="606060"/>
                </a:solidFill>
                <a:latin typeface="Helvetica" panose="00000500000000000000" pitchFamily="50" charset="0"/>
                <a:ea typeface="Helvetica" panose="00000500000000000000" pitchFamily="50" charset="0"/>
              </a:rPr>
              <a:t>оригинала от эталона к СКО изображения</a:t>
            </a:r>
          </a:p>
        </p:txBody>
      </p:sp>
      <p:sp>
        <p:nvSpPr>
          <p:cNvPr id="13" name="TextBox 12">
            <a:extLst>
              <a:ext uri="{FF2B5EF4-FFF2-40B4-BE49-F238E27FC236}">
                <a16:creationId xmlns:a16="http://schemas.microsoft.com/office/drawing/2014/main" id="{F94717FF-7D0E-4205-82DE-BB936196DF63}"/>
              </a:ext>
            </a:extLst>
          </p:cNvPr>
          <p:cNvSpPr txBox="1"/>
          <p:nvPr/>
        </p:nvSpPr>
        <p:spPr>
          <a:xfrm>
            <a:off x="9293242" y="3733337"/>
            <a:ext cx="190726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Отношения СКО невзвешенного комплексирования</a:t>
            </a:r>
          </a:p>
        </p:txBody>
      </p:sp>
      <p:sp>
        <p:nvSpPr>
          <p:cNvPr id="14" name="TextBox 13">
            <a:extLst>
              <a:ext uri="{FF2B5EF4-FFF2-40B4-BE49-F238E27FC236}">
                <a16:creationId xmlns:a16="http://schemas.microsoft.com/office/drawing/2014/main" id="{866971B0-0A81-47B2-9E6C-1E0445BE3998}"/>
              </a:ext>
            </a:extLst>
          </p:cNvPr>
          <p:cNvSpPr txBox="1"/>
          <p:nvPr/>
        </p:nvSpPr>
        <p:spPr>
          <a:xfrm>
            <a:off x="9293242" y="4769480"/>
            <a:ext cx="1907262" cy="738664"/>
          </a:xfrm>
          <a:prstGeom prst="rect">
            <a:avLst/>
          </a:prstGeom>
          <a:noFill/>
        </p:spPr>
        <p:txBody>
          <a:bodyPr wrap="square" rtlCol="0">
            <a:spAutoFit/>
          </a:bodyPr>
          <a:lstStyle/>
          <a:p>
            <a:pPr algn="ctr"/>
            <a:r>
              <a:rPr lang="ru-RU" sz="1400" dirty="0">
                <a:solidFill>
                  <a:srgbClr val="606060"/>
                </a:solidFill>
                <a:latin typeface="Helvetica" panose="00000500000000000000" pitchFamily="50" charset="0"/>
                <a:ea typeface="Helvetica" panose="00000500000000000000" pitchFamily="50" charset="0"/>
              </a:rPr>
              <a:t>Отношения СКО взвешенного комплексирования</a:t>
            </a:r>
          </a:p>
        </p:txBody>
      </p:sp>
    </p:spTree>
    <p:extLst>
      <p:ext uri="{BB962C8B-B14F-4D97-AF65-F5344CB8AC3E}">
        <p14:creationId xmlns:p14="http://schemas.microsoft.com/office/powerpoint/2010/main" val="271737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E3636-BCA3-4628-9B1F-46F1C1392316}"/>
              </a:ext>
            </a:extLst>
          </p:cNvPr>
          <p:cNvSpPr txBox="1"/>
          <p:nvPr/>
        </p:nvSpPr>
        <p:spPr>
          <a:xfrm>
            <a:off x="2351321"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ВЫВОД</a:t>
            </a:r>
          </a:p>
        </p:txBody>
      </p:sp>
      <p:sp>
        <p:nvSpPr>
          <p:cNvPr id="2" name="Rectangle 2">
            <a:extLst>
              <a:ext uri="{FF2B5EF4-FFF2-40B4-BE49-F238E27FC236}">
                <a16:creationId xmlns:a16="http://schemas.microsoft.com/office/drawing/2014/main" id="{78C3D5F9-ABC9-445A-A470-F2FA8CDD15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TextBox 16">
            <a:extLst>
              <a:ext uri="{FF2B5EF4-FFF2-40B4-BE49-F238E27FC236}">
                <a16:creationId xmlns:a16="http://schemas.microsoft.com/office/drawing/2014/main" id="{453F251D-E6BC-4786-8313-63B6967F179B}"/>
              </a:ext>
            </a:extLst>
          </p:cNvPr>
          <p:cNvSpPr txBox="1"/>
          <p:nvPr/>
        </p:nvSpPr>
        <p:spPr>
          <a:xfrm>
            <a:off x="1890305" y="1210000"/>
            <a:ext cx="8411390" cy="4801314"/>
          </a:xfrm>
          <a:prstGeom prst="rect">
            <a:avLst/>
          </a:prstGeom>
          <a:noFill/>
        </p:spPr>
        <p:txBody>
          <a:bodyPr wrap="square" rtlCol="0" anchor="t">
            <a:spAutoFit/>
          </a:bodyPr>
          <a:lstStyle/>
          <a:p>
            <a:pPr algn="just"/>
            <a:r>
              <a:rPr lang="ru-RU" sz="1800" dirty="0">
                <a:effectLst/>
                <a:latin typeface="Calibri" panose="020F0502020204030204" pitchFamily="34" charset="0"/>
                <a:ea typeface="Calibri" panose="020F0502020204030204" pitchFamily="34" charset="0"/>
                <a:cs typeface="Times New Roman" panose="02020603050405020304" pitchFamily="18" charset="0"/>
              </a:rPr>
              <a:t>В результате работы программы генерируются изображения большего пространственного разрешения, чем исходные, при этом происходит уменьшение эффекта децимации, шумов и динамических искажений. Улучшение качества заметно</a:t>
            </a:r>
            <a:r>
              <a:rPr lang="ru-RU" dirty="0">
                <a:latin typeface="Calibri" panose="020F0502020204030204" pitchFamily="34" charset="0"/>
                <a:ea typeface="Calibri" panose="020F0502020204030204" pitchFamily="34" charset="0"/>
                <a:cs typeface="Times New Roman" panose="02020603050405020304" pitchFamily="18" charset="0"/>
              </a:rPr>
              <a:t> </a:t>
            </a:r>
            <a:r>
              <a:rPr lang="ru-RU" sz="1800" dirty="0">
                <a:effectLst/>
                <a:latin typeface="Calibri" panose="020F0502020204030204" pitchFamily="34" charset="0"/>
                <a:ea typeface="Calibri" panose="020F0502020204030204" pitchFamily="34" charset="0"/>
                <a:cs typeface="Times New Roman" panose="02020603050405020304" pitchFamily="18" charset="0"/>
              </a:rPr>
              <a:t>визуально.</a:t>
            </a:r>
          </a:p>
          <a:p>
            <a:pPr algn="just"/>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ru-RU" sz="1800" dirty="0">
                <a:effectLst/>
                <a:latin typeface="Calibri" panose="020F0502020204030204" pitchFamily="34" charset="0"/>
                <a:ea typeface="Calibri" panose="020F0502020204030204" pitchFamily="34" charset="0"/>
                <a:cs typeface="Times New Roman" panose="02020603050405020304" pitchFamily="18" charset="0"/>
              </a:rPr>
              <a:t>Т</a:t>
            </a:r>
            <a:r>
              <a:rPr lang="ru-RU" dirty="0">
                <a:latin typeface="Calibri" panose="020F0502020204030204" pitchFamily="34" charset="0"/>
                <a:ea typeface="Calibri" panose="020F0502020204030204" pitchFamily="34" charset="0"/>
                <a:cs typeface="Times New Roman" panose="02020603050405020304" pitchFamily="18" charset="0"/>
              </a:rPr>
              <a:t>акже сравнительное исследование показало, что разработанный метод эффективнее, чем существующий метод невзвешенного комплексирования.</a:t>
            </a:r>
          </a:p>
          <a:p>
            <a:pPr algn="just"/>
            <a:endParaRPr lang="ru-RU" dirty="0">
              <a:latin typeface="Calibri" panose="020F0502020204030204" pitchFamily="34" charset="0"/>
              <a:cs typeface="Times New Roman" panose="02020603050405020304" pitchFamily="18" charset="0"/>
            </a:endParaRPr>
          </a:p>
          <a:p>
            <a:pPr algn="just"/>
            <a:r>
              <a:rPr lang="ru-RU" dirty="0">
                <a:latin typeface="Calibri" panose="020F0502020204030204" pitchFamily="34" charset="0"/>
                <a:cs typeface="Times New Roman" panose="02020603050405020304" pitchFamily="18" charset="0"/>
              </a:rPr>
              <a:t>Часть результатов, полученных в выпускной работе, были представлены на следующих научных конференциях:</a:t>
            </a:r>
          </a:p>
          <a:p>
            <a:pPr marL="285750" indent="-285750" algn="just">
              <a:buFontTx/>
              <a:buChar char="-"/>
            </a:pPr>
            <a:r>
              <a:rPr lang="ru-RU" dirty="0">
                <a:latin typeface="Calibri" panose="020F0502020204030204" pitchFamily="34" charset="0"/>
                <a:cs typeface="Times New Roman" panose="02020603050405020304" pitchFamily="18" charset="0"/>
              </a:rPr>
              <a:t>LXX Молодежной научной конференции, посвященной 75 годовщине Победы в Великой Отечественной войне и 100-летию со дня рождения В.П. </a:t>
            </a:r>
            <a:r>
              <a:rPr lang="ru-RU" dirty="0" err="1">
                <a:latin typeface="Calibri" panose="020F0502020204030204" pitchFamily="34" charset="0"/>
                <a:cs typeface="Times New Roman" panose="02020603050405020304" pitchFamily="18" charset="0"/>
              </a:rPr>
              <a:t>Лукачева</a:t>
            </a:r>
            <a:r>
              <a:rPr lang="ru-RU" dirty="0">
                <a:latin typeface="Calibri" panose="020F0502020204030204" pitchFamily="34" charset="0"/>
                <a:cs typeface="Times New Roman" panose="02020603050405020304" pitchFamily="18" charset="0"/>
              </a:rPr>
              <a:t>. </a:t>
            </a:r>
          </a:p>
          <a:p>
            <a:pPr marL="285750" indent="-285750" algn="just">
              <a:buFontTx/>
              <a:buChar char="-"/>
            </a:pPr>
            <a:r>
              <a:rPr lang="ru-RU" dirty="0">
                <a:latin typeface="Calibri" panose="020F0502020204030204" pitchFamily="34" charset="0"/>
                <a:cs typeface="Times New Roman" panose="02020603050405020304" pitchFamily="18" charset="0"/>
              </a:rPr>
              <a:t>XIV Всероссийской научной конференции молодых ученых "Наука. Технологии. Инновации" (НТИ-2020).</a:t>
            </a:r>
          </a:p>
          <a:p>
            <a:pPr marL="285750" indent="-285750" algn="just">
              <a:buFontTx/>
              <a:buChar char="-"/>
            </a:pPr>
            <a:r>
              <a:rPr lang="ru-RU" dirty="0">
                <a:latin typeface="Calibri" panose="020F0502020204030204" pitchFamily="34" charset="0"/>
                <a:cs typeface="Times New Roman" panose="02020603050405020304" pitchFamily="18" charset="0"/>
              </a:rPr>
              <a:t>Международной научно-технической конференции «Перспективные информационные технологии – 2021» (ПИТ-2021).</a:t>
            </a:r>
          </a:p>
          <a:p>
            <a:pPr algn="just"/>
            <a:endParaRPr lang="ru-RU"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68A0E31-5B5F-4BC7-985B-F6956C56927D}"/>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9" name="TextBox 8">
            <a:extLst>
              <a:ext uri="{FF2B5EF4-FFF2-40B4-BE49-F238E27FC236}">
                <a16:creationId xmlns:a16="http://schemas.microsoft.com/office/drawing/2014/main" id="{DF6BEB7D-1D4B-4E5B-9B25-31CDE315A85E}"/>
              </a:ext>
            </a:extLst>
          </p:cNvPr>
          <p:cNvSpPr txBox="1"/>
          <p:nvPr/>
        </p:nvSpPr>
        <p:spPr>
          <a:xfrm>
            <a:off x="10731500" y="6315578"/>
            <a:ext cx="767557"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12</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Tree>
    <p:extLst>
      <p:ext uri="{BB962C8B-B14F-4D97-AF65-F5344CB8AC3E}">
        <p14:creationId xmlns:p14="http://schemas.microsoft.com/office/powerpoint/2010/main" val="138672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4573"/>
          </a:xfrm>
          <a:prstGeom prst="rect">
            <a:avLst/>
          </a:prstGeom>
        </p:spPr>
      </p:pic>
      <p:sp>
        <p:nvSpPr>
          <p:cNvPr id="5" name="TextBox 4"/>
          <p:cNvSpPr txBox="1"/>
          <p:nvPr/>
        </p:nvSpPr>
        <p:spPr>
          <a:xfrm>
            <a:off x="6627734" y="2613399"/>
            <a:ext cx="3831772" cy="830997"/>
          </a:xfrm>
          <a:prstGeom prst="rect">
            <a:avLst/>
          </a:prstGeom>
          <a:noFill/>
        </p:spPr>
        <p:txBody>
          <a:bodyPr wrap="square" rtlCol="0" anchor="ctr" anchorCtr="1">
            <a:spAutoFit/>
          </a:bodyPr>
          <a:lstStyle/>
          <a:p>
            <a:pPr algn="ctr"/>
            <a:r>
              <a:rPr lang="ru-RU" sz="2400" b="1" dirty="0">
                <a:solidFill>
                  <a:schemeClr val="bg1"/>
                </a:solidFill>
                <a:latin typeface="Elektra Text Pro" panose="02000503030000020004" pitchFamily="50" charset="-52"/>
              </a:rPr>
              <a:t>БЛАГОДАРЮ </a:t>
            </a:r>
          </a:p>
          <a:p>
            <a:pPr algn="ctr"/>
            <a:r>
              <a:rPr lang="ru-RU" sz="2400" b="1" dirty="0">
                <a:solidFill>
                  <a:schemeClr val="bg1"/>
                </a:solidFill>
                <a:latin typeface="Elektra Text Pro" panose="02000503030000020004" pitchFamily="50" charset="-52"/>
              </a:rPr>
              <a:t>ЗА ВНИМАНИЕ</a:t>
            </a:r>
          </a:p>
        </p:txBody>
      </p:sp>
      <p:sp>
        <p:nvSpPr>
          <p:cNvPr id="4" name="TextBox 3">
            <a:extLst>
              <a:ext uri="{FF2B5EF4-FFF2-40B4-BE49-F238E27FC236}">
                <a16:creationId xmlns:a16="http://schemas.microsoft.com/office/drawing/2014/main" id="{A2CAE37D-D22F-47BA-9D18-A2A62352EF1C}"/>
              </a:ext>
            </a:extLst>
          </p:cNvPr>
          <p:cNvSpPr txBox="1"/>
          <p:nvPr/>
        </p:nvSpPr>
        <p:spPr>
          <a:xfrm>
            <a:off x="6599501" y="4682300"/>
            <a:ext cx="3846286" cy="954107"/>
          </a:xfrm>
          <a:prstGeom prst="rect">
            <a:avLst/>
          </a:prstGeom>
          <a:noFill/>
        </p:spPr>
        <p:txBody>
          <a:bodyPr wrap="square" rtlCol="0" anchor="ctr" anchorCtr="1">
            <a:spAutoFit/>
          </a:bodyPr>
          <a:lstStyle/>
          <a:p>
            <a:pPr algn="ctr"/>
            <a:r>
              <a:rPr lang="ru-RU" sz="1400" dirty="0">
                <a:solidFill>
                  <a:schemeClr val="bg1"/>
                </a:solidFill>
                <a:latin typeface="Elektra Text Pro" panose="02000503030000020004" pitchFamily="50" charset="-52"/>
              </a:rPr>
              <a:t>Студент гр.6511-100503</a:t>
            </a:r>
            <a:r>
              <a:rPr lang="en-US" sz="1400" dirty="0">
                <a:solidFill>
                  <a:schemeClr val="bg1"/>
                </a:solidFill>
                <a:latin typeface="Elektra Text Pro" panose="02000503030000020004" pitchFamily="50" charset="-52"/>
              </a:rPr>
              <a:t>D</a:t>
            </a:r>
            <a:r>
              <a:rPr lang="ru-RU" sz="1400" dirty="0">
                <a:solidFill>
                  <a:schemeClr val="bg1"/>
                </a:solidFill>
                <a:latin typeface="Elektra Text Pro" panose="02000503030000020004" pitchFamily="50" charset="-52"/>
              </a:rPr>
              <a:t>,</a:t>
            </a:r>
          </a:p>
          <a:p>
            <a:pPr algn="ctr"/>
            <a:r>
              <a:rPr lang="ru-RU" sz="1400" dirty="0">
                <a:solidFill>
                  <a:schemeClr val="bg1"/>
                </a:solidFill>
                <a:latin typeface="Elektra Text Pro" panose="02000503030000020004" pitchFamily="50" charset="-52"/>
              </a:rPr>
              <a:t>Цой Глеб Владимирович</a:t>
            </a:r>
          </a:p>
          <a:p>
            <a:pPr algn="ctr"/>
            <a:r>
              <a:rPr lang="ru-RU" sz="1400" dirty="0">
                <a:solidFill>
                  <a:schemeClr val="bg1"/>
                </a:solidFill>
                <a:latin typeface="Elektra Text Pro" panose="02000503030000020004" pitchFamily="50" charset="-52"/>
              </a:rPr>
              <a:t>+7 902 186 96 72</a:t>
            </a:r>
          </a:p>
          <a:p>
            <a:pPr algn="ctr"/>
            <a:r>
              <a:rPr lang="en-US" sz="1400" dirty="0">
                <a:solidFill>
                  <a:schemeClr val="bg1"/>
                </a:solidFill>
                <a:latin typeface="Elektra Text Pro" panose="02000503030000020004" pitchFamily="50" charset="-52"/>
              </a:rPr>
              <a:t>tsoygleb2@gmail.com</a:t>
            </a:r>
            <a:endParaRPr lang="ru-RU" sz="1400"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4512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8D312E-348F-429B-A6A0-05A32E28B2F0}"/>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2</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7" name="TextBox 6">
            <a:extLst>
              <a:ext uri="{FF2B5EF4-FFF2-40B4-BE49-F238E27FC236}">
                <a16:creationId xmlns:a16="http://schemas.microsoft.com/office/drawing/2014/main" id="{3BD88113-46CD-4ABF-A4B8-0BDA814601C7}"/>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ЦЕЛЬ РАБОТЫ</a:t>
            </a:r>
          </a:p>
        </p:txBody>
      </p:sp>
      <p:sp>
        <p:nvSpPr>
          <p:cNvPr id="11" name="TextBox 10">
            <a:extLst>
              <a:ext uri="{FF2B5EF4-FFF2-40B4-BE49-F238E27FC236}">
                <a16:creationId xmlns:a16="http://schemas.microsoft.com/office/drawing/2014/main" id="{1FD77AA9-5AD7-4953-8378-750D5B3DE824}"/>
              </a:ext>
            </a:extLst>
          </p:cNvPr>
          <p:cNvSpPr txBox="1"/>
          <p:nvPr/>
        </p:nvSpPr>
        <p:spPr>
          <a:xfrm>
            <a:off x="1890305" y="1210000"/>
            <a:ext cx="8411390" cy="646331"/>
          </a:xfrm>
          <a:prstGeom prst="rect">
            <a:avLst/>
          </a:prstGeom>
          <a:noFill/>
        </p:spPr>
        <p:txBody>
          <a:bodyPr wrap="square" rtlCol="0" anchor="t">
            <a:spAutoFit/>
          </a:bodyPr>
          <a:lstStyle/>
          <a:p>
            <a:pPr algn="just"/>
            <a:r>
              <a:rPr lang="ru-RU" dirty="0">
                <a:latin typeface="Calibri" panose="020F0502020204030204" pitchFamily="34" charset="0"/>
                <a:cs typeface="Times New Roman" panose="02020603050405020304" pitchFamily="18" charset="0"/>
              </a:rPr>
              <a:t>Цель работы – исследование нового метода восстановления изображений по серии кадров низкого качества.</a:t>
            </a:r>
          </a:p>
        </p:txBody>
      </p:sp>
      <p:sp>
        <p:nvSpPr>
          <p:cNvPr id="13" name="TextBox 12">
            <a:extLst>
              <a:ext uri="{FF2B5EF4-FFF2-40B4-BE49-F238E27FC236}">
                <a16:creationId xmlns:a16="http://schemas.microsoft.com/office/drawing/2014/main" id="{092CD893-CF8A-46DC-B09E-0963A7C9CB1E}"/>
              </a:ext>
            </a:extLst>
          </p:cNvPr>
          <p:cNvSpPr txBox="1"/>
          <p:nvPr/>
        </p:nvSpPr>
        <p:spPr>
          <a:xfrm>
            <a:off x="1890305" y="2065420"/>
            <a:ext cx="6825432" cy="2862322"/>
          </a:xfrm>
          <a:prstGeom prst="rect">
            <a:avLst/>
          </a:prstGeom>
          <a:noFill/>
        </p:spPr>
        <p:txBody>
          <a:bodyPr wrap="square" rtlCol="0" anchor="t">
            <a:spAutoFit/>
          </a:bodyPr>
          <a:lstStyle/>
          <a:p>
            <a:pPr algn="just"/>
            <a:r>
              <a:rPr lang="ru-RU" dirty="0">
                <a:latin typeface="Calibri" panose="020F0502020204030204" pitchFamily="34" charset="0"/>
                <a:cs typeface="Times New Roman" panose="02020603050405020304" pitchFamily="18" charset="0"/>
              </a:rPr>
              <a:t>Поставленные задачи:</a:t>
            </a:r>
          </a:p>
          <a:p>
            <a:pPr marL="285750" indent="-285750" algn="just">
              <a:buFontTx/>
              <a:buChar char="-"/>
            </a:pPr>
            <a:r>
              <a:rPr lang="ru-RU" sz="1800" dirty="0">
                <a:effectLst/>
                <a:latin typeface="Calibri" panose="020F0502020204030204" pitchFamily="34" charset="0"/>
                <a:ea typeface="Calibri" panose="020F0502020204030204" pitchFamily="34" charset="0"/>
                <a:cs typeface="Times New Roman" panose="02020603050405020304" pitchFamily="18" charset="0"/>
              </a:rPr>
              <a:t>Исследование наиболее эффективного метода геометрического согласования кадров видеопоследовательности.</a:t>
            </a:r>
          </a:p>
          <a:p>
            <a:pPr marL="285750" indent="-285750" algn="just">
              <a:buFontTx/>
              <a:buChar char="-"/>
            </a:pPr>
            <a:r>
              <a:rPr lang="ru-RU" dirty="0">
                <a:latin typeface="Calibri" panose="020F0502020204030204" pitchFamily="34" charset="0"/>
                <a:ea typeface="Calibri" panose="020F0502020204030204" pitchFamily="34" charset="0"/>
                <a:cs typeface="Times New Roman" panose="02020603050405020304" pitchFamily="18" charset="0"/>
              </a:rPr>
              <a:t>Р</a:t>
            </a:r>
            <a:r>
              <a:rPr lang="ru-RU" sz="1800" dirty="0">
                <a:effectLst/>
                <a:latin typeface="Calibri" panose="020F0502020204030204" pitchFamily="34" charset="0"/>
                <a:ea typeface="Calibri" panose="020F0502020204030204" pitchFamily="34" charset="0"/>
                <a:cs typeface="Times New Roman" panose="02020603050405020304" pitchFamily="18" charset="0"/>
              </a:rPr>
              <a:t>еализация программного комплекса </a:t>
            </a:r>
            <a:r>
              <a:rPr lang="ru-RU" dirty="0">
                <a:latin typeface="Calibri" panose="020F0502020204030204" pitchFamily="34" charset="0"/>
                <a:cs typeface="Times New Roman" panose="02020603050405020304" pitchFamily="18" charset="0"/>
              </a:rPr>
              <a:t>повышения качества изображений.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Tx/>
              <a:buChar char="-"/>
            </a:pPr>
            <a:r>
              <a:rPr lang="ru-RU" sz="1800" dirty="0">
                <a:effectLst/>
                <a:latin typeface="Calibri" panose="020F0502020204030204" pitchFamily="34" charset="0"/>
                <a:ea typeface="Calibri" panose="020F0502020204030204" pitchFamily="34" charset="0"/>
                <a:cs typeface="Times New Roman" panose="02020603050405020304" pitchFamily="18" charset="0"/>
              </a:rPr>
              <a:t>Анализ результатов работы алгоритма на тестовых выборках видеокадров, типичных для задач криминалистической экспертизы.</a:t>
            </a:r>
          </a:p>
          <a:p>
            <a:pPr marL="285750" indent="-285750" algn="just">
              <a:buFontTx/>
              <a:buChar char="-"/>
            </a:pPr>
            <a:r>
              <a:rPr lang="ru-RU" sz="1800" dirty="0">
                <a:solidFill>
                  <a:srgbClr val="191000"/>
                </a:solidFill>
                <a:effectLst/>
                <a:latin typeface="Calibri" panose="020F0502020204030204" pitchFamily="34" charset="0"/>
                <a:cs typeface="Times New Roman" panose="02020603050405020304" pitchFamily="18" charset="0"/>
              </a:rPr>
              <a:t>Проведение сравнительного исследования разработанного метода с другим существующим</a:t>
            </a:r>
            <a:r>
              <a:rPr lang="ru-RU" sz="1800" dirty="0">
                <a:solidFill>
                  <a:srgbClr val="191000"/>
                </a:solidFill>
                <a:effectLst/>
                <a:latin typeface="Lora"/>
                <a:cs typeface="Times New Roman" panose="02020603050405020304" pitchFamily="18" charset="0"/>
              </a:rPr>
              <a:t> методом.</a:t>
            </a:r>
            <a:endParaRPr lang="ru-RU" dirty="0">
              <a:solidFill>
                <a:srgbClr val="191000"/>
              </a:solidFill>
              <a:latin typeface="Lora"/>
            </a:endParaRPr>
          </a:p>
        </p:txBody>
      </p:sp>
      <p:sp>
        <p:nvSpPr>
          <p:cNvPr id="8" name="TextBox 7">
            <a:extLst>
              <a:ext uri="{FF2B5EF4-FFF2-40B4-BE49-F238E27FC236}">
                <a16:creationId xmlns:a16="http://schemas.microsoft.com/office/drawing/2014/main" id="{02649A27-7958-4D1E-8FBB-3D32F6136226}"/>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Tree>
    <p:extLst>
      <p:ext uri="{BB962C8B-B14F-4D97-AF65-F5344CB8AC3E}">
        <p14:creationId xmlns:p14="http://schemas.microsoft.com/office/powerpoint/2010/main" val="4094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ОБЩЕЕ ОПИСАНИЕ ПРЕДЛАГАЕМОГО МЕТОДА</a:t>
            </a:r>
          </a:p>
        </p:txBody>
      </p:sp>
      <p:sp>
        <p:nvSpPr>
          <p:cNvPr id="8" name="TextBox 7"/>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3</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9" name="Прямоугольник 8">
            <a:extLst>
              <a:ext uri="{FF2B5EF4-FFF2-40B4-BE49-F238E27FC236}">
                <a16:creationId xmlns:a16="http://schemas.microsoft.com/office/drawing/2014/main" id="{2998A278-3FB3-450B-B3C6-CAB4631F2985}"/>
              </a:ext>
            </a:extLst>
          </p:cNvPr>
          <p:cNvSpPr/>
          <p:nvPr/>
        </p:nvSpPr>
        <p:spPr>
          <a:xfrm>
            <a:off x="8912634" y="5165592"/>
            <a:ext cx="2857638" cy="759791"/>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a:extLst>
              <a:ext uri="{FF2B5EF4-FFF2-40B4-BE49-F238E27FC236}">
                <a16:creationId xmlns:a16="http://schemas.microsoft.com/office/drawing/2014/main" id="{BDE5DF70-36DE-4C19-BB1C-F97A4B385F2E}"/>
              </a:ext>
            </a:extLst>
          </p:cNvPr>
          <p:cNvSpPr/>
          <p:nvPr/>
        </p:nvSpPr>
        <p:spPr>
          <a:xfrm>
            <a:off x="819432" y="1730851"/>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2" name="Прямая со стрелкой 11">
            <a:extLst>
              <a:ext uri="{FF2B5EF4-FFF2-40B4-BE49-F238E27FC236}">
                <a16:creationId xmlns:a16="http://schemas.microsoft.com/office/drawing/2014/main" id="{B4FFDD82-2F83-4F7E-849C-61CE9F79C18D}"/>
              </a:ext>
            </a:extLst>
          </p:cNvPr>
          <p:cNvCxnSpPr/>
          <p:nvPr/>
        </p:nvCxnSpPr>
        <p:spPr>
          <a:xfrm>
            <a:off x="5534291"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4299385E-7F2F-459C-9C97-35F2589D42F9}"/>
              </a:ext>
            </a:extLst>
          </p:cNvPr>
          <p:cNvCxnSpPr/>
          <p:nvPr/>
        </p:nvCxnSpPr>
        <p:spPr>
          <a:xfrm>
            <a:off x="7460929" y="2354660"/>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BA40704A-284D-42A2-8EE4-C71CE77C5931}"/>
              </a:ext>
            </a:extLst>
          </p:cNvPr>
          <p:cNvSpPr/>
          <p:nvPr/>
        </p:nvSpPr>
        <p:spPr>
          <a:xfrm>
            <a:off x="819432" y="3430883"/>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Прямая со стрелкой 14">
            <a:extLst>
              <a:ext uri="{FF2B5EF4-FFF2-40B4-BE49-F238E27FC236}">
                <a16:creationId xmlns:a16="http://schemas.microsoft.com/office/drawing/2014/main" id="{94066146-7008-4FB8-83C1-22FFFC53CF84}"/>
              </a:ext>
            </a:extLst>
          </p:cNvPr>
          <p:cNvCxnSpPr/>
          <p:nvPr/>
        </p:nvCxnSpPr>
        <p:spPr>
          <a:xfrm>
            <a:off x="7463789" y="3168181"/>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a:extLst>
              <a:ext uri="{FF2B5EF4-FFF2-40B4-BE49-F238E27FC236}">
                <a16:creationId xmlns:a16="http://schemas.microsoft.com/office/drawing/2014/main" id="{5E7374C3-7E5D-4BFE-BD18-D0CB69723D02}"/>
              </a:ext>
            </a:extLst>
          </p:cNvPr>
          <p:cNvSpPr/>
          <p:nvPr/>
        </p:nvSpPr>
        <p:spPr>
          <a:xfrm>
            <a:off x="819432" y="5165592"/>
            <a:ext cx="7474792" cy="75979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7" name="Прямая со стрелкой 16">
            <a:extLst>
              <a:ext uri="{FF2B5EF4-FFF2-40B4-BE49-F238E27FC236}">
                <a16:creationId xmlns:a16="http://schemas.microsoft.com/office/drawing/2014/main" id="{D3F3413F-7E9C-4566-A158-6607D89DB3A0}"/>
              </a:ext>
            </a:extLst>
          </p:cNvPr>
          <p:cNvCxnSpPr/>
          <p:nvPr/>
        </p:nvCxnSpPr>
        <p:spPr>
          <a:xfrm>
            <a:off x="3638258"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CEB2E3FE-C2F3-44A7-9FC0-15E8ED3BDF27}"/>
              </a:ext>
            </a:extLst>
          </p:cNvPr>
          <p:cNvCxnSpPr/>
          <p:nvPr/>
        </p:nvCxnSpPr>
        <p:spPr>
          <a:xfrm>
            <a:off x="3638258" y="488782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2D4BE3E3-7CF4-480C-9E48-ED77F791EDB9}"/>
              </a:ext>
            </a:extLst>
          </p:cNvPr>
          <p:cNvCxnSpPr/>
          <p:nvPr/>
        </p:nvCxnSpPr>
        <p:spPr>
          <a:xfrm>
            <a:off x="5545724"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EE8B807A-4B25-4D47-8403-0CE72815BE03}"/>
              </a:ext>
            </a:extLst>
          </p:cNvPr>
          <p:cNvCxnSpPr/>
          <p:nvPr/>
        </p:nvCxnSpPr>
        <p:spPr>
          <a:xfrm>
            <a:off x="7432348" y="490092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5C576137-5178-43AD-BF74-F43DE5486823}"/>
              </a:ext>
            </a:extLst>
          </p:cNvPr>
          <p:cNvCxnSpPr>
            <a:cxnSpLocks/>
            <a:endCxn id="26" idx="0"/>
          </p:cNvCxnSpPr>
          <p:nvPr/>
        </p:nvCxnSpPr>
        <p:spPr>
          <a:xfrm>
            <a:off x="3640869" y="2154826"/>
            <a:ext cx="0" cy="52481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Прямоугольник 21">
            <a:extLst>
              <a:ext uri="{FF2B5EF4-FFF2-40B4-BE49-F238E27FC236}">
                <a16:creationId xmlns:a16="http://schemas.microsoft.com/office/drawing/2014/main" id="{8DF54A16-EDB3-40A5-AB48-D65F6E82191A}"/>
              </a:ext>
            </a:extLst>
          </p:cNvPr>
          <p:cNvSpPr/>
          <p:nvPr/>
        </p:nvSpPr>
        <p:spPr>
          <a:xfrm>
            <a:off x="4672219"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pic>
        <p:nvPicPr>
          <p:cNvPr id="23" name="Рисунок 22">
            <a:extLst>
              <a:ext uri="{FF2B5EF4-FFF2-40B4-BE49-F238E27FC236}">
                <a16:creationId xmlns:a16="http://schemas.microsoft.com/office/drawing/2014/main" id="{581241D3-BD0D-4A70-8A59-E5D67B04B2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91218" y="5225905"/>
            <a:ext cx="662524" cy="662524"/>
          </a:xfrm>
          <a:prstGeom prst="rect">
            <a:avLst/>
          </a:prstGeom>
          <a:ln>
            <a:solidFill>
              <a:srgbClr val="00B050"/>
            </a:solidFill>
          </a:ln>
        </p:spPr>
      </p:pic>
      <p:sp>
        <p:nvSpPr>
          <p:cNvPr id="24" name="TextBox 23">
            <a:extLst>
              <a:ext uri="{FF2B5EF4-FFF2-40B4-BE49-F238E27FC236}">
                <a16:creationId xmlns:a16="http://schemas.microsoft.com/office/drawing/2014/main" id="{896F9B4C-C63F-454A-A1DA-0E6A2D14230C}"/>
              </a:ext>
            </a:extLst>
          </p:cNvPr>
          <p:cNvSpPr txBox="1"/>
          <p:nvPr/>
        </p:nvSpPr>
        <p:spPr>
          <a:xfrm>
            <a:off x="4352092" y="1210000"/>
            <a:ext cx="3487811" cy="369332"/>
          </a:xfrm>
          <a:prstGeom prst="rect">
            <a:avLst/>
          </a:prstGeom>
          <a:noFill/>
        </p:spPr>
        <p:txBody>
          <a:bodyPr wrap="square" rtlCol="0" anchor="t">
            <a:spAutoFit/>
          </a:bodyPr>
          <a:lstStyle/>
          <a:p>
            <a:pPr algn="just"/>
            <a:r>
              <a:rPr lang="ru-RU" dirty="0"/>
              <a:t>Схема предлагаемого метода</a:t>
            </a:r>
          </a:p>
        </p:txBody>
      </p:sp>
      <p:cxnSp>
        <p:nvCxnSpPr>
          <p:cNvPr id="25" name="Прямая со стрелкой 24">
            <a:extLst>
              <a:ext uri="{FF2B5EF4-FFF2-40B4-BE49-F238E27FC236}">
                <a16:creationId xmlns:a16="http://schemas.microsoft.com/office/drawing/2014/main" id="{D1867C33-003D-4CCC-B9FD-AEAB51EFB0E2}"/>
              </a:ext>
            </a:extLst>
          </p:cNvPr>
          <p:cNvCxnSpPr>
            <a:cxnSpLocks/>
            <a:stCxn id="32" idx="2"/>
            <a:endCxn id="36" idx="0"/>
          </p:cNvCxnSpPr>
          <p:nvPr/>
        </p:nvCxnSpPr>
        <p:spPr>
          <a:xfrm flipH="1">
            <a:off x="9705612" y="2837442"/>
            <a:ext cx="1228" cy="15229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Прямоугольник 25">
            <a:extLst>
              <a:ext uri="{FF2B5EF4-FFF2-40B4-BE49-F238E27FC236}">
                <a16:creationId xmlns:a16="http://schemas.microsoft.com/office/drawing/2014/main" id="{1267D647-5E97-4B20-8323-F4A811B93C53}"/>
              </a:ext>
            </a:extLst>
          </p:cNvPr>
          <p:cNvSpPr/>
          <p:nvPr/>
        </p:nvSpPr>
        <p:spPr>
          <a:xfrm>
            <a:off x="2775119"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cxnSp>
        <p:nvCxnSpPr>
          <p:cNvPr id="27" name="Прямая со стрелкой 26">
            <a:extLst>
              <a:ext uri="{FF2B5EF4-FFF2-40B4-BE49-F238E27FC236}">
                <a16:creationId xmlns:a16="http://schemas.microsoft.com/office/drawing/2014/main" id="{2BC9839B-A0B0-4E46-8BF3-FF3598E23922}"/>
              </a:ext>
            </a:extLst>
          </p:cNvPr>
          <p:cNvCxnSpPr>
            <a:cxnSpLocks/>
            <a:stCxn id="26" idx="2"/>
          </p:cNvCxnSpPr>
          <p:nvPr/>
        </p:nvCxnSpPr>
        <p:spPr>
          <a:xfrm>
            <a:off x="3640869" y="3255130"/>
            <a:ext cx="0" cy="2400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a:extLst>
              <a:ext uri="{FF2B5EF4-FFF2-40B4-BE49-F238E27FC236}">
                <a16:creationId xmlns:a16="http://schemas.microsoft.com/office/drawing/2014/main" id="{B9C0A285-0BDA-47B6-8FD3-BE250F039358}"/>
              </a:ext>
            </a:extLst>
          </p:cNvPr>
          <p:cNvSpPr/>
          <p:nvPr/>
        </p:nvSpPr>
        <p:spPr>
          <a:xfrm>
            <a:off x="2775119"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mc:AlternateContent xmlns:mc="http://schemas.openxmlformats.org/markup-compatibility/2006" xmlns:a14="http://schemas.microsoft.com/office/drawing/2010/main">
        <mc:Choice Requires="a14">
          <p:sp>
            <p:nvSpPr>
              <p:cNvPr id="29" name="Прямоугольник 28">
                <a:extLst>
                  <a:ext uri="{FF2B5EF4-FFF2-40B4-BE49-F238E27FC236}">
                    <a16:creationId xmlns:a16="http://schemas.microsoft.com/office/drawing/2014/main" id="{74ADAB93-3F97-46A1-8248-EA9BBD95037B}"/>
                  </a:ext>
                </a:extLst>
              </p:cNvPr>
              <p:cNvSpPr/>
              <p:nvPr/>
            </p:nvSpPr>
            <p:spPr>
              <a:xfrm>
                <a:off x="3644530" y="5212802"/>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29" name="Прямоугольник 28">
                <a:extLst>
                  <a:ext uri="{FF2B5EF4-FFF2-40B4-BE49-F238E27FC236}">
                    <a16:creationId xmlns:a16="http://schemas.microsoft.com/office/drawing/2014/main" id="{74ADAB93-3F97-46A1-8248-EA9BBD95037B}"/>
                  </a:ext>
                </a:extLst>
              </p:cNvPr>
              <p:cNvSpPr>
                <a:spLocks noRot="1" noChangeAspect="1" noMove="1" noResize="1" noEditPoints="1" noAdjustHandles="1" noChangeArrowheads="1" noChangeShapeType="1" noTextEdit="1"/>
              </p:cNvSpPr>
              <p:nvPr/>
            </p:nvSpPr>
            <p:spPr>
              <a:xfrm>
                <a:off x="3644530" y="5212802"/>
                <a:ext cx="662524" cy="649952"/>
              </a:xfrm>
              <a:prstGeom prst="rect">
                <a:avLst/>
              </a:prstGeom>
              <a:blipFill>
                <a:blip r:embed="rId5"/>
                <a:stretch>
                  <a:fillRect/>
                </a:stretch>
              </a:blipFill>
              <a:ln w="3175"/>
            </p:spPr>
            <p:txBody>
              <a:bodyPr/>
              <a:lstStyle/>
              <a:p>
                <a:r>
                  <a:rPr lang="ru-RU">
                    <a:noFill/>
                  </a:rPr>
                  <a:t> </a:t>
                </a:r>
              </a:p>
            </p:txBody>
          </p:sp>
        </mc:Fallback>
      </mc:AlternateContent>
      <p:sp>
        <p:nvSpPr>
          <p:cNvPr id="30" name="TextBox 29">
            <a:extLst>
              <a:ext uri="{FF2B5EF4-FFF2-40B4-BE49-F238E27FC236}">
                <a16:creationId xmlns:a16="http://schemas.microsoft.com/office/drawing/2014/main" id="{59A3C017-DB8B-4C13-A737-A583EEE09FFC}"/>
              </a:ext>
            </a:extLst>
          </p:cNvPr>
          <p:cNvSpPr txBox="1"/>
          <p:nvPr/>
        </p:nvSpPr>
        <p:spPr>
          <a:xfrm>
            <a:off x="6205590" y="5493422"/>
            <a:ext cx="525517" cy="369332"/>
          </a:xfrm>
          <a:prstGeom prst="rect">
            <a:avLst/>
          </a:prstGeom>
          <a:noFill/>
        </p:spPr>
        <p:txBody>
          <a:bodyPr wrap="square" rtlCol="0">
            <a:spAutoFit/>
          </a:bodyPr>
          <a:lstStyle/>
          <a:p>
            <a:r>
              <a:rPr lang="en-US" dirty="0"/>
              <a:t>…</a:t>
            </a:r>
            <a:endParaRPr lang="ru-RU" dirty="0"/>
          </a:p>
        </p:txBody>
      </p:sp>
      <p:sp>
        <p:nvSpPr>
          <p:cNvPr id="31" name="Правая фигурная скобка 30">
            <a:extLst>
              <a:ext uri="{FF2B5EF4-FFF2-40B4-BE49-F238E27FC236}">
                <a16:creationId xmlns:a16="http://schemas.microsoft.com/office/drawing/2014/main" id="{1CC173F7-FC00-4595-8C25-D2F9D7FB64C9}"/>
              </a:ext>
            </a:extLst>
          </p:cNvPr>
          <p:cNvSpPr/>
          <p:nvPr/>
        </p:nvSpPr>
        <p:spPr>
          <a:xfrm>
            <a:off x="8402034" y="2114282"/>
            <a:ext cx="327577" cy="3379140"/>
          </a:xfrm>
          <a:prstGeom prst="rightBrace">
            <a:avLst>
              <a:gd name="adj1" fmla="val 59318"/>
              <a:gd name="adj2" fmla="val 2069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8A7D911-BCEA-4068-BFD1-280A96B65660}"/>
              </a:ext>
            </a:extLst>
          </p:cNvPr>
          <p:cNvSpPr/>
          <p:nvPr/>
        </p:nvSpPr>
        <p:spPr>
          <a:xfrm>
            <a:off x="8912634" y="2261948"/>
            <a:ext cx="1588411"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Геометрическое согласование</a:t>
            </a:r>
          </a:p>
        </p:txBody>
      </p:sp>
      <p:cxnSp>
        <p:nvCxnSpPr>
          <p:cNvPr id="33" name="Прямая со стрелкой 32">
            <a:extLst>
              <a:ext uri="{FF2B5EF4-FFF2-40B4-BE49-F238E27FC236}">
                <a16:creationId xmlns:a16="http://schemas.microsoft.com/office/drawing/2014/main" id="{5B7E7CCA-BB49-4003-BAE4-A333BC5B00D7}"/>
              </a:ext>
            </a:extLst>
          </p:cNvPr>
          <p:cNvCxnSpPr>
            <a:cxnSpLocks/>
            <a:stCxn id="22" idx="2"/>
          </p:cNvCxnSpPr>
          <p:nvPr/>
        </p:nvCxnSpPr>
        <p:spPr>
          <a:xfrm>
            <a:off x="5537969" y="3255130"/>
            <a:ext cx="326" cy="2419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Прямоугольник 33">
            <a:extLst>
              <a:ext uri="{FF2B5EF4-FFF2-40B4-BE49-F238E27FC236}">
                <a16:creationId xmlns:a16="http://schemas.microsoft.com/office/drawing/2014/main" id="{DFDE20EC-C718-47F8-ABAB-F417CCDF02A6}"/>
              </a:ext>
            </a:extLst>
          </p:cNvPr>
          <p:cNvSpPr/>
          <p:nvPr/>
        </p:nvSpPr>
        <p:spPr>
          <a:xfrm>
            <a:off x="4672623"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p:cxnSp>
        <p:nvCxnSpPr>
          <p:cNvPr id="35" name="Прямая со стрелкой 34">
            <a:extLst>
              <a:ext uri="{FF2B5EF4-FFF2-40B4-BE49-F238E27FC236}">
                <a16:creationId xmlns:a16="http://schemas.microsoft.com/office/drawing/2014/main" id="{037E5953-CB15-4417-A780-EE166095F4E8}"/>
              </a:ext>
            </a:extLst>
          </p:cNvPr>
          <p:cNvCxnSpPr>
            <a:cxnSpLocks/>
            <a:stCxn id="32" idx="2"/>
          </p:cNvCxnSpPr>
          <p:nvPr/>
        </p:nvCxnSpPr>
        <p:spPr>
          <a:xfrm flipH="1">
            <a:off x="9706226" y="2837442"/>
            <a:ext cx="614" cy="29986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5DCE77CE-3A08-4462-A674-0AA002D5D13D}"/>
              </a:ext>
            </a:extLst>
          </p:cNvPr>
          <p:cNvSpPr/>
          <p:nvPr/>
        </p:nvSpPr>
        <p:spPr>
          <a:xfrm>
            <a:off x="8912635" y="4360425"/>
            <a:ext cx="1585953"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t>Комплексирование кадров</a:t>
            </a:r>
          </a:p>
        </p:txBody>
      </p:sp>
      <p:cxnSp>
        <p:nvCxnSpPr>
          <p:cNvPr id="37" name="Прямая со стрелкой 36">
            <a:extLst>
              <a:ext uri="{FF2B5EF4-FFF2-40B4-BE49-F238E27FC236}">
                <a16:creationId xmlns:a16="http://schemas.microsoft.com/office/drawing/2014/main" id="{2FB03A6A-ADB8-4FE2-B653-B81FF4DD02A0}"/>
              </a:ext>
            </a:extLst>
          </p:cNvPr>
          <p:cNvCxnSpPr>
            <a:cxnSpLocks/>
            <a:stCxn id="36" idx="2"/>
          </p:cNvCxnSpPr>
          <p:nvPr/>
        </p:nvCxnSpPr>
        <p:spPr>
          <a:xfrm>
            <a:off x="9705612" y="4935919"/>
            <a:ext cx="614" cy="22967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Прямоугольник 37">
            <a:extLst>
              <a:ext uri="{FF2B5EF4-FFF2-40B4-BE49-F238E27FC236}">
                <a16:creationId xmlns:a16="http://schemas.microsoft.com/office/drawing/2014/main" id="{1BB5FFAA-D6D8-4409-9995-21BB4344CB45}"/>
              </a:ext>
            </a:extLst>
          </p:cNvPr>
          <p:cNvSpPr/>
          <p:nvPr/>
        </p:nvSpPr>
        <p:spPr>
          <a:xfrm>
            <a:off x="6562725" y="4360425"/>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Вычисление ошибок интерполяции</a:t>
            </a:r>
          </a:p>
        </p:txBody>
      </p:sp>
      <mc:AlternateContent xmlns:mc="http://schemas.openxmlformats.org/markup-compatibility/2006" xmlns:a14="http://schemas.microsoft.com/office/drawing/2010/main">
        <mc:Choice Requires="a14">
          <p:sp>
            <p:nvSpPr>
              <p:cNvPr id="39" name="Прямоугольник 38">
                <a:extLst>
                  <a:ext uri="{FF2B5EF4-FFF2-40B4-BE49-F238E27FC236}">
                    <a16:creationId xmlns:a16="http://schemas.microsoft.com/office/drawing/2014/main" id="{05D8C834-6755-404B-8871-967D3B348F9C}"/>
                  </a:ext>
                </a:extLst>
              </p:cNvPr>
              <p:cNvSpPr/>
              <p:nvPr/>
            </p:nvSpPr>
            <p:spPr>
              <a:xfrm>
                <a:off x="5538103"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39" name="Прямоугольник 38">
                <a:extLst>
                  <a:ext uri="{FF2B5EF4-FFF2-40B4-BE49-F238E27FC236}">
                    <a16:creationId xmlns:a16="http://schemas.microsoft.com/office/drawing/2014/main" id="{05D8C834-6755-404B-8871-967D3B348F9C}"/>
                  </a:ext>
                </a:extLst>
              </p:cNvPr>
              <p:cNvSpPr>
                <a:spLocks noRot="1" noChangeAspect="1" noMove="1" noResize="1" noEditPoints="1" noAdjustHandles="1" noChangeArrowheads="1" noChangeShapeType="1" noTextEdit="1"/>
              </p:cNvSpPr>
              <p:nvPr/>
            </p:nvSpPr>
            <p:spPr>
              <a:xfrm>
                <a:off x="5538103" y="5232613"/>
                <a:ext cx="662524" cy="649952"/>
              </a:xfrm>
              <a:prstGeom prst="rect">
                <a:avLst/>
              </a:prstGeom>
              <a:blipFill>
                <a:blip r:embed="rId6"/>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 name="Прямоугольник 39">
                <a:extLst>
                  <a:ext uri="{FF2B5EF4-FFF2-40B4-BE49-F238E27FC236}">
                    <a16:creationId xmlns:a16="http://schemas.microsoft.com/office/drawing/2014/main" id="{E8841AC3-1FE6-4786-8FEB-3F0B91F9FE0C}"/>
                  </a:ext>
                </a:extLst>
              </p:cNvPr>
              <p:cNvSpPr/>
              <p:nvPr/>
            </p:nvSpPr>
            <p:spPr>
              <a:xfrm>
                <a:off x="7435606" y="5232613"/>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0" name="Прямоугольник 39">
                <a:extLst>
                  <a:ext uri="{FF2B5EF4-FFF2-40B4-BE49-F238E27FC236}">
                    <a16:creationId xmlns:a16="http://schemas.microsoft.com/office/drawing/2014/main" id="{E8841AC3-1FE6-4786-8FEB-3F0B91F9FE0C}"/>
                  </a:ext>
                </a:extLst>
              </p:cNvPr>
              <p:cNvSpPr>
                <a:spLocks noRot="1" noChangeAspect="1" noMove="1" noResize="1" noEditPoints="1" noAdjustHandles="1" noChangeArrowheads="1" noChangeShapeType="1" noTextEdit="1"/>
              </p:cNvSpPr>
              <p:nvPr/>
            </p:nvSpPr>
            <p:spPr>
              <a:xfrm>
                <a:off x="7435606" y="5232613"/>
                <a:ext cx="662524" cy="649952"/>
              </a:xfrm>
              <a:prstGeom prst="rect">
                <a:avLst/>
              </a:prstGeom>
              <a:blipFill>
                <a:blip r:embed="rId7"/>
                <a:stretch>
                  <a:fillRect/>
                </a:stretch>
              </a:blipFill>
              <a:ln w="31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Прямоугольник 40">
                <a:extLst>
                  <a:ext uri="{FF2B5EF4-FFF2-40B4-BE49-F238E27FC236}">
                    <a16:creationId xmlns:a16="http://schemas.microsoft.com/office/drawing/2014/main" id="{D2E6656F-AD8D-47E3-961D-7D9D7C728487}"/>
                  </a:ext>
                </a:extLst>
              </p:cNvPr>
              <p:cNvSpPr/>
              <p:nvPr/>
            </p:nvSpPr>
            <p:spPr>
              <a:xfrm>
                <a:off x="9637460" y="31156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1" name="Прямоугольник 40">
                <a:extLst>
                  <a:ext uri="{FF2B5EF4-FFF2-40B4-BE49-F238E27FC236}">
                    <a16:creationId xmlns:a16="http://schemas.microsoft.com/office/drawing/2014/main" id="{D2E6656F-AD8D-47E3-961D-7D9D7C728487}"/>
                  </a:ext>
                </a:extLst>
              </p:cNvPr>
              <p:cNvSpPr>
                <a:spLocks noRot="1" noChangeAspect="1" noMove="1" noResize="1" noEditPoints="1" noAdjustHandles="1" noChangeArrowheads="1" noChangeShapeType="1" noTextEdit="1"/>
              </p:cNvSpPr>
              <p:nvPr/>
            </p:nvSpPr>
            <p:spPr>
              <a:xfrm>
                <a:off x="9637460" y="3115687"/>
                <a:ext cx="662524" cy="649952"/>
              </a:xfrm>
              <a:prstGeom prst="rect">
                <a:avLst/>
              </a:prstGeom>
              <a:blipFill>
                <a:blip r:embed="rId8"/>
                <a:stretch>
                  <a:fillRect/>
                </a:stretch>
              </a:blipFill>
              <a:ln w="3175"/>
            </p:spPr>
            <p:txBody>
              <a:bodyPr/>
              <a:lstStyle/>
              <a:p>
                <a:r>
                  <a:rPr lang="ru-RU">
                    <a:noFill/>
                  </a:rPr>
                  <a:t> </a:t>
                </a:r>
              </a:p>
            </p:txBody>
          </p:sp>
        </mc:Fallback>
      </mc:AlternateContent>
      <p:pic>
        <p:nvPicPr>
          <p:cNvPr id="42" name="Рисунок 41">
            <a:extLst>
              <a:ext uri="{FF2B5EF4-FFF2-40B4-BE49-F238E27FC236}">
                <a16:creationId xmlns:a16="http://schemas.microsoft.com/office/drawing/2014/main" id="{67EE5E08-1405-4803-80AA-E80E26D4917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990600" y="3115875"/>
            <a:ext cx="656384" cy="656384"/>
          </a:xfrm>
          <a:prstGeom prst="rect">
            <a:avLst/>
          </a:prstGeom>
        </p:spPr>
      </p:pic>
      <mc:AlternateContent xmlns:mc="http://schemas.openxmlformats.org/markup-compatibility/2006" xmlns:a14="http://schemas.microsoft.com/office/drawing/2010/main">
        <mc:Choice Requires="a14">
          <p:sp>
            <p:nvSpPr>
              <p:cNvPr id="43" name="Прямоугольник 42">
                <a:extLst>
                  <a:ext uri="{FF2B5EF4-FFF2-40B4-BE49-F238E27FC236}">
                    <a16:creationId xmlns:a16="http://schemas.microsoft.com/office/drawing/2014/main" id="{C4D788E2-8B92-4AFC-9662-65C5FDEF6875}"/>
                  </a:ext>
                </a:extLst>
              </p:cNvPr>
              <p:cNvSpPr/>
              <p:nvPr/>
            </p:nvSpPr>
            <p:spPr>
              <a:xfrm>
                <a:off x="9789860" y="32680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𝑠𝑞</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3" name="Прямоугольник 42">
                <a:extLst>
                  <a:ext uri="{FF2B5EF4-FFF2-40B4-BE49-F238E27FC236}">
                    <a16:creationId xmlns:a16="http://schemas.microsoft.com/office/drawing/2014/main" id="{C4D788E2-8B92-4AFC-9662-65C5FDEF6875}"/>
                  </a:ext>
                </a:extLst>
              </p:cNvPr>
              <p:cNvSpPr>
                <a:spLocks noRot="1" noChangeAspect="1" noMove="1" noResize="1" noEditPoints="1" noAdjustHandles="1" noChangeArrowheads="1" noChangeShapeType="1" noTextEdit="1"/>
              </p:cNvSpPr>
              <p:nvPr/>
            </p:nvSpPr>
            <p:spPr>
              <a:xfrm>
                <a:off x="9789860" y="3268087"/>
                <a:ext cx="662524" cy="649952"/>
              </a:xfrm>
              <a:prstGeom prst="rect">
                <a:avLst/>
              </a:prstGeom>
              <a:blipFill>
                <a:blip r:embed="rId8"/>
                <a:stretch>
                  <a:fillRect/>
                </a:stretch>
              </a:blipFill>
              <a:ln w="3175"/>
            </p:spPr>
            <p:txBody>
              <a:bodyPr/>
              <a:lstStyle/>
              <a:p>
                <a:r>
                  <a:rPr lang="ru-RU">
                    <a:noFill/>
                  </a:rPr>
                  <a:t> </a:t>
                </a:r>
              </a:p>
            </p:txBody>
          </p:sp>
        </mc:Fallback>
      </mc:AlternateContent>
      <p:pic>
        <p:nvPicPr>
          <p:cNvPr id="44" name="Рисунок 43">
            <a:extLst>
              <a:ext uri="{FF2B5EF4-FFF2-40B4-BE49-F238E27FC236}">
                <a16:creationId xmlns:a16="http://schemas.microsoft.com/office/drawing/2014/main" id="{CF1A4DFB-1D7A-4D51-990E-C6356CC7A8B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143000" y="3268275"/>
            <a:ext cx="656384" cy="656384"/>
          </a:xfrm>
          <a:prstGeom prst="rect">
            <a:avLst/>
          </a:prstGeom>
        </p:spPr>
      </p:pic>
      <mc:AlternateContent xmlns:mc="http://schemas.openxmlformats.org/markup-compatibility/2006" xmlns:a14="http://schemas.microsoft.com/office/drawing/2010/main">
        <mc:Choice Requires="a14">
          <p:sp>
            <p:nvSpPr>
              <p:cNvPr id="45" name="Прямоугольник 44">
                <a:extLst>
                  <a:ext uri="{FF2B5EF4-FFF2-40B4-BE49-F238E27FC236}">
                    <a16:creationId xmlns:a16="http://schemas.microsoft.com/office/drawing/2014/main" id="{5B6C3548-05BE-49BA-A8E0-282738E6ABFF}"/>
                  </a:ext>
                </a:extLst>
              </p:cNvPr>
              <p:cNvSpPr/>
              <p:nvPr/>
            </p:nvSpPr>
            <p:spPr>
              <a:xfrm>
                <a:off x="9942260" y="3420487"/>
                <a:ext cx="662524" cy="64995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ru-RU" sz="2400" i="1" smtClean="0">
                              <a:latin typeface="Cambria Math" panose="02040503050406030204" pitchFamily="18" charset="0"/>
                              <a:ea typeface="Cambria Math" panose="02040503050406030204" pitchFamily="18" charset="0"/>
                            </a:rPr>
                          </m:ctrlPr>
                        </m:sSubSupPr>
                        <m:e>
                          <m:r>
                            <a:rPr lang="ru-RU" sz="2400" i="1">
                              <a:latin typeface="Cambria Math" panose="02040503050406030204" pitchFamily="18" charset="0"/>
                              <a:ea typeface="Cambria Math" panose="02040503050406030204" pitchFamily="18" charset="0"/>
                            </a:rPr>
                            <m:t>𝜀</m:t>
                          </m:r>
                        </m:e>
                        <m:sub>
                          <m:r>
                            <a:rPr lang="ru-RU" sz="2400" b="0" i="1" smtClean="0">
                              <a:latin typeface="Cambria Math" panose="02040503050406030204" pitchFamily="18" charset="0"/>
                              <a:ea typeface="Cambria Math" panose="02040503050406030204" pitchFamily="18" charset="0"/>
                            </a:rPr>
                            <m:t>кв</m:t>
                          </m:r>
                        </m:sub>
                        <m:sup>
                          <m:r>
                            <a:rPr lang="ru-RU" sz="2400" b="0" i="1" smtClean="0">
                              <a:latin typeface="Cambria Math" panose="02040503050406030204" pitchFamily="18" charset="0"/>
                              <a:ea typeface="Cambria Math" panose="02040503050406030204" pitchFamily="18" charset="0"/>
                            </a:rPr>
                            <m:t>2</m:t>
                          </m:r>
                        </m:sup>
                      </m:sSubSup>
                    </m:oMath>
                  </m:oMathPara>
                </a14:m>
                <a:endParaRPr lang="ru-RU" sz="2400" dirty="0"/>
              </a:p>
            </p:txBody>
          </p:sp>
        </mc:Choice>
        <mc:Fallback xmlns="">
          <p:sp>
            <p:nvSpPr>
              <p:cNvPr id="45" name="Прямоугольник 44">
                <a:extLst>
                  <a:ext uri="{FF2B5EF4-FFF2-40B4-BE49-F238E27FC236}">
                    <a16:creationId xmlns:a16="http://schemas.microsoft.com/office/drawing/2014/main" id="{5B6C3548-05BE-49BA-A8E0-282738E6ABFF}"/>
                  </a:ext>
                </a:extLst>
              </p:cNvPr>
              <p:cNvSpPr>
                <a:spLocks noRot="1" noChangeAspect="1" noMove="1" noResize="1" noEditPoints="1" noAdjustHandles="1" noChangeArrowheads="1" noChangeShapeType="1" noTextEdit="1"/>
              </p:cNvSpPr>
              <p:nvPr/>
            </p:nvSpPr>
            <p:spPr>
              <a:xfrm>
                <a:off x="9942260" y="3420487"/>
                <a:ext cx="662524" cy="649952"/>
              </a:xfrm>
              <a:prstGeom prst="rect">
                <a:avLst/>
              </a:prstGeom>
              <a:blipFill>
                <a:blip r:embed="rId10"/>
                <a:stretch>
                  <a:fillRect/>
                </a:stretch>
              </a:blipFill>
              <a:ln w="3175"/>
            </p:spPr>
            <p:txBody>
              <a:bodyPr/>
              <a:lstStyle/>
              <a:p>
                <a:r>
                  <a:rPr lang="ru-RU">
                    <a:noFill/>
                  </a:rPr>
                  <a:t> </a:t>
                </a:r>
              </a:p>
            </p:txBody>
          </p:sp>
        </mc:Fallback>
      </mc:AlternateContent>
      <p:pic>
        <p:nvPicPr>
          <p:cNvPr id="46" name="Рисунок 45">
            <a:extLst>
              <a:ext uri="{FF2B5EF4-FFF2-40B4-BE49-F238E27FC236}">
                <a16:creationId xmlns:a16="http://schemas.microsoft.com/office/drawing/2014/main" id="{E2FE7509-7011-446D-A6A0-417A46D5078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295400" y="3420675"/>
            <a:ext cx="656384" cy="656384"/>
          </a:xfrm>
          <a:prstGeom prst="rect">
            <a:avLst/>
          </a:prstGeom>
        </p:spPr>
      </p:pic>
      <p:sp>
        <p:nvSpPr>
          <p:cNvPr id="47" name="TextBox 46">
            <a:extLst>
              <a:ext uri="{FF2B5EF4-FFF2-40B4-BE49-F238E27FC236}">
                <a16:creationId xmlns:a16="http://schemas.microsoft.com/office/drawing/2014/main" id="{8ED69C18-2AD9-40EC-A559-0DCE446B0164}"/>
              </a:ext>
            </a:extLst>
          </p:cNvPr>
          <p:cNvSpPr txBox="1"/>
          <p:nvPr/>
        </p:nvSpPr>
        <p:spPr>
          <a:xfrm>
            <a:off x="819432" y="1787580"/>
            <a:ext cx="2494974" cy="646331"/>
          </a:xfrm>
          <a:prstGeom prst="rect">
            <a:avLst/>
          </a:prstGeom>
          <a:noFill/>
        </p:spPr>
        <p:txBody>
          <a:bodyPr wrap="square" rtlCol="0">
            <a:spAutoFit/>
          </a:bodyPr>
          <a:lstStyle/>
          <a:p>
            <a:pPr algn="ctr"/>
            <a:r>
              <a:rPr lang="ru-RU" dirty="0">
                <a:solidFill>
                  <a:srgbClr val="191000"/>
                </a:solidFill>
                <a:latin typeface="Lora"/>
              </a:rPr>
              <a:t>Кадры наблюдаемого видеосигнала </a:t>
            </a:r>
          </a:p>
        </p:txBody>
      </p:sp>
      <p:sp>
        <p:nvSpPr>
          <p:cNvPr id="48" name="TextBox 47">
            <a:extLst>
              <a:ext uri="{FF2B5EF4-FFF2-40B4-BE49-F238E27FC236}">
                <a16:creationId xmlns:a16="http://schemas.microsoft.com/office/drawing/2014/main" id="{82EFCC01-5076-4118-A03B-3C85957B8402}"/>
              </a:ext>
            </a:extLst>
          </p:cNvPr>
          <p:cNvSpPr txBox="1"/>
          <p:nvPr/>
        </p:nvSpPr>
        <p:spPr>
          <a:xfrm>
            <a:off x="819432" y="3484421"/>
            <a:ext cx="2491273" cy="646331"/>
          </a:xfrm>
          <a:prstGeom prst="rect">
            <a:avLst/>
          </a:prstGeom>
          <a:noFill/>
        </p:spPr>
        <p:txBody>
          <a:bodyPr wrap="square" rtlCol="0">
            <a:spAutoFit/>
          </a:bodyPr>
          <a:lstStyle/>
          <a:p>
            <a:pPr algn="ctr"/>
            <a:r>
              <a:rPr lang="ru-RU" dirty="0">
                <a:solidFill>
                  <a:srgbClr val="191000"/>
                </a:solidFill>
                <a:latin typeface="Lora"/>
              </a:rPr>
              <a:t>Интерполированные</a:t>
            </a:r>
            <a:endParaRPr lang="en-US" dirty="0">
              <a:solidFill>
                <a:srgbClr val="191000"/>
              </a:solidFill>
              <a:latin typeface="Lora"/>
            </a:endParaRPr>
          </a:p>
          <a:p>
            <a:pPr algn="ctr"/>
            <a:r>
              <a:rPr lang="ru-RU" dirty="0">
                <a:solidFill>
                  <a:srgbClr val="191000"/>
                </a:solidFill>
                <a:latin typeface="Lora"/>
              </a:rPr>
              <a:t> кадры</a:t>
            </a:r>
          </a:p>
        </p:txBody>
      </p:sp>
      <p:sp>
        <p:nvSpPr>
          <p:cNvPr id="49" name="TextBox 48">
            <a:extLst>
              <a:ext uri="{FF2B5EF4-FFF2-40B4-BE49-F238E27FC236}">
                <a16:creationId xmlns:a16="http://schemas.microsoft.com/office/drawing/2014/main" id="{2CB7F607-AFE0-459C-BEBF-2DB0F4FE8819}"/>
              </a:ext>
            </a:extLst>
          </p:cNvPr>
          <p:cNvSpPr txBox="1"/>
          <p:nvPr/>
        </p:nvSpPr>
        <p:spPr>
          <a:xfrm>
            <a:off x="819432" y="5225905"/>
            <a:ext cx="2187675" cy="646331"/>
          </a:xfrm>
          <a:prstGeom prst="rect">
            <a:avLst/>
          </a:prstGeom>
          <a:noFill/>
        </p:spPr>
        <p:txBody>
          <a:bodyPr wrap="square" rtlCol="0">
            <a:spAutoFit/>
          </a:bodyPr>
          <a:lstStyle/>
          <a:p>
            <a:pPr algn="ctr"/>
            <a:r>
              <a:rPr lang="ru-RU" dirty="0">
                <a:solidFill>
                  <a:srgbClr val="191000"/>
                </a:solidFill>
                <a:latin typeface="Lora"/>
              </a:rPr>
              <a:t>Дополнительный канал обработки</a:t>
            </a:r>
          </a:p>
        </p:txBody>
      </p:sp>
      <p:sp>
        <p:nvSpPr>
          <p:cNvPr id="50" name="Прямоугольник 49">
            <a:extLst>
              <a:ext uri="{FF2B5EF4-FFF2-40B4-BE49-F238E27FC236}">
                <a16:creationId xmlns:a16="http://schemas.microsoft.com/office/drawing/2014/main" id="{3EE7FD69-8883-4DBD-8F04-E4119B26CCED}"/>
              </a:ext>
            </a:extLst>
          </p:cNvPr>
          <p:cNvSpPr/>
          <p:nvPr/>
        </p:nvSpPr>
        <p:spPr>
          <a:xfrm>
            <a:off x="6562724" y="2679636"/>
            <a:ext cx="1731500" cy="57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300" dirty="0"/>
              <a:t>Интерполяция сетки пикселей</a:t>
            </a:r>
          </a:p>
        </p:txBody>
      </p:sp>
      <p:pic>
        <p:nvPicPr>
          <p:cNvPr id="51" name="Рисунок 50">
            <a:extLst>
              <a:ext uri="{FF2B5EF4-FFF2-40B4-BE49-F238E27FC236}">
                <a16:creationId xmlns:a16="http://schemas.microsoft.com/office/drawing/2014/main" id="{5262E650-58CD-48CD-A30B-9103D60C1AF7}"/>
              </a:ext>
            </a:extLst>
          </p:cNvPr>
          <p:cNvPicPr>
            <a:picLocks noChangeAspect="1"/>
          </p:cNvPicPr>
          <p:nvPr/>
        </p:nvPicPr>
        <p:blipFill>
          <a:blip r:embed="rId11"/>
          <a:stretch>
            <a:fillRect/>
          </a:stretch>
        </p:blipFill>
        <p:spPr>
          <a:xfrm>
            <a:off x="3314408" y="1796173"/>
            <a:ext cx="647700" cy="647700"/>
          </a:xfrm>
          <a:prstGeom prst="rect">
            <a:avLst/>
          </a:prstGeom>
        </p:spPr>
      </p:pic>
      <p:pic>
        <p:nvPicPr>
          <p:cNvPr id="52" name="Рисунок 51">
            <a:extLst>
              <a:ext uri="{FF2B5EF4-FFF2-40B4-BE49-F238E27FC236}">
                <a16:creationId xmlns:a16="http://schemas.microsoft.com/office/drawing/2014/main" id="{FD5AB4D8-F8EB-4E25-A526-2BEBAE502D67}"/>
              </a:ext>
            </a:extLst>
          </p:cNvPr>
          <p:cNvPicPr>
            <a:picLocks noChangeAspect="1"/>
          </p:cNvPicPr>
          <p:nvPr/>
        </p:nvPicPr>
        <p:blipFill>
          <a:blip r:embed="rId12"/>
          <a:stretch>
            <a:fillRect/>
          </a:stretch>
        </p:blipFill>
        <p:spPr>
          <a:xfrm>
            <a:off x="5223152" y="1797034"/>
            <a:ext cx="647700" cy="647700"/>
          </a:xfrm>
          <a:prstGeom prst="rect">
            <a:avLst/>
          </a:prstGeom>
        </p:spPr>
      </p:pic>
      <p:pic>
        <p:nvPicPr>
          <p:cNvPr id="53" name="Рисунок 52">
            <a:extLst>
              <a:ext uri="{FF2B5EF4-FFF2-40B4-BE49-F238E27FC236}">
                <a16:creationId xmlns:a16="http://schemas.microsoft.com/office/drawing/2014/main" id="{F4CA7FB2-50FE-47CB-97D3-1F1ACA42506C}"/>
              </a:ext>
            </a:extLst>
          </p:cNvPr>
          <p:cNvPicPr>
            <a:picLocks noChangeAspect="1"/>
          </p:cNvPicPr>
          <p:nvPr/>
        </p:nvPicPr>
        <p:blipFill>
          <a:blip r:embed="rId13"/>
          <a:stretch>
            <a:fillRect/>
          </a:stretch>
        </p:blipFill>
        <p:spPr>
          <a:xfrm>
            <a:off x="7102183" y="1797169"/>
            <a:ext cx="647700" cy="647700"/>
          </a:xfrm>
          <a:prstGeom prst="rect">
            <a:avLst/>
          </a:prstGeom>
        </p:spPr>
      </p:pic>
      <p:pic>
        <p:nvPicPr>
          <p:cNvPr id="54" name="Рисунок 53">
            <a:extLst>
              <a:ext uri="{FF2B5EF4-FFF2-40B4-BE49-F238E27FC236}">
                <a16:creationId xmlns:a16="http://schemas.microsoft.com/office/drawing/2014/main" id="{F830C639-11B7-4110-9E40-AEE47F17E61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319598" y="3493157"/>
            <a:ext cx="656384" cy="656384"/>
          </a:xfrm>
          <a:prstGeom prst="rect">
            <a:avLst/>
          </a:prstGeom>
        </p:spPr>
      </p:pic>
      <p:cxnSp>
        <p:nvCxnSpPr>
          <p:cNvPr id="55" name="Прямая со стрелкой 54">
            <a:extLst>
              <a:ext uri="{FF2B5EF4-FFF2-40B4-BE49-F238E27FC236}">
                <a16:creationId xmlns:a16="http://schemas.microsoft.com/office/drawing/2014/main" id="{724FD29A-6D33-414F-B527-08F5EF4E0E3D}"/>
              </a:ext>
            </a:extLst>
          </p:cNvPr>
          <p:cNvCxnSpPr/>
          <p:nvPr/>
        </p:nvCxnSpPr>
        <p:spPr>
          <a:xfrm>
            <a:off x="5530349" y="4035449"/>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a:extLst>
              <a:ext uri="{FF2B5EF4-FFF2-40B4-BE49-F238E27FC236}">
                <a16:creationId xmlns:a16="http://schemas.microsoft.com/office/drawing/2014/main" id="{02733E8D-651B-4AF2-B89B-E5ABC039ED93}"/>
              </a:ext>
            </a:extLst>
          </p:cNvPr>
          <p:cNvCxnSpPr/>
          <p:nvPr/>
        </p:nvCxnSpPr>
        <p:spPr>
          <a:xfrm>
            <a:off x="7463789" y="4028186"/>
            <a:ext cx="0" cy="3249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7" name="Рисунок 56">
            <a:extLst>
              <a:ext uri="{FF2B5EF4-FFF2-40B4-BE49-F238E27FC236}">
                <a16:creationId xmlns:a16="http://schemas.microsoft.com/office/drawing/2014/main" id="{EFA6BCFC-484C-4247-889D-1FA2CA760CE3}"/>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09464" y="3493157"/>
            <a:ext cx="656384" cy="656384"/>
          </a:xfrm>
          <a:prstGeom prst="rect">
            <a:avLst/>
          </a:prstGeom>
        </p:spPr>
      </p:pic>
      <p:pic>
        <p:nvPicPr>
          <p:cNvPr id="58" name="Рисунок 57">
            <a:extLst>
              <a:ext uri="{FF2B5EF4-FFF2-40B4-BE49-F238E27FC236}">
                <a16:creationId xmlns:a16="http://schemas.microsoft.com/office/drawing/2014/main" id="{BBDD3390-9CBB-4DEC-AD84-01ABA339874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122056" y="3493157"/>
            <a:ext cx="656384" cy="656384"/>
          </a:xfrm>
          <a:prstGeom prst="rect">
            <a:avLst/>
          </a:prstGeom>
        </p:spPr>
      </p:pic>
      <p:sp>
        <p:nvSpPr>
          <p:cNvPr id="59" name="TextBox 58">
            <a:extLst>
              <a:ext uri="{FF2B5EF4-FFF2-40B4-BE49-F238E27FC236}">
                <a16:creationId xmlns:a16="http://schemas.microsoft.com/office/drawing/2014/main" id="{03A97553-9F7F-4445-8948-D29A01175923}"/>
              </a:ext>
            </a:extLst>
          </p:cNvPr>
          <p:cNvSpPr txBox="1"/>
          <p:nvPr/>
        </p:nvSpPr>
        <p:spPr>
          <a:xfrm>
            <a:off x="9653742" y="5225905"/>
            <a:ext cx="2187675" cy="646331"/>
          </a:xfrm>
          <a:prstGeom prst="rect">
            <a:avLst/>
          </a:prstGeom>
          <a:noFill/>
        </p:spPr>
        <p:txBody>
          <a:bodyPr wrap="square" rtlCol="0">
            <a:spAutoFit/>
          </a:bodyPr>
          <a:lstStyle/>
          <a:p>
            <a:pPr algn="ctr"/>
            <a:r>
              <a:rPr lang="ru-RU" dirty="0">
                <a:solidFill>
                  <a:srgbClr val="191000"/>
                </a:solidFill>
                <a:latin typeface="Lora"/>
              </a:rPr>
              <a:t>Восстановленное изображение</a:t>
            </a:r>
          </a:p>
        </p:txBody>
      </p:sp>
      <p:pic>
        <p:nvPicPr>
          <p:cNvPr id="60" name="Рисунок 59">
            <a:extLst>
              <a:ext uri="{FF2B5EF4-FFF2-40B4-BE49-F238E27FC236}">
                <a16:creationId xmlns:a16="http://schemas.microsoft.com/office/drawing/2014/main" id="{7F4F4B27-46F4-4681-B0FB-1FA3D21DA48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983769" y="5217295"/>
            <a:ext cx="656384" cy="656384"/>
          </a:xfrm>
          <a:prstGeom prst="rect">
            <a:avLst/>
          </a:prstGeom>
        </p:spPr>
      </p:pic>
      <p:pic>
        <p:nvPicPr>
          <p:cNvPr id="61" name="Рисунок 60">
            <a:extLst>
              <a:ext uri="{FF2B5EF4-FFF2-40B4-BE49-F238E27FC236}">
                <a16:creationId xmlns:a16="http://schemas.microsoft.com/office/drawing/2014/main" id="{D430FD61-3E7A-4FFE-B54A-ECFDDD8B8944}"/>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872843" y="5232613"/>
            <a:ext cx="656384" cy="656384"/>
          </a:xfrm>
          <a:prstGeom prst="rect">
            <a:avLst/>
          </a:prstGeom>
        </p:spPr>
      </p:pic>
      <p:pic>
        <p:nvPicPr>
          <p:cNvPr id="62" name="Рисунок 61">
            <a:extLst>
              <a:ext uri="{FF2B5EF4-FFF2-40B4-BE49-F238E27FC236}">
                <a16:creationId xmlns:a16="http://schemas.microsoft.com/office/drawing/2014/main" id="{DE52A963-EE79-4BC4-A8DF-6131CF5B37C6}"/>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769649" y="5232613"/>
            <a:ext cx="656384" cy="656384"/>
          </a:xfrm>
          <a:prstGeom prst="rect">
            <a:avLst/>
          </a:prstGeom>
        </p:spPr>
      </p:pic>
      <p:sp>
        <p:nvSpPr>
          <p:cNvPr id="63" name="TextBox 62">
            <a:extLst>
              <a:ext uri="{FF2B5EF4-FFF2-40B4-BE49-F238E27FC236}">
                <a16:creationId xmlns:a16="http://schemas.microsoft.com/office/drawing/2014/main" id="{C62F0B25-9335-4149-8E26-50FBA9A41C55}"/>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Tree>
    <p:extLst>
      <p:ext uri="{BB962C8B-B14F-4D97-AF65-F5344CB8AC3E}">
        <p14:creationId xmlns:p14="http://schemas.microsoft.com/office/powerpoint/2010/main" val="180602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CBE0D74-EFB8-4955-B955-3B241BAF479C}"/>
              </a:ext>
            </a:extLst>
          </p:cNvPr>
          <p:cNvPicPr>
            <a:picLocks noChangeAspect="1"/>
          </p:cNvPicPr>
          <p:nvPr/>
        </p:nvPicPr>
        <p:blipFill rotWithShape="1">
          <a:blip r:embed="rId4">
            <a:extLst>
              <a:ext uri="{28A0092B-C50C-407E-A947-70E740481C1C}">
                <a14:useLocalDpi xmlns:a14="http://schemas.microsoft.com/office/drawing/2010/main"/>
              </a:ext>
            </a:extLst>
          </a:blip>
          <a:srcRect l="43728" t="8499" b="20359"/>
          <a:stretch/>
        </p:blipFill>
        <p:spPr>
          <a:xfrm>
            <a:off x="5809304" y="2424988"/>
            <a:ext cx="3061291" cy="2944542"/>
          </a:xfrm>
          <a:prstGeom prst="rect">
            <a:avLst/>
          </a:prstGeom>
        </p:spPr>
      </p:pic>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БИЛИНЕЙНАЯ ИНТЕРПОЛЯЦИЯ. ОЦЕНКА ОШИБКИ ИНТЕРПОЛЯЦИИ</a:t>
            </a:r>
          </a:p>
        </p:txBody>
      </p:sp>
      <p:sp>
        <p:nvSpPr>
          <p:cNvPr id="6" name="TextBox 5">
            <a:extLst>
              <a:ext uri="{FF2B5EF4-FFF2-40B4-BE49-F238E27FC236}">
                <a16:creationId xmlns:a16="http://schemas.microsoft.com/office/drawing/2014/main" id="{FC3D9C6E-7E57-42C2-B9EF-5F393F18BEC1}"/>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4</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1D2991-4671-4881-A213-B4A629BED3D5}"/>
                  </a:ext>
                </a:extLst>
              </p:cNvPr>
              <p:cNvSpPr txBox="1"/>
              <p:nvPr/>
            </p:nvSpPr>
            <p:spPr>
              <a:xfrm>
                <a:off x="842530" y="1579332"/>
                <a:ext cx="10190428" cy="598562"/>
              </a:xfrm>
              <a:prstGeom prst="rect">
                <a:avLst/>
              </a:prstGeom>
              <a:noFill/>
            </p:spPr>
            <p:txBody>
              <a:bodyPr wrap="square">
                <a:spAutoFit/>
              </a:bodyPr>
              <a:lstStyle>
                <a:defPPr>
                  <a:defRPr lang="ru-RU"/>
                </a:defPPr>
                <a:lvl1pPr>
                  <a:defRPr i="1">
                    <a:effectLst/>
                    <a:latin typeface="Cambria Math" panose="02040503050406030204" pitchFamily="18" charset="0"/>
                    <a:ea typeface="Calibri" panose="020F0502020204030204" pitchFamily="34" charset="0"/>
                    <a:cs typeface="Times New Roman" panose="02020603050405020304" pitchFamily="18" charset="0"/>
                  </a:defRPr>
                </a:lvl1pPr>
              </a:lstStyle>
              <a:p>
                <a:pPr/>
                <a14:m>
                  <m:oMathPara xmlns:m="http://schemas.openxmlformats.org/officeDocument/2006/math">
                    <m:oMathParaPr>
                      <m:jc m:val="left"/>
                    </m:oMathParaPr>
                    <m:oMath xmlns:m="http://schemas.openxmlformats.org/officeDocument/2006/math">
                      <m:acc>
                        <m:accPr>
                          <m:chr m:val="̂"/>
                          <m:ctrlPr>
                            <a:rPr lang="ru-RU" i="1">
                              <a:latin typeface="Cambria Math" panose="02040503050406030204" pitchFamily="18" charset="0"/>
                            </a:rPr>
                          </m:ctrlPr>
                        </m:accPr>
                        <m:e>
                          <m:r>
                            <a:rPr lang="ru-RU">
                              <a:latin typeface="Cambria Math" panose="02040503050406030204" pitchFamily="18" charset="0"/>
                            </a:rPr>
                            <m:t>𝑥</m:t>
                          </m:r>
                        </m:e>
                      </m:acc>
                      <m:d>
                        <m:dPr>
                          <m:ctrlPr>
                            <a:rPr lang="ru-RU" i="1">
                              <a:latin typeface="Cambria Math" panose="02040503050406030204" pitchFamily="18" charset="0"/>
                            </a:rPr>
                          </m:ctrlPr>
                        </m:dPr>
                        <m:e>
                          <m:r>
                            <a:rPr lang="ru-RU">
                              <a:latin typeface="Cambria Math" panose="02040503050406030204" pitchFamily="18" charset="0"/>
                            </a:rPr>
                            <m:t>𝑡</m:t>
                          </m:r>
                          <m:r>
                            <a:rPr lang="ru-RU">
                              <a:latin typeface="Cambria Math" panose="02040503050406030204" pitchFamily="18" charset="0"/>
                            </a:rPr>
                            <m:t>,</m:t>
                          </m:r>
                          <m:r>
                            <a:rPr lang="ru-RU">
                              <a:latin typeface="Cambria Math" panose="02040503050406030204" pitchFamily="18" charset="0"/>
                            </a:rPr>
                            <m:t>𝜏</m:t>
                          </m:r>
                        </m:e>
                      </m:d>
                      <m:r>
                        <a:rPr lang="ru-RU">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1−</m:t>
                          </m:r>
                          <m:f>
                            <m:fPr>
                              <m:ctrlPr>
                                <a:rPr lang="ru-RU" i="1">
                                  <a:latin typeface="Cambria Math" panose="02040503050406030204" pitchFamily="18" charset="0"/>
                                </a:rPr>
                              </m:ctrlPr>
                            </m:fPr>
                            <m:num>
                              <m:r>
                                <a:rPr lang="en-US">
                                  <a:latin typeface="Cambria Math" panose="02040503050406030204" pitchFamily="18" charset="0"/>
                                </a:rPr>
                                <m:t>𝑡</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𝜏</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0,0</m:t>
                          </m:r>
                        </m:e>
                      </m:d>
                      <m:r>
                        <a:rPr lang="en-US">
                          <a:latin typeface="Cambria Math" panose="02040503050406030204" pitchFamily="18" charset="0"/>
                        </a:rPr>
                        <m:t>+</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en-US">
                                  <a:latin typeface="Cambria Math" panose="02040503050406030204" pitchFamily="18" charset="0"/>
                                </a:rPr>
                                <m:t>𝜏</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0,</m:t>
                          </m:r>
                          <m:r>
                            <a:rPr lang="en-US">
                              <a:latin typeface="Cambria Math" panose="02040503050406030204" pitchFamily="18" charset="0"/>
                            </a:rPr>
                            <m:t>𝑇</m:t>
                          </m:r>
                        </m:e>
                      </m:d>
                      <m:r>
                        <a:rPr lang="en-US">
                          <a:latin typeface="Cambria Math" panose="02040503050406030204" pitchFamily="18" charset="0"/>
                        </a:rPr>
                        <m:t>+</m:t>
                      </m:r>
                      <m:d>
                        <m:dPr>
                          <m:ctrlPr>
                            <a:rPr lang="ru-RU" i="1">
                              <a:latin typeface="Cambria Math" panose="02040503050406030204" pitchFamily="18" charset="0"/>
                            </a:rPr>
                          </m:ctrlPr>
                        </m:dPr>
                        <m:e>
                          <m:f>
                            <m:fPr>
                              <m:ctrlPr>
                                <a:rPr lang="ru-RU" i="1">
                                  <a:latin typeface="Cambria Math" panose="02040503050406030204" pitchFamily="18" charset="0"/>
                                </a:rPr>
                              </m:ctrlPr>
                            </m:fPr>
                            <m:num>
                              <m:r>
                                <a:rPr lang="en-US">
                                  <a:latin typeface="Cambria Math" panose="02040503050406030204" pitchFamily="18" charset="0"/>
                                </a:rPr>
                                <m:t>𝑡</m:t>
                              </m:r>
                            </m:num>
                            <m:den>
                              <m:r>
                                <a:rPr lang="en-US">
                                  <a:latin typeface="Cambria Math" panose="02040503050406030204" pitchFamily="18" charset="0"/>
                                </a:rPr>
                                <m:t>𝑇</m:t>
                              </m:r>
                            </m:den>
                          </m:f>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e>
                      </m:d>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𝑇</m:t>
                          </m:r>
                          <m:r>
                            <a:rPr lang="en-US">
                              <a:latin typeface="Cambria Math" panose="02040503050406030204" pitchFamily="18" charset="0"/>
                            </a:rPr>
                            <m:t>,0</m:t>
                          </m:r>
                        </m:e>
                      </m:d>
                      <m:r>
                        <a:rPr lang="en-US">
                          <a:latin typeface="Cambria Math" panose="02040503050406030204" pitchFamily="18" charset="0"/>
                        </a:rPr>
                        <m:t>+</m:t>
                      </m:r>
                      <m:f>
                        <m:fPr>
                          <m:ctrlPr>
                            <a:rPr lang="ru-RU" i="1">
                              <a:latin typeface="Cambria Math" panose="02040503050406030204" pitchFamily="18" charset="0"/>
                            </a:rPr>
                          </m:ctrlPr>
                        </m:fPr>
                        <m:num>
                          <m:r>
                            <a:rPr lang="en-US">
                              <a:latin typeface="Cambria Math" panose="02040503050406030204" pitchFamily="18" charset="0"/>
                            </a:rPr>
                            <m:t>𝑡</m:t>
                          </m:r>
                          <m:r>
                            <a:rPr lang="en-US">
                              <a:latin typeface="Cambria Math" panose="02040503050406030204" pitchFamily="18" charset="0"/>
                            </a:rPr>
                            <m:t>𝜏</m:t>
                          </m:r>
                        </m:num>
                        <m:den>
                          <m:sSup>
                            <m:sSupPr>
                              <m:ctrlPr>
                                <a:rPr lang="ru-RU"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r>
                        <a:rPr lang="en-US">
                          <a:latin typeface="Cambria Math" panose="02040503050406030204" pitchFamily="18" charset="0"/>
                        </a:rPr>
                        <m:t>𝑦</m:t>
                      </m:r>
                      <m:d>
                        <m:dPr>
                          <m:ctrlPr>
                            <a:rPr lang="ru-RU" i="1">
                              <a:latin typeface="Cambria Math" panose="02040503050406030204" pitchFamily="18" charset="0"/>
                            </a:rPr>
                          </m:ctrlPr>
                        </m:dPr>
                        <m:e>
                          <m:r>
                            <a:rPr lang="en-US">
                              <a:latin typeface="Cambria Math" panose="02040503050406030204" pitchFamily="18" charset="0"/>
                            </a:rPr>
                            <m:t>𝑇</m:t>
                          </m:r>
                          <m:r>
                            <a:rPr lang="en-US">
                              <a:latin typeface="Cambria Math" panose="02040503050406030204" pitchFamily="18" charset="0"/>
                            </a:rPr>
                            <m:t>,</m:t>
                          </m:r>
                          <m:r>
                            <a:rPr lang="en-US">
                              <a:latin typeface="Cambria Math" panose="02040503050406030204" pitchFamily="18" charset="0"/>
                            </a:rPr>
                            <m:t>𝑇</m:t>
                          </m:r>
                        </m:e>
                      </m:d>
                    </m:oMath>
                  </m:oMathPara>
                </a14:m>
                <a:endParaRPr lang="ru-RU" dirty="0"/>
              </a:p>
            </p:txBody>
          </p:sp>
        </mc:Choice>
        <mc:Fallback xmlns="">
          <p:sp>
            <p:nvSpPr>
              <p:cNvPr id="11" name="TextBox 10">
                <a:extLst>
                  <a:ext uri="{FF2B5EF4-FFF2-40B4-BE49-F238E27FC236}">
                    <a16:creationId xmlns:a16="http://schemas.microsoft.com/office/drawing/2014/main" id="{F31D2991-4671-4881-A213-B4A629BED3D5}"/>
                  </a:ext>
                </a:extLst>
              </p:cNvPr>
              <p:cNvSpPr txBox="1">
                <a:spLocks noRot="1" noChangeAspect="1" noMove="1" noResize="1" noEditPoints="1" noAdjustHandles="1" noChangeArrowheads="1" noChangeShapeType="1" noTextEdit="1"/>
              </p:cNvSpPr>
              <p:nvPr/>
            </p:nvSpPr>
            <p:spPr>
              <a:xfrm>
                <a:off x="842530" y="1579332"/>
                <a:ext cx="10190428" cy="598562"/>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CDFFA2-66B2-42F0-A97D-9430C93F2099}"/>
                  </a:ext>
                </a:extLst>
              </p:cNvPr>
              <p:cNvSpPr txBox="1"/>
              <p:nvPr/>
            </p:nvSpPr>
            <p:spPr>
              <a:xfrm>
                <a:off x="842531" y="2951877"/>
                <a:ext cx="4319995" cy="720325"/>
              </a:xfrm>
              <a:prstGeom prst="rect">
                <a:avLst/>
              </a:prstGeom>
              <a:noFill/>
            </p:spPr>
            <p:txBody>
              <a:bodyPr wrap="square">
                <a:spAutoFit/>
              </a:bodyPr>
              <a:lstStyle>
                <a:defPPr>
                  <a:defRPr lang="ru-RU"/>
                </a:defPPr>
                <a:lvl1pPr>
                  <a:defRPr i="1">
                    <a:effectLst/>
                    <a:latin typeface="Cambria Math" panose="02040503050406030204" pitchFamily="18" charset="0"/>
                    <a:ea typeface="Calibri" panose="020F0502020204030204" pitchFamily="34" charset="0"/>
                    <a:cs typeface="Times New Roman" panose="02020603050405020304" pitchFamily="18" charset="0"/>
                  </a:defRPr>
                </a:lvl1pPr>
              </a:lstStyle>
              <a:p>
                <a:pPr/>
                <a14:m>
                  <m:oMathPara xmlns:m="http://schemas.openxmlformats.org/officeDocument/2006/math">
                    <m:oMathParaPr>
                      <m:jc m:val="left"/>
                    </m:oMathParaPr>
                    <m:oMath xmlns:m="http://schemas.openxmlformats.org/officeDocument/2006/math">
                      <m:sSubSup>
                        <m:sSubSupPr>
                          <m:ctrlPr>
                            <a:rPr lang="ru-RU" i="1">
                              <a:latin typeface="Cambria Math" panose="02040503050406030204" pitchFamily="18" charset="0"/>
                            </a:rPr>
                          </m:ctrlPr>
                        </m:sSubSupPr>
                        <m:e>
                          <m:r>
                            <a:rPr lang="ru-RU">
                              <a:latin typeface="Cambria Math" panose="02040503050406030204" pitchFamily="18" charset="0"/>
                            </a:rPr>
                            <m:t>𝐷</m:t>
                          </m:r>
                        </m:e>
                        <m:sub>
                          <m:r>
                            <a:rPr lang="ru-RU">
                              <a:latin typeface="Cambria Math" panose="02040503050406030204" pitchFamily="18" charset="0"/>
                            </a:rPr>
                            <m:t>𝜀</m:t>
                          </m:r>
                        </m:sub>
                        <m:sup>
                          <m:d>
                            <m:dPr>
                              <m:ctrlPr>
                                <a:rPr lang="ru-RU" i="1">
                                  <a:latin typeface="Cambria Math" panose="02040503050406030204" pitchFamily="18" charset="0"/>
                                </a:rPr>
                              </m:ctrlPr>
                            </m:dPr>
                            <m:e>
                              <m:r>
                                <a:rPr lang="ru-RU">
                                  <a:latin typeface="Cambria Math" panose="02040503050406030204" pitchFamily="18" charset="0"/>
                                </a:rPr>
                                <m:t>𝑥</m:t>
                              </m:r>
                            </m:e>
                          </m:d>
                        </m:sup>
                      </m:sSubSup>
                      <m:d>
                        <m:dPr>
                          <m:sepChr m:val=","/>
                          <m:ctrlPr>
                            <a:rPr lang="ru-RU" i="1">
                              <a:latin typeface="Cambria Math" panose="02040503050406030204" pitchFamily="18" charset="0"/>
                            </a:rPr>
                          </m:ctrlPr>
                        </m:dPr>
                        <m:e>
                          <m:r>
                            <a:rPr lang="ru-RU">
                              <a:latin typeface="Cambria Math" panose="02040503050406030204" pitchFamily="18" charset="0"/>
                            </a:rPr>
                            <m:t>𝑡</m:t>
                          </m:r>
                        </m:e>
                        <m:e>
                          <m:r>
                            <a:rPr lang="ru-RU">
                              <a:latin typeface="Cambria Math" panose="02040503050406030204" pitchFamily="18" charset="0"/>
                            </a:rPr>
                            <m:t>𝜏</m:t>
                          </m:r>
                        </m:e>
                      </m:d>
                      <m:r>
                        <a:rPr lang="ru-RU">
                          <a:latin typeface="Cambria Math" panose="02040503050406030204" pitchFamily="18" charset="0"/>
                        </a:rPr>
                        <m:t>=2</m:t>
                      </m:r>
                      <m:sSub>
                        <m:sSubPr>
                          <m:ctrlPr>
                            <a:rPr lang="ru-RU" i="1">
                              <a:latin typeface="Cambria Math" panose="02040503050406030204" pitchFamily="18" charset="0"/>
                            </a:rPr>
                          </m:ctrlPr>
                        </m:sSubPr>
                        <m:e>
                          <m:r>
                            <a:rPr lang="ru-RU">
                              <a:latin typeface="Cambria Math" panose="02040503050406030204" pitchFamily="18" charset="0"/>
                            </a:rPr>
                            <m:t>𝐷</m:t>
                          </m:r>
                        </m:e>
                        <m:sub>
                          <m:r>
                            <a:rPr lang="ru-RU">
                              <a:latin typeface="Cambria Math" panose="02040503050406030204" pitchFamily="18" charset="0"/>
                            </a:rPr>
                            <m:t>𝑥</m:t>
                          </m:r>
                        </m:sub>
                      </m:sSub>
                      <m:r>
                        <a:rPr lang="ru-RU">
                          <a:latin typeface="Cambria Math" panose="02040503050406030204" pitchFamily="18" charset="0"/>
                        </a:rPr>
                        <m:t>𝛼</m:t>
                      </m:r>
                      <m:d>
                        <m:dPr>
                          <m:ctrlPr>
                            <a:rPr lang="ru-RU" i="1">
                              <a:latin typeface="Cambria Math" panose="02040503050406030204" pitchFamily="18" charset="0"/>
                            </a:rPr>
                          </m:ctrlPr>
                        </m:dPr>
                        <m:e>
                          <m:r>
                            <a:rPr lang="ru-RU">
                              <a:latin typeface="Cambria Math" panose="02040503050406030204" pitchFamily="18" charset="0"/>
                            </a:rPr>
                            <m:t>𝑡</m:t>
                          </m:r>
                          <m:r>
                            <a:rPr lang="ru-RU">
                              <a:latin typeface="Cambria Math" panose="02040503050406030204" pitchFamily="18" charset="0"/>
                            </a:rPr>
                            <m:t>+ </m:t>
                          </m:r>
                          <m:r>
                            <a:rPr lang="ru-RU">
                              <a:latin typeface="Cambria Math" panose="02040503050406030204" pitchFamily="18" charset="0"/>
                            </a:rPr>
                            <m:t>𝜏</m:t>
                          </m:r>
                          <m:r>
                            <a:rPr lang="ru-RU">
                              <a:latin typeface="Cambria Math" panose="02040503050406030204" pitchFamily="18" charset="0"/>
                            </a:rPr>
                            <m:t>−</m:t>
                          </m:r>
                          <m:f>
                            <m:fPr>
                              <m:ctrlPr>
                                <a:rPr lang="ru-RU" i="1">
                                  <a:latin typeface="Cambria Math" panose="02040503050406030204" pitchFamily="18" charset="0"/>
                                </a:rPr>
                              </m:ctrlPr>
                            </m:fPr>
                            <m:num>
                              <m:sSup>
                                <m:sSupPr>
                                  <m:ctrlPr>
                                    <a:rPr lang="ru-RU" i="1">
                                      <a:latin typeface="Cambria Math" panose="02040503050406030204" pitchFamily="18" charset="0"/>
                                    </a:rPr>
                                  </m:ctrlPr>
                                </m:sSupPr>
                                <m:e>
                                  <m:r>
                                    <a:rPr lang="ru-RU">
                                      <a:latin typeface="Cambria Math" panose="02040503050406030204" pitchFamily="18" charset="0"/>
                                    </a:rPr>
                                    <m:t>𝑡</m:t>
                                  </m:r>
                                </m:e>
                                <m:sup>
                                  <m:r>
                                    <a:rPr lang="ru-RU">
                                      <a:latin typeface="Cambria Math" panose="02040503050406030204" pitchFamily="18" charset="0"/>
                                    </a:rPr>
                                    <m:t>2</m:t>
                                  </m:r>
                                </m:sup>
                              </m:sSup>
                            </m:num>
                            <m:den>
                              <m:r>
                                <a:rPr lang="ru-RU">
                                  <a:latin typeface="Cambria Math" panose="02040503050406030204" pitchFamily="18" charset="0"/>
                                </a:rPr>
                                <m:t>𝑇</m:t>
                              </m:r>
                            </m:den>
                          </m:f>
                          <m:r>
                            <a:rPr lang="ru-RU">
                              <a:latin typeface="Cambria Math" panose="02040503050406030204" pitchFamily="18" charset="0"/>
                            </a:rPr>
                            <m:t>−</m:t>
                          </m:r>
                          <m:f>
                            <m:fPr>
                              <m:ctrlPr>
                                <a:rPr lang="ru-RU" i="1">
                                  <a:latin typeface="Cambria Math" panose="02040503050406030204" pitchFamily="18" charset="0"/>
                                </a:rPr>
                              </m:ctrlPr>
                            </m:fPr>
                            <m:num>
                              <m:sSup>
                                <m:sSupPr>
                                  <m:ctrlPr>
                                    <a:rPr lang="ru-RU" i="1">
                                      <a:latin typeface="Cambria Math" panose="02040503050406030204" pitchFamily="18" charset="0"/>
                                    </a:rPr>
                                  </m:ctrlPr>
                                </m:sSupPr>
                                <m:e>
                                  <m:r>
                                    <a:rPr lang="ru-RU">
                                      <a:latin typeface="Cambria Math" panose="02040503050406030204" pitchFamily="18" charset="0"/>
                                    </a:rPr>
                                    <m:t>𝜏</m:t>
                                  </m:r>
                                </m:e>
                                <m:sup>
                                  <m:r>
                                    <a:rPr lang="ru-RU">
                                      <a:latin typeface="Cambria Math" panose="02040503050406030204" pitchFamily="18" charset="0"/>
                                    </a:rPr>
                                    <m:t>2</m:t>
                                  </m:r>
                                </m:sup>
                              </m:sSup>
                            </m:num>
                            <m:den>
                              <m:r>
                                <a:rPr lang="ru-RU">
                                  <a:latin typeface="Cambria Math" panose="02040503050406030204" pitchFamily="18" charset="0"/>
                                </a:rPr>
                                <m:t>𝑇</m:t>
                              </m:r>
                            </m:den>
                          </m:f>
                        </m:e>
                      </m:d>
                    </m:oMath>
                  </m:oMathPara>
                </a14:m>
                <a:endParaRPr lang="ru-RU" dirty="0"/>
              </a:p>
            </p:txBody>
          </p:sp>
        </mc:Choice>
        <mc:Fallback xmlns="">
          <p:sp>
            <p:nvSpPr>
              <p:cNvPr id="13" name="TextBox 12">
                <a:extLst>
                  <a:ext uri="{FF2B5EF4-FFF2-40B4-BE49-F238E27FC236}">
                    <a16:creationId xmlns:a16="http://schemas.microsoft.com/office/drawing/2014/main" id="{24CDFFA2-66B2-42F0-A97D-9430C93F2099}"/>
                  </a:ext>
                </a:extLst>
              </p:cNvPr>
              <p:cNvSpPr txBox="1">
                <a:spLocks noRot="1" noChangeAspect="1" noMove="1" noResize="1" noEditPoints="1" noAdjustHandles="1" noChangeArrowheads="1" noChangeShapeType="1" noTextEdit="1"/>
              </p:cNvSpPr>
              <p:nvPr/>
            </p:nvSpPr>
            <p:spPr>
              <a:xfrm>
                <a:off x="842531" y="2951877"/>
                <a:ext cx="4319995" cy="720325"/>
              </a:xfrm>
              <a:prstGeom prst="rect">
                <a:avLst/>
              </a:prstGeom>
              <a:blipFill>
                <a:blip r:embed="rId6"/>
                <a:stretch>
                  <a:fillRect/>
                </a:stretch>
              </a:blipFill>
            </p:spPr>
            <p:txBody>
              <a:bodyPr/>
              <a:lstStyle/>
              <a:p>
                <a:r>
                  <a:rPr lang="ru-RU">
                    <a:noFill/>
                  </a:rPr>
                  <a:t> </a:t>
                </a:r>
              </a:p>
            </p:txBody>
          </p:sp>
        </mc:Fallback>
      </mc:AlternateContent>
      <p:sp>
        <p:nvSpPr>
          <p:cNvPr id="14" name="TextBox 13">
            <a:extLst>
              <a:ext uri="{FF2B5EF4-FFF2-40B4-BE49-F238E27FC236}">
                <a16:creationId xmlns:a16="http://schemas.microsoft.com/office/drawing/2014/main" id="{0F1B4362-F04F-4623-8C98-F53E1A01E935}"/>
              </a:ext>
            </a:extLst>
          </p:cNvPr>
          <p:cNvSpPr txBox="1"/>
          <p:nvPr/>
        </p:nvSpPr>
        <p:spPr>
          <a:xfrm>
            <a:off x="842531" y="1210000"/>
            <a:ext cx="6041470" cy="369332"/>
          </a:xfrm>
          <a:prstGeom prst="rect">
            <a:avLst/>
          </a:prstGeom>
          <a:noFill/>
        </p:spPr>
        <p:txBody>
          <a:bodyPr wrap="square" rtlCol="0" anchor="t">
            <a:spAutoFit/>
          </a:bodyPr>
          <a:lstStyle/>
          <a:p>
            <a:r>
              <a:rPr lang="ru-RU" dirty="0">
                <a:solidFill>
                  <a:srgbClr val="191000"/>
                </a:solidFill>
              </a:rPr>
              <a:t>Билинейная интерполяция:</a:t>
            </a:r>
          </a:p>
        </p:txBody>
      </p:sp>
      <p:sp>
        <p:nvSpPr>
          <p:cNvPr id="15" name="TextBox 14">
            <a:extLst>
              <a:ext uri="{FF2B5EF4-FFF2-40B4-BE49-F238E27FC236}">
                <a16:creationId xmlns:a16="http://schemas.microsoft.com/office/drawing/2014/main" id="{9B383B52-EE7E-44D3-B578-0D29164FB750}"/>
              </a:ext>
            </a:extLst>
          </p:cNvPr>
          <p:cNvSpPr txBox="1"/>
          <p:nvPr/>
        </p:nvSpPr>
        <p:spPr>
          <a:xfrm>
            <a:off x="842531" y="2657512"/>
            <a:ext cx="4681945" cy="369332"/>
          </a:xfrm>
          <a:prstGeom prst="rect">
            <a:avLst/>
          </a:prstGeom>
          <a:noFill/>
        </p:spPr>
        <p:txBody>
          <a:bodyPr wrap="square" rtlCol="0" anchor="t">
            <a:spAutoFit/>
          </a:bodyPr>
          <a:lstStyle/>
          <a:p>
            <a:r>
              <a:rPr lang="ru-RU" dirty="0">
                <a:solidFill>
                  <a:srgbClr val="191000"/>
                </a:solidFill>
              </a:rPr>
              <a:t>Дисперсия ошибки интерполяции:</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346778B-6181-46B2-BF39-10D94FD9E525}"/>
                  </a:ext>
                </a:extLst>
              </p:cNvPr>
              <p:cNvSpPr txBox="1"/>
              <p:nvPr/>
            </p:nvSpPr>
            <p:spPr>
              <a:xfrm>
                <a:off x="842530" y="3992594"/>
                <a:ext cx="5996508" cy="1477328"/>
              </a:xfrm>
              <a:prstGeom prst="rect">
                <a:avLst/>
              </a:prstGeom>
              <a:noFill/>
            </p:spPr>
            <p:txBody>
              <a:bodyPr wrap="square" rtlCol="0" anchor="t">
                <a:spAutoFit/>
              </a:bodyPr>
              <a:lstStyle/>
              <a:p>
                <a:r>
                  <a:rPr lang="ru-RU" dirty="0" err="1">
                    <a:solidFill>
                      <a:srgbClr val="191000"/>
                    </a:solidFill>
                  </a:rPr>
                  <a:t>t,τ</a:t>
                </a:r>
                <a:r>
                  <a:rPr lang="ru-RU" dirty="0">
                    <a:solidFill>
                      <a:srgbClr val="191000"/>
                    </a:solidFill>
                  </a:rPr>
                  <a:t> – координаты интерполированного отсчёта;</a:t>
                </a:r>
              </a:p>
              <a:p>
                <a:r>
                  <a:rPr lang="ru-RU" dirty="0">
                    <a:solidFill>
                      <a:srgbClr val="191000"/>
                    </a:solidFill>
                  </a:rPr>
                  <a:t>T – шаг дискретизации;</a:t>
                </a:r>
              </a:p>
              <a:p>
                <a:r>
                  <a:rPr lang="ru-RU" dirty="0">
                    <a:solidFill>
                      <a:srgbClr val="191000"/>
                    </a:solidFill>
                  </a:rPr>
                  <a:t>y(</a:t>
                </a:r>
                <a:r>
                  <a:rPr lang="ru-RU" dirty="0" err="1">
                    <a:solidFill>
                      <a:srgbClr val="191000"/>
                    </a:solidFill>
                  </a:rPr>
                  <a:t>i,j</a:t>
                </a:r>
                <a:r>
                  <a:rPr lang="ru-RU" dirty="0">
                    <a:solidFill>
                      <a:srgbClr val="191000"/>
                    </a:solidFill>
                  </a:rPr>
                  <a:t>) – значение опорных точек интерполяции;</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en-US">
                            <a:solidFill>
                              <a:srgbClr val="191000"/>
                            </a:solidFill>
                            <a:latin typeface="Cambria Math" panose="02040503050406030204" pitchFamily="18" charset="0"/>
                          </a:rPr>
                          <m:t>𝐷</m:t>
                        </m:r>
                      </m:e>
                      <m:sub>
                        <m:r>
                          <a:rPr lang="en-US">
                            <a:solidFill>
                              <a:srgbClr val="191000"/>
                            </a:solidFill>
                            <a:latin typeface="Cambria Math" panose="02040503050406030204" pitchFamily="18" charset="0"/>
                          </a:rPr>
                          <m:t>𝑥</m:t>
                        </m:r>
                      </m:sub>
                    </m:sSub>
                  </m:oMath>
                </a14:m>
                <a:r>
                  <a:rPr lang="en-US" dirty="0">
                    <a:solidFill>
                      <a:srgbClr val="191000"/>
                    </a:solidFill>
                  </a:rPr>
                  <a:t> </a:t>
                </a:r>
                <a:r>
                  <a:rPr lang="ru-RU" dirty="0">
                    <a:solidFill>
                      <a:srgbClr val="191000"/>
                    </a:solidFill>
                  </a:rPr>
                  <a:t>– дисперсия сигнала;</a:t>
                </a:r>
              </a:p>
              <a:p>
                <a14:m>
                  <m:oMath xmlns:m="http://schemas.openxmlformats.org/officeDocument/2006/math">
                    <m:r>
                      <a:rPr lang="ru-RU" i="1" kern="100">
                        <a:effectLst/>
                        <a:latin typeface="Cambria Math" panose="02040503050406030204" pitchFamily="18" charset="0"/>
                        <a:ea typeface="SimSun" panose="02010600030101010101" pitchFamily="2" charset="-122"/>
                        <a:cs typeface="Calibri" panose="020F0502020204030204" pitchFamily="34" charset="0"/>
                      </a:rPr>
                      <m:t>𝛼</m:t>
                    </m:r>
                  </m:oMath>
                </a14:m>
                <a:r>
                  <a:rPr lang="ru-RU" i="1" kern="100" dirty="0">
                    <a:effectLst/>
                    <a:ea typeface="SimSun" panose="02010600030101010101" pitchFamily="2" charset="-122"/>
                    <a:cs typeface="Calibri" panose="020F0502020204030204" pitchFamily="34" charset="0"/>
                  </a:rPr>
                  <a:t> </a:t>
                </a:r>
                <a:r>
                  <a:rPr lang="ru-RU" dirty="0">
                    <a:solidFill>
                      <a:srgbClr val="191000"/>
                    </a:solidFill>
                  </a:rPr>
                  <a:t>–</a:t>
                </a:r>
                <a:r>
                  <a:rPr lang="ru-RU" i="1" kern="100" dirty="0">
                    <a:effectLst/>
                    <a:ea typeface="SimSun" panose="02010600030101010101" pitchFamily="2" charset="-122"/>
                    <a:cs typeface="Calibri" panose="020F0502020204030204" pitchFamily="34" charset="0"/>
                  </a:rPr>
                  <a:t> </a:t>
                </a:r>
                <a:r>
                  <a:rPr lang="ru-RU" dirty="0"/>
                  <a:t>параметр дисперсии сигнала АКФ.</a:t>
                </a:r>
                <a:endParaRPr lang="ru-RU" i="1" kern="100" dirty="0">
                  <a:effectLst/>
                  <a:ea typeface="SimSun" panose="02010600030101010101" pitchFamily="2" charset="-122"/>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B346778B-6181-46B2-BF39-10D94FD9E525}"/>
                  </a:ext>
                </a:extLst>
              </p:cNvPr>
              <p:cNvSpPr txBox="1">
                <a:spLocks noRot="1" noChangeAspect="1" noMove="1" noResize="1" noEditPoints="1" noAdjustHandles="1" noChangeArrowheads="1" noChangeShapeType="1" noTextEdit="1"/>
              </p:cNvSpPr>
              <p:nvPr/>
            </p:nvSpPr>
            <p:spPr>
              <a:xfrm>
                <a:off x="842530" y="3992594"/>
                <a:ext cx="5996508" cy="1477328"/>
              </a:xfrm>
              <a:prstGeom prst="rect">
                <a:avLst/>
              </a:prstGeom>
              <a:blipFill>
                <a:blip r:embed="rId7"/>
                <a:stretch>
                  <a:fillRect l="-813" t="-2479" b="-5785"/>
                </a:stretch>
              </a:blipFill>
            </p:spPr>
            <p:txBody>
              <a:bodyPr/>
              <a:lstStyle/>
              <a:p>
                <a:r>
                  <a:rPr lang="ru-RU">
                    <a:noFill/>
                  </a:rPr>
                  <a:t> </a:t>
                </a:r>
              </a:p>
            </p:txBody>
          </p:sp>
        </mc:Fallback>
      </mc:AlternateContent>
      <p:sp>
        <p:nvSpPr>
          <p:cNvPr id="10" name="TextBox 9">
            <a:extLst>
              <a:ext uri="{FF2B5EF4-FFF2-40B4-BE49-F238E27FC236}">
                <a16:creationId xmlns:a16="http://schemas.microsoft.com/office/drawing/2014/main" id="{18510F96-A301-4332-87CD-490746C82F90}"/>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1026" name="Picture 2">
            <a:extLst>
              <a:ext uri="{FF2B5EF4-FFF2-40B4-BE49-F238E27FC236}">
                <a16:creationId xmlns:a16="http://schemas.microsoft.com/office/drawing/2014/main" id="{C55ADF96-0CA5-4247-828F-0527FA600EC8}"/>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613405" y="2487023"/>
            <a:ext cx="2956635" cy="28204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8CA1B4-B786-49C6-B0B5-630792DA48FD}"/>
              </a:ext>
            </a:extLst>
          </p:cNvPr>
          <p:cNvSpPr txBox="1"/>
          <p:nvPr/>
        </p:nvSpPr>
        <p:spPr>
          <a:xfrm>
            <a:off x="9248159" y="5369530"/>
            <a:ext cx="2095551" cy="523220"/>
          </a:xfrm>
          <a:prstGeom prst="rect">
            <a:avLst/>
          </a:prstGeom>
          <a:noFill/>
        </p:spPr>
        <p:txBody>
          <a:bodyPr wrap="square" rtlCol="0">
            <a:spAutoFit/>
          </a:bodyPr>
          <a:lstStyle/>
          <a:p>
            <a:pPr algn="ctr"/>
            <a:r>
              <a:rPr lang="ru-RU" sz="1400" dirty="0">
                <a:solidFill>
                  <a:srgbClr val="545454"/>
                </a:solidFill>
                <a:latin typeface="Helvetica" panose="00000500000000000000" pitchFamily="50" charset="0"/>
                <a:ea typeface="Helvetica" panose="00000500000000000000" pitchFamily="50" charset="0"/>
              </a:rPr>
              <a:t>График ошибки интерполяции</a:t>
            </a:r>
          </a:p>
        </p:txBody>
      </p:sp>
      <p:sp>
        <p:nvSpPr>
          <p:cNvPr id="16" name="TextBox 15">
            <a:extLst>
              <a:ext uri="{FF2B5EF4-FFF2-40B4-BE49-F238E27FC236}">
                <a16:creationId xmlns:a16="http://schemas.microsoft.com/office/drawing/2014/main" id="{50D58487-1DB5-46AF-A59A-0E55182A8B45}"/>
              </a:ext>
            </a:extLst>
          </p:cNvPr>
          <p:cNvSpPr txBox="1"/>
          <p:nvPr/>
        </p:nvSpPr>
        <p:spPr>
          <a:xfrm>
            <a:off x="6268111" y="5261808"/>
            <a:ext cx="2095551" cy="738664"/>
          </a:xfrm>
          <a:prstGeom prst="rect">
            <a:avLst/>
          </a:prstGeom>
          <a:noFill/>
        </p:spPr>
        <p:txBody>
          <a:bodyPr wrap="square" rtlCol="0">
            <a:spAutoFit/>
          </a:bodyPr>
          <a:lstStyle/>
          <a:p>
            <a:pPr algn="ctr"/>
            <a:r>
              <a:rPr lang="ru-RU" sz="1400" dirty="0">
                <a:solidFill>
                  <a:srgbClr val="545454"/>
                </a:solidFill>
                <a:latin typeface="Helvetica" panose="00000500000000000000" pitchFamily="50" charset="0"/>
                <a:ea typeface="Helvetica" panose="00000500000000000000" pitchFamily="50" charset="0"/>
              </a:rPr>
              <a:t>Изображение, интерполированное в 2 раза</a:t>
            </a:r>
          </a:p>
        </p:txBody>
      </p:sp>
    </p:spTree>
    <p:extLst>
      <p:ext uri="{BB962C8B-B14F-4D97-AF65-F5344CB8AC3E}">
        <p14:creationId xmlns:p14="http://schemas.microsoft.com/office/powerpoint/2010/main" val="40521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8" name="Рисунок 17">
            <a:extLst>
              <a:ext uri="{FF2B5EF4-FFF2-40B4-BE49-F238E27FC236}">
                <a16:creationId xmlns:a16="http://schemas.microsoft.com/office/drawing/2014/main" id="{0B986035-6321-49C4-9E9F-4B9AC4DDC58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6830" t="-1317" r="10337" b="2682"/>
          <a:stretch/>
        </p:blipFill>
        <p:spPr>
          <a:xfrm>
            <a:off x="1118483" y="1662194"/>
            <a:ext cx="1064295" cy="870241"/>
          </a:xfrm>
          <a:prstGeom prst="rect">
            <a:avLst/>
          </a:prstGeom>
        </p:spPr>
      </p:pic>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50B29DD-1AF1-471E-98CC-D77C57DA943C}"/>
                  </a:ext>
                </a:extLst>
              </p:cNvPr>
              <p:cNvSpPr txBox="1"/>
              <p:nvPr/>
            </p:nvSpPr>
            <p:spPr>
              <a:xfrm>
                <a:off x="1118483" y="3026844"/>
                <a:ext cx="4357130" cy="11699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𝜎</m:t>
                      </m:r>
                      <m:r>
                        <a:rPr lang="ru-RU" sz="1800">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radPr>
                        <m:deg/>
                        <m:e>
                          <m:d>
                            <m:d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𝑚𝑛</m:t>
                                  </m:r>
                                </m:den>
                              </m:f>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𝑚</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a:effectLst/>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𝑛</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a:effectLst/>
                                          <a:latin typeface="Cambria Math" panose="02040503050406030204" pitchFamily="18" charset="0"/>
                                          <a:ea typeface="Calibri" panose="020F0502020204030204" pitchFamily="34" charset="0"/>
                                          <a:cs typeface="Times New Roman" panose="02020603050405020304" pitchFamily="18" charset="0"/>
                                        </a:rPr>
                                        <m:t>1</m:t>
                                      </m:r>
                                    </m:sup>
                                    <m:e>
                                      <m:sSup>
                                        <m:sSup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𝐼</m:t>
                                          </m:r>
                                          <m:d>
                                            <m:dPr>
                                              <m:ctrlPr>
                                                <a:rPr lang="ru-RU" i="1">
                                                  <a:effectLst/>
                                                  <a:latin typeface="Cambria Math" panose="020405030504060302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e>
                                        <m:sup>
                                          <m:r>
                                            <a:rPr lang="ru-RU" sz="1800">
                                              <a:effectLst/>
                                              <a:latin typeface="Cambria Math" panose="02040503050406030204" pitchFamily="18" charset="0"/>
                                              <a:ea typeface="Calibri" panose="020F0502020204030204" pitchFamily="34" charset="0"/>
                                              <a:cs typeface="Times New Roman" panose="02020603050405020304" pitchFamily="18" charset="0"/>
                                            </a:rPr>
                                            <m:t>2</m:t>
                                          </m:r>
                                        </m:sup>
                                      </m:sSup>
                                    </m:e>
                                  </m:nary>
                                </m:e>
                              </m:nary>
                            </m:e>
                          </m:d>
                        </m:e>
                      </m:rad>
                    </m:oMath>
                  </m:oMathPara>
                </a14:m>
                <a:endParaRPr lang="ru-RU" dirty="0"/>
              </a:p>
            </p:txBody>
          </p:sp>
        </mc:Choice>
        <mc:Fallback xmlns="">
          <p:sp>
            <p:nvSpPr>
              <p:cNvPr id="69" name="TextBox 68">
                <a:extLst>
                  <a:ext uri="{FF2B5EF4-FFF2-40B4-BE49-F238E27FC236}">
                    <a16:creationId xmlns:a16="http://schemas.microsoft.com/office/drawing/2014/main" id="{050B29DD-1AF1-471E-98CC-D77C57DA943C}"/>
                  </a:ext>
                </a:extLst>
              </p:cNvPr>
              <p:cNvSpPr txBox="1">
                <a:spLocks noRot="1" noChangeAspect="1" noMove="1" noResize="1" noEditPoints="1" noAdjustHandles="1" noChangeArrowheads="1" noChangeShapeType="1" noTextEdit="1"/>
              </p:cNvSpPr>
              <p:nvPr/>
            </p:nvSpPr>
            <p:spPr>
              <a:xfrm>
                <a:off x="1118483" y="3026844"/>
                <a:ext cx="4357130" cy="1169936"/>
              </a:xfrm>
              <a:prstGeom prst="rect">
                <a:avLst/>
              </a:prstGeom>
              <a:blipFill>
                <a:blip r:embed="rId5"/>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326E3636-BCA3-4628-9B1F-46F1C1392316}"/>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ГЕОМЕТРИЧЕСКОЕ СОГЛАСОВАНИЕ</a:t>
            </a:r>
          </a:p>
        </p:txBody>
      </p:sp>
      <p:sp>
        <p:nvSpPr>
          <p:cNvPr id="57" name="TextBox 56">
            <a:extLst>
              <a:ext uri="{FF2B5EF4-FFF2-40B4-BE49-F238E27FC236}">
                <a16:creationId xmlns:a16="http://schemas.microsoft.com/office/drawing/2014/main" id="{A6417ACC-3F19-4A47-834B-B32496E55398}"/>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5</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graphicFrame>
        <p:nvGraphicFramePr>
          <p:cNvPr id="59" name="Таблица 58">
            <a:extLst>
              <a:ext uri="{FF2B5EF4-FFF2-40B4-BE49-F238E27FC236}">
                <a16:creationId xmlns:a16="http://schemas.microsoft.com/office/drawing/2014/main" id="{D5F1CCA9-CAF2-480E-8358-F145329B4A60}"/>
              </a:ext>
            </a:extLst>
          </p:cNvPr>
          <p:cNvGraphicFramePr>
            <a:graphicFrameLocks noGrp="1"/>
          </p:cNvGraphicFramePr>
          <p:nvPr>
            <p:extLst>
              <p:ext uri="{D42A27DB-BD31-4B8C-83A1-F6EECF244321}">
                <p14:modId xmlns:p14="http://schemas.microsoft.com/office/powerpoint/2010/main" val="223343610"/>
              </p:ext>
            </p:extLst>
          </p:nvPr>
        </p:nvGraphicFramePr>
        <p:xfrm>
          <a:off x="6181725" y="1705261"/>
          <a:ext cx="5092027" cy="3942750"/>
        </p:xfrm>
        <a:graphic>
          <a:graphicData uri="http://schemas.openxmlformats.org/drawingml/2006/table">
            <a:tbl>
              <a:tblPr firstRow="1" firstCol="1" bandRow="1">
                <a:tableStyleId>{5C22544A-7EE6-4342-B048-85BDC9FD1C3A}</a:tableStyleId>
              </a:tblPr>
              <a:tblGrid>
                <a:gridCol w="260600">
                  <a:extLst>
                    <a:ext uri="{9D8B030D-6E8A-4147-A177-3AD203B41FA5}">
                      <a16:colId xmlns:a16="http://schemas.microsoft.com/office/drawing/2014/main" val="3464249803"/>
                    </a:ext>
                  </a:extLst>
                </a:gridCol>
                <a:gridCol w="3765220">
                  <a:extLst>
                    <a:ext uri="{9D8B030D-6E8A-4147-A177-3AD203B41FA5}">
                      <a16:colId xmlns:a16="http://schemas.microsoft.com/office/drawing/2014/main" val="2754457706"/>
                    </a:ext>
                  </a:extLst>
                </a:gridCol>
                <a:gridCol w="1066207">
                  <a:extLst>
                    <a:ext uri="{9D8B030D-6E8A-4147-A177-3AD203B41FA5}">
                      <a16:colId xmlns:a16="http://schemas.microsoft.com/office/drawing/2014/main" val="2907282714"/>
                    </a:ext>
                  </a:extLst>
                </a:gridCol>
              </a:tblGrid>
              <a:tr h="526134">
                <a:tc gridSpan="2">
                  <a:txBody>
                    <a:bodyPr/>
                    <a:lstStyle/>
                    <a:p>
                      <a:pPr algn="ctr">
                        <a:lnSpc>
                          <a:spcPct val="115000"/>
                        </a:lnSpc>
                        <a:spcAft>
                          <a:spcPts val="1000"/>
                        </a:spcAft>
                      </a:pPr>
                      <a:r>
                        <a:rPr lang="ru-RU" sz="1100" dirty="0">
                          <a:effectLst/>
                        </a:rPr>
                        <a:t>Наименование метода</a:t>
                      </a:r>
                      <a:endParaRPr lang="ru-RU" sz="1500" dirty="0">
                        <a:effectLst/>
                        <a:latin typeface="Calibri" panose="020F0502020204030204" pitchFamily="34" charset="0"/>
                        <a:cs typeface="Times New Roman" panose="02020603050405020304" pitchFamily="18" charset="0"/>
                      </a:endParaRPr>
                    </a:p>
                  </a:txBody>
                  <a:tcPr marL="54377" marR="54377" marT="0" marB="0" anchor="ctr"/>
                </a:tc>
                <a:tc hMerge="1">
                  <a:txBody>
                    <a:bodyPr/>
                    <a:lstStyle/>
                    <a:p>
                      <a:pPr algn="ctr">
                        <a:lnSpc>
                          <a:spcPct val="115000"/>
                        </a:lnSpc>
                        <a:spcAft>
                          <a:spcPts val="1000"/>
                        </a:spcAft>
                      </a:pPr>
                      <a:r>
                        <a:rPr lang="ru-RU" sz="1200" dirty="0">
                          <a:effectLst/>
                        </a:rPr>
                        <a:t>Наименование метода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637" marR="57637" marT="0" marB="0" anchor="ctr"/>
                </a:tc>
                <a:tc>
                  <a:txBody>
                    <a:bodyPr/>
                    <a:lstStyle/>
                    <a:p>
                      <a:pPr algn="ctr">
                        <a:lnSpc>
                          <a:spcPct val="115000"/>
                        </a:lnSpc>
                        <a:spcAft>
                          <a:spcPts val="1000"/>
                        </a:spcAft>
                      </a:pPr>
                      <a:r>
                        <a:rPr lang="ru-RU" sz="1100" dirty="0">
                          <a:effectLst/>
                        </a:rPr>
                        <a:t>Среднее  СКО согласования</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979997041"/>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SIFT</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29,017</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55243374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2</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SURF</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29,264</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417733154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3</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BRIEF</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29,205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540795510"/>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4</a:t>
                      </a:r>
                    </a:p>
                  </a:txBody>
                  <a:tcPr marL="54377" marR="54377" marT="0" marB="0" anchor="ctr"/>
                </a:tc>
                <a:tc>
                  <a:txBody>
                    <a:bodyPr/>
                    <a:lstStyle/>
                    <a:p>
                      <a:pPr>
                        <a:lnSpc>
                          <a:spcPct val="115000"/>
                        </a:lnSpc>
                        <a:spcAft>
                          <a:spcPts val="1000"/>
                        </a:spcAft>
                      </a:pPr>
                      <a:r>
                        <a:rPr lang="ru-RU" sz="1100" b="0" dirty="0">
                          <a:effectLst/>
                        </a:rPr>
                        <a:t>С использованием особых точек, дескриптор </a:t>
                      </a:r>
                      <a:r>
                        <a:rPr lang="en-US" sz="1100" b="0" dirty="0">
                          <a:effectLst/>
                        </a:rPr>
                        <a:t>ORB</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28,841</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12539708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5</a:t>
                      </a:r>
                    </a:p>
                  </a:txBody>
                  <a:tcPr marL="54377" marR="54377" marT="0" marB="0" anchor="ctr"/>
                </a:tc>
                <a:tc>
                  <a:txBody>
                    <a:bodyPr/>
                    <a:lstStyle/>
                    <a:p>
                      <a:pPr>
                        <a:lnSpc>
                          <a:spcPct val="115000"/>
                        </a:lnSpc>
                        <a:spcAft>
                          <a:spcPts val="1000"/>
                        </a:spcAft>
                      </a:pPr>
                      <a:r>
                        <a:rPr lang="ru-RU" sz="1100" b="0" dirty="0">
                          <a:effectLst/>
                        </a:rPr>
                        <a:t>Пирамидальный подход, сдвиг</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27,551</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425750567"/>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6</a:t>
                      </a:r>
                    </a:p>
                  </a:txBody>
                  <a:tcPr marL="54377" marR="54377" marT="0" marB="0" anchor="ctr"/>
                </a:tc>
                <a:tc>
                  <a:txBody>
                    <a:bodyPr/>
                    <a:lstStyle/>
                    <a:p>
                      <a:pPr>
                        <a:lnSpc>
                          <a:spcPct val="115000"/>
                        </a:lnSpc>
                        <a:spcAft>
                          <a:spcPts val="1000"/>
                        </a:spcAft>
                      </a:pPr>
                      <a:r>
                        <a:rPr lang="ru-RU" sz="1100" b="0" dirty="0">
                          <a:effectLst/>
                        </a:rPr>
                        <a:t>Пирамидальный подход, сдвиг и поворот</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23,506</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610998531"/>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7</a:t>
                      </a:r>
                    </a:p>
                  </a:txBody>
                  <a:tcPr marL="54377" marR="54377" marT="0" marB="0" anchor="ctr"/>
                </a:tc>
                <a:tc>
                  <a:txBody>
                    <a:bodyPr/>
                    <a:lstStyle/>
                    <a:p>
                      <a:pPr>
                        <a:lnSpc>
                          <a:spcPct val="115000"/>
                        </a:lnSpc>
                        <a:spcAft>
                          <a:spcPts val="1000"/>
                        </a:spcAft>
                      </a:pPr>
                      <a:r>
                        <a:rPr lang="ru-RU" sz="1100" b="0" dirty="0">
                          <a:effectLst/>
                        </a:rPr>
                        <a:t>Пирамидальный подход, сдвиг-масштаб-поворот</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23,465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6494042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8</a:t>
                      </a:r>
                    </a:p>
                  </a:txBody>
                  <a:tcPr marL="54377" marR="54377" marT="0" marB="0" anchor="ctr"/>
                </a:tc>
                <a:tc>
                  <a:txBody>
                    <a:bodyPr/>
                    <a:lstStyle/>
                    <a:p>
                      <a:pPr>
                        <a:lnSpc>
                          <a:spcPct val="115000"/>
                        </a:lnSpc>
                        <a:spcAft>
                          <a:spcPts val="1000"/>
                        </a:spcAft>
                      </a:pPr>
                      <a:r>
                        <a:rPr lang="ru-RU" sz="1100" b="0" dirty="0">
                          <a:effectLst/>
                        </a:rPr>
                        <a:t>Пирамидальный подход, аффинное преобразование</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23,155</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solidFill>
                      <a:srgbClr val="00B050">
                        <a:alpha val="27000"/>
                      </a:srgbClr>
                    </a:solidFill>
                  </a:tcPr>
                </a:tc>
                <a:extLst>
                  <a:ext uri="{0D108BD9-81ED-4DB2-BD59-A6C34878D82A}">
                    <a16:rowId xmlns:a16="http://schemas.microsoft.com/office/drawing/2014/main" val="19623412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9</a:t>
                      </a:r>
                    </a:p>
                  </a:txBody>
                  <a:tcPr marL="54377" marR="54377" marT="0" marB="0" anchor="ctr"/>
                </a:tc>
                <a:tc>
                  <a:txBody>
                    <a:bodyPr/>
                    <a:lstStyle/>
                    <a:p>
                      <a:pPr>
                        <a:lnSpc>
                          <a:spcPct val="115000"/>
                        </a:lnSpc>
                        <a:spcAft>
                          <a:spcPts val="1000"/>
                        </a:spcAft>
                      </a:pPr>
                      <a:r>
                        <a:rPr lang="ru-RU" sz="1100" b="0" dirty="0">
                          <a:effectLst/>
                        </a:rPr>
                        <a:t>Пирамидальный подход, билинейное преобразование</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23,272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943906092"/>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10</a:t>
                      </a:r>
                    </a:p>
                  </a:txBody>
                  <a:tcPr marL="54377" marR="54377" marT="0" marB="0" anchor="ctr"/>
                </a:tc>
                <a:tc>
                  <a:txBody>
                    <a:bodyPr/>
                    <a:lstStyle/>
                    <a:p>
                      <a:pPr>
                        <a:lnSpc>
                          <a:spcPct val="115000"/>
                        </a:lnSpc>
                        <a:spcAft>
                          <a:spcPts val="1000"/>
                        </a:spcAft>
                      </a:pPr>
                      <a:r>
                        <a:rPr lang="ru-RU" sz="1100" b="0" dirty="0">
                          <a:effectLst/>
                        </a:rPr>
                        <a:t>С использованием пиков ВКФ</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27,879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1253645444"/>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11</a:t>
                      </a:r>
                    </a:p>
                  </a:txBody>
                  <a:tcPr marL="54377" marR="54377" marT="0" marB="0" anchor="ctr"/>
                </a:tc>
                <a:tc>
                  <a:txBody>
                    <a:bodyPr/>
                    <a:lstStyle/>
                    <a:p>
                      <a:pPr>
                        <a:lnSpc>
                          <a:spcPct val="115000"/>
                        </a:lnSpc>
                        <a:spcAft>
                          <a:spcPts val="1000"/>
                        </a:spcAft>
                      </a:pPr>
                      <a:r>
                        <a:rPr lang="ru-RU" sz="1100" b="0" dirty="0">
                          <a:effectLst/>
                        </a:rPr>
                        <a:t>С использованием пиков ВКФ, с χ</a:t>
                      </a:r>
                      <a:r>
                        <a:rPr lang="ru-RU" sz="1100" b="0" baseline="30000" dirty="0">
                          <a:effectLst/>
                        </a:rPr>
                        <a:t>2</a:t>
                      </a:r>
                      <a:r>
                        <a:rPr lang="ru-RU" sz="1100" b="0" dirty="0">
                          <a:effectLst/>
                        </a:rPr>
                        <a:t>-мерой</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27,842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2736165318"/>
                  </a:ext>
                </a:extLst>
              </a:tr>
              <a:tr h="284718">
                <a:tc>
                  <a:txBody>
                    <a:bodyPr/>
                    <a:lstStyle/>
                    <a:p>
                      <a:pPr algn="ctr">
                        <a:lnSpc>
                          <a:spcPct val="115000"/>
                        </a:lnSpc>
                        <a:spcAft>
                          <a:spcPts val="1000"/>
                        </a:spcAft>
                      </a:pPr>
                      <a:r>
                        <a:rPr lang="ru-RU" sz="1000" b="0" dirty="0">
                          <a:effectLst/>
                          <a:latin typeface="Calibri" panose="020F0502020204030204" pitchFamily="34" charset="0"/>
                          <a:ea typeface="Calibri" panose="020F0502020204030204" pitchFamily="34" charset="0"/>
                          <a:cs typeface="Times New Roman" panose="02020603050405020304" pitchFamily="18" charset="0"/>
                        </a:rPr>
                        <a:t>12</a:t>
                      </a:r>
                    </a:p>
                  </a:txBody>
                  <a:tcPr marL="54377" marR="54377" marT="0" marB="0" anchor="ctr"/>
                </a:tc>
                <a:tc>
                  <a:txBody>
                    <a:bodyPr/>
                    <a:lstStyle/>
                    <a:p>
                      <a:pPr>
                        <a:lnSpc>
                          <a:spcPct val="115000"/>
                        </a:lnSpc>
                        <a:spcAft>
                          <a:spcPts val="1000"/>
                        </a:spcAft>
                      </a:pPr>
                      <a:r>
                        <a:rPr lang="ru-RU" sz="1100" b="0" dirty="0">
                          <a:effectLst/>
                        </a:rPr>
                        <a:t>С использованием оптического потока</a:t>
                      </a:r>
                      <a:endParaRPr lang="ru-R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tc>
                  <a:txBody>
                    <a:bodyPr/>
                    <a:lstStyle/>
                    <a:p>
                      <a:pPr algn="ctr">
                        <a:lnSpc>
                          <a:spcPct val="115000"/>
                        </a:lnSpc>
                        <a:spcAft>
                          <a:spcPts val="1000"/>
                        </a:spcAft>
                      </a:pPr>
                      <a:r>
                        <a:rPr lang="ru-RU" sz="1100" dirty="0">
                          <a:effectLst/>
                        </a:rPr>
                        <a:t>29,419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377" marR="54377" marT="0" marB="0" anchor="ctr"/>
                </a:tc>
                <a:extLst>
                  <a:ext uri="{0D108BD9-81ED-4DB2-BD59-A6C34878D82A}">
                    <a16:rowId xmlns:a16="http://schemas.microsoft.com/office/drawing/2014/main" val="3571015684"/>
                  </a:ext>
                </a:extLst>
              </a:tr>
            </a:tbl>
          </a:graphicData>
        </a:graphic>
      </p:graphicFrame>
      <p:sp>
        <p:nvSpPr>
          <p:cNvPr id="73" name="TextBox 72">
            <a:extLst>
              <a:ext uri="{FF2B5EF4-FFF2-40B4-BE49-F238E27FC236}">
                <a16:creationId xmlns:a16="http://schemas.microsoft.com/office/drawing/2014/main" id="{CA1FF86E-5546-4711-B075-5B56A3986C31}"/>
              </a:ext>
            </a:extLst>
          </p:cNvPr>
          <p:cNvSpPr txBox="1"/>
          <p:nvPr/>
        </p:nvSpPr>
        <p:spPr>
          <a:xfrm>
            <a:off x="7196697" y="1210000"/>
            <a:ext cx="3062081" cy="369332"/>
          </a:xfrm>
          <a:prstGeom prst="rect">
            <a:avLst/>
          </a:prstGeom>
          <a:noFill/>
        </p:spPr>
        <p:txBody>
          <a:bodyPr wrap="square" rtlCol="0" anchor="t">
            <a:spAutoFit/>
          </a:bodyPr>
          <a:lstStyle/>
          <a:p>
            <a:r>
              <a:rPr lang="ru-RU" dirty="0">
                <a:solidFill>
                  <a:srgbClr val="191000"/>
                </a:solidFill>
                <a:latin typeface="Lora"/>
              </a:rPr>
              <a:t>Результаты исследования:</a:t>
            </a:r>
          </a:p>
        </p:txBody>
      </p:sp>
      <p:sp>
        <p:nvSpPr>
          <p:cNvPr id="14" name="TextBox 13">
            <a:extLst>
              <a:ext uri="{FF2B5EF4-FFF2-40B4-BE49-F238E27FC236}">
                <a16:creationId xmlns:a16="http://schemas.microsoft.com/office/drawing/2014/main" id="{705F9CED-F39A-4921-9114-53AD7B86D8CE}"/>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5" name="TextBox 14">
            <a:extLst>
              <a:ext uri="{FF2B5EF4-FFF2-40B4-BE49-F238E27FC236}">
                <a16:creationId xmlns:a16="http://schemas.microsoft.com/office/drawing/2014/main" id="{8C685D87-063B-4C99-8048-C57A38FAAFB6}"/>
              </a:ext>
            </a:extLst>
          </p:cNvPr>
          <p:cNvSpPr txBox="1"/>
          <p:nvPr/>
        </p:nvSpPr>
        <p:spPr>
          <a:xfrm>
            <a:off x="1118483" y="1210000"/>
            <a:ext cx="4844058" cy="369332"/>
          </a:xfrm>
          <a:prstGeom prst="rect">
            <a:avLst/>
          </a:prstGeom>
          <a:noFill/>
        </p:spPr>
        <p:txBody>
          <a:bodyPr wrap="square" rtlCol="0" anchor="t">
            <a:spAutoFit/>
          </a:bodyPr>
          <a:lstStyle/>
          <a:p>
            <a:r>
              <a:rPr lang="ru-RU" dirty="0">
                <a:solidFill>
                  <a:srgbClr val="191000"/>
                </a:solidFill>
              </a:rPr>
              <a:t>Тестовые выборки видеопоследовательности:</a:t>
            </a:r>
          </a:p>
        </p:txBody>
      </p:sp>
      <p:sp>
        <p:nvSpPr>
          <p:cNvPr id="16" name="TextBox 15">
            <a:extLst>
              <a:ext uri="{FF2B5EF4-FFF2-40B4-BE49-F238E27FC236}">
                <a16:creationId xmlns:a16="http://schemas.microsoft.com/office/drawing/2014/main" id="{63E5B0D9-C616-4E5B-A938-13851A50E49B}"/>
              </a:ext>
            </a:extLst>
          </p:cNvPr>
          <p:cNvSpPr txBox="1"/>
          <p:nvPr/>
        </p:nvSpPr>
        <p:spPr>
          <a:xfrm>
            <a:off x="1007271" y="4196780"/>
            <a:ext cx="5174454" cy="1754326"/>
          </a:xfrm>
          <a:prstGeom prst="rect">
            <a:avLst/>
          </a:prstGeom>
          <a:noFill/>
        </p:spPr>
        <p:txBody>
          <a:bodyPr wrap="square" rtlCol="0" anchor="t">
            <a:spAutoFit/>
          </a:bodyPr>
          <a:lstStyle/>
          <a:p>
            <a:r>
              <a:rPr lang="en-US" dirty="0"/>
              <a:t>m</a:t>
            </a:r>
            <a:r>
              <a:rPr lang="ru-RU" dirty="0"/>
              <a:t> – ширина изображения в пикселях;</a:t>
            </a:r>
            <a:endParaRPr lang="en-US" dirty="0"/>
          </a:p>
          <a:p>
            <a:r>
              <a:rPr lang="en-US" dirty="0"/>
              <a:t>n</a:t>
            </a:r>
            <a:r>
              <a:rPr lang="ru-RU" dirty="0"/>
              <a:t> – длина изображения в пикселях;</a:t>
            </a:r>
            <a:endParaRPr lang="en-US" dirty="0"/>
          </a:p>
          <a:p>
            <a:r>
              <a:rPr lang="en-US" dirty="0"/>
              <a:t>I</a:t>
            </a:r>
            <a:r>
              <a:rPr lang="ru-RU" dirty="0"/>
              <a:t>(</a:t>
            </a:r>
            <a:r>
              <a:rPr lang="en-US" dirty="0" err="1"/>
              <a:t>i</a:t>
            </a:r>
            <a:r>
              <a:rPr lang="ru-RU" dirty="0"/>
              <a:t>, </a:t>
            </a:r>
            <a:r>
              <a:rPr lang="en-US" dirty="0"/>
              <a:t>j</a:t>
            </a:r>
            <a:r>
              <a:rPr lang="ru-RU" dirty="0"/>
              <a:t>) – значение </a:t>
            </a:r>
            <a:r>
              <a:rPr lang="en-US" dirty="0" err="1"/>
              <a:t>i</a:t>
            </a:r>
            <a:r>
              <a:rPr lang="ru-RU" dirty="0"/>
              <a:t>,</a:t>
            </a:r>
            <a:r>
              <a:rPr lang="en-US" dirty="0"/>
              <a:t>j</a:t>
            </a:r>
            <a:r>
              <a:rPr lang="ru-RU" dirty="0"/>
              <a:t>-ого пикселя результирующего изображения;</a:t>
            </a:r>
            <a:endParaRPr lang="en-US" dirty="0"/>
          </a:p>
          <a:p>
            <a:r>
              <a:rPr lang="en-US" dirty="0"/>
              <a:t>K</a:t>
            </a:r>
            <a:r>
              <a:rPr lang="ru-RU" dirty="0"/>
              <a:t>(</a:t>
            </a:r>
            <a:r>
              <a:rPr lang="en-US" dirty="0" err="1"/>
              <a:t>i</a:t>
            </a:r>
            <a:r>
              <a:rPr lang="ru-RU" dirty="0"/>
              <a:t>, </a:t>
            </a:r>
            <a:r>
              <a:rPr lang="en-US" dirty="0"/>
              <a:t>j</a:t>
            </a:r>
            <a:r>
              <a:rPr lang="ru-RU" dirty="0"/>
              <a:t>)  – значение </a:t>
            </a:r>
            <a:r>
              <a:rPr lang="en-US" dirty="0" err="1"/>
              <a:t>i</a:t>
            </a:r>
            <a:r>
              <a:rPr lang="ru-RU" dirty="0"/>
              <a:t>,</a:t>
            </a:r>
            <a:r>
              <a:rPr lang="en-US" dirty="0"/>
              <a:t>j</a:t>
            </a:r>
            <a:r>
              <a:rPr lang="ru-RU" dirty="0"/>
              <a:t>-ого пикселя эталонного изображения.</a:t>
            </a:r>
          </a:p>
        </p:txBody>
      </p:sp>
      <p:sp>
        <p:nvSpPr>
          <p:cNvPr id="17" name="TextBox 16">
            <a:extLst>
              <a:ext uri="{FF2B5EF4-FFF2-40B4-BE49-F238E27FC236}">
                <a16:creationId xmlns:a16="http://schemas.microsoft.com/office/drawing/2014/main" id="{C4F42BB8-DE45-40B3-8B49-96B7C200B6C0}"/>
              </a:ext>
            </a:extLst>
          </p:cNvPr>
          <p:cNvSpPr txBox="1"/>
          <p:nvPr/>
        </p:nvSpPr>
        <p:spPr>
          <a:xfrm>
            <a:off x="1007271" y="2657512"/>
            <a:ext cx="4681945" cy="369332"/>
          </a:xfrm>
          <a:prstGeom prst="rect">
            <a:avLst/>
          </a:prstGeom>
          <a:noFill/>
        </p:spPr>
        <p:txBody>
          <a:bodyPr wrap="square" rtlCol="0" anchor="t">
            <a:spAutoFit/>
          </a:bodyPr>
          <a:lstStyle/>
          <a:p>
            <a:r>
              <a:rPr lang="ru-RU" dirty="0">
                <a:solidFill>
                  <a:srgbClr val="191000"/>
                </a:solidFill>
              </a:rPr>
              <a:t>Формула СКО двух изображений:</a:t>
            </a:r>
          </a:p>
        </p:txBody>
      </p:sp>
      <p:pic>
        <p:nvPicPr>
          <p:cNvPr id="19" name="Рисунок 18">
            <a:extLst>
              <a:ext uri="{FF2B5EF4-FFF2-40B4-BE49-F238E27FC236}">
                <a16:creationId xmlns:a16="http://schemas.microsoft.com/office/drawing/2014/main" id="{CFC6E7EA-D95D-4084-8212-F5EABF911B0E}"/>
              </a:ext>
            </a:extLst>
          </p:cNvPr>
          <p:cNvPicPr>
            <a:picLocks noChangeAspect="1"/>
          </p:cNvPicPr>
          <p:nvPr/>
        </p:nvPicPr>
        <p:blipFill rotWithShape="1">
          <a:blip r:embed="rId6"/>
          <a:srcRect l="8552" t="-58" r="29011" b="8461"/>
          <a:stretch/>
        </p:blipFill>
        <p:spPr>
          <a:xfrm>
            <a:off x="2235544" y="1667037"/>
            <a:ext cx="1064294" cy="865398"/>
          </a:xfrm>
          <a:prstGeom prst="rect">
            <a:avLst/>
          </a:prstGeom>
        </p:spPr>
      </p:pic>
      <p:pic>
        <p:nvPicPr>
          <p:cNvPr id="20" name="Рисунок 19">
            <a:extLst>
              <a:ext uri="{FF2B5EF4-FFF2-40B4-BE49-F238E27FC236}">
                <a16:creationId xmlns:a16="http://schemas.microsoft.com/office/drawing/2014/main" id="{0AD06BAB-6264-41B1-826C-8A900A3F780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11806" t="3939" r="14352" b="8363"/>
          <a:stretch/>
        </p:blipFill>
        <p:spPr>
          <a:xfrm>
            <a:off x="3352604" y="1667037"/>
            <a:ext cx="1061204" cy="865398"/>
          </a:xfrm>
          <a:prstGeom prst="rect">
            <a:avLst/>
          </a:prstGeom>
        </p:spPr>
      </p:pic>
      <p:pic>
        <p:nvPicPr>
          <p:cNvPr id="21" name="Рисунок 20">
            <a:extLst>
              <a:ext uri="{FF2B5EF4-FFF2-40B4-BE49-F238E27FC236}">
                <a16:creationId xmlns:a16="http://schemas.microsoft.com/office/drawing/2014/main" id="{F0C1346E-0FD9-4C68-AC97-6C74850265BD}"/>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l="6559" t="1041" r="22618" b="1186"/>
          <a:stretch/>
        </p:blipFill>
        <p:spPr>
          <a:xfrm>
            <a:off x="4466574" y="1667036"/>
            <a:ext cx="1061205" cy="865398"/>
          </a:xfrm>
          <a:prstGeom prst="rect">
            <a:avLst/>
          </a:prstGeom>
        </p:spPr>
      </p:pic>
    </p:spTree>
    <p:extLst>
      <p:ext uri="{BB962C8B-B14F-4D97-AF65-F5344CB8AC3E}">
        <p14:creationId xmlns:p14="http://schemas.microsoft.com/office/powerpoint/2010/main" val="305929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2D975B-5DAC-4EAB-9A10-33261BC2EF22}"/>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6</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6" name="TextBox 5">
            <a:extLst>
              <a:ext uri="{FF2B5EF4-FFF2-40B4-BE49-F238E27FC236}">
                <a16:creationId xmlns:a16="http://schemas.microsoft.com/office/drawing/2014/main" id="{26849C3F-DCCA-4ECF-A1C6-77524E59E5E7}"/>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ПРИМЕР ГЕОМЕТРИЧЕСКОГО СОГЛАСОВАНИЯ</a:t>
            </a:r>
          </a:p>
        </p:txBody>
      </p:sp>
      <p:sp>
        <p:nvSpPr>
          <p:cNvPr id="25" name="TextBox 24">
            <a:extLst>
              <a:ext uri="{FF2B5EF4-FFF2-40B4-BE49-F238E27FC236}">
                <a16:creationId xmlns:a16="http://schemas.microsoft.com/office/drawing/2014/main" id="{9AE52E8E-00B4-45D7-B3FD-A8BCFED09F3B}"/>
              </a:ext>
            </a:extLst>
          </p:cNvPr>
          <p:cNvSpPr txBox="1"/>
          <p:nvPr/>
        </p:nvSpPr>
        <p:spPr>
          <a:xfrm>
            <a:off x="1890305" y="1210000"/>
            <a:ext cx="6041470" cy="369332"/>
          </a:xfrm>
          <a:prstGeom prst="rect">
            <a:avLst/>
          </a:prstGeom>
          <a:noFill/>
        </p:spPr>
        <p:txBody>
          <a:bodyPr wrap="square" rtlCol="0" anchor="t">
            <a:spAutoFit/>
          </a:bodyPr>
          <a:lstStyle/>
          <a:p>
            <a:r>
              <a:rPr lang="ru-RU" dirty="0">
                <a:solidFill>
                  <a:srgbClr val="191000"/>
                </a:solidFill>
              </a:rPr>
              <a:t>Последовательность кадров исходного видео:</a:t>
            </a:r>
          </a:p>
        </p:txBody>
      </p:sp>
      <p:sp>
        <p:nvSpPr>
          <p:cNvPr id="26" name="TextBox 25">
            <a:extLst>
              <a:ext uri="{FF2B5EF4-FFF2-40B4-BE49-F238E27FC236}">
                <a16:creationId xmlns:a16="http://schemas.microsoft.com/office/drawing/2014/main" id="{E1E526ED-96AD-451D-A4B4-729A3DAE3ACD}"/>
              </a:ext>
            </a:extLst>
          </p:cNvPr>
          <p:cNvSpPr txBox="1"/>
          <p:nvPr/>
        </p:nvSpPr>
        <p:spPr>
          <a:xfrm>
            <a:off x="1890305" y="3730993"/>
            <a:ext cx="6041470" cy="369332"/>
          </a:xfrm>
          <a:prstGeom prst="rect">
            <a:avLst/>
          </a:prstGeom>
          <a:noFill/>
        </p:spPr>
        <p:txBody>
          <a:bodyPr wrap="square" rtlCol="0" anchor="t">
            <a:spAutoFit/>
          </a:bodyPr>
          <a:lstStyle/>
          <a:p>
            <a:r>
              <a:rPr lang="ru-RU" dirty="0">
                <a:solidFill>
                  <a:srgbClr val="191000"/>
                </a:solidFill>
              </a:rPr>
              <a:t>Последовательность геометрически согласованных кадров:</a:t>
            </a:r>
          </a:p>
        </p:txBody>
      </p:sp>
      <p:sp>
        <p:nvSpPr>
          <p:cNvPr id="33" name="TextBox 32">
            <a:extLst>
              <a:ext uri="{FF2B5EF4-FFF2-40B4-BE49-F238E27FC236}">
                <a16:creationId xmlns:a16="http://schemas.microsoft.com/office/drawing/2014/main" id="{11F75F01-3149-4542-AEBD-2C4F262F451C}"/>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50" name="Рисунок 49">
            <a:extLst>
              <a:ext uri="{FF2B5EF4-FFF2-40B4-BE49-F238E27FC236}">
                <a16:creationId xmlns:a16="http://schemas.microsoft.com/office/drawing/2014/main" id="{12FCFE57-54B1-487C-AA7D-307C49798C4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21986" y="4223839"/>
            <a:ext cx="2626249" cy="1551319"/>
          </a:xfrm>
          <a:prstGeom prst="rect">
            <a:avLst/>
          </a:prstGeom>
        </p:spPr>
      </p:pic>
      <p:pic>
        <p:nvPicPr>
          <p:cNvPr id="51" name="Рисунок 50">
            <a:extLst>
              <a:ext uri="{FF2B5EF4-FFF2-40B4-BE49-F238E27FC236}">
                <a16:creationId xmlns:a16="http://schemas.microsoft.com/office/drawing/2014/main" id="{6B94B103-DCC5-4768-B69A-77D36AD7929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74212" y="4206626"/>
            <a:ext cx="2626248" cy="1551319"/>
          </a:xfrm>
          <a:prstGeom prst="rect">
            <a:avLst/>
          </a:prstGeom>
        </p:spPr>
      </p:pic>
      <p:pic>
        <p:nvPicPr>
          <p:cNvPr id="52" name="Рисунок 51">
            <a:extLst>
              <a:ext uri="{FF2B5EF4-FFF2-40B4-BE49-F238E27FC236}">
                <a16:creationId xmlns:a16="http://schemas.microsoft.com/office/drawing/2014/main" id="{493CF8B9-29EA-4A8B-8E06-63E5C1E0DF2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85959" y="4223839"/>
            <a:ext cx="2626248" cy="1551319"/>
          </a:xfrm>
          <a:prstGeom prst="rect">
            <a:avLst/>
          </a:prstGeom>
        </p:spPr>
      </p:pic>
      <p:pic>
        <p:nvPicPr>
          <p:cNvPr id="57" name="Рисунок 56">
            <a:extLst>
              <a:ext uri="{FF2B5EF4-FFF2-40B4-BE49-F238E27FC236}">
                <a16:creationId xmlns:a16="http://schemas.microsoft.com/office/drawing/2014/main" id="{624CC790-BC46-4481-B3E6-B37695EFCF0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974212" y="1648523"/>
            <a:ext cx="2626248" cy="1551319"/>
          </a:xfrm>
          <a:prstGeom prst="rect">
            <a:avLst/>
          </a:prstGeom>
        </p:spPr>
      </p:pic>
      <p:pic>
        <p:nvPicPr>
          <p:cNvPr id="59" name="Рисунок 58">
            <a:extLst>
              <a:ext uri="{FF2B5EF4-FFF2-40B4-BE49-F238E27FC236}">
                <a16:creationId xmlns:a16="http://schemas.microsoft.com/office/drawing/2014/main" id="{750AA71A-6E9A-497D-992B-8F8E090FD1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85957" y="1648523"/>
            <a:ext cx="2626248" cy="1551319"/>
          </a:xfrm>
          <a:prstGeom prst="rect">
            <a:avLst/>
          </a:prstGeom>
        </p:spPr>
      </p:pic>
      <p:pic>
        <p:nvPicPr>
          <p:cNvPr id="61" name="Рисунок 60">
            <a:extLst>
              <a:ext uri="{FF2B5EF4-FFF2-40B4-BE49-F238E27FC236}">
                <a16:creationId xmlns:a16="http://schemas.microsoft.com/office/drawing/2014/main" id="{10F6FBEB-82EE-4C9E-8F54-95ACDDA061E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1986" y="1648523"/>
            <a:ext cx="2626249" cy="1551319"/>
          </a:xfrm>
          <a:prstGeom prst="rect">
            <a:avLst/>
          </a:prstGeom>
        </p:spPr>
      </p:pic>
    </p:spTree>
    <p:extLst>
      <p:ext uri="{BB962C8B-B14F-4D97-AF65-F5344CB8AC3E}">
        <p14:creationId xmlns:p14="http://schemas.microsoft.com/office/powerpoint/2010/main" val="244797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FAA6342-A251-4401-89AA-5706A59A9066}"/>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7</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32" name="TextBox 31">
            <a:extLst>
              <a:ext uri="{FF2B5EF4-FFF2-40B4-BE49-F238E27FC236}">
                <a16:creationId xmlns:a16="http://schemas.microsoft.com/office/drawing/2014/main" id="{6BE36A17-2929-43E9-8B92-44D65A3A825F}"/>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КОМПЛЕКСИРОВАНИЕ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336E0-940A-4CFA-99DD-15D220FD05F5}"/>
                  </a:ext>
                </a:extLst>
              </p:cNvPr>
              <p:cNvSpPr txBox="1"/>
              <p:nvPr/>
            </p:nvSpPr>
            <p:spPr>
              <a:xfrm>
                <a:off x="5159654" y="4982188"/>
                <a:ext cx="1872687" cy="113967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ru-RU" i="1" smtClean="0">
                              <a:effectLst/>
                              <a:latin typeface="Cambria Math" panose="02040503050406030204" pitchFamily="18" charset="0"/>
                              <a:cs typeface="Times New Roman" panose="02020603050405020304" pitchFamily="18" charset="0"/>
                            </a:rPr>
                          </m:ctrlPr>
                        </m:sSubPr>
                        <m:e>
                          <m:acc>
                            <m:accPr>
                              <m:chr m:val="̂"/>
                              <m:ctrlPr>
                                <a:rPr lang="ru-RU" i="1" smtClean="0">
                                  <a:effectLst/>
                                  <a:latin typeface="Cambria Math" panose="02040503050406030204" pitchFamily="18" charset="0"/>
                                  <a:cs typeface="Times New Roman" panose="02020603050405020304" pitchFamily="18" charset="0"/>
                                </a:rPr>
                              </m:ctrlPr>
                            </m:accPr>
                            <m:e>
                              <m:r>
                                <a:rPr lang="en-US" b="0" i="1" smtClean="0">
                                  <a:effectLst/>
                                  <a:latin typeface="Cambria Math" panose="02040503050406030204" pitchFamily="18" charset="0"/>
                                  <a:cs typeface="Times New Roman" panose="02020603050405020304" pitchFamily="18" charset="0"/>
                                </a:rPr>
                                <m:t>𝑥</m:t>
                              </m:r>
                            </m:e>
                          </m:acc>
                        </m:e>
                        <m:sub>
                          <m:r>
                            <a:rPr lang="ru-RU" b="0" i="1" smtClean="0">
                              <a:effectLst/>
                              <a:latin typeface="Cambria Math" panose="02040503050406030204" pitchFamily="18" charset="0"/>
                              <a:cs typeface="Times New Roman" panose="02020603050405020304" pitchFamily="18" charset="0"/>
                            </a:rPr>
                            <m:t>к</m:t>
                          </m:r>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sup>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e>
                                    <m:sub>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den>
                              </m:f>
                            </m:e>
                          </m:nary>
                        </m:num>
                        <m:den>
                          <m:nary>
                            <m:naryPr>
                              <m:chr m:val="∑"/>
                              <m:limLoc m:val="undOv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sup>
                            <m:e>
                              <m:f>
                                <m:fPr>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e>
                                    <m:sub>
                                      <m:sSub>
                                        <m:sSubPr>
                                          <m:ctrlPr>
                                            <a:rPr lang="ru-RU"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den>
                              </m:f>
                            </m:e>
                          </m:nary>
                        </m:den>
                      </m:f>
                    </m:oMath>
                  </m:oMathPara>
                </a14:m>
                <a:endParaRPr lang="ru-RU" dirty="0"/>
              </a:p>
            </p:txBody>
          </p:sp>
        </mc:Choice>
        <mc:Fallback xmlns="">
          <p:sp>
            <p:nvSpPr>
              <p:cNvPr id="8" name="TextBox 7">
                <a:extLst>
                  <a:ext uri="{FF2B5EF4-FFF2-40B4-BE49-F238E27FC236}">
                    <a16:creationId xmlns:a16="http://schemas.microsoft.com/office/drawing/2014/main" id="{E46336E0-940A-4CFA-99DD-15D220FD05F5}"/>
                  </a:ext>
                </a:extLst>
              </p:cNvPr>
              <p:cNvSpPr txBox="1">
                <a:spLocks noRot="1" noChangeAspect="1" noMove="1" noResize="1" noEditPoints="1" noAdjustHandles="1" noChangeArrowheads="1" noChangeShapeType="1" noTextEdit="1"/>
              </p:cNvSpPr>
              <p:nvPr/>
            </p:nvSpPr>
            <p:spPr>
              <a:xfrm>
                <a:off x="5159654" y="4982188"/>
                <a:ext cx="1872687" cy="113967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EE849C-873E-4D44-82EE-049272E09E67}"/>
                  </a:ext>
                </a:extLst>
              </p:cNvPr>
              <p:cNvSpPr txBox="1"/>
              <p:nvPr/>
            </p:nvSpPr>
            <p:spPr>
              <a:xfrm>
                <a:off x="1007270" y="2845174"/>
                <a:ext cx="7898675" cy="1227516"/>
              </a:xfrm>
              <a:prstGeom prst="rect">
                <a:avLst/>
              </a:prstGeom>
              <a:noFill/>
            </p:spPr>
            <p:txBody>
              <a:bodyPr wrap="square" rtlCol="0" anchor="t">
                <a:spAutoFit/>
              </a:bodyPr>
              <a:lstStyle/>
              <a:p>
                <a:pPr>
                  <a:spcAft>
                    <a:spcPts val="800"/>
                  </a:spcAft>
                </a:pPr>
                <a14:m>
                  <m:oMath xmlns:m="http://schemas.openxmlformats.org/officeDocument/2006/math">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ru-RU" dirty="0">
                    <a:solidFill>
                      <a:srgbClr val="191000"/>
                    </a:solidFill>
                  </a:rPr>
                  <a:t> </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acc>
                          <m:accPr>
                            <m:chr m:val="̂"/>
                            <m:ctrlPr>
                              <a:rPr lang="ru-RU" i="1">
                                <a:solidFill>
                                  <a:srgbClr val="191000"/>
                                </a:solidFill>
                                <a:latin typeface="Cambria Math" panose="02040503050406030204" pitchFamily="18" charset="0"/>
                              </a:rPr>
                            </m:ctrlPr>
                          </m:accPr>
                          <m:e>
                            <m:r>
                              <a:rPr lang="en-US">
                                <a:solidFill>
                                  <a:srgbClr val="191000"/>
                                </a:solidFill>
                                <a:latin typeface="Cambria Math" panose="02040503050406030204" pitchFamily="18" charset="0"/>
                              </a:rPr>
                              <m:t>𝑥</m:t>
                            </m:r>
                          </m:e>
                        </m:acc>
                      </m:e>
                      <m:sub>
                        <m:r>
                          <a:rPr lang="ru-RU">
                            <a:solidFill>
                              <a:srgbClr val="191000"/>
                            </a:solidFill>
                            <a:latin typeface="Cambria Math" panose="02040503050406030204" pitchFamily="18" charset="0"/>
                          </a:rPr>
                          <m:t>к</m:t>
                        </m:r>
                      </m:sub>
                    </m:sSub>
                  </m:oMath>
                </a14:m>
                <a:r>
                  <a:rPr lang="ru-RU" dirty="0">
                    <a:solidFill>
                      <a:srgbClr val="191000"/>
                    </a:solidFill>
                  </a:rPr>
                  <a:t>– оценка измеряемого значения;</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𝑦</m:t>
                        </m:r>
                      </m:e>
                      <m:sub>
                        <m:r>
                          <a:rPr lang="ru-RU">
                            <a:solidFill>
                              <a:srgbClr val="191000"/>
                            </a:solidFill>
                            <a:latin typeface="Cambria Math" panose="02040503050406030204" pitchFamily="18" charset="0"/>
                          </a:rPr>
                          <m:t>𝑖</m:t>
                        </m:r>
                      </m:sub>
                    </m:sSub>
                  </m:oMath>
                </a14:m>
                <a:r>
                  <a:rPr lang="ru-RU" dirty="0">
                    <a:solidFill>
                      <a:srgbClr val="191000"/>
                    </a:solidFill>
                  </a:rPr>
                  <a:t> – значение каждого </a:t>
                </a:r>
                <a14:m>
                  <m:oMath xmlns:m="http://schemas.openxmlformats.org/officeDocument/2006/math">
                    <m:r>
                      <a:rPr lang="ru-RU">
                        <a:solidFill>
                          <a:srgbClr val="191000"/>
                        </a:solidFill>
                        <a:latin typeface="Cambria Math" panose="02040503050406030204" pitchFamily="18" charset="0"/>
                      </a:rPr>
                      <m:t>𝑖</m:t>
                    </m:r>
                  </m:oMath>
                </a14:m>
                <a:r>
                  <a:rPr lang="ru-RU" dirty="0">
                    <a:solidFill>
                      <a:srgbClr val="191000"/>
                    </a:solidFill>
                  </a:rPr>
                  <a:t>-ого набора данных, доступное для наблюдения;</a:t>
                </a:r>
                <a:br>
                  <a:rPr lang="ru-RU" dirty="0">
                    <a:solidFill>
                      <a:srgbClr val="191000"/>
                    </a:solidFill>
                  </a:rPr>
                </a:br>
                <a14:m>
                  <m:oMath xmlns:m="http://schemas.openxmlformats.org/officeDocument/2006/math">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𝐷</m:t>
                        </m:r>
                      </m:e>
                      <m:sub>
                        <m:sSub>
                          <m:sSubPr>
                            <m:ctrlPr>
                              <a:rPr lang="ru-RU" i="1">
                                <a:solidFill>
                                  <a:srgbClr val="191000"/>
                                </a:solidFill>
                                <a:latin typeface="Cambria Math" panose="02040503050406030204" pitchFamily="18" charset="0"/>
                              </a:rPr>
                            </m:ctrlPr>
                          </m:sSubPr>
                          <m:e>
                            <m:r>
                              <a:rPr lang="ru-RU">
                                <a:solidFill>
                                  <a:srgbClr val="191000"/>
                                </a:solidFill>
                                <a:latin typeface="Cambria Math" panose="02040503050406030204" pitchFamily="18" charset="0"/>
                              </a:rPr>
                              <m:t>𝜀</m:t>
                            </m:r>
                          </m:e>
                          <m:sub>
                            <m:r>
                              <a:rPr lang="ru-RU">
                                <a:solidFill>
                                  <a:srgbClr val="191000"/>
                                </a:solidFill>
                                <a:latin typeface="Cambria Math" panose="02040503050406030204" pitchFamily="18" charset="0"/>
                              </a:rPr>
                              <m:t>𝑖</m:t>
                            </m:r>
                          </m:sub>
                        </m:sSub>
                      </m:sub>
                    </m:sSub>
                  </m:oMath>
                </a14:m>
                <a:r>
                  <a:rPr lang="ru-RU" dirty="0">
                    <a:solidFill>
                      <a:srgbClr val="191000"/>
                    </a:solidFill>
                  </a:rPr>
                  <a:t>– дисперсия ошибки интерполяции каждого </a:t>
                </a:r>
                <a14:m>
                  <m:oMath xmlns:m="http://schemas.openxmlformats.org/officeDocument/2006/math">
                    <m:r>
                      <a:rPr lang="ru-RU">
                        <a:solidFill>
                          <a:srgbClr val="191000"/>
                        </a:solidFill>
                        <a:latin typeface="Cambria Math" panose="02040503050406030204" pitchFamily="18" charset="0"/>
                      </a:rPr>
                      <m:t>𝑖</m:t>
                    </m:r>
                  </m:oMath>
                </a14:m>
                <a:r>
                  <a:rPr lang="ru-RU" dirty="0">
                    <a:solidFill>
                      <a:srgbClr val="191000"/>
                    </a:solidFill>
                  </a:rPr>
                  <a:t>-ого набора данных</a:t>
                </a:r>
                <a14:m>
                  <m:oMath xmlns:m="http://schemas.openxmlformats.org/officeDocument/2006/math">
                    <m:r>
                      <a:rPr lang="ru-RU">
                        <a:solidFill>
                          <a:srgbClr val="191000"/>
                        </a:solidFill>
                        <a:latin typeface="Cambria Math" panose="02040503050406030204" pitchFamily="18" charset="0"/>
                      </a:rPr>
                      <m:t>.</m:t>
                    </m:r>
                  </m:oMath>
                </a14:m>
                <a:endParaRPr lang="ru-RU" dirty="0">
                  <a:solidFill>
                    <a:srgbClr val="191000"/>
                  </a:solidFill>
                </a:endParaRPr>
              </a:p>
            </p:txBody>
          </p:sp>
        </mc:Choice>
        <mc:Fallback xmlns="">
          <p:sp>
            <p:nvSpPr>
              <p:cNvPr id="9" name="TextBox 8">
                <a:extLst>
                  <a:ext uri="{FF2B5EF4-FFF2-40B4-BE49-F238E27FC236}">
                    <a16:creationId xmlns:a16="http://schemas.microsoft.com/office/drawing/2014/main" id="{2AEE849C-873E-4D44-82EE-049272E09E67}"/>
                  </a:ext>
                </a:extLst>
              </p:cNvPr>
              <p:cNvSpPr txBox="1">
                <a:spLocks noRot="1" noChangeAspect="1" noMove="1" noResize="1" noEditPoints="1" noAdjustHandles="1" noChangeArrowheads="1" noChangeShapeType="1" noTextEdit="1"/>
              </p:cNvSpPr>
              <p:nvPr/>
            </p:nvSpPr>
            <p:spPr>
              <a:xfrm>
                <a:off x="1007270" y="2845174"/>
                <a:ext cx="7898675" cy="1227516"/>
              </a:xfrm>
              <a:prstGeom prst="rect">
                <a:avLst/>
              </a:prstGeom>
              <a:blipFill>
                <a:blip r:embed="rId5"/>
                <a:stretch>
                  <a:fillRect b="-547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5BD143-359D-4CF2-A97D-D53C665A7402}"/>
                  </a:ext>
                </a:extLst>
              </p:cNvPr>
              <p:cNvSpPr txBox="1"/>
              <p:nvPr/>
            </p:nvSpPr>
            <p:spPr>
              <a:xfrm>
                <a:off x="6922437" y="1606247"/>
                <a:ext cx="2018676" cy="1183466"/>
              </a:xfrm>
              <a:prstGeom prst="rect">
                <a:avLst/>
              </a:prstGeom>
              <a:noFill/>
            </p:spPr>
            <p:txBody>
              <a:bodyPr wrap="square">
                <a:spAutoFit/>
              </a:bodyPr>
              <a:lstStyle>
                <a:defPPr>
                  <a:defRPr lang="ru-RU"/>
                </a:defPPr>
                <a:lvl1pPr>
                  <a:defRPr i="1">
                    <a:effectLst/>
                    <a:latin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a:latin typeface="Cambria Math" panose="02040503050406030204" pitchFamily="18" charset="0"/>
                            </a:rPr>
                            <m:t>𝑎</m:t>
                          </m:r>
                        </m:e>
                        <m:sub>
                          <m:r>
                            <a:rPr lang="ru-RU">
                              <a:latin typeface="Cambria Math" panose="02040503050406030204" pitchFamily="18" charset="0"/>
                            </a:rPr>
                            <m:t>𝑖</m:t>
                          </m:r>
                        </m:sub>
                      </m:sSub>
                      <m:r>
                        <a:rPr lang="ru-RU">
                          <a:latin typeface="Cambria Math" panose="02040503050406030204" pitchFamily="18" charset="0"/>
                        </a:rPr>
                        <m:t>=</m:t>
                      </m:r>
                      <m:f>
                        <m:fPr>
                          <m:ctrlPr>
                            <a:rPr lang="ru-RU" i="1">
                              <a:latin typeface="Cambria Math" panose="02040503050406030204" pitchFamily="18" charset="0"/>
                            </a:rPr>
                          </m:ctrlPr>
                        </m:fPr>
                        <m:num>
                          <m:f>
                            <m:fPr>
                              <m:ctrlPr>
                                <a:rPr lang="ru-RU" i="1">
                                  <a:latin typeface="Cambria Math" panose="02040503050406030204" pitchFamily="18" charset="0"/>
                                </a:rPr>
                              </m:ctrlPr>
                            </m:fPr>
                            <m:num>
                              <m:r>
                                <a:rPr lang="ru-RU">
                                  <a:latin typeface="Cambria Math" panose="02040503050406030204" pitchFamily="18" charset="0"/>
                                </a:rPr>
                                <m:t>1</m:t>
                              </m:r>
                            </m:num>
                            <m:den>
                              <m:sSub>
                                <m:sSubPr>
                                  <m:ctrlPr>
                                    <a:rPr lang="ru-RU" i="1">
                                      <a:latin typeface="Cambria Math" panose="02040503050406030204" pitchFamily="18" charset="0"/>
                                    </a:rPr>
                                  </m:ctrlPr>
                                </m:sSubPr>
                                <m:e>
                                  <m:r>
                                    <a:rPr lang="ru-RU">
                                      <a:latin typeface="Cambria Math" panose="02040503050406030204" pitchFamily="18" charset="0"/>
                                    </a:rPr>
                                    <m:t>𝐷</m:t>
                                  </m:r>
                                </m:e>
                                <m:sub>
                                  <m:sSub>
                                    <m:sSubPr>
                                      <m:ctrlPr>
                                        <a:rPr lang="ru-RU" i="1">
                                          <a:latin typeface="Cambria Math" panose="02040503050406030204" pitchFamily="18" charset="0"/>
                                        </a:rPr>
                                      </m:ctrlPr>
                                    </m:sSubPr>
                                    <m:e>
                                      <m:r>
                                        <a:rPr lang="ru-RU">
                                          <a:latin typeface="Cambria Math" panose="02040503050406030204" pitchFamily="18" charset="0"/>
                                        </a:rPr>
                                        <m:t>𝜀</m:t>
                                      </m:r>
                                    </m:e>
                                    <m:sub>
                                      <m:r>
                                        <a:rPr lang="ru-RU">
                                          <a:latin typeface="Cambria Math" panose="02040503050406030204" pitchFamily="18" charset="0"/>
                                        </a:rPr>
                                        <m:t>𝑖</m:t>
                                      </m:r>
                                    </m:sub>
                                  </m:sSub>
                                </m:sub>
                              </m:sSub>
                            </m:den>
                          </m:f>
                        </m:num>
                        <m:den>
                          <m:nary>
                            <m:naryPr>
                              <m:chr m:val="∑"/>
                              <m:limLoc m:val="undOvr"/>
                              <m:ctrlPr>
                                <a:rPr lang="ru-RU" i="1">
                                  <a:latin typeface="Cambria Math" panose="02040503050406030204" pitchFamily="18" charset="0"/>
                                </a:rPr>
                              </m:ctrlPr>
                            </m:naryPr>
                            <m:sub>
                              <m:r>
                                <a:rPr lang="en-US" smtClean="0">
                                  <a:latin typeface="Cambria Math" panose="02040503050406030204" pitchFamily="18" charset="0"/>
                                </a:rPr>
                                <m:t>𝑗</m:t>
                              </m:r>
                              <m:r>
                                <a:rPr lang="ru-RU">
                                  <a:latin typeface="Cambria Math" panose="02040503050406030204" pitchFamily="18" charset="0"/>
                                </a:rPr>
                                <m:t>=0</m:t>
                              </m:r>
                            </m:sub>
                            <m:sup>
                              <m:r>
                                <a:rPr lang="en-US" smtClean="0">
                                  <a:latin typeface="Cambria Math" panose="02040503050406030204" pitchFamily="18" charset="0"/>
                                </a:rPr>
                                <m:t>𝐼</m:t>
                              </m:r>
                              <m:r>
                                <a:rPr lang="ru-RU">
                                  <a:latin typeface="Cambria Math" panose="02040503050406030204" pitchFamily="18" charset="0"/>
                                </a:rPr>
                                <m:t>−1</m:t>
                              </m:r>
                            </m:sup>
                            <m:e>
                              <m:f>
                                <m:fPr>
                                  <m:ctrlPr>
                                    <a:rPr lang="ru-RU" i="1">
                                      <a:latin typeface="Cambria Math" panose="02040503050406030204" pitchFamily="18" charset="0"/>
                                    </a:rPr>
                                  </m:ctrlPr>
                                </m:fPr>
                                <m:num>
                                  <m:r>
                                    <a:rPr lang="ru-RU">
                                      <a:latin typeface="Cambria Math" panose="02040503050406030204" pitchFamily="18" charset="0"/>
                                    </a:rPr>
                                    <m:t>1</m:t>
                                  </m:r>
                                </m:num>
                                <m:den>
                                  <m:sSub>
                                    <m:sSubPr>
                                      <m:ctrlPr>
                                        <a:rPr lang="ru-RU" i="1">
                                          <a:latin typeface="Cambria Math" panose="02040503050406030204" pitchFamily="18" charset="0"/>
                                        </a:rPr>
                                      </m:ctrlPr>
                                    </m:sSubPr>
                                    <m:e>
                                      <m:r>
                                        <a:rPr lang="ru-RU">
                                          <a:latin typeface="Cambria Math" panose="02040503050406030204" pitchFamily="18" charset="0"/>
                                        </a:rPr>
                                        <m:t>𝐷</m:t>
                                      </m:r>
                                    </m:e>
                                    <m:sub>
                                      <m:sSub>
                                        <m:sSubPr>
                                          <m:ctrlPr>
                                            <a:rPr lang="ru-RU" i="1">
                                              <a:latin typeface="Cambria Math" panose="02040503050406030204" pitchFamily="18" charset="0"/>
                                            </a:rPr>
                                          </m:ctrlPr>
                                        </m:sSubPr>
                                        <m:e>
                                          <m:r>
                                            <a:rPr lang="ru-RU">
                                              <a:latin typeface="Cambria Math" panose="02040503050406030204" pitchFamily="18" charset="0"/>
                                            </a:rPr>
                                            <m:t>𝜀</m:t>
                                          </m:r>
                                        </m:e>
                                        <m:sub>
                                          <m:r>
                                            <a:rPr lang="ru-RU">
                                              <a:latin typeface="Cambria Math" panose="02040503050406030204" pitchFamily="18" charset="0"/>
                                            </a:rPr>
                                            <m:t>𝑖</m:t>
                                          </m:r>
                                        </m:sub>
                                      </m:sSub>
                                    </m:sub>
                                  </m:sSub>
                                </m:den>
                              </m:f>
                            </m:e>
                          </m:nary>
                        </m:den>
                      </m:f>
                    </m:oMath>
                  </m:oMathPara>
                </a14:m>
                <a:endParaRPr lang="ru-RU" dirty="0"/>
              </a:p>
            </p:txBody>
          </p:sp>
        </mc:Choice>
        <mc:Fallback xmlns="">
          <p:sp>
            <p:nvSpPr>
              <p:cNvPr id="13" name="TextBox 12">
                <a:extLst>
                  <a:ext uri="{FF2B5EF4-FFF2-40B4-BE49-F238E27FC236}">
                    <a16:creationId xmlns:a16="http://schemas.microsoft.com/office/drawing/2014/main" id="{645BD143-359D-4CF2-A97D-D53C665A7402}"/>
                  </a:ext>
                </a:extLst>
              </p:cNvPr>
              <p:cNvSpPr txBox="1">
                <a:spLocks noRot="1" noChangeAspect="1" noMove="1" noResize="1" noEditPoints="1" noAdjustHandles="1" noChangeArrowheads="1" noChangeShapeType="1" noTextEdit="1"/>
              </p:cNvSpPr>
              <p:nvPr/>
            </p:nvSpPr>
            <p:spPr>
              <a:xfrm>
                <a:off x="6922437" y="1606247"/>
                <a:ext cx="2018676" cy="1183466"/>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AE39C9C-2BBD-4913-8B50-19F6730B21F5}"/>
                  </a:ext>
                </a:extLst>
              </p:cNvPr>
              <p:cNvSpPr txBox="1"/>
              <p:nvPr/>
            </p:nvSpPr>
            <p:spPr>
              <a:xfrm>
                <a:off x="6922437" y="1210000"/>
                <a:ext cx="3669676" cy="369332"/>
              </a:xfrm>
              <a:prstGeom prst="rect">
                <a:avLst/>
              </a:prstGeom>
              <a:noFill/>
            </p:spPr>
            <p:txBody>
              <a:bodyPr wrap="square" rtlCol="0" anchor="t">
                <a:spAutoFit/>
              </a:bodyPr>
              <a:lstStyle/>
              <a:p>
                <a:r>
                  <a:rPr lang="ru-RU" dirty="0">
                    <a:solidFill>
                      <a:srgbClr val="191000"/>
                    </a:solidFill>
                  </a:rPr>
                  <a:t>Весовой коэффициент </a:t>
                </a:r>
                <a14:m>
                  <m:oMath xmlns:m="http://schemas.openxmlformats.org/officeDocument/2006/math">
                    <m:sSub>
                      <m:sSubPr>
                        <m:ctrlPr>
                          <a:rPr lang="ru-RU" i="1" smtClean="0">
                            <a:latin typeface="Cambria Math" panose="02040503050406030204" pitchFamily="18" charset="0"/>
                          </a:rPr>
                        </m:ctrlPr>
                      </m:sSubPr>
                      <m:e>
                        <m:r>
                          <a:rPr lang="ru-RU">
                            <a:latin typeface="Cambria Math" panose="02040503050406030204" pitchFamily="18" charset="0"/>
                          </a:rPr>
                          <m:t>𝑎</m:t>
                        </m:r>
                      </m:e>
                      <m:sub>
                        <m:r>
                          <a:rPr lang="ru-RU">
                            <a:latin typeface="Cambria Math" panose="02040503050406030204" pitchFamily="18" charset="0"/>
                          </a:rPr>
                          <m:t>𝑖</m:t>
                        </m:r>
                      </m:sub>
                    </m:sSub>
                  </m:oMath>
                </a14:m>
                <a:endParaRPr lang="ru-RU" dirty="0">
                  <a:solidFill>
                    <a:srgbClr val="191000"/>
                  </a:solidFill>
                </a:endParaRPr>
              </a:p>
            </p:txBody>
          </p:sp>
        </mc:Choice>
        <mc:Fallback xmlns="">
          <p:sp>
            <p:nvSpPr>
              <p:cNvPr id="16" name="TextBox 15">
                <a:extLst>
                  <a:ext uri="{FF2B5EF4-FFF2-40B4-BE49-F238E27FC236}">
                    <a16:creationId xmlns:a16="http://schemas.microsoft.com/office/drawing/2014/main" id="{8AE39C9C-2BBD-4913-8B50-19F6730B21F5}"/>
                  </a:ext>
                </a:extLst>
              </p:cNvPr>
              <p:cNvSpPr txBox="1">
                <a:spLocks noRot="1" noChangeAspect="1" noMove="1" noResize="1" noEditPoints="1" noAdjustHandles="1" noChangeArrowheads="1" noChangeShapeType="1" noTextEdit="1"/>
              </p:cNvSpPr>
              <p:nvPr/>
            </p:nvSpPr>
            <p:spPr>
              <a:xfrm>
                <a:off x="6922437" y="1210000"/>
                <a:ext cx="3669676" cy="369332"/>
              </a:xfrm>
              <a:prstGeom prst="rect">
                <a:avLst/>
              </a:prstGeom>
              <a:blipFill>
                <a:blip r:embed="rId7"/>
                <a:stretch>
                  <a:fillRect l="-1495" t="-8197" b="-24590"/>
                </a:stretch>
              </a:blipFill>
            </p:spPr>
            <p:txBody>
              <a:bodyPr/>
              <a:lstStyle/>
              <a:p>
                <a:r>
                  <a:rPr lang="ru-RU">
                    <a:noFill/>
                  </a:rPr>
                  <a:t> </a:t>
                </a:r>
              </a:p>
            </p:txBody>
          </p:sp>
        </mc:Fallback>
      </mc:AlternateContent>
      <p:sp>
        <p:nvSpPr>
          <p:cNvPr id="17" name="TextBox 16">
            <a:extLst>
              <a:ext uri="{FF2B5EF4-FFF2-40B4-BE49-F238E27FC236}">
                <a16:creationId xmlns:a16="http://schemas.microsoft.com/office/drawing/2014/main" id="{F1CDE435-ED64-41DA-A096-6B4DFFBC9D48}"/>
              </a:ext>
            </a:extLst>
          </p:cNvPr>
          <p:cNvSpPr txBox="1"/>
          <p:nvPr/>
        </p:nvSpPr>
        <p:spPr>
          <a:xfrm>
            <a:off x="3177684" y="4419137"/>
            <a:ext cx="6041470" cy="369332"/>
          </a:xfrm>
          <a:prstGeom prst="rect">
            <a:avLst/>
          </a:prstGeom>
          <a:noFill/>
        </p:spPr>
        <p:txBody>
          <a:bodyPr wrap="square" rtlCol="0" anchor="t">
            <a:spAutoFit/>
          </a:bodyPr>
          <a:lstStyle/>
          <a:p>
            <a:r>
              <a:rPr lang="ru-RU" dirty="0">
                <a:solidFill>
                  <a:srgbClr val="191000"/>
                </a:solidFill>
              </a:rPr>
              <a:t>Формула комплексирования неравноточных измерений:</a:t>
            </a:r>
          </a:p>
        </p:txBody>
      </p:sp>
      <p:sp>
        <p:nvSpPr>
          <p:cNvPr id="11" name="TextBox 10">
            <a:extLst>
              <a:ext uri="{FF2B5EF4-FFF2-40B4-BE49-F238E27FC236}">
                <a16:creationId xmlns:a16="http://schemas.microsoft.com/office/drawing/2014/main" id="{D9AB0092-FBBA-440B-B357-3098F5DE3EE2}"/>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8" name="TextBox 17">
            <a:extLst>
              <a:ext uri="{FF2B5EF4-FFF2-40B4-BE49-F238E27FC236}">
                <a16:creationId xmlns:a16="http://schemas.microsoft.com/office/drawing/2014/main" id="{F7A7A933-1506-4D9B-9E63-12ED1DE6D33B}"/>
              </a:ext>
            </a:extLst>
          </p:cNvPr>
          <p:cNvSpPr txBox="1"/>
          <p:nvPr/>
        </p:nvSpPr>
        <p:spPr>
          <a:xfrm>
            <a:off x="2612200" y="1210000"/>
            <a:ext cx="3133108" cy="369332"/>
          </a:xfrm>
          <a:prstGeom prst="rect">
            <a:avLst/>
          </a:prstGeom>
          <a:noFill/>
        </p:spPr>
        <p:txBody>
          <a:bodyPr wrap="square" rtlCol="0" anchor="t">
            <a:spAutoFit/>
          </a:bodyPr>
          <a:lstStyle/>
          <a:p>
            <a:r>
              <a:rPr lang="ru-RU" dirty="0">
                <a:solidFill>
                  <a:srgbClr val="191000"/>
                </a:solidFill>
              </a:rPr>
              <a:t>Оценка исходной величины:</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BAC9E0-FF73-4B24-96BE-ADACCEAF979B}"/>
                  </a:ext>
                </a:extLst>
              </p:cNvPr>
              <p:cNvSpPr txBox="1"/>
              <p:nvPr/>
            </p:nvSpPr>
            <p:spPr>
              <a:xfrm>
                <a:off x="2804705" y="1763166"/>
                <a:ext cx="2313395" cy="871457"/>
              </a:xfrm>
              <a:prstGeom prst="rect">
                <a:avLst/>
              </a:prstGeom>
              <a:noFill/>
            </p:spPr>
            <p:txBody>
              <a:bodyPr wrap="square">
                <a:spAutoFit/>
              </a:bodyPr>
              <a:lstStyle>
                <a:defPPr>
                  <a:defRPr lang="ru-RU"/>
                </a:defPPr>
                <a:lvl1pPr>
                  <a:defRPr i="1">
                    <a:effectLst/>
                    <a:latin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a:latin typeface="Cambria Math" panose="02040503050406030204" pitchFamily="18" charset="0"/>
                                </a:rPr>
                                <m:t>𝑥</m:t>
                              </m:r>
                            </m:e>
                          </m:acc>
                        </m:e>
                        <m:sub>
                          <m:r>
                            <a:rPr lang="ru-RU">
                              <a:latin typeface="Cambria Math" panose="02040503050406030204" pitchFamily="18" charset="0"/>
                            </a:rPr>
                            <m:t>к</m:t>
                          </m:r>
                        </m:sub>
                      </m:sSub>
                      <m:r>
                        <a:rPr lang="ru-RU">
                          <a:latin typeface="Cambria Math" panose="02040503050406030204" pitchFamily="18" charset="0"/>
                        </a:rPr>
                        <m:t>= </m:t>
                      </m:r>
                      <m:nary>
                        <m:naryPr>
                          <m:chr m:val="∑"/>
                          <m:limLoc m:val="undOvr"/>
                          <m:ctrlPr>
                            <a:rPr lang="ru-RU" i="1">
                              <a:latin typeface="Cambria Math" panose="02040503050406030204" pitchFamily="18" charset="0"/>
                            </a:rPr>
                          </m:ctrlPr>
                        </m:naryPr>
                        <m:sub>
                          <m:r>
                            <a:rPr lang="en-US">
                              <a:latin typeface="Cambria Math" panose="02040503050406030204" pitchFamily="18" charset="0"/>
                            </a:rPr>
                            <m:t>𝑖</m:t>
                          </m:r>
                          <m:r>
                            <a:rPr lang="ru-RU">
                              <a:latin typeface="Cambria Math" panose="02040503050406030204" pitchFamily="18" charset="0"/>
                            </a:rPr>
                            <m:t>=0</m:t>
                          </m:r>
                        </m:sub>
                        <m:sup>
                          <m:r>
                            <a:rPr lang="en-US">
                              <a:latin typeface="Cambria Math" panose="02040503050406030204" pitchFamily="18" charset="0"/>
                            </a:rPr>
                            <m:t>𝐼</m:t>
                          </m:r>
                          <m:r>
                            <a:rPr lang="ru-RU">
                              <a:latin typeface="Cambria Math" panose="02040503050406030204" pitchFamily="18" charset="0"/>
                            </a:rPr>
                            <m:t>−1</m:t>
                          </m:r>
                        </m:sup>
                        <m:e>
                          <m:sSub>
                            <m:sSubPr>
                              <m:ctrlPr>
                                <a:rPr lang="ru-RU" i="1">
                                  <a:latin typeface="Cambria Math" panose="02040503050406030204" pitchFamily="18" charset="0"/>
                                </a:rPr>
                              </m:ctrlPr>
                            </m:sSubPr>
                            <m:e>
                              <m:r>
                                <a:rPr lang="en-US">
                                  <a:latin typeface="Cambria Math" panose="02040503050406030204" pitchFamily="18" charset="0"/>
                                </a:rPr>
                                <m:t>𝑎</m:t>
                              </m:r>
                            </m:e>
                            <m:sub>
                              <m:r>
                                <a:rPr lang="en-US">
                                  <a:latin typeface="Cambria Math" panose="02040503050406030204" pitchFamily="18" charset="0"/>
                                </a:rPr>
                                <m:t>𝑖</m:t>
                              </m:r>
                            </m:sub>
                          </m:sSub>
                          <m:sSub>
                            <m:sSubPr>
                              <m:ctrlPr>
                                <a:rPr lang="ru-RU"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e>
                      </m:nary>
                    </m:oMath>
                  </m:oMathPara>
                </a14:m>
                <a:endParaRPr lang="ru-RU" dirty="0"/>
              </a:p>
            </p:txBody>
          </p:sp>
        </mc:Choice>
        <mc:Fallback xmlns="">
          <p:sp>
            <p:nvSpPr>
              <p:cNvPr id="19" name="TextBox 18">
                <a:extLst>
                  <a:ext uri="{FF2B5EF4-FFF2-40B4-BE49-F238E27FC236}">
                    <a16:creationId xmlns:a16="http://schemas.microsoft.com/office/drawing/2014/main" id="{38BAC9E0-FF73-4B24-96BE-ADACCEAF979B}"/>
                  </a:ext>
                </a:extLst>
              </p:cNvPr>
              <p:cNvSpPr txBox="1">
                <a:spLocks noRot="1" noChangeAspect="1" noMove="1" noResize="1" noEditPoints="1" noAdjustHandles="1" noChangeArrowheads="1" noChangeShapeType="1" noTextEdit="1"/>
              </p:cNvSpPr>
              <p:nvPr/>
            </p:nvSpPr>
            <p:spPr>
              <a:xfrm>
                <a:off x="2804705" y="1763166"/>
                <a:ext cx="2313395" cy="871457"/>
              </a:xfrm>
              <a:prstGeom prst="rect">
                <a:avLst/>
              </a:prstGeom>
              <a:blipFill>
                <a:blip r:embed="rId8"/>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7780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4349D65-2317-4472-9AD4-D032DDB36F71}"/>
              </a:ext>
            </a:extLst>
          </p:cNvPr>
          <p:cNvPicPr>
            <a:picLocks noChangeAspect="1"/>
          </p:cNvPicPr>
          <p:nvPr/>
        </p:nvPicPr>
        <p:blipFill>
          <a:blip r:embed="rId4"/>
          <a:stretch>
            <a:fillRect/>
          </a:stretch>
        </p:blipFill>
        <p:spPr>
          <a:xfrm>
            <a:off x="1392069" y="1686659"/>
            <a:ext cx="5142565" cy="4180739"/>
          </a:xfrm>
          <a:prstGeom prst="rect">
            <a:avLst/>
          </a:prstGeom>
        </p:spPr>
      </p:pic>
      <p:sp>
        <p:nvSpPr>
          <p:cNvPr id="11" name="TextBox 10">
            <a:extLst>
              <a:ext uri="{FF2B5EF4-FFF2-40B4-BE49-F238E27FC236}">
                <a16:creationId xmlns:a16="http://schemas.microsoft.com/office/drawing/2014/main" id="{B135F221-70C7-4FAF-A30E-F41DCC246464}"/>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8</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7" name="TextBox 6">
            <a:extLst>
              <a:ext uri="{FF2B5EF4-FFF2-40B4-BE49-F238E27FC236}">
                <a16:creationId xmlns:a16="http://schemas.microsoft.com/office/drawing/2014/main" id="{F66E552D-9C54-401E-BD14-7D285826B00F}"/>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РЕАЛИЗАЦИЯ ПРОГРАММНОГО ОБЕСПЕЧЕНИЯ</a:t>
            </a:r>
          </a:p>
        </p:txBody>
      </p:sp>
      <p:pic>
        <p:nvPicPr>
          <p:cNvPr id="9" name="Рисунок 8">
            <a:extLst>
              <a:ext uri="{FF2B5EF4-FFF2-40B4-BE49-F238E27FC236}">
                <a16:creationId xmlns:a16="http://schemas.microsoft.com/office/drawing/2014/main" id="{51CEED8D-7C2D-4372-AA22-1D28EFE805CC}"/>
              </a:ext>
            </a:extLst>
          </p:cNvPr>
          <p:cNvPicPr/>
          <p:nvPr/>
        </p:nvPicPr>
        <p:blipFill rotWithShape="1">
          <a:blip r:embed="rId5" cstate="print">
            <a:extLst>
              <a:ext uri="{28A0092B-C50C-407E-A947-70E740481C1C}">
                <a14:useLocalDpi xmlns:a14="http://schemas.microsoft.com/office/drawing/2010/main"/>
              </a:ext>
            </a:extLst>
          </a:blip>
          <a:srcRect l="33124" t="2364" r="33821" b="3287"/>
          <a:stretch/>
        </p:blipFill>
        <p:spPr bwMode="auto">
          <a:xfrm>
            <a:off x="8113159" y="1686659"/>
            <a:ext cx="2281092" cy="4180739"/>
          </a:xfrm>
          <a:prstGeom prst="rect">
            <a:avLst/>
          </a:prstGeom>
          <a:noFill/>
          <a:ln>
            <a:noFill/>
          </a:ln>
        </p:spPr>
      </p:pic>
      <p:sp>
        <p:nvSpPr>
          <p:cNvPr id="13" name="TextBox 12">
            <a:extLst>
              <a:ext uri="{FF2B5EF4-FFF2-40B4-BE49-F238E27FC236}">
                <a16:creationId xmlns:a16="http://schemas.microsoft.com/office/drawing/2014/main" id="{F27A56A9-C376-43BB-A729-7102DD170F52}"/>
              </a:ext>
            </a:extLst>
          </p:cNvPr>
          <p:cNvSpPr txBox="1"/>
          <p:nvPr/>
        </p:nvSpPr>
        <p:spPr>
          <a:xfrm>
            <a:off x="1794052" y="1210000"/>
            <a:ext cx="4405720" cy="369332"/>
          </a:xfrm>
          <a:prstGeom prst="rect">
            <a:avLst/>
          </a:prstGeom>
          <a:noFill/>
        </p:spPr>
        <p:txBody>
          <a:bodyPr wrap="square" rtlCol="0" anchor="t">
            <a:spAutoFit/>
          </a:bodyPr>
          <a:lstStyle/>
          <a:p>
            <a:r>
              <a:rPr lang="ru-RU" dirty="0">
                <a:solidFill>
                  <a:srgbClr val="191000"/>
                </a:solidFill>
                <a:latin typeface="Lora"/>
              </a:rPr>
              <a:t>Внешний вид разработанной программы:</a:t>
            </a:r>
          </a:p>
        </p:txBody>
      </p:sp>
      <p:sp>
        <p:nvSpPr>
          <p:cNvPr id="8" name="TextBox 7">
            <a:extLst>
              <a:ext uri="{FF2B5EF4-FFF2-40B4-BE49-F238E27FC236}">
                <a16:creationId xmlns:a16="http://schemas.microsoft.com/office/drawing/2014/main" id="{80B74833-5B0E-4087-9FEF-A3462B9217B0}"/>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sp>
        <p:nvSpPr>
          <p:cNvPr id="16" name="TextBox 15">
            <a:extLst>
              <a:ext uri="{FF2B5EF4-FFF2-40B4-BE49-F238E27FC236}">
                <a16:creationId xmlns:a16="http://schemas.microsoft.com/office/drawing/2014/main" id="{4588F49E-1B0F-4EF2-A2C4-C4ABB10242EF}"/>
              </a:ext>
            </a:extLst>
          </p:cNvPr>
          <p:cNvSpPr txBox="1"/>
          <p:nvPr/>
        </p:nvSpPr>
        <p:spPr>
          <a:xfrm>
            <a:off x="8077063" y="1210000"/>
            <a:ext cx="2522757" cy="369332"/>
          </a:xfrm>
          <a:prstGeom prst="rect">
            <a:avLst/>
          </a:prstGeom>
          <a:noFill/>
        </p:spPr>
        <p:txBody>
          <a:bodyPr wrap="square" rtlCol="0" anchor="t">
            <a:spAutoFit/>
          </a:bodyPr>
          <a:lstStyle/>
          <a:p>
            <a:r>
              <a:rPr lang="ru-RU" dirty="0">
                <a:solidFill>
                  <a:srgbClr val="191000"/>
                </a:solidFill>
                <a:latin typeface="Lora"/>
              </a:rPr>
              <a:t>Алгоритм программы:</a:t>
            </a:r>
          </a:p>
        </p:txBody>
      </p:sp>
    </p:spTree>
    <p:extLst>
      <p:ext uri="{BB962C8B-B14F-4D97-AF65-F5344CB8AC3E}">
        <p14:creationId xmlns:p14="http://schemas.microsoft.com/office/powerpoint/2010/main" val="412600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7" name="Рисунок 16">
            <a:extLst>
              <a:ext uri="{FF2B5EF4-FFF2-40B4-BE49-F238E27FC236}">
                <a16:creationId xmlns:a16="http://schemas.microsoft.com/office/drawing/2014/main" id="{DC279849-CE2E-4CE3-A587-41F5BC6F5BA2}"/>
              </a:ext>
            </a:extLst>
          </p:cNvPr>
          <p:cNvPicPr>
            <a:picLocks noChangeAspect="1"/>
          </p:cNvPicPr>
          <p:nvPr/>
        </p:nvPicPr>
        <p:blipFill rotWithShape="1">
          <a:blip r:embed="rId4">
            <a:extLst>
              <a:ext uri="{28A0092B-C50C-407E-A947-70E740481C1C}">
                <a14:useLocalDpi xmlns:a14="http://schemas.microsoft.com/office/drawing/2010/main"/>
              </a:ext>
            </a:extLst>
          </a:blip>
          <a:srcRect l="7129" t="12345" r="4762" b="8363"/>
          <a:stretch/>
        </p:blipFill>
        <p:spPr>
          <a:xfrm>
            <a:off x="2146660" y="3737549"/>
            <a:ext cx="3865285" cy="2388515"/>
          </a:xfrm>
          <a:prstGeom prst="rect">
            <a:avLst/>
          </a:prstGeom>
        </p:spPr>
      </p:pic>
      <p:pic>
        <p:nvPicPr>
          <p:cNvPr id="25" name="Рисунок 24">
            <a:extLst>
              <a:ext uri="{FF2B5EF4-FFF2-40B4-BE49-F238E27FC236}">
                <a16:creationId xmlns:a16="http://schemas.microsoft.com/office/drawing/2014/main" id="{56769563-772E-4D02-ABDB-D4189F01DC30}"/>
              </a:ext>
            </a:extLst>
          </p:cNvPr>
          <p:cNvPicPr>
            <a:picLocks noChangeAspect="1"/>
          </p:cNvPicPr>
          <p:nvPr/>
        </p:nvPicPr>
        <p:blipFill rotWithShape="1">
          <a:blip r:embed="rId5"/>
          <a:srcRect l="9207" t="14835" r="36778" b="24943"/>
          <a:stretch/>
        </p:blipFill>
        <p:spPr>
          <a:xfrm>
            <a:off x="6186950" y="1187260"/>
            <a:ext cx="3872188" cy="2392780"/>
          </a:xfrm>
          <a:prstGeom prst="rect">
            <a:avLst/>
          </a:prstGeom>
        </p:spPr>
      </p:pic>
      <p:pic>
        <p:nvPicPr>
          <p:cNvPr id="15" name="Рисунок 14">
            <a:extLst>
              <a:ext uri="{FF2B5EF4-FFF2-40B4-BE49-F238E27FC236}">
                <a16:creationId xmlns:a16="http://schemas.microsoft.com/office/drawing/2014/main" id="{C892E8AD-25B7-43DF-9A6D-CEBB55561087}"/>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6413" t="15700" r="21730" b="19634"/>
          <a:stretch/>
        </p:blipFill>
        <p:spPr>
          <a:xfrm>
            <a:off x="2146660" y="1191524"/>
            <a:ext cx="3865282" cy="2388515"/>
          </a:xfrm>
          <a:prstGeom prst="rect">
            <a:avLst/>
          </a:prstGeom>
        </p:spPr>
      </p:pic>
      <p:sp>
        <p:nvSpPr>
          <p:cNvPr id="5" name="TextBox 4">
            <a:extLst>
              <a:ext uri="{FF2B5EF4-FFF2-40B4-BE49-F238E27FC236}">
                <a16:creationId xmlns:a16="http://schemas.microsoft.com/office/drawing/2014/main" id="{8A423A14-66A4-4C51-9D3F-C8520DC62525}"/>
              </a:ext>
            </a:extLst>
          </p:cNvPr>
          <p:cNvSpPr txBox="1"/>
          <p:nvPr/>
        </p:nvSpPr>
        <p:spPr>
          <a:xfrm>
            <a:off x="10870405" y="6315578"/>
            <a:ext cx="628651" cy="369332"/>
          </a:xfrm>
          <a:prstGeom prst="rect">
            <a:avLst/>
          </a:prstGeom>
          <a:noFill/>
        </p:spPr>
        <p:txBody>
          <a:bodyPr wrap="square" rtlCol="0">
            <a:spAutoFit/>
          </a:bodyPr>
          <a:lstStyle/>
          <a:p>
            <a:pPr algn="ctr"/>
            <a:fld id="{9E79BFED-6ECD-4563-B483-CEA192FFFCCF}" type="slidenum">
              <a:rPr lang="ru-RU" smtClean="0">
                <a:solidFill>
                  <a:schemeClr val="bg1"/>
                </a:solidFill>
                <a:latin typeface="Elektra Medium Pro" panose="02000803000000020004" pitchFamily="50" charset="-52"/>
              </a:rPr>
              <a:pPr algn="ctr"/>
              <a:t>9</a:t>
            </a:fld>
            <a:r>
              <a:rPr lang="en-US" dirty="0">
                <a:solidFill>
                  <a:schemeClr val="bg1"/>
                </a:solidFill>
                <a:latin typeface="Elektra Medium Pro" panose="02000803000000020004" pitchFamily="50" charset="-52"/>
              </a:rPr>
              <a:t>/1</a:t>
            </a:r>
            <a:r>
              <a:rPr lang="ru-RU" dirty="0">
                <a:solidFill>
                  <a:schemeClr val="bg1"/>
                </a:solidFill>
                <a:latin typeface="Elektra Medium Pro" panose="02000803000000020004" pitchFamily="50" charset="-52"/>
              </a:rPr>
              <a:t>3</a:t>
            </a:r>
          </a:p>
        </p:txBody>
      </p:sp>
      <p:sp>
        <p:nvSpPr>
          <p:cNvPr id="6" name="TextBox 5">
            <a:extLst>
              <a:ext uri="{FF2B5EF4-FFF2-40B4-BE49-F238E27FC236}">
                <a16:creationId xmlns:a16="http://schemas.microsoft.com/office/drawing/2014/main" id="{E14CD762-A5B2-483E-943C-D50A059A05E3}"/>
              </a:ext>
            </a:extLst>
          </p:cNvPr>
          <p:cNvSpPr txBox="1"/>
          <p:nvPr/>
        </p:nvSpPr>
        <p:spPr>
          <a:xfrm>
            <a:off x="2146662" y="301539"/>
            <a:ext cx="7898675" cy="369332"/>
          </a:xfrm>
          <a:prstGeom prst="rect">
            <a:avLst/>
          </a:prstGeom>
          <a:noFill/>
        </p:spPr>
        <p:txBody>
          <a:bodyPr wrap="square" rtlCol="0" anchor="ctr" anchorCtr="1">
            <a:spAutoFit/>
          </a:bodyPr>
          <a:lstStyle/>
          <a:p>
            <a:pPr algn="ctr"/>
            <a:r>
              <a:rPr lang="ru-RU" b="1" dirty="0">
                <a:solidFill>
                  <a:schemeClr val="bg1"/>
                </a:solidFill>
                <a:latin typeface="Elektra Text Pro" panose="02000503030000020004" pitchFamily="50" charset="-52"/>
              </a:rPr>
              <a:t>ИСХОДНЫЕ ВЫБОРКИ</a:t>
            </a:r>
          </a:p>
        </p:txBody>
      </p:sp>
      <p:sp>
        <p:nvSpPr>
          <p:cNvPr id="18" name="TextBox 17">
            <a:extLst>
              <a:ext uri="{FF2B5EF4-FFF2-40B4-BE49-F238E27FC236}">
                <a16:creationId xmlns:a16="http://schemas.microsoft.com/office/drawing/2014/main" id="{A13BE212-11C1-4F57-9EC8-125D7E548B9F}"/>
              </a:ext>
            </a:extLst>
          </p:cNvPr>
          <p:cNvSpPr txBox="1"/>
          <p:nvPr/>
        </p:nvSpPr>
        <p:spPr>
          <a:xfrm>
            <a:off x="2146661" y="6315578"/>
            <a:ext cx="7898675" cy="369332"/>
          </a:xfrm>
          <a:prstGeom prst="rect">
            <a:avLst/>
          </a:prstGeom>
          <a:noFill/>
        </p:spPr>
        <p:txBody>
          <a:bodyPr wrap="square">
            <a:spAutoFit/>
          </a:bodyPr>
          <a:lstStyle/>
          <a:p>
            <a:pPr algn="ctr"/>
            <a:r>
              <a:rPr lang="ru-RU" sz="1800" b="1" dirty="0">
                <a:solidFill>
                  <a:schemeClr val="bg1">
                    <a:lumMod val="50000"/>
                  </a:schemeClr>
                </a:solidFill>
                <a:latin typeface="Elektra Text Pro" panose="02000503030000020004" pitchFamily="50" charset="-52"/>
              </a:rPr>
              <a:t>Повышение качества видео для задач криминалистической экспертизы</a:t>
            </a:r>
          </a:p>
        </p:txBody>
      </p:sp>
      <p:pic>
        <p:nvPicPr>
          <p:cNvPr id="24" name="Рисунок 23">
            <a:extLst>
              <a:ext uri="{FF2B5EF4-FFF2-40B4-BE49-F238E27FC236}">
                <a16:creationId xmlns:a16="http://schemas.microsoft.com/office/drawing/2014/main" id="{7CAE0B64-F708-4233-A7D6-B3B9DA1ED727}"/>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l="6559" t="10543" r="8909" b="1186"/>
          <a:stretch/>
        </p:blipFill>
        <p:spPr>
          <a:xfrm>
            <a:off x="6186949" y="3737548"/>
            <a:ext cx="3872189" cy="2388515"/>
          </a:xfrm>
          <a:prstGeom prst="rect">
            <a:avLst/>
          </a:prstGeom>
        </p:spPr>
      </p:pic>
    </p:spTree>
    <p:extLst>
      <p:ext uri="{BB962C8B-B14F-4D97-AF65-F5344CB8AC3E}">
        <p14:creationId xmlns:p14="http://schemas.microsoft.com/office/powerpoint/2010/main" val="934780809"/>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3622</TotalTime>
  <Words>2178</Words>
  <Application>Microsoft Office PowerPoint</Application>
  <PresentationFormat>Широкоэкранный</PresentationFormat>
  <Paragraphs>227</Paragraphs>
  <Slides>13</Slides>
  <Notes>13</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13</vt:i4>
      </vt:variant>
    </vt:vector>
  </HeadingPairs>
  <TitlesOfParts>
    <vt:vector size="23" baseType="lpstr">
      <vt:lpstr>Arial</vt:lpstr>
      <vt:lpstr>Calibri</vt:lpstr>
      <vt:lpstr>Calibri Light</vt:lpstr>
      <vt:lpstr>Cambria Math</vt:lpstr>
      <vt:lpstr>Elektra Medium Pro</vt:lpstr>
      <vt:lpstr>Elektra Text Pro</vt:lpstr>
      <vt:lpstr>Helvetica</vt:lpstr>
      <vt:lpstr>Lora</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ts_glob ᅠ</cp:lastModifiedBy>
  <cp:revision>271</cp:revision>
  <dcterms:created xsi:type="dcterms:W3CDTF">2016-03-09T10:31:39Z</dcterms:created>
  <dcterms:modified xsi:type="dcterms:W3CDTF">2021-06-08T13:03:43Z</dcterms:modified>
</cp:coreProperties>
</file>