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3"/>
  </p:notesMasterIdLst>
  <p:sldIdLst>
    <p:sldId id="256" r:id="rId2"/>
    <p:sldId id="258" r:id="rId3"/>
    <p:sldId id="276" r:id="rId4"/>
    <p:sldId id="280" r:id="rId5"/>
    <p:sldId id="271" r:id="rId6"/>
    <p:sldId id="277" r:id="rId7"/>
    <p:sldId id="278" r:id="rId8"/>
    <p:sldId id="272" r:id="rId9"/>
    <p:sldId id="274" r:id="rId10"/>
    <p:sldId id="275" r:id="rId11"/>
    <p:sldId id="267"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s_glob ᅠ" initials="tᅠ" lastIdx="22" clrIdx="0">
    <p:extLst>
      <p:ext uri="{19B8F6BF-5375-455C-9EA6-DF929625EA0E}">
        <p15:presenceInfo xmlns:p15="http://schemas.microsoft.com/office/powerpoint/2012/main" userId="86f5ad58fcd402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FBB"/>
    <a:srgbClr val="57C0D9"/>
    <a:srgbClr val="8CF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34" autoAdjust="0"/>
  </p:normalViewPr>
  <p:slideViewPr>
    <p:cSldViewPr snapToGrid="0">
      <p:cViewPr varScale="1">
        <p:scale>
          <a:sx n="92" d="100"/>
          <a:sy n="92" d="100"/>
        </p:scale>
        <p:origin x="12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D:\my%20docs\stud\the%20fucking%20NIRS\&#1044;&#1080;&#1087;&#1083;&#1086;&#1084;\&#1075;&#1088;&#1072;&#1092;&#1080;&#1082;&#108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dirty="0"/>
              <a:t>Графики</a:t>
            </a:r>
            <a:r>
              <a:rPr lang="ru-RU" baseline="0" dirty="0"/>
              <a:t> импульсных характеристик</a:t>
            </a:r>
            <a:endParaRPr lang="ru-RU" dirty="0"/>
          </a:p>
        </c:rich>
      </c:tx>
      <c:overlay val="0"/>
      <c:spPr>
        <a:noFill/>
        <a:ln>
          <a:noFill/>
        </a:ln>
        <a:effectLst/>
      </c:spPr>
    </c:title>
    <c:autoTitleDeleted val="0"/>
    <c:plotArea>
      <c:layout/>
      <c:lineChart>
        <c:grouping val="standard"/>
        <c:varyColors val="0"/>
        <c:ser>
          <c:idx val="1"/>
          <c:order val="0"/>
          <c:tx>
            <c:v>оптимального фильтра</c:v>
          </c:tx>
          <c:marker>
            <c:symbol val="none"/>
          </c:marker>
          <c:cat>
            <c:numRef>
              <c:f>Лист1!$G$38:$G$138</c:f>
              <c:numCache>
                <c:formatCode>General</c:formatCode>
                <c:ptCount val="101"/>
                <c:pt idx="0">
                  <c:v>-50</c:v>
                </c:pt>
                <c:pt idx="1">
                  <c:v>-49</c:v>
                </c:pt>
                <c:pt idx="2">
                  <c:v>-48</c:v>
                </c:pt>
                <c:pt idx="3">
                  <c:v>-47</c:v>
                </c:pt>
                <c:pt idx="4">
                  <c:v>-46</c:v>
                </c:pt>
                <c:pt idx="5">
                  <c:v>-45</c:v>
                </c:pt>
                <c:pt idx="6">
                  <c:v>-44</c:v>
                </c:pt>
                <c:pt idx="7">
                  <c:v>-43</c:v>
                </c:pt>
                <c:pt idx="8">
                  <c:v>-42</c:v>
                </c:pt>
                <c:pt idx="9">
                  <c:v>-41</c:v>
                </c:pt>
                <c:pt idx="10">
                  <c:v>-40</c:v>
                </c:pt>
                <c:pt idx="11">
                  <c:v>-39</c:v>
                </c:pt>
                <c:pt idx="12">
                  <c:v>-38</c:v>
                </c:pt>
                <c:pt idx="13">
                  <c:v>-37</c:v>
                </c:pt>
                <c:pt idx="14">
                  <c:v>-36</c:v>
                </c:pt>
                <c:pt idx="15">
                  <c:v>-35</c:v>
                </c:pt>
                <c:pt idx="16">
                  <c:v>-34</c:v>
                </c:pt>
                <c:pt idx="17">
                  <c:v>-33</c:v>
                </c:pt>
                <c:pt idx="18">
                  <c:v>-32</c:v>
                </c:pt>
                <c:pt idx="19">
                  <c:v>-31</c:v>
                </c:pt>
                <c:pt idx="20">
                  <c:v>-30</c:v>
                </c:pt>
                <c:pt idx="21">
                  <c:v>-29</c:v>
                </c:pt>
                <c:pt idx="22">
                  <c:v>-28</c:v>
                </c:pt>
                <c:pt idx="23">
                  <c:v>-27</c:v>
                </c:pt>
                <c:pt idx="24">
                  <c:v>-26</c:v>
                </c:pt>
                <c:pt idx="25">
                  <c:v>-25</c:v>
                </c:pt>
                <c:pt idx="26">
                  <c:v>-24</c:v>
                </c:pt>
                <c:pt idx="27">
                  <c:v>-23</c:v>
                </c:pt>
                <c:pt idx="28">
                  <c:v>-22</c:v>
                </c:pt>
                <c:pt idx="29">
                  <c:v>-21</c:v>
                </c:pt>
                <c:pt idx="30">
                  <c:v>-20</c:v>
                </c:pt>
                <c:pt idx="31">
                  <c:v>-19</c:v>
                </c:pt>
                <c:pt idx="32">
                  <c:v>-18</c:v>
                </c:pt>
                <c:pt idx="33">
                  <c:v>-17</c:v>
                </c:pt>
                <c:pt idx="34">
                  <c:v>-16</c:v>
                </c:pt>
                <c:pt idx="35">
                  <c:v>-15</c:v>
                </c:pt>
                <c:pt idx="36">
                  <c:v>-14</c:v>
                </c:pt>
                <c:pt idx="37">
                  <c:v>-13</c:v>
                </c:pt>
                <c:pt idx="38">
                  <c:v>-12</c:v>
                </c:pt>
                <c:pt idx="39">
                  <c:v>-11</c:v>
                </c:pt>
                <c:pt idx="40">
                  <c:v>-10</c:v>
                </c:pt>
                <c:pt idx="41">
                  <c:v>-9</c:v>
                </c:pt>
                <c:pt idx="42">
                  <c:v>-8</c:v>
                </c:pt>
                <c:pt idx="43">
                  <c:v>-7</c:v>
                </c:pt>
                <c:pt idx="44">
                  <c:v>-6</c:v>
                </c:pt>
                <c:pt idx="45">
                  <c:v>-5</c:v>
                </c:pt>
                <c:pt idx="46">
                  <c:v>-4</c:v>
                </c:pt>
                <c:pt idx="47">
                  <c:v>-3</c:v>
                </c:pt>
                <c:pt idx="48">
                  <c:v>-2</c:v>
                </c:pt>
                <c:pt idx="49">
                  <c:v>-1</c:v>
                </c:pt>
                <c:pt idx="50">
                  <c:v>0</c:v>
                </c:pt>
                <c:pt idx="51">
                  <c:v>1</c:v>
                </c:pt>
                <c:pt idx="52">
                  <c:v>2</c:v>
                </c:pt>
                <c:pt idx="53">
                  <c:v>3</c:v>
                </c:pt>
                <c:pt idx="54">
                  <c:v>4</c:v>
                </c:pt>
                <c:pt idx="55">
                  <c:v>5</c:v>
                </c:pt>
                <c:pt idx="56">
                  <c:v>6</c:v>
                </c:pt>
                <c:pt idx="57">
                  <c:v>7</c:v>
                </c:pt>
                <c:pt idx="58">
                  <c:v>8</c:v>
                </c:pt>
                <c:pt idx="59">
                  <c:v>9</c:v>
                </c:pt>
                <c:pt idx="60">
                  <c:v>10</c:v>
                </c:pt>
                <c:pt idx="61">
                  <c:v>11</c:v>
                </c:pt>
                <c:pt idx="62">
                  <c:v>12</c:v>
                </c:pt>
                <c:pt idx="63">
                  <c:v>13</c:v>
                </c:pt>
                <c:pt idx="64">
                  <c:v>14</c:v>
                </c:pt>
                <c:pt idx="65">
                  <c:v>15</c:v>
                </c:pt>
                <c:pt idx="66">
                  <c:v>16</c:v>
                </c:pt>
                <c:pt idx="67">
                  <c:v>17</c:v>
                </c:pt>
                <c:pt idx="68">
                  <c:v>18</c:v>
                </c:pt>
                <c:pt idx="69">
                  <c:v>19</c:v>
                </c:pt>
                <c:pt idx="70">
                  <c:v>20</c:v>
                </c:pt>
                <c:pt idx="71">
                  <c:v>21</c:v>
                </c:pt>
                <c:pt idx="72">
                  <c:v>22</c:v>
                </c:pt>
                <c:pt idx="73">
                  <c:v>23</c:v>
                </c:pt>
                <c:pt idx="74">
                  <c:v>24</c:v>
                </c:pt>
                <c:pt idx="75">
                  <c:v>25</c:v>
                </c:pt>
                <c:pt idx="76">
                  <c:v>26</c:v>
                </c:pt>
                <c:pt idx="77">
                  <c:v>27</c:v>
                </c:pt>
                <c:pt idx="78">
                  <c:v>28</c:v>
                </c:pt>
                <c:pt idx="79">
                  <c:v>29</c:v>
                </c:pt>
                <c:pt idx="80">
                  <c:v>30</c:v>
                </c:pt>
                <c:pt idx="81">
                  <c:v>31</c:v>
                </c:pt>
                <c:pt idx="82">
                  <c:v>32</c:v>
                </c:pt>
                <c:pt idx="83">
                  <c:v>33</c:v>
                </c:pt>
                <c:pt idx="84">
                  <c:v>34</c:v>
                </c:pt>
                <c:pt idx="85">
                  <c:v>35</c:v>
                </c:pt>
                <c:pt idx="86">
                  <c:v>36</c:v>
                </c:pt>
                <c:pt idx="87">
                  <c:v>37</c:v>
                </c:pt>
                <c:pt idx="88">
                  <c:v>38</c:v>
                </c:pt>
                <c:pt idx="89">
                  <c:v>39</c:v>
                </c:pt>
                <c:pt idx="90">
                  <c:v>40</c:v>
                </c:pt>
                <c:pt idx="91">
                  <c:v>41</c:v>
                </c:pt>
                <c:pt idx="92">
                  <c:v>42</c:v>
                </c:pt>
                <c:pt idx="93">
                  <c:v>43</c:v>
                </c:pt>
                <c:pt idx="94">
                  <c:v>44</c:v>
                </c:pt>
                <c:pt idx="95">
                  <c:v>45</c:v>
                </c:pt>
                <c:pt idx="96">
                  <c:v>46</c:v>
                </c:pt>
                <c:pt idx="97">
                  <c:v>47</c:v>
                </c:pt>
                <c:pt idx="98">
                  <c:v>48</c:v>
                </c:pt>
                <c:pt idx="99">
                  <c:v>49</c:v>
                </c:pt>
                <c:pt idx="100">
                  <c:v>50</c:v>
                </c:pt>
              </c:numCache>
            </c:numRef>
          </c:cat>
          <c:val>
            <c:numRef>
              <c:f>Лист1!$AM$202:$AM$302</c:f>
              <c:numCache>
                <c:formatCode>General</c:formatCode>
                <c:ptCount val="101"/>
                <c:pt idx="0">
                  <c:v>-2.335909090909091E-4</c:v>
                </c:pt>
                <c:pt idx="1">
                  <c:v>2.650909090909091E-4</c:v>
                </c:pt>
                <c:pt idx="2">
                  <c:v>8.0304545454545451E-4</c:v>
                </c:pt>
                <c:pt idx="3">
                  <c:v>1.3287272727272727E-3</c:v>
                </c:pt>
                <c:pt idx="4">
                  <c:v>1.7848636363636363E-3</c:v>
                </c:pt>
                <c:pt idx="5">
                  <c:v>2.1137727272727267E-3</c:v>
                </c:pt>
                <c:pt idx="6">
                  <c:v>2.2614545454545452E-3</c:v>
                </c:pt>
                <c:pt idx="7">
                  <c:v>2.1845454545454542E-3</c:v>
                </c:pt>
                <c:pt idx="8">
                  <c:v>1.857681818181818E-3</c:v>
                </c:pt>
                <c:pt idx="9">
                  <c:v>1.2759545454545454E-3</c:v>
                </c:pt>
                <c:pt idx="10">
                  <c:v>4.6145454545454539E-4</c:v>
                </c:pt>
                <c:pt idx="11">
                  <c:v>-5.375454545454545E-4</c:v>
                </c:pt>
                <c:pt idx="12">
                  <c:v>-1.6445454545454545E-3</c:v>
                </c:pt>
                <c:pt idx="13">
                  <c:v>-2.7589090909090909E-3</c:v>
                </c:pt>
                <c:pt idx="14">
                  <c:v>-3.7619999999999997E-3</c:v>
                </c:pt>
                <c:pt idx="15">
                  <c:v>-4.5249545454545455E-3</c:v>
                </c:pt>
                <c:pt idx="16">
                  <c:v>-4.9209545454545461E-3</c:v>
                </c:pt>
                <c:pt idx="17">
                  <c:v>-4.8366818181818181E-3</c:v>
                </c:pt>
                <c:pt idx="18">
                  <c:v>-4.1870454545454528E-3</c:v>
                </c:pt>
                <c:pt idx="19">
                  <c:v>-2.9286818181818177E-3</c:v>
                </c:pt>
                <c:pt idx="20">
                  <c:v>-1.0722272727272727E-3</c:v>
                </c:pt>
                <c:pt idx="21">
                  <c:v>1.3054090909090908E-3</c:v>
                </c:pt>
                <c:pt idx="22">
                  <c:v>4.056954545454545E-3</c:v>
                </c:pt>
                <c:pt idx="23">
                  <c:v>6.9623181818181806E-3</c:v>
                </c:pt>
                <c:pt idx="24">
                  <c:v>9.7326818181818157E-3</c:v>
                </c:pt>
                <c:pt idx="25">
                  <c:v>1.2022772727272727E-2</c:v>
                </c:pt>
                <c:pt idx="26">
                  <c:v>1.3449681818181817E-2</c:v>
                </c:pt>
                <c:pt idx="27">
                  <c:v>1.3619863636363633E-2</c:v>
                </c:pt>
                <c:pt idx="28">
                  <c:v>1.2165136363636361E-2</c:v>
                </c:pt>
                <c:pt idx="29">
                  <c:v>8.7840000000000001E-3</c:v>
                </c:pt>
                <c:pt idx="30">
                  <c:v>3.2899090909090907E-3</c:v>
                </c:pt>
                <c:pt idx="31">
                  <c:v>-4.3347272727272722E-3</c:v>
                </c:pt>
                <c:pt idx="32">
                  <c:v>-1.3880454545454545E-2</c:v>
                </c:pt>
                <c:pt idx="33">
                  <c:v>-2.4852681818181815E-2</c:v>
                </c:pt>
                <c:pt idx="34">
                  <c:v>-3.6414000000000002E-2</c:v>
                </c:pt>
                <c:pt idx="35">
                  <c:v>-4.7329363636363635E-2</c:v>
                </c:pt>
                <c:pt idx="36">
                  <c:v>-5.5921499999999999E-2</c:v>
                </c:pt>
                <c:pt idx="37">
                  <c:v>-6.0039818181818187E-2</c:v>
                </c:pt>
                <c:pt idx="38">
                  <c:v>-5.7056727272727266E-2</c:v>
                </c:pt>
                <c:pt idx="39">
                  <c:v>-4.3905681818181816E-2</c:v>
                </c:pt>
                <c:pt idx="40">
                  <c:v>-1.7189590909090908E-2</c:v>
                </c:pt>
                <c:pt idx="41">
                  <c:v>2.6594181818181815E-2</c:v>
                </c:pt>
                <c:pt idx="42">
                  <c:v>9.0656590909090895E-2</c:v>
                </c:pt>
                <c:pt idx="43">
                  <c:v>0.17727259090909089</c:v>
                </c:pt>
                <c:pt idx="44">
                  <c:v>0.28682795454545457</c:v>
                </c:pt>
                <c:pt idx="45">
                  <c:v>0.41659118181818178</c:v>
                </c:pt>
                <c:pt idx="46">
                  <c:v>0.55943672727272731</c:v>
                </c:pt>
                <c:pt idx="47">
                  <c:v>0.70310250000000007</c:v>
                </c:pt>
                <c:pt idx="48">
                  <c:v>0.83085177272727273</c:v>
                </c:pt>
                <c:pt idx="49">
                  <c:v>0.92430040909090905</c:v>
                </c:pt>
                <c:pt idx="50">
                  <c:v>0.96816313636363638</c:v>
                </c:pt>
                <c:pt idx="51">
                  <c:v>0.95514954545454522</c:v>
                </c:pt>
                <c:pt idx="52">
                  <c:v>0.88843786363636346</c:v>
                </c:pt>
                <c:pt idx="53">
                  <c:v>0.78029836363636362</c:v>
                </c:pt>
                <c:pt idx="54">
                  <c:v>0.64778563636363629</c:v>
                </c:pt>
                <c:pt idx="55">
                  <c:v>0.50791540909090893</c:v>
                </c:pt>
                <c:pt idx="56">
                  <c:v>0.37433127272727273</c:v>
                </c:pt>
                <c:pt idx="57">
                  <c:v>0.25603854545454541</c:v>
                </c:pt>
                <c:pt idx="58">
                  <c:v>0.15767918181818183</c:v>
                </c:pt>
                <c:pt idx="59">
                  <c:v>8.0529954545454543E-2</c:v>
                </c:pt>
                <c:pt idx="60">
                  <c:v>2.3622136363636359E-2</c:v>
                </c:pt>
                <c:pt idx="61">
                  <c:v>-1.5322500000000001E-2</c:v>
                </c:pt>
                <c:pt idx="62">
                  <c:v>-3.9203181818181825E-2</c:v>
                </c:pt>
                <c:pt idx="63">
                  <c:v>-5.1087681818181803E-2</c:v>
                </c:pt>
                <c:pt idx="64">
                  <c:v>-5.3927181818181819E-2</c:v>
                </c:pt>
                <c:pt idx="65">
                  <c:v>-5.0393045454545447E-2</c:v>
                </c:pt>
                <c:pt idx="66">
                  <c:v>-4.2792136363636366E-2</c:v>
                </c:pt>
                <c:pt idx="67">
                  <c:v>-3.3030409090909089E-2</c:v>
                </c:pt>
                <c:pt idx="68">
                  <c:v>-2.2614545454545453E-2</c:v>
                </c:pt>
                <c:pt idx="69">
                  <c:v>-1.2667500000000002E-2</c:v>
                </c:pt>
                <c:pt idx="70">
                  <c:v>-3.9640909090909084E-3</c:v>
                </c:pt>
                <c:pt idx="71">
                  <c:v>3.026045454545454E-3</c:v>
                </c:pt>
                <c:pt idx="72">
                  <c:v>8.0930454545454535E-3</c:v>
                </c:pt>
                <c:pt idx="73">
                  <c:v>1.1235272727272726E-2</c:v>
                </c:pt>
                <c:pt idx="74">
                  <c:v>1.2608181818181819E-2</c:v>
                </c:pt>
                <c:pt idx="75">
                  <c:v>1.2478909090909091E-2</c:v>
                </c:pt>
                <c:pt idx="76">
                  <c:v>1.1178818181818182E-2</c:v>
                </c:pt>
                <c:pt idx="77">
                  <c:v>9.0683181818181826E-3</c:v>
                </c:pt>
                <c:pt idx="78">
                  <c:v>6.499227272727272E-3</c:v>
                </c:pt>
                <c:pt idx="79">
                  <c:v>3.7939090909090904E-3</c:v>
                </c:pt>
                <c:pt idx="80">
                  <c:v>1.2223636363636362E-3</c:v>
                </c:pt>
                <c:pt idx="81">
                  <c:v>-1.0071818181818183E-3</c:v>
                </c:pt>
                <c:pt idx="82">
                  <c:v>-2.7535909090909087E-3</c:v>
                </c:pt>
                <c:pt idx="83">
                  <c:v>-3.9428181818181819E-3</c:v>
                </c:pt>
                <c:pt idx="84">
                  <c:v>-4.5609545454545451E-3</c:v>
                </c:pt>
                <c:pt idx="85">
                  <c:v>-4.6464545454545448E-3</c:v>
                </c:pt>
                <c:pt idx="86">
                  <c:v>-4.2778636363636352E-3</c:v>
                </c:pt>
                <c:pt idx="87">
                  <c:v>-3.5607272727272723E-3</c:v>
                </c:pt>
                <c:pt idx="88">
                  <c:v>-2.6140909090909084E-3</c:v>
                </c:pt>
                <c:pt idx="89">
                  <c:v>-1.5598636363636364E-3</c:v>
                </c:pt>
                <c:pt idx="90">
                  <c:v>-5.105454545454545E-4</c:v>
                </c:pt>
                <c:pt idx="91">
                  <c:v>4.3895454545454549E-4</c:v>
                </c:pt>
                <c:pt idx="92">
                  <c:v>1.2145909090909091E-3</c:v>
                </c:pt>
                <c:pt idx="93">
                  <c:v>1.7697272727272726E-3</c:v>
                </c:pt>
                <c:pt idx="94">
                  <c:v>2.0826818181818182E-3</c:v>
                </c:pt>
                <c:pt idx="95">
                  <c:v>2.1575454545454545E-3</c:v>
                </c:pt>
                <c:pt idx="96">
                  <c:v>2.0184545454545451E-3</c:v>
                </c:pt>
                <c:pt idx="97">
                  <c:v>1.7059090909090906E-3</c:v>
                </c:pt>
                <c:pt idx="98">
                  <c:v>1.2706363636363633E-3</c:v>
                </c:pt>
                <c:pt idx="99">
                  <c:v>7.6827272727272736E-4</c:v>
                </c:pt>
                <c:pt idx="100">
                  <c:v>2.5363636363636365E-4</c:v>
                </c:pt>
              </c:numCache>
            </c:numRef>
          </c:val>
          <c:smooth val="0"/>
          <c:extLst>
            <c:ext xmlns:c16="http://schemas.microsoft.com/office/drawing/2014/chart" uri="{C3380CC4-5D6E-409C-BE32-E72D297353CC}">
              <c16:uniqueId val="{00000000-20D6-4B83-A561-CFAA9FA282F7}"/>
            </c:ext>
          </c:extLst>
        </c:ser>
        <c:ser>
          <c:idx val="0"/>
          <c:order val="1"/>
          <c:tx>
            <c:v>линейной интерполяции</c:v>
          </c:tx>
          <c:spPr>
            <a:ln w="28575" cap="rnd">
              <a:solidFill>
                <a:schemeClr val="accent1"/>
              </a:solidFill>
              <a:round/>
            </a:ln>
            <a:effectLst/>
          </c:spPr>
          <c:marker>
            <c:symbol val="none"/>
          </c:marker>
          <c:cat>
            <c:numRef>
              <c:f>Лист1!$G$38:$G$138</c:f>
              <c:numCache>
                <c:formatCode>General</c:formatCode>
                <c:ptCount val="101"/>
                <c:pt idx="0">
                  <c:v>-50</c:v>
                </c:pt>
                <c:pt idx="1">
                  <c:v>-49</c:v>
                </c:pt>
                <c:pt idx="2">
                  <c:v>-48</c:v>
                </c:pt>
                <c:pt idx="3">
                  <c:v>-47</c:v>
                </c:pt>
                <c:pt idx="4">
                  <c:v>-46</c:v>
                </c:pt>
                <c:pt idx="5">
                  <c:v>-45</c:v>
                </c:pt>
                <c:pt idx="6">
                  <c:v>-44</c:v>
                </c:pt>
                <c:pt idx="7">
                  <c:v>-43</c:v>
                </c:pt>
                <c:pt idx="8">
                  <c:v>-42</c:v>
                </c:pt>
                <c:pt idx="9">
                  <c:v>-41</c:v>
                </c:pt>
                <c:pt idx="10">
                  <c:v>-40</c:v>
                </c:pt>
                <c:pt idx="11">
                  <c:v>-39</c:v>
                </c:pt>
                <c:pt idx="12">
                  <c:v>-38</c:v>
                </c:pt>
                <c:pt idx="13">
                  <c:v>-37</c:v>
                </c:pt>
                <c:pt idx="14">
                  <c:v>-36</c:v>
                </c:pt>
                <c:pt idx="15">
                  <c:v>-35</c:v>
                </c:pt>
                <c:pt idx="16">
                  <c:v>-34</c:v>
                </c:pt>
                <c:pt idx="17">
                  <c:v>-33</c:v>
                </c:pt>
                <c:pt idx="18">
                  <c:v>-32</c:v>
                </c:pt>
                <c:pt idx="19">
                  <c:v>-31</c:v>
                </c:pt>
                <c:pt idx="20">
                  <c:v>-30</c:v>
                </c:pt>
                <c:pt idx="21">
                  <c:v>-29</c:v>
                </c:pt>
                <c:pt idx="22">
                  <c:v>-28</c:v>
                </c:pt>
                <c:pt idx="23">
                  <c:v>-27</c:v>
                </c:pt>
                <c:pt idx="24">
                  <c:v>-26</c:v>
                </c:pt>
                <c:pt idx="25">
                  <c:v>-25</c:v>
                </c:pt>
                <c:pt idx="26">
                  <c:v>-24</c:v>
                </c:pt>
                <c:pt idx="27">
                  <c:v>-23</c:v>
                </c:pt>
                <c:pt idx="28">
                  <c:v>-22</c:v>
                </c:pt>
                <c:pt idx="29">
                  <c:v>-21</c:v>
                </c:pt>
                <c:pt idx="30">
                  <c:v>-20</c:v>
                </c:pt>
                <c:pt idx="31">
                  <c:v>-19</c:v>
                </c:pt>
                <c:pt idx="32">
                  <c:v>-18</c:v>
                </c:pt>
                <c:pt idx="33">
                  <c:v>-17</c:v>
                </c:pt>
                <c:pt idx="34">
                  <c:v>-16</c:v>
                </c:pt>
                <c:pt idx="35">
                  <c:v>-15</c:v>
                </c:pt>
                <c:pt idx="36">
                  <c:v>-14</c:v>
                </c:pt>
                <c:pt idx="37">
                  <c:v>-13</c:v>
                </c:pt>
                <c:pt idx="38">
                  <c:v>-12</c:v>
                </c:pt>
                <c:pt idx="39">
                  <c:v>-11</c:v>
                </c:pt>
                <c:pt idx="40">
                  <c:v>-10</c:v>
                </c:pt>
                <c:pt idx="41">
                  <c:v>-9</c:v>
                </c:pt>
                <c:pt idx="42">
                  <c:v>-8</c:v>
                </c:pt>
                <c:pt idx="43">
                  <c:v>-7</c:v>
                </c:pt>
                <c:pt idx="44">
                  <c:v>-6</c:v>
                </c:pt>
                <c:pt idx="45">
                  <c:v>-5</c:v>
                </c:pt>
                <c:pt idx="46">
                  <c:v>-4</c:v>
                </c:pt>
                <c:pt idx="47">
                  <c:v>-3</c:v>
                </c:pt>
                <c:pt idx="48">
                  <c:v>-2</c:v>
                </c:pt>
                <c:pt idx="49">
                  <c:v>-1</c:v>
                </c:pt>
                <c:pt idx="50">
                  <c:v>0</c:v>
                </c:pt>
                <c:pt idx="51">
                  <c:v>1</c:v>
                </c:pt>
                <c:pt idx="52">
                  <c:v>2</c:v>
                </c:pt>
                <c:pt idx="53">
                  <c:v>3</c:v>
                </c:pt>
                <c:pt idx="54">
                  <c:v>4</c:v>
                </c:pt>
                <c:pt idx="55">
                  <c:v>5</c:v>
                </c:pt>
                <c:pt idx="56">
                  <c:v>6</c:v>
                </c:pt>
                <c:pt idx="57">
                  <c:v>7</c:v>
                </c:pt>
                <c:pt idx="58">
                  <c:v>8</c:v>
                </c:pt>
                <c:pt idx="59">
                  <c:v>9</c:v>
                </c:pt>
                <c:pt idx="60">
                  <c:v>10</c:v>
                </c:pt>
                <c:pt idx="61">
                  <c:v>11</c:v>
                </c:pt>
                <c:pt idx="62">
                  <c:v>12</c:v>
                </c:pt>
                <c:pt idx="63">
                  <c:v>13</c:v>
                </c:pt>
                <c:pt idx="64">
                  <c:v>14</c:v>
                </c:pt>
                <c:pt idx="65">
                  <c:v>15</c:v>
                </c:pt>
                <c:pt idx="66">
                  <c:v>16</c:v>
                </c:pt>
                <c:pt idx="67">
                  <c:v>17</c:v>
                </c:pt>
                <c:pt idx="68">
                  <c:v>18</c:v>
                </c:pt>
                <c:pt idx="69">
                  <c:v>19</c:v>
                </c:pt>
                <c:pt idx="70">
                  <c:v>20</c:v>
                </c:pt>
                <c:pt idx="71">
                  <c:v>21</c:v>
                </c:pt>
                <c:pt idx="72">
                  <c:v>22</c:v>
                </c:pt>
                <c:pt idx="73">
                  <c:v>23</c:v>
                </c:pt>
                <c:pt idx="74">
                  <c:v>24</c:v>
                </c:pt>
                <c:pt idx="75">
                  <c:v>25</c:v>
                </c:pt>
                <c:pt idx="76">
                  <c:v>26</c:v>
                </c:pt>
                <c:pt idx="77">
                  <c:v>27</c:v>
                </c:pt>
                <c:pt idx="78">
                  <c:v>28</c:v>
                </c:pt>
                <c:pt idx="79">
                  <c:v>29</c:v>
                </c:pt>
                <c:pt idx="80">
                  <c:v>30</c:v>
                </c:pt>
                <c:pt idx="81">
                  <c:v>31</c:v>
                </c:pt>
                <c:pt idx="82">
                  <c:v>32</c:v>
                </c:pt>
                <c:pt idx="83">
                  <c:v>33</c:v>
                </c:pt>
                <c:pt idx="84">
                  <c:v>34</c:v>
                </c:pt>
                <c:pt idx="85">
                  <c:v>35</c:v>
                </c:pt>
                <c:pt idx="86">
                  <c:v>36</c:v>
                </c:pt>
                <c:pt idx="87">
                  <c:v>37</c:v>
                </c:pt>
                <c:pt idx="88">
                  <c:v>38</c:v>
                </c:pt>
                <c:pt idx="89">
                  <c:v>39</c:v>
                </c:pt>
                <c:pt idx="90">
                  <c:v>40</c:v>
                </c:pt>
                <c:pt idx="91">
                  <c:v>41</c:v>
                </c:pt>
                <c:pt idx="92">
                  <c:v>42</c:v>
                </c:pt>
                <c:pt idx="93">
                  <c:v>43</c:v>
                </c:pt>
                <c:pt idx="94">
                  <c:v>44</c:v>
                </c:pt>
                <c:pt idx="95">
                  <c:v>45</c:v>
                </c:pt>
                <c:pt idx="96">
                  <c:v>46</c:v>
                </c:pt>
                <c:pt idx="97">
                  <c:v>47</c:v>
                </c:pt>
                <c:pt idx="98">
                  <c:v>48</c:v>
                </c:pt>
                <c:pt idx="99">
                  <c:v>49</c:v>
                </c:pt>
                <c:pt idx="100">
                  <c:v>50</c:v>
                </c:pt>
              </c:numCache>
            </c:numRef>
          </c:cat>
          <c:val>
            <c:numRef>
              <c:f>Лист1!$H$38:$H$138</c:f>
              <c:numCache>
                <c:formatCode>General</c:formatCode>
                <c:ptCount val="101"/>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pt idx="21">
                  <c:v>0.42</c:v>
                </c:pt>
                <c:pt idx="22">
                  <c:v>0.44</c:v>
                </c:pt>
                <c:pt idx="23">
                  <c:v>0.46</c:v>
                </c:pt>
                <c:pt idx="24">
                  <c:v>0.48</c:v>
                </c:pt>
                <c:pt idx="25">
                  <c:v>0.5</c:v>
                </c:pt>
                <c:pt idx="26">
                  <c:v>0.52</c:v>
                </c:pt>
                <c:pt idx="27">
                  <c:v>0.54</c:v>
                </c:pt>
                <c:pt idx="28">
                  <c:v>0.56000000000000005</c:v>
                </c:pt>
                <c:pt idx="29">
                  <c:v>0.57999999999999996</c:v>
                </c:pt>
                <c:pt idx="30">
                  <c:v>0.6</c:v>
                </c:pt>
                <c:pt idx="31">
                  <c:v>0.62</c:v>
                </c:pt>
                <c:pt idx="32">
                  <c:v>0.64</c:v>
                </c:pt>
                <c:pt idx="33">
                  <c:v>0.66</c:v>
                </c:pt>
                <c:pt idx="34">
                  <c:v>0.68</c:v>
                </c:pt>
                <c:pt idx="35">
                  <c:v>0.7</c:v>
                </c:pt>
                <c:pt idx="36">
                  <c:v>0.72</c:v>
                </c:pt>
                <c:pt idx="37">
                  <c:v>0.74</c:v>
                </c:pt>
                <c:pt idx="38">
                  <c:v>0.76</c:v>
                </c:pt>
                <c:pt idx="39">
                  <c:v>0.78</c:v>
                </c:pt>
                <c:pt idx="40">
                  <c:v>0.8</c:v>
                </c:pt>
                <c:pt idx="41">
                  <c:v>0.82</c:v>
                </c:pt>
                <c:pt idx="42">
                  <c:v>0.84</c:v>
                </c:pt>
                <c:pt idx="43">
                  <c:v>0.86</c:v>
                </c:pt>
                <c:pt idx="44">
                  <c:v>0.88</c:v>
                </c:pt>
                <c:pt idx="45">
                  <c:v>0.9</c:v>
                </c:pt>
                <c:pt idx="46">
                  <c:v>0.92</c:v>
                </c:pt>
                <c:pt idx="47">
                  <c:v>0.94</c:v>
                </c:pt>
                <c:pt idx="48">
                  <c:v>0.96</c:v>
                </c:pt>
                <c:pt idx="49">
                  <c:v>0.98</c:v>
                </c:pt>
                <c:pt idx="50">
                  <c:v>1</c:v>
                </c:pt>
                <c:pt idx="51">
                  <c:v>0.98</c:v>
                </c:pt>
                <c:pt idx="52">
                  <c:v>0.96</c:v>
                </c:pt>
                <c:pt idx="53">
                  <c:v>0.94</c:v>
                </c:pt>
                <c:pt idx="54">
                  <c:v>0.92</c:v>
                </c:pt>
                <c:pt idx="55">
                  <c:v>0.9</c:v>
                </c:pt>
                <c:pt idx="56">
                  <c:v>0.88</c:v>
                </c:pt>
                <c:pt idx="57">
                  <c:v>0.86</c:v>
                </c:pt>
                <c:pt idx="58">
                  <c:v>0.84</c:v>
                </c:pt>
                <c:pt idx="59">
                  <c:v>0.82</c:v>
                </c:pt>
                <c:pt idx="60">
                  <c:v>0.8</c:v>
                </c:pt>
                <c:pt idx="61">
                  <c:v>0.78</c:v>
                </c:pt>
                <c:pt idx="62">
                  <c:v>0.76</c:v>
                </c:pt>
                <c:pt idx="63">
                  <c:v>0.74</c:v>
                </c:pt>
                <c:pt idx="64">
                  <c:v>0.72</c:v>
                </c:pt>
                <c:pt idx="65">
                  <c:v>0.7</c:v>
                </c:pt>
                <c:pt idx="66">
                  <c:v>0.68</c:v>
                </c:pt>
                <c:pt idx="67">
                  <c:v>0.66</c:v>
                </c:pt>
                <c:pt idx="68">
                  <c:v>0.64</c:v>
                </c:pt>
                <c:pt idx="69">
                  <c:v>0.62</c:v>
                </c:pt>
                <c:pt idx="70">
                  <c:v>0.6</c:v>
                </c:pt>
                <c:pt idx="71">
                  <c:v>0.57999999999999996</c:v>
                </c:pt>
                <c:pt idx="72">
                  <c:v>0.56000000000000005</c:v>
                </c:pt>
                <c:pt idx="73">
                  <c:v>0.54</c:v>
                </c:pt>
                <c:pt idx="74">
                  <c:v>0.52</c:v>
                </c:pt>
                <c:pt idx="75">
                  <c:v>0.5</c:v>
                </c:pt>
                <c:pt idx="76">
                  <c:v>0.48</c:v>
                </c:pt>
                <c:pt idx="77">
                  <c:v>0.46</c:v>
                </c:pt>
                <c:pt idx="78">
                  <c:v>0.44</c:v>
                </c:pt>
                <c:pt idx="79">
                  <c:v>0.42</c:v>
                </c:pt>
                <c:pt idx="80">
                  <c:v>0.39999999999999902</c:v>
                </c:pt>
                <c:pt idx="81">
                  <c:v>0.37999999999999901</c:v>
                </c:pt>
                <c:pt idx="82">
                  <c:v>0.35999999999999899</c:v>
                </c:pt>
                <c:pt idx="83">
                  <c:v>0.33999999999999903</c:v>
                </c:pt>
                <c:pt idx="84">
                  <c:v>0.31999999999999901</c:v>
                </c:pt>
                <c:pt idx="85">
                  <c:v>0.29999999999999899</c:v>
                </c:pt>
                <c:pt idx="86">
                  <c:v>0.27999999999999903</c:v>
                </c:pt>
                <c:pt idx="87">
                  <c:v>0.25999999999999901</c:v>
                </c:pt>
                <c:pt idx="88">
                  <c:v>0.23999999999999899</c:v>
                </c:pt>
                <c:pt idx="89">
                  <c:v>0.219999999999999</c:v>
                </c:pt>
                <c:pt idx="90">
                  <c:v>0.19999999999999901</c:v>
                </c:pt>
                <c:pt idx="91">
                  <c:v>0.17999999999999899</c:v>
                </c:pt>
                <c:pt idx="92">
                  <c:v>0.159999999999999</c:v>
                </c:pt>
                <c:pt idx="93">
                  <c:v>0.13999999999999899</c:v>
                </c:pt>
                <c:pt idx="94">
                  <c:v>0.119999999999999</c:v>
                </c:pt>
                <c:pt idx="95">
                  <c:v>9.9999999999999006E-2</c:v>
                </c:pt>
                <c:pt idx="96">
                  <c:v>7.9999999999999002E-2</c:v>
                </c:pt>
                <c:pt idx="97">
                  <c:v>5.9999999999998901E-2</c:v>
                </c:pt>
                <c:pt idx="98">
                  <c:v>3.9999999999999002E-2</c:v>
                </c:pt>
                <c:pt idx="99">
                  <c:v>1.9999999999999001E-2</c:v>
                </c:pt>
                <c:pt idx="100">
                  <c:v>0</c:v>
                </c:pt>
              </c:numCache>
            </c:numRef>
          </c:val>
          <c:smooth val="0"/>
          <c:extLst>
            <c:ext xmlns:c16="http://schemas.microsoft.com/office/drawing/2014/chart" uri="{C3380CC4-5D6E-409C-BE32-E72D297353CC}">
              <c16:uniqueId val="{00000001-20D6-4B83-A561-CFAA9FA282F7}"/>
            </c:ext>
          </c:extLst>
        </c:ser>
        <c:dLbls>
          <c:showLegendKey val="0"/>
          <c:showVal val="0"/>
          <c:showCatName val="0"/>
          <c:showSerName val="0"/>
          <c:showPercent val="0"/>
          <c:showBubbleSize val="0"/>
        </c:dLbls>
        <c:smooth val="0"/>
        <c:axId val="1885960047"/>
        <c:axId val="1885961711"/>
      </c:lineChart>
      <c:catAx>
        <c:axId val="1885960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885961711"/>
        <c:crosses val="autoZero"/>
        <c:auto val="1"/>
        <c:lblAlgn val="ctr"/>
        <c:lblOffset val="100"/>
        <c:noMultiLvlLbl val="0"/>
      </c:catAx>
      <c:valAx>
        <c:axId val="1885961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885960047"/>
        <c:crosses val="autoZero"/>
        <c:crossBetween val="between"/>
      </c:valAx>
    </c:plotArea>
    <c:legend>
      <c:legendPos val="r"/>
      <c:layout>
        <c:manualLayout>
          <c:xMode val="edge"/>
          <c:yMode val="edge"/>
          <c:x val="0.67824770605923457"/>
          <c:y val="0.34041654416041423"/>
          <c:w val="0.22732125783221627"/>
          <c:h val="0.38262368945950281"/>
        </c:manualLayout>
      </c:layout>
      <c:overlay val="0"/>
    </c:legend>
    <c:plotVisOnly val="1"/>
    <c:dispBlanksAs val="gap"/>
    <c:showDLblsOverMax val="0"/>
    <c:extLst/>
  </c:chart>
  <c:txPr>
    <a:bodyPr/>
    <a:lstStyle/>
    <a:p>
      <a:pPr>
        <a:defRPr/>
      </a:pPr>
      <a:endParaRPr lang="ru-RU"/>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36C68-DDAB-4D09-8E72-8E937BD7768C}" type="datetimeFigureOut">
              <a:rPr lang="ru-RU" smtClean="0"/>
              <a:pPr/>
              <a:t>07.04.2021</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8289E-2F4B-4BDB-9E3D-307BE649A8BF}" type="slidenum">
              <a:rPr lang="ru-RU" smtClean="0"/>
              <a:pPr/>
              <a:t>‹#›</a:t>
            </a:fld>
            <a:endParaRPr lang="ru-RU"/>
          </a:p>
        </p:txBody>
      </p:sp>
    </p:spTree>
    <p:extLst>
      <p:ext uri="{BB962C8B-B14F-4D97-AF65-F5344CB8AC3E}">
        <p14:creationId xmlns:p14="http://schemas.microsoft.com/office/powerpoint/2010/main" val="94057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1. В сфере Информационной Безопасности часто возникает необходимость в использовании изображений высокого разрешения. Такая потребность может возникать в программно-аппаратных средствах контроля доступа (например, при распознавании объектов, снятых на видео), либо же в сфере криминалистики, как средство, обеспечивающее восстановление </a:t>
            </a:r>
            <a:r>
              <a:rPr lang="ru-RU" b="0" i="0" dirty="0">
                <a:solidFill>
                  <a:srgbClr val="000000"/>
                </a:solidFill>
                <a:effectLst/>
                <a:latin typeface="REG"/>
              </a:rPr>
              <a:t>доказательственной, ориентирующей </a:t>
            </a:r>
            <a:r>
              <a:rPr lang="ru-RU" dirty="0"/>
              <a:t>информации в целях </a:t>
            </a:r>
            <a:r>
              <a:rPr lang="ru-RU" b="0" i="0" dirty="0">
                <a:solidFill>
                  <a:srgbClr val="000000"/>
                </a:solidFill>
                <a:effectLst/>
                <a:latin typeface="REG"/>
              </a:rPr>
              <a:t>досудебного производства и предварительного расследования. Не всегда средства фотосъёмки могут обеспечить требуемое качество. Для повышения качества могут быть применены методы сверхразрешения.  </a:t>
            </a:r>
            <a:r>
              <a:rPr lang="ru-RU" b="0" i="0" dirty="0">
                <a:solidFill>
                  <a:srgbClr val="191000"/>
                </a:solidFill>
                <a:effectLst/>
                <a:latin typeface="Lora"/>
              </a:rPr>
              <a:t>Сверхразрешение - это результат получения изображения с высоким разрешением (HR) из одного или нескольких изображений низкого разрешения (LR).</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 Методы сверхразрешения успешно применяются в следующих областях:</a:t>
            </a:r>
          </a:p>
          <a:p>
            <a:pPr marL="285750" indent="-285750">
              <a:buFontTx/>
              <a:buChar char="-"/>
            </a:pPr>
            <a:r>
              <a:rPr lang="ru-RU" dirty="0"/>
              <a:t>Медицина;</a:t>
            </a:r>
          </a:p>
          <a:p>
            <a:pPr marL="285750" indent="-285750">
              <a:buFontTx/>
              <a:buChar char="-"/>
            </a:pPr>
            <a:r>
              <a:rPr lang="ru-RU" dirty="0"/>
              <a:t>Астрономия;</a:t>
            </a:r>
          </a:p>
          <a:p>
            <a:pPr marL="285750" indent="-285750">
              <a:buFontTx/>
              <a:buChar char="-"/>
            </a:pPr>
            <a:r>
              <a:rPr lang="ru-RU" dirty="0"/>
              <a:t>Микроскопия;</a:t>
            </a:r>
          </a:p>
          <a:p>
            <a:pPr marL="285750" indent="-285750">
              <a:buFontTx/>
              <a:buChar char="-"/>
            </a:pPr>
            <a:r>
              <a:rPr lang="ru-RU" dirty="0"/>
              <a:t>Обработка данных дистанционного зондирования Земли;</a:t>
            </a:r>
          </a:p>
          <a:p>
            <a:pPr marL="285750" indent="-285750">
              <a:buFontTx/>
              <a:buChar char="-"/>
            </a:pPr>
            <a:r>
              <a:rPr lang="ru-RU" dirty="0"/>
              <a:t>Компьютерное зрение;</a:t>
            </a:r>
          </a:p>
          <a:p>
            <a:pPr marL="285750" indent="-285750">
              <a:buFontTx/>
              <a:buChar char="-"/>
            </a:pPr>
            <a:r>
              <a:rPr lang="ru-RU" dirty="0"/>
              <a:t>Криминалистика и др.</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REG"/>
              </a:rPr>
              <a:t>3. Существует множество различных методов получения сверхразрешения. Выделяют методы на основе искусственного интеллекта, </a:t>
            </a:r>
            <a:r>
              <a:rPr lang="ru-RU" dirty="0">
                <a:solidFill>
                  <a:srgbClr val="191000"/>
                </a:solidFill>
                <a:latin typeface="Lora"/>
              </a:rPr>
              <a:t>вейвлет-преобразования, проекции на выпуклые множества, адаптивной фильтрации, а также других «классических» методов преобразований Фурье. Изображения в </a:t>
            </a:r>
            <a:r>
              <a:rPr lang="ru-RU" dirty="0" err="1">
                <a:solidFill>
                  <a:srgbClr val="191000"/>
                </a:solidFill>
                <a:latin typeface="Lora"/>
              </a:rPr>
              <a:t>сверхразрешении</a:t>
            </a:r>
            <a:r>
              <a:rPr lang="ru-RU" dirty="0">
                <a:solidFill>
                  <a:srgbClr val="191000"/>
                </a:solidFill>
                <a:latin typeface="Lora"/>
              </a:rPr>
              <a:t> можно получить как из одного кадра, так и из серии изображений.</a:t>
            </a:r>
            <a:endParaRPr lang="ru-RU" b="0" i="0" dirty="0">
              <a:solidFill>
                <a:srgbClr val="000000"/>
              </a:solidFill>
              <a:effectLst/>
              <a:latin typeface="REG"/>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http://www.ee.iisc.ac.in/people/faculty/soma.biswas/STIP_pdf/SR_overview.pdf</a:t>
            </a:r>
            <a:endParaRPr lang="ru-RU" dirty="0"/>
          </a:p>
        </p:txBody>
      </p:sp>
      <p:sp>
        <p:nvSpPr>
          <p:cNvPr id="4" name="Номер слайда 3"/>
          <p:cNvSpPr>
            <a:spLocks noGrp="1"/>
          </p:cNvSpPr>
          <p:nvPr>
            <p:ph type="sldNum" sz="quarter" idx="10"/>
          </p:nvPr>
        </p:nvSpPr>
        <p:spPr/>
        <p:txBody>
          <a:bodyPr/>
          <a:lstStyle/>
          <a:p>
            <a:fld id="{0048289E-2F4B-4BDB-9E3D-307BE649A8BF}" type="slidenum">
              <a:rPr lang="ru-RU" smtClean="0"/>
              <a:pPr/>
              <a:t>2</a:t>
            </a:fld>
            <a:endParaRPr lang="ru-RU"/>
          </a:p>
        </p:txBody>
      </p:sp>
    </p:spTree>
    <p:extLst>
      <p:ext uri="{BB962C8B-B14F-4D97-AF65-F5344CB8AC3E}">
        <p14:creationId xmlns:p14="http://schemas.microsoft.com/office/powerpoint/2010/main" val="42291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Проблема </a:t>
            </a:r>
            <a:r>
              <a:rPr lang="ru-RU" b="1" dirty="0">
                <a:solidFill>
                  <a:srgbClr val="FF0000"/>
                </a:solidFill>
              </a:rPr>
              <a:t>большинства</a:t>
            </a:r>
            <a:r>
              <a:rPr lang="ru-RU" b="1" dirty="0"/>
              <a:t> </a:t>
            </a:r>
            <a:r>
              <a:rPr lang="ru-RU" dirty="0"/>
              <a:t>существующих методов в том, что они могут только визуально улучшить качество, но не могут обеспечить оптимального восстановления.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моей работе рассматривается новый метод, предполагающий использование </a:t>
            </a:r>
            <a:r>
              <a:rPr lang="ru-RU" dirty="0">
                <a:solidFill>
                  <a:srgbClr val="191000"/>
                </a:solidFill>
                <a:latin typeface="Lora"/>
              </a:rPr>
              <a:t>«классических» методов преобразований Фурье</a:t>
            </a:r>
            <a:r>
              <a:rPr lang="ru-RU" dirty="0"/>
              <a:t>. Метод состоит из следующих шагов:</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ru-RU" b="0" i="0" dirty="0">
                <a:solidFill>
                  <a:srgbClr val="191000"/>
                </a:solidFill>
                <a:effectLst/>
                <a:latin typeface="Lora"/>
              </a:rPr>
              <a:t>На вход принимаются кадры видео-последовательности, для которых необходимо увеличить сетку пикселов с интерполяцией значений.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ru-RU" b="0" i="0" dirty="0">
                <a:solidFill>
                  <a:srgbClr val="191000"/>
                </a:solidFill>
                <a:effectLst/>
                <a:latin typeface="Lora"/>
              </a:rPr>
              <a:t>Затем следует добавить дополнительные каналы для кадров и записать в них поля дисперсии ошибок интерполяции. </a:t>
            </a:r>
            <a:r>
              <a:rPr lang="ru-RU" sz="1800" b="0" i="0" u="none" strike="noStrike" baseline="0" dirty="0">
                <a:latin typeface="Times New Roman" panose="02020603050405020304" pitchFamily="18" charset="0"/>
              </a:rPr>
              <a:t>Данный канал используется для вычисления значений отсчетов восстанавливаемого изображения. </a:t>
            </a:r>
            <a:endParaRPr lang="ru-RU" b="0" i="0" dirty="0">
              <a:solidFill>
                <a:srgbClr val="191000"/>
              </a:solidFill>
              <a:effectLst/>
              <a:latin typeface="Lora"/>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ru-RU" b="0" i="0" dirty="0">
                <a:solidFill>
                  <a:srgbClr val="191000"/>
                </a:solidFill>
                <a:effectLst/>
                <a:latin typeface="Lora"/>
              </a:rPr>
              <a:t>На третьем шаге должно быть произведено геометрическое согласование.</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ru-RU" b="0" i="0" dirty="0">
                <a:solidFill>
                  <a:srgbClr val="191000"/>
                </a:solidFill>
                <a:effectLst/>
                <a:latin typeface="Lora"/>
              </a:rPr>
              <a:t>И на последнем шаге происходит взвешенное суммирование согласованных кадров. Результатом суммирования и будет искомое изображение.</a:t>
            </a:r>
          </a:p>
        </p:txBody>
      </p:sp>
      <p:sp>
        <p:nvSpPr>
          <p:cNvPr id="4" name="Номер слайда 3"/>
          <p:cNvSpPr>
            <a:spLocks noGrp="1"/>
          </p:cNvSpPr>
          <p:nvPr>
            <p:ph type="sldNum" sz="quarter" idx="5"/>
          </p:nvPr>
        </p:nvSpPr>
        <p:spPr/>
        <p:txBody>
          <a:bodyPr/>
          <a:lstStyle/>
          <a:p>
            <a:fld id="{0048289E-2F4B-4BDB-9E3D-307BE649A8BF}" type="slidenum">
              <a:rPr lang="ru-RU" smtClean="0"/>
              <a:pPr/>
              <a:t>3</a:t>
            </a:fld>
            <a:endParaRPr lang="ru-RU"/>
          </a:p>
        </p:txBody>
      </p:sp>
    </p:spTree>
    <p:extLst>
      <p:ext uri="{BB962C8B-B14F-4D97-AF65-F5344CB8AC3E}">
        <p14:creationId xmlns:p14="http://schemas.microsoft.com/office/powerpoint/2010/main" val="3357022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191000"/>
                </a:solidFill>
                <a:effectLst/>
                <a:latin typeface="Lora"/>
              </a:rPr>
              <a:t>Цель работы –</a:t>
            </a:r>
            <a:r>
              <a:rPr lang="ru-RU" b="0" i="0" dirty="0">
                <a:solidFill>
                  <a:srgbClr val="FF0000"/>
                </a:solidFill>
                <a:effectLst/>
                <a:latin typeface="Lora"/>
              </a:rPr>
              <a:t> </a:t>
            </a:r>
            <a:r>
              <a:rPr lang="ru-RU" dirty="0">
                <a:solidFill>
                  <a:srgbClr val="191000"/>
                </a:solidFill>
                <a:latin typeface="Lora"/>
              </a:rPr>
              <a:t>создание программного комплекса повышения пространственного разрешения изображений с использованием видеозаписей</a:t>
            </a:r>
          </a:p>
          <a:p>
            <a:endParaRPr lang="ru-RU" dirty="0">
              <a:solidFill>
                <a:srgbClr val="191000"/>
              </a:solidFill>
              <a:latin typeface="Lora"/>
            </a:endParaRPr>
          </a:p>
          <a:p>
            <a:r>
              <a:rPr lang="ru-RU" dirty="0">
                <a:solidFill>
                  <a:srgbClr val="191000"/>
                </a:solidFill>
                <a:latin typeface="Lora"/>
              </a:rPr>
              <a:t>Содержание:</a:t>
            </a:r>
          </a:p>
          <a:p>
            <a:pPr marL="342900" indent="-342900">
              <a:buFont typeface="+mj-lt"/>
              <a:buAutoNum type="arabicPeriod"/>
            </a:pPr>
            <a:r>
              <a:rPr lang="ru-RU" dirty="0"/>
              <a:t>Модель наблюдения. Восстановление в кадре;</a:t>
            </a:r>
          </a:p>
          <a:p>
            <a:pPr marL="342900" indent="-342900">
              <a:buFont typeface="+mj-lt"/>
              <a:buAutoNum type="arabicPeriod"/>
            </a:pPr>
            <a:r>
              <a:rPr lang="ru-RU" dirty="0"/>
              <a:t>Геометрическое согласование. Сравнительное исследование методов </a:t>
            </a:r>
            <a:r>
              <a:rPr lang="ru-RU" dirty="0">
                <a:solidFill>
                  <a:srgbClr val="191000"/>
                </a:solidFill>
                <a:latin typeface="Lora"/>
              </a:rPr>
              <a:t>согласования;</a:t>
            </a:r>
          </a:p>
          <a:p>
            <a:pPr marL="342900" indent="-342900">
              <a:buFont typeface="+mj-lt"/>
              <a:buAutoNum type="arabicPeriod"/>
            </a:pPr>
            <a:r>
              <a:rPr lang="ru-RU" dirty="0">
                <a:solidFill>
                  <a:srgbClr val="191000"/>
                </a:solidFill>
                <a:latin typeface="Lora"/>
              </a:rPr>
              <a:t>Оптимальное комплексирование изображений;</a:t>
            </a:r>
          </a:p>
          <a:p>
            <a:pPr marL="342900" indent="-342900">
              <a:buFont typeface="+mj-lt"/>
              <a:buAutoNum type="arabicPeriod"/>
            </a:pPr>
            <a:r>
              <a:rPr lang="ru-RU" dirty="0">
                <a:solidFill>
                  <a:srgbClr val="191000"/>
                </a:solidFill>
                <a:latin typeface="Lora"/>
              </a:rPr>
              <a:t>Результат работы предлагаемого метода</a:t>
            </a:r>
          </a:p>
          <a:p>
            <a:pPr marL="342900" indent="-342900">
              <a:buFont typeface="+mj-lt"/>
              <a:buAutoNum type="arabicPeriod"/>
            </a:pPr>
            <a:r>
              <a:rPr lang="ru-RU" dirty="0">
                <a:solidFill>
                  <a:srgbClr val="191000"/>
                </a:solidFill>
                <a:latin typeface="Lora"/>
              </a:rPr>
              <a:t>Промежуточные результаты и предстоящие задачи</a:t>
            </a:r>
          </a:p>
          <a:p>
            <a:r>
              <a:rPr lang="ru-RU" dirty="0"/>
              <a:t>--------------</a:t>
            </a:r>
          </a:p>
          <a:p>
            <a:r>
              <a:rPr lang="en-US" dirty="0"/>
              <a:t>http://www.ee.iisc.ac.in/people/faculty/soma.biswas/STIP_pdf/SR_overview.pdf</a:t>
            </a:r>
            <a:endParaRPr lang="ru-RU" dirty="0"/>
          </a:p>
        </p:txBody>
      </p:sp>
      <p:sp>
        <p:nvSpPr>
          <p:cNvPr id="4" name="Номер слайда 3"/>
          <p:cNvSpPr>
            <a:spLocks noGrp="1"/>
          </p:cNvSpPr>
          <p:nvPr>
            <p:ph type="sldNum" sz="quarter" idx="5"/>
          </p:nvPr>
        </p:nvSpPr>
        <p:spPr/>
        <p:txBody>
          <a:bodyPr/>
          <a:lstStyle/>
          <a:p>
            <a:fld id="{0048289E-2F4B-4BDB-9E3D-307BE649A8BF}" type="slidenum">
              <a:rPr lang="ru-RU" smtClean="0"/>
              <a:pPr/>
              <a:t>4</a:t>
            </a:fld>
            <a:endParaRPr lang="ru-RU"/>
          </a:p>
        </p:txBody>
      </p:sp>
    </p:spTree>
    <p:extLst>
      <p:ext uri="{BB962C8B-B14F-4D97-AF65-F5344CB8AC3E}">
        <p14:creationId xmlns:p14="http://schemas.microsoft.com/office/powerpoint/2010/main" val="4227572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191000"/>
                </a:solidFill>
                <a:effectLst/>
                <a:latin typeface="Lora"/>
              </a:rPr>
              <a:t>Современные средства видеозаписи позволяют достаточно точно фиксировать изображения, однако изображение всегда подвергается различным искажениям. В процессе съёмки сигнал искажается и </a:t>
            </a:r>
            <a:r>
              <a:rPr lang="ru-RU" b="0" i="0" dirty="0" err="1">
                <a:solidFill>
                  <a:srgbClr val="191000"/>
                </a:solidFill>
                <a:effectLst/>
                <a:latin typeface="Lora"/>
              </a:rPr>
              <a:t>дискретизируется</a:t>
            </a:r>
            <a:r>
              <a:rPr lang="ru-RU" b="0" i="0" dirty="0">
                <a:solidFill>
                  <a:srgbClr val="191000"/>
                </a:solidFill>
                <a:effectLst/>
                <a:latin typeface="Lora"/>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191000"/>
                </a:solidFill>
                <a:effectLst/>
                <a:latin typeface="Lora"/>
              </a:rPr>
              <a:t>Для начала нужно получить наблюдаемую модель, над которой будут производиться расчёты. На левом рисунке вы видите оригинальное видео, полученное на камере. Примем полученную последовательность кадров за непрерывную. Это нужно для того, чтобы оценить результат работы алгоритма.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ru-RU" b="0" i="0" dirty="0">
                <a:solidFill>
                  <a:srgbClr val="191000"/>
                </a:solidFill>
                <a:effectLst/>
                <a:latin typeface="Lora"/>
              </a:rPr>
              <a:t>Применим для имеющейся последовательности кадров динамические искажения. Они могут быть реализованы в виде непрерывной свёртки. Формула 1.</a:t>
            </a:r>
            <a:r>
              <a:rPr lang="en-US" b="0" i="0" dirty="0">
                <a:solidFill>
                  <a:srgbClr val="191000"/>
                </a:solidFill>
                <a:effectLst/>
                <a:latin typeface="Lora"/>
              </a:rPr>
              <a:t> </a:t>
            </a:r>
            <a:r>
              <a:rPr lang="ru-RU" sz="1800" dirty="0">
                <a:effectLst/>
                <a:latin typeface="Times New Roman" panose="02020603050405020304" pitchFamily="18" charset="0"/>
                <a:ea typeface="Times New Roman" panose="02020603050405020304" pitchFamily="18" charset="0"/>
              </a:rPr>
              <a:t>где  – ИХ искажающей непрерывной ЛИС-системы. </a:t>
            </a:r>
            <a:endParaRPr lang="ru-RU" b="0" i="0" dirty="0">
              <a:solidFill>
                <a:srgbClr val="191000"/>
              </a:solidFill>
              <a:effectLst/>
              <a:latin typeface="Lora"/>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ru-RU" dirty="0"/>
              <a:t>Перейдём от непрерывной модели наблюдения к дискретной. Формула 2.</a:t>
            </a: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ru-RU" sz="1800" dirty="0">
                <a:effectLst/>
                <a:latin typeface="Times New Roman" panose="02020603050405020304" pitchFamily="18" charset="0"/>
                <a:ea typeface="Times New Roman" panose="02020603050405020304" pitchFamily="18" charset="0"/>
              </a:rPr>
              <a:t>Далее, искаженный непрерывный сигнал </a:t>
            </a:r>
            <a:r>
              <a:rPr lang="ru-RU" sz="1800" dirty="0" err="1">
                <a:effectLst/>
                <a:latin typeface="Times New Roman" panose="02020603050405020304" pitchFamily="18" charset="0"/>
                <a:ea typeface="Times New Roman" panose="02020603050405020304" pitchFamily="18" charset="0"/>
              </a:rPr>
              <a:t>дискретизируется</a:t>
            </a:r>
            <a:r>
              <a:rPr lang="ru-RU" sz="1800" dirty="0">
                <a:effectLst/>
                <a:latin typeface="Times New Roman" panose="02020603050405020304" pitchFamily="18" charset="0"/>
                <a:ea typeface="Times New Roman" panose="02020603050405020304" pitchFamily="18" charset="0"/>
              </a:rPr>
              <a:t> с шагом </a:t>
            </a:r>
            <a:r>
              <a:rPr lang="en-US" sz="1800" i="1" dirty="0">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и к его отсчетам дополнительно добавляется случайный шум. Формула 3.</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ru-RU" sz="1800" b="0" i="0" dirty="0">
                <a:solidFill>
                  <a:srgbClr val="191000"/>
                </a:solidFill>
                <a:effectLst/>
                <a:latin typeface="Times New Roman" panose="02020603050405020304" pitchFamily="18" charset="0"/>
              </a:rPr>
              <a:t>Объединяя все формулы можно получить непрерывно-дискретную модель наблюдения сигнала. Формула 4.</a:t>
            </a:r>
            <a:endParaRPr lang="ru-RU" b="0" i="0" dirty="0">
              <a:solidFill>
                <a:srgbClr val="191000"/>
              </a:solidFill>
              <a:effectLst/>
              <a:latin typeface="Lora"/>
            </a:endParaRPr>
          </a:p>
        </p:txBody>
      </p:sp>
      <p:sp>
        <p:nvSpPr>
          <p:cNvPr id="4" name="Номер слайда 3"/>
          <p:cNvSpPr>
            <a:spLocks noGrp="1"/>
          </p:cNvSpPr>
          <p:nvPr>
            <p:ph type="sldNum" sz="quarter" idx="5"/>
          </p:nvPr>
        </p:nvSpPr>
        <p:spPr/>
        <p:txBody>
          <a:bodyPr/>
          <a:lstStyle/>
          <a:p>
            <a:fld id="{0048289E-2F4B-4BDB-9E3D-307BE649A8BF}" type="slidenum">
              <a:rPr lang="ru-RU" smtClean="0"/>
              <a:pPr/>
              <a:t>5</a:t>
            </a:fld>
            <a:endParaRPr lang="ru-RU"/>
          </a:p>
        </p:txBody>
      </p:sp>
    </p:spTree>
    <p:extLst>
      <p:ext uri="{BB962C8B-B14F-4D97-AF65-F5344CB8AC3E}">
        <p14:creationId xmlns:p14="http://schemas.microsoft.com/office/powerpoint/2010/main" val="275134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Первым шагом в алгоритме получения сверхразрешения необходимо отфильтровать и увеличить все кадры. Фильтрация будет осуществляться оптимальным фильтром. На данном этапе работы для фильтра только рассчитаны формулы частотной и импульсной характеристик. Для вывода формул использовались формула связи дискретного и непрерывного сигналов при</a:t>
            </a:r>
            <a:r>
              <a:rPr lang="ru-RU" sz="1800" dirty="0">
                <a:effectLst/>
                <a:latin typeface="Times New Roman" panose="02020603050405020304" pitchFamily="18" charset="0"/>
                <a:ea typeface="Times New Roman" panose="02020603050405020304" pitchFamily="18" charset="0"/>
              </a:rPr>
              <a:t> условии минимизации дисперсии ошибки. За основу вычислений взята бесконечная система уравнений Винера-Хопфа. </a:t>
            </a:r>
            <a:r>
              <a:rPr lang="ru-RU" sz="1800" dirty="0">
                <a:effectLst/>
                <a:latin typeface="Times New Roman" panose="02020603050405020304" pitchFamily="18" charset="0"/>
              </a:rPr>
              <a:t>Данный фильтр позволит получить квази-непрерывный сигнал из дискретного, что позволит решить задачу </a:t>
            </a:r>
            <a:r>
              <a:rPr lang="ru-RU" sz="1800" dirty="0" err="1">
                <a:effectLst/>
                <a:latin typeface="Times New Roman" panose="02020603050405020304" pitchFamily="18" charset="0"/>
              </a:rPr>
              <a:t>сверхразрешающего</a:t>
            </a:r>
            <a:r>
              <a:rPr lang="ru-RU" sz="1800" dirty="0">
                <a:effectLst/>
                <a:latin typeface="Times New Roman" panose="02020603050405020304" pitchFamily="18" charset="0"/>
              </a:rPr>
              <a:t> восстановления.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baseline="0" dirty="0">
                <a:effectLst/>
                <a:latin typeface="Times New Roman" panose="02020603050405020304" pitchFamily="18" charset="0"/>
              </a:rPr>
              <a:t>На слайде представлены формулы частотной и импульсной характеристик, где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effectLst/>
                <a:latin typeface="Times New Roman" panose="02020603050405020304" pitchFamily="18" charset="0"/>
              </a:rPr>
              <a:t>	G – </a:t>
            </a:r>
            <a:r>
              <a:rPr lang="ru-RU" sz="1800" b="0" baseline="0" dirty="0">
                <a:effectLst/>
                <a:latin typeface="Times New Roman" panose="02020603050405020304" pitchFamily="18" charset="0"/>
              </a:rPr>
              <a:t>ЧХ</a:t>
            </a:r>
            <a:endParaRPr lang="en-US" sz="1800" b="0" baseline="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effectLst/>
                <a:latin typeface="Times New Roman" panose="02020603050405020304" pitchFamily="18" charset="0"/>
              </a:rPr>
              <a:t>	g – </a:t>
            </a:r>
            <a:r>
              <a:rPr lang="ru-RU" sz="1800" b="0" baseline="0" dirty="0">
                <a:effectLst/>
                <a:latin typeface="Times New Roman" panose="02020603050405020304" pitchFamily="18" charset="0"/>
              </a:rPr>
              <a:t>ИХ</a:t>
            </a:r>
            <a:endParaRPr lang="en-US" sz="1800" b="0" baseline="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effectLst/>
                <a:latin typeface="Times New Roman" panose="02020603050405020304" pitchFamily="18" charset="0"/>
              </a:rPr>
              <a:t>	L</a:t>
            </a:r>
            <a:r>
              <a:rPr lang="ru-RU" sz="1800" b="0" baseline="0" dirty="0">
                <a:effectLst/>
                <a:latin typeface="Times New Roman" panose="02020603050405020304" pitchFamily="18" charset="0"/>
              </a:rPr>
              <a:t>=10</a:t>
            </a:r>
            <a:r>
              <a:rPr lang="en-US" sz="1800" b="0" baseline="0" dirty="0">
                <a:effectLst/>
                <a:latin typeface="Times New Roman" panose="02020603050405020304" pitchFamily="18" charset="0"/>
              </a:rPr>
              <a:t> –</a:t>
            </a:r>
            <a:r>
              <a:rPr lang="ru-RU" sz="1800" b="0" baseline="0" dirty="0">
                <a:effectLst/>
                <a:latin typeface="Times New Roman" panose="02020603050405020304" pitchFamily="18" charset="0"/>
              </a:rPr>
              <a:t> </a:t>
            </a:r>
            <a:r>
              <a:rPr lang="ru-RU" sz="2800" dirty="0">
                <a:solidFill>
                  <a:srgbClr val="808080"/>
                </a:solidFill>
                <a:effectLst/>
              </a:rPr>
              <a:t>«измельчение» сетки отсчетов в L раз. Исходная последовательность = L * N</a:t>
            </a:r>
            <a:endParaRPr lang="en-US" sz="1800" b="0" baseline="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effectLst/>
                <a:latin typeface="Times New Roman" panose="02020603050405020304" pitchFamily="18" charset="0"/>
              </a:rPr>
              <a:t>	T</a:t>
            </a:r>
            <a:r>
              <a:rPr lang="ru-RU" sz="1800" b="0" baseline="0" dirty="0">
                <a:effectLst/>
                <a:latin typeface="Times New Roman" panose="02020603050405020304" pitchFamily="18" charset="0"/>
              </a:rPr>
              <a:t>=1</a:t>
            </a:r>
            <a:r>
              <a:rPr lang="en-US" sz="1800" b="0" baseline="0" dirty="0">
                <a:effectLst/>
                <a:latin typeface="Times New Roman" panose="02020603050405020304" pitchFamily="18" charset="0"/>
              </a:rPr>
              <a:t> – </a:t>
            </a:r>
            <a:r>
              <a:rPr lang="ru-RU" sz="1800" b="0" baseline="0" dirty="0">
                <a:effectLst/>
                <a:latin typeface="Times New Roman" panose="02020603050405020304" pitchFamily="18" charset="0"/>
              </a:rPr>
              <a:t>Шаг дискретизации</a:t>
            </a:r>
            <a:endParaRPr lang="en-US" sz="1800" b="0" baseline="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effectLst/>
                <a:latin typeface="Times New Roman" panose="02020603050405020304" pitchFamily="18" charset="0"/>
              </a:rPr>
              <a:t>	</a:t>
            </a:r>
            <a:r>
              <a:rPr lang="el-GR" sz="1800" b="0" baseline="0" dirty="0">
                <a:effectLst/>
                <a:latin typeface="Times New Roman" panose="02020603050405020304" pitchFamily="18" charset="0"/>
              </a:rPr>
              <a:t>Ω</a:t>
            </a:r>
            <a:r>
              <a:rPr lang="en-US" sz="1800" b="0" baseline="0" dirty="0">
                <a:effectLst/>
                <a:latin typeface="Times New Roman" panose="02020603050405020304" pitchFamily="18" charset="0"/>
              </a:rPr>
              <a:t>[-pi; +pi]</a:t>
            </a:r>
            <a:r>
              <a:rPr lang="el-GR" sz="1800" b="0" baseline="0" dirty="0">
                <a:effectLst/>
                <a:latin typeface="Times New Roman" panose="02020603050405020304" pitchFamily="18" charset="0"/>
              </a:rPr>
              <a:t> - </a:t>
            </a:r>
            <a:r>
              <a:rPr lang="ru-RU" sz="1800" b="0" baseline="0" dirty="0">
                <a:effectLst/>
                <a:latin typeface="Times New Roman" panose="02020603050405020304" pitchFamily="18" charset="0"/>
              </a:rPr>
              <a:t>размерная частота</a:t>
            </a:r>
            <a:endParaRPr lang="en-US" sz="1800" b="0" baseline="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effectLst/>
                <a:latin typeface="Times New Roman" panose="02020603050405020304" pitchFamily="18" charset="0"/>
              </a:rPr>
              <a:t>	p</a:t>
            </a:r>
            <a:r>
              <a:rPr lang="ru-RU" sz="1800" b="0" baseline="0" dirty="0">
                <a:effectLst/>
                <a:latin typeface="Times New Roman" panose="02020603050405020304" pitchFamily="18" charset="0"/>
              </a:rPr>
              <a:t>=0,9</a:t>
            </a:r>
            <a:r>
              <a:rPr lang="en-US" sz="1800" b="0" baseline="0" dirty="0">
                <a:effectLst/>
                <a:latin typeface="Times New Roman" panose="02020603050405020304" pitchFamily="18" charset="0"/>
              </a:rPr>
              <a:t> - </a:t>
            </a:r>
            <a:r>
              <a:rPr lang="ru-RU" sz="1800" b="0" baseline="0" dirty="0">
                <a:effectLst/>
                <a:latin typeface="Times New Roman" panose="02020603050405020304" pitchFamily="18" charset="0"/>
              </a:rPr>
              <a:t>коэффициент корреляции</a:t>
            </a:r>
            <a:endParaRPr lang="en-US" sz="1800" b="0" baseline="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effectLst/>
                <a:latin typeface="Times New Roman" panose="02020603050405020304" pitchFamily="18" charset="0"/>
              </a:rPr>
              <a:t>	</a:t>
            </a:r>
            <a:r>
              <a:rPr lang="en-US" sz="1800" b="0" baseline="0" dirty="0" err="1">
                <a:effectLst/>
                <a:latin typeface="Times New Roman" panose="02020603050405020304" pitchFamily="18" charset="0"/>
              </a:rPr>
              <a:t>Dv</a:t>
            </a:r>
            <a:r>
              <a:rPr lang="en-US" sz="1800" b="0" baseline="0" dirty="0">
                <a:effectLst/>
                <a:latin typeface="Times New Roman" panose="02020603050405020304" pitchFamily="18" charset="0"/>
              </a:rPr>
              <a:t> – </a:t>
            </a:r>
            <a:r>
              <a:rPr lang="ru-RU" sz="1800" b="0" baseline="0" dirty="0">
                <a:effectLst/>
                <a:latin typeface="Times New Roman" panose="02020603050405020304" pitchFamily="18" charset="0"/>
              </a:rPr>
              <a:t>Дисперсия аддитивного шума</a:t>
            </a:r>
            <a:endParaRPr lang="en-US" sz="1800" b="0" baseline="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effectLst/>
                <a:latin typeface="Times New Roman" panose="02020603050405020304" pitchFamily="18" charset="0"/>
              </a:rPr>
              <a:t>	Dx – </a:t>
            </a:r>
            <a:r>
              <a:rPr lang="ru-RU" sz="1800" b="0" baseline="0" dirty="0">
                <a:effectLst/>
                <a:latin typeface="Times New Roman" panose="02020603050405020304" pitchFamily="18" charset="0"/>
              </a:rPr>
              <a:t>Дисперсия непрерывного сигнала</a:t>
            </a:r>
            <a:endParaRPr lang="en-US" sz="1800" b="0" baseline="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effectLst/>
                <a:latin typeface="Times New Roman" panose="02020603050405020304" pitchFamily="18" charset="0"/>
              </a:rPr>
              <a:t>	</a:t>
            </a:r>
            <a:r>
              <a:rPr lang="ru-RU" sz="1800" b="0" baseline="0" dirty="0">
                <a:effectLst/>
                <a:latin typeface="Times New Roman" panose="02020603050405020304" pitchFamily="18" charset="0"/>
              </a:rPr>
              <a:t>Ф(</a:t>
            </a:r>
            <a:r>
              <a:rPr lang="en-US" sz="1800" b="0" baseline="0" dirty="0">
                <a:effectLst/>
                <a:latin typeface="Times New Roman" panose="02020603050405020304" pitchFamily="18" charset="0"/>
              </a:rPr>
              <a:t>w) – </a:t>
            </a:r>
            <a:r>
              <a:rPr lang="ru-RU" sz="1800" b="0" baseline="0" dirty="0">
                <a:effectLst/>
                <a:latin typeface="Times New Roman" panose="02020603050405020304" pitchFamily="18" charset="0"/>
              </a:rPr>
              <a:t>Аналитический вид АКФ исходной непрерывной последовательности</a:t>
            </a:r>
            <a:endParaRPr lang="en-US" sz="1800" b="0" baseline="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effectLst/>
                <a:latin typeface="Times New Roman" panose="02020603050405020304" pitchFamily="18" charset="0"/>
              </a:rPr>
              <a:t>	H(w) – A</a:t>
            </a:r>
            <a:r>
              <a:rPr lang="ru-RU" sz="1800" b="0" baseline="0" dirty="0" err="1">
                <a:effectLst/>
                <a:latin typeface="Times New Roman" panose="02020603050405020304" pitchFamily="18" charset="0"/>
              </a:rPr>
              <a:t>налитический</a:t>
            </a:r>
            <a:r>
              <a:rPr lang="ru-RU" sz="1800" b="0" baseline="0" dirty="0">
                <a:effectLst/>
                <a:latin typeface="Times New Roman" panose="02020603050405020304" pitchFamily="18" charset="0"/>
              </a:rPr>
              <a:t> вид искажающей системы</a:t>
            </a:r>
            <a:endParaRPr lang="en-US" sz="1800" b="0" baseline="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baseline="0" dirty="0">
                <a:effectLst/>
                <a:latin typeface="Times New Roman" panose="02020603050405020304" pitchFamily="18" charset="0"/>
              </a:rPr>
              <a:t>По имеющейся формуле был построен график ИХ оптимального фильтра для случая без динамических искажений, но с добавлением шума. Сигнал был увеличен в 10 раз.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latin typeface="Times New Roman" panose="02020603050405020304" pitchFamily="18" charset="0"/>
              </a:rPr>
              <a:t>Сейчас в реализации применяется фильтр Винера </a:t>
            </a:r>
            <a:r>
              <a:rPr lang="ru-RU" sz="1200" b="1" dirty="0">
                <a:effectLst/>
                <a:latin typeface="Times New Roman" panose="02020603050405020304" pitchFamily="18" charset="0"/>
              </a:rPr>
              <a:t>для</a:t>
            </a:r>
            <a:r>
              <a:rPr lang="ru-RU" sz="1200" b="1" baseline="0" dirty="0">
                <a:effectLst/>
                <a:latin typeface="Times New Roman" panose="02020603050405020304" pitchFamily="18" charset="0"/>
              </a:rPr>
              <a:t> дискретной модели наблюдения. О</a:t>
            </a:r>
            <a:r>
              <a:rPr lang="ru-RU" sz="1200" b="1" dirty="0">
                <a:effectLst/>
                <a:latin typeface="Times New Roman" panose="02020603050405020304" pitchFamily="18" charset="0"/>
              </a:rPr>
              <a:t>тфильтрованные им изображения приводятся к требуемому размеру при помощи линейной</a:t>
            </a:r>
            <a:r>
              <a:rPr lang="ru-RU" sz="1200" b="1" baseline="0" dirty="0">
                <a:effectLst/>
                <a:latin typeface="Times New Roman" panose="02020603050405020304" pitchFamily="18" charset="0"/>
              </a:rPr>
              <a:t> интерполяции</a:t>
            </a:r>
            <a:r>
              <a:rPr lang="en-US" sz="1200" b="1" baseline="0" dirty="0">
                <a:effectLst/>
                <a:latin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5"/>
          </p:nvPr>
        </p:nvSpPr>
        <p:spPr/>
        <p:txBody>
          <a:bodyPr/>
          <a:lstStyle/>
          <a:p>
            <a:fld id="{0048289E-2F4B-4BDB-9E3D-307BE649A8BF}" type="slidenum">
              <a:rPr lang="ru-RU" smtClean="0"/>
              <a:pPr/>
              <a:t>6</a:t>
            </a:fld>
            <a:endParaRPr lang="ru-RU"/>
          </a:p>
        </p:txBody>
      </p:sp>
    </p:spTree>
    <p:extLst>
      <p:ext uri="{BB962C8B-B14F-4D97-AF65-F5344CB8AC3E}">
        <p14:creationId xmlns:p14="http://schemas.microsoft.com/office/powerpoint/2010/main" val="1514507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latin typeface="Times New Roman" panose="02020603050405020304" pitchFamily="18" charset="0"/>
                <a:ea typeface="Calibri" panose="020F0502020204030204" pitchFamily="34" charset="0"/>
              </a:rPr>
              <a:t>Следующим этапом сверхразрешения является геометрическое согласование кадров.</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Кадры необходимо согласовать с высокой точностью, так как ошибка согласования оказывает существенное влияние на результирующее изображение.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solidFill>
                  <a:srgbClr val="191000"/>
                </a:solidFill>
                <a:latin typeface="Lora"/>
              </a:rPr>
              <a:t>Рассмотрим наиболее значимые группы методов:</a:t>
            </a:r>
          </a:p>
          <a:p>
            <a:pPr marL="457200" marR="0" lvl="0" indent="-457200" algn="just" defTabSz="914400" rtl="0" eaLnBrk="1" fontAlgn="auto" latinLnBrk="0" hangingPunct="1">
              <a:lnSpc>
                <a:spcPct val="150000"/>
              </a:lnSpc>
              <a:spcBef>
                <a:spcPts val="0"/>
              </a:spcBef>
              <a:spcAft>
                <a:spcPts val="800"/>
              </a:spcAft>
              <a:buClrTx/>
              <a:buSzTx/>
              <a:buFontTx/>
              <a:buChar char="-"/>
              <a:tabLst/>
              <a:defRPr/>
            </a:pPr>
            <a:r>
              <a:rPr lang="ru-RU" sz="1800" dirty="0">
                <a:solidFill>
                  <a:srgbClr val="191000"/>
                </a:solidFill>
                <a:effectLst/>
                <a:latin typeface="Lora"/>
                <a:ea typeface="Calibri" panose="020F0502020204030204" pitchFamily="34" charset="0"/>
                <a:cs typeface="Times New Roman" panose="02020603050405020304" pitchFamily="18" charset="0"/>
              </a:rPr>
              <a:t>Методы, основанные на детектировании особых точек. На изображении происходит поиск наиболее значимых точек. Существует множество алгоритмов отбора таких точек. Точки находятся с помощью детекторов и описываются с помощью дескрипторов. Дескрипторы описывают характеристики данной точки, необходимые для её сопоставления со следующим кадром. </a:t>
            </a:r>
          </a:p>
          <a:p>
            <a:pPr marL="457200" marR="0" lvl="0" indent="-457200" algn="just" defTabSz="914400" rtl="0" eaLnBrk="1" fontAlgn="auto" latinLnBrk="0" hangingPunct="1">
              <a:lnSpc>
                <a:spcPct val="150000"/>
              </a:lnSpc>
              <a:spcBef>
                <a:spcPts val="0"/>
              </a:spcBef>
              <a:spcAft>
                <a:spcPts val="800"/>
              </a:spcAft>
              <a:buClrTx/>
              <a:buSzTx/>
              <a:buFontTx/>
              <a:buChar char="-"/>
              <a:tabLst/>
              <a:defRPr/>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Методы, </a:t>
            </a:r>
            <a:r>
              <a:rPr lang="ru-RU" sz="1800" dirty="0">
                <a:effectLst/>
                <a:latin typeface="Times New Roman" panose="02020603050405020304" pitchFamily="18" charset="0"/>
                <a:ea typeface="Calibri" panose="020F0502020204030204" pitchFamily="34" charset="0"/>
              </a:rPr>
              <a:t>основанные на пирамидальном подходе.</a:t>
            </a:r>
          </a:p>
          <a:p>
            <a:pPr marL="457200" marR="0" lvl="0" indent="-457200" algn="just" defTabSz="914400" rtl="0" eaLnBrk="1" fontAlgn="auto" latinLnBrk="0" hangingPunct="1">
              <a:lnSpc>
                <a:spcPct val="150000"/>
              </a:lnSpc>
              <a:spcBef>
                <a:spcPts val="0"/>
              </a:spcBef>
              <a:spcAft>
                <a:spcPts val="800"/>
              </a:spcAft>
              <a:buClrTx/>
              <a:buSzTx/>
              <a:buFontTx/>
              <a:buChar char="-"/>
              <a:tabLst/>
              <a:defRP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Методы, использующие пики взаимной корреляционной функции (ВКФ) двух изображений.</a:t>
            </a:r>
          </a:p>
          <a:p>
            <a:pPr marL="457200" marR="0" lvl="0" indent="-457200" algn="just" defTabSz="914400" rtl="0" eaLnBrk="1" fontAlgn="auto" latinLnBrk="0" hangingPunct="1">
              <a:lnSpc>
                <a:spcPct val="150000"/>
              </a:lnSpc>
              <a:spcBef>
                <a:spcPts val="0"/>
              </a:spcBef>
              <a:spcAft>
                <a:spcPts val="800"/>
              </a:spcAft>
              <a:buClrTx/>
              <a:buSzTx/>
              <a:buFontTx/>
              <a:buChar char="-"/>
              <a:tabLst/>
              <a:defRP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Метод, на основе </a:t>
            </a:r>
            <a:r>
              <a:rPr lang="ru-RU" sz="1800" dirty="0">
                <a:effectLst/>
              </a:rPr>
              <a:t>использования оптического потока</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b="0" i="0" dirty="0">
                <a:solidFill>
                  <a:srgbClr val="222222"/>
                </a:solidFill>
                <a:effectLst/>
                <a:latin typeface="-apple-system"/>
              </a:rPr>
              <a:t>Оптический поток – изображение видимого движения, представляющее собой сдвиг каждой точки между двумя изображениями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На сегодняшний день разработано большое количество методов геометрического согласования изображений. В связи с этим был проведен сравнительный анализ некоторых алгоритмов согласования.</a:t>
            </a:r>
            <a:r>
              <a:rPr lang="ru-RU" sz="1800" dirty="0">
                <a:effectLst/>
                <a:latin typeface="Times New Roman" panose="02020603050405020304" pitchFamily="18" charset="0"/>
                <a:ea typeface="Times New Roman" panose="02020603050405020304" pitchFamily="18" charset="0"/>
              </a:rPr>
              <a:t> В моей работе мерой эффективности работы алгоритма было принято считать среднеквадратичное отклонение (СКО). </a:t>
            </a:r>
            <a:r>
              <a:rPr lang="ru-RU" sz="1800" kern="100" dirty="0">
                <a:effectLst/>
                <a:latin typeface="Times New Roman" panose="02020603050405020304" pitchFamily="18" charset="0"/>
                <a:ea typeface="SimSun" panose="02010600030101010101" pitchFamily="2" charset="-122"/>
                <a:cs typeface="Calibri" panose="020F0502020204030204" pitchFamily="34" charset="0"/>
              </a:rPr>
              <a:t>Где </a:t>
            </a:r>
          </a:p>
          <a:p>
            <a:pPr algn="just">
              <a:lnSpc>
                <a:spcPct val="150000"/>
              </a:lnSpc>
              <a:spcAft>
                <a:spcPts val="800"/>
              </a:spcAft>
            </a:pPr>
            <a:r>
              <a:rPr lang="ru-RU" sz="1800" kern="100" dirty="0">
                <a:effectLst/>
                <a:latin typeface="Times New Roman" panose="02020603050405020304" pitchFamily="18" charset="0"/>
                <a:ea typeface="SimSun" panose="02010600030101010101" pitchFamily="2" charset="-122"/>
                <a:cs typeface="Calibri" panose="020F0502020204030204" pitchFamily="34" charset="0"/>
              </a:rPr>
              <a:t>	</a:t>
            </a:r>
            <a:r>
              <a:rPr lang="en-US" sz="1800" kern="100" dirty="0">
                <a:effectLst/>
                <a:latin typeface="Times New Roman" panose="02020603050405020304" pitchFamily="18" charset="0"/>
                <a:ea typeface="SimSun" panose="02010600030101010101" pitchFamily="2" charset="-122"/>
                <a:cs typeface="Calibri" panose="020F0502020204030204" pitchFamily="34" charset="0"/>
              </a:rPr>
              <a:t>m</a:t>
            </a:r>
            <a:r>
              <a:rPr lang="ru-RU" sz="1800" kern="100" dirty="0">
                <a:effectLst/>
                <a:latin typeface="Times New Roman" panose="02020603050405020304" pitchFamily="18" charset="0"/>
                <a:ea typeface="SimSun" panose="02010600030101010101" pitchFamily="2" charset="-122"/>
                <a:cs typeface="Calibri" panose="020F0502020204030204" pitchFamily="34" charset="0"/>
              </a:rPr>
              <a:t> – ширина изображения в пикселях;</a:t>
            </a:r>
          </a:p>
          <a:p>
            <a:pPr algn="just">
              <a:lnSpc>
                <a:spcPct val="150000"/>
              </a:lnSpc>
              <a:spcAft>
                <a:spcPts val="800"/>
              </a:spcAft>
            </a:pPr>
            <a:r>
              <a:rPr lang="ru-RU" sz="1800" kern="100" dirty="0">
                <a:effectLst/>
                <a:latin typeface="Times New Roman" panose="02020603050405020304" pitchFamily="18" charset="0"/>
                <a:ea typeface="SimSun" panose="02010600030101010101" pitchFamily="2" charset="-122"/>
                <a:cs typeface="Calibri" panose="020F0502020204030204" pitchFamily="34" charset="0"/>
              </a:rPr>
              <a:t>	</a:t>
            </a:r>
            <a:r>
              <a:rPr lang="en-US" sz="1800" kern="100" dirty="0">
                <a:effectLst/>
                <a:latin typeface="Times New Roman" panose="02020603050405020304" pitchFamily="18" charset="0"/>
                <a:ea typeface="SimSun" panose="02010600030101010101" pitchFamily="2" charset="-122"/>
                <a:cs typeface="Calibri" panose="020F0502020204030204" pitchFamily="34" charset="0"/>
              </a:rPr>
              <a:t>n</a:t>
            </a:r>
            <a:r>
              <a:rPr lang="ru-RU" sz="1800" kern="100" dirty="0">
                <a:effectLst/>
                <a:latin typeface="Times New Roman" panose="02020603050405020304" pitchFamily="18" charset="0"/>
                <a:ea typeface="SimSun" panose="02010600030101010101" pitchFamily="2" charset="-122"/>
                <a:cs typeface="Calibri" panose="020F0502020204030204" pitchFamily="34" charset="0"/>
              </a:rPr>
              <a:t> – длина изображения в пикселях; </a:t>
            </a:r>
          </a:p>
          <a:p>
            <a:pPr algn="just">
              <a:lnSpc>
                <a:spcPct val="150000"/>
              </a:lnSpc>
              <a:spcAft>
                <a:spcPts val="800"/>
              </a:spcAft>
            </a:pPr>
            <a:r>
              <a:rPr lang="ru-RU" sz="1800" kern="100" dirty="0">
                <a:effectLst/>
                <a:latin typeface="Times New Roman" panose="02020603050405020304" pitchFamily="18" charset="0"/>
                <a:ea typeface="SimSun" panose="02010600030101010101" pitchFamily="2" charset="-122"/>
                <a:cs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значение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-ого пикселя результирующего изображения; </a:t>
            </a:r>
          </a:p>
          <a:p>
            <a:pPr algn="just">
              <a:lnSpc>
                <a:spcPct val="150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значение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-ого пикселя эталонного изображения.</a:t>
            </a: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solidFill>
                <a:srgbClr val="191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solidFill>
                  <a:srgbClr val="191000"/>
                </a:solidFill>
                <a:latin typeface="Lora"/>
              </a:rPr>
              <a:t>В данной работе были исследованы 12 алгоритмов геометрического согласования. Расчёты проводились на тестовой последовательности кадров.</a:t>
            </a:r>
            <a:r>
              <a:rPr lang="en-US" sz="1200" dirty="0">
                <a:solidFill>
                  <a:srgbClr val="191000"/>
                </a:solidFill>
                <a:latin typeface="Lora"/>
              </a:rPr>
              <a:t> </a:t>
            </a:r>
            <a:r>
              <a:rPr lang="ru-RU" sz="1200" dirty="0">
                <a:solidFill>
                  <a:srgbClr val="191000"/>
                </a:solidFill>
                <a:latin typeface="Lora"/>
              </a:rPr>
              <a:t>Последовательность была снята на статически закреплённую (неподвижную) камеру. О</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бъект на кадрах перемещается в умеренном темпе.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1" dirty="0">
              <a:solidFill>
                <a:srgbClr val="191000"/>
              </a:solidFill>
              <a:latin typeface="Lor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rgbClr val="191000"/>
                </a:solidFill>
                <a:latin typeface="Lora"/>
              </a:rPr>
              <a:t>Наилучшие результаты</a:t>
            </a:r>
            <a:r>
              <a:rPr lang="ru-RU" sz="1200" b="1" baseline="0" dirty="0">
                <a:solidFill>
                  <a:srgbClr val="191000"/>
                </a:solidFill>
                <a:latin typeface="Lora"/>
              </a:rPr>
              <a:t> были получены для метода, основанного на пирамидальном подходе. </a:t>
            </a:r>
            <a:r>
              <a:rPr lang="ru-RU" sz="1200" b="0" baseline="0" dirty="0">
                <a:solidFill>
                  <a:srgbClr val="191000"/>
                </a:solidFill>
                <a:latin typeface="Lora"/>
              </a:rPr>
              <a:t>Пирамидальный подход – моделирование такой иерархической структуры данных, у которой </a:t>
            </a:r>
            <a:r>
              <a:rPr lang="ru-RU" b="0" i="0" dirty="0">
                <a:solidFill>
                  <a:srgbClr val="202122"/>
                </a:solidFill>
                <a:effectLst/>
                <a:latin typeface="Arial" panose="020B0604020202020204" pitchFamily="34" charset="0"/>
              </a:rPr>
              <a:t>на каждом своём уровне содержится уменьшенная + размытая по гауссу копия предыдущего изображения. На каждом уровне иерархии рассчитывается параметр масштаба, который описывает интересующие свойства. Уменьшенные и размытые изображения подвергаются преобразованиям перемещения, поворота, масштабирования и сдвига. Также возможны нелинейные преобразования.</a:t>
            </a:r>
            <a:endParaRPr lang="ru-RU" sz="1200" b="1" baseline="0" dirty="0">
              <a:solidFill>
                <a:srgbClr val="191000"/>
              </a:solidFill>
              <a:latin typeface="Lora"/>
            </a:endParaRPr>
          </a:p>
        </p:txBody>
      </p:sp>
      <p:sp>
        <p:nvSpPr>
          <p:cNvPr id="4" name="Номер слайда 3"/>
          <p:cNvSpPr>
            <a:spLocks noGrp="1"/>
          </p:cNvSpPr>
          <p:nvPr>
            <p:ph type="sldNum" sz="quarter" idx="5"/>
          </p:nvPr>
        </p:nvSpPr>
        <p:spPr/>
        <p:txBody>
          <a:bodyPr/>
          <a:lstStyle/>
          <a:p>
            <a:fld id="{0048289E-2F4B-4BDB-9E3D-307BE649A8BF}" type="slidenum">
              <a:rPr lang="ru-RU" smtClean="0"/>
              <a:pPr/>
              <a:t>7</a:t>
            </a:fld>
            <a:endParaRPr lang="ru-RU"/>
          </a:p>
        </p:txBody>
      </p:sp>
    </p:spTree>
    <p:extLst>
      <p:ext uri="{BB962C8B-B14F-4D97-AF65-F5344CB8AC3E}">
        <p14:creationId xmlns:p14="http://schemas.microsoft.com/office/powerpoint/2010/main" val="2093505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1. Полученный набор сигналов в цифровом виде обладает всеми числовыми характеристиками, присущими любой случайной величине: математическим ожиданием (</a:t>
                </a:r>
                <a14:m>
                  <m:oMath xmlns:m="http://schemas.openxmlformats.org/officeDocument/2006/math">
                    <m:r>
                      <a:rPr lang="ru-RU" sz="1800" i="1" kern="100">
                        <a:effectLst/>
                        <a:latin typeface="Cambria Math" panose="02040503050406030204" pitchFamily="18" charset="0"/>
                        <a:ea typeface="SimSun" panose="02010600030101010101" pitchFamily="2" charset="-122"/>
                        <a:cs typeface="Calibri" panose="020F0502020204030204" pitchFamily="34" charset="0"/>
                      </a:rPr>
                      <m:t>𝑀</m:t>
                    </m:r>
                  </m:oMath>
                </a14:m>
                <a:r>
                  <a:rPr lang="ru-RU" sz="1800" dirty="0">
                    <a:effectLst/>
                    <a:latin typeface="Times New Roman" panose="02020603050405020304" pitchFamily="18" charset="0"/>
                    <a:ea typeface="Times New Roman" panose="02020603050405020304" pitchFamily="18" charset="0"/>
                  </a:rPr>
                  <a:t>), дисперсией (</a:t>
                </a:r>
                <a14:m>
                  <m:oMath xmlns:m="http://schemas.openxmlformats.org/officeDocument/2006/math">
                    <m:r>
                      <a:rPr lang="ru-RU" sz="1800" i="1" kern="100">
                        <a:effectLst/>
                        <a:latin typeface="Cambria Math" panose="02040503050406030204" pitchFamily="18" charset="0"/>
                        <a:ea typeface="SimSun" panose="02010600030101010101" pitchFamily="2" charset="-122"/>
                        <a:cs typeface="Calibri" panose="020F0502020204030204" pitchFamily="34" charset="0"/>
                      </a:rPr>
                      <m:t>𝐷</m:t>
                    </m:r>
                  </m:oMath>
                </a14:m>
                <a:r>
                  <a:rPr lang="ru-RU" sz="1800" dirty="0">
                    <a:effectLst/>
                    <a:latin typeface="Times New Roman" panose="02020603050405020304" pitchFamily="18" charset="0"/>
                    <a:ea typeface="Times New Roman" panose="02020603050405020304" pitchFamily="18" charset="0"/>
                  </a:rPr>
                  <a:t>), средним квадратическим отклонением (</a:t>
                </a:r>
                <a:r>
                  <a:rPr lang="ru-RU" sz="1800" i="1" dirty="0">
                    <a:effectLst/>
                    <a:latin typeface="Times New Roman" panose="02020603050405020304" pitchFamily="18" charset="0"/>
                    <a:ea typeface="Times New Roman" panose="02020603050405020304" pitchFamily="18" charset="0"/>
                  </a:rPr>
                  <a:t>СКО</a:t>
                </a:r>
                <a:r>
                  <a:rPr lang="ru-RU" sz="1800" dirty="0">
                    <a:effectLst/>
                    <a:latin typeface="Times New Roman" panose="02020603050405020304" pitchFamily="18" charset="0"/>
                    <a:ea typeface="Times New Roman" panose="02020603050405020304" pitchFamily="18" charset="0"/>
                  </a:rPr>
                  <a:t>). </a:t>
                </a:r>
                <a:r>
                  <a:rPr lang="ru-RU" sz="1200" b="0" i="0" u="none" strike="noStrike" kern="1200" baseline="0" dirty="0">
                    <a:solidFill>
                      <a:schemeClr val="tx1"/>
                    </a:solidFill>
                    <a:latin typeface="+mn-lt"/>
                    <a:ea typeface="+mn-ea"/>
                    <a:cs typeface="+mn-cs"/>
                  </a:rPr>
                  <a:t>Рассмотрим задачу суммирования неравноточных измерений. </a:t>
                </a:r>
                <a:r>
                  <a:rPr lang="ru-RU" sz="1800" b="0" i="0" u="none" strike="noStrike" baseline="0" dirty="0">
                    <a:latin typeface="Times New Roman" panose="02020603050405020304" pitchFamily="18" charset="0"/>
                  </a:rPr>
                  <a:t>Необходимо построить линейную оценку, обеспечивающую наибольшую точность в терминах среднеквадратической ошибки. Оценка будет строиться с использованием мат ожидания, дисперсии и СКО.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 Комплексирование – это взвешенное суммирование согласованного набора изображений.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Для взвешенного суммирования необходимо </a:t>
                </a:r>
                <a:r>
                  <a:rPr lang="ru-RU" sz="1800" dirty="0">
                    <a:effectLst/>
                    <a:latin typeface="Times New Roman" panose="02020603050405020304" pitchFamily="18" charset="0"/>
                    <a:ea typeface="Times New Roman" panose="02020603050405020304" pitchFamily="18" charset="0"/>
                  </a:rPr>
                  <a:t>построить линейную оценку, обеспечивающую наибольшую точность в терминах среднеквадратической ошибки. В формуле </a:t>
                </a:r>
                <a14:m>
                  <m:oMath xmlns:m="http://schemas.openxmlformats.org/officeDocument/2006/math">
                    <m:sSub>
                      <m:sSubPr>
                        <m:ctrlPr>
                          <a:rPr lang="ru-RU" sz="1800" i="1" kern="100" smtClean="0">
                            <a:effectLst/>
                            <a:latin typeface="Cambria Math" panose="02040503050406030204" pitchFamily="18" charset="0"/>
                            <a:ea typeface="SimSun" panose="02010600030101010101" pitchFamily="2" charset="-122"/>
                            <a:cs typeface="Calibri" panose="020F0502020204030204" pitchFamily="34" charset="0"/>
                          </a:rPr>
                        </m:ctrlPr>
                      </m:sSubPr>
                      <m:e>
                        <m:r>
                          <a:rPr lang="ru-RU" sz="1800" i="1" kern="100">
                            <a:effectLst/>
                            <a:latin typeface="Cambria Math" panose="02040503050406030204" pitchFamily="18" charset="0"/>
                            <a:ea typeface="SimSun" panose="02010600030101010101" pitchFamily="2" charset="-122"/>
                            <a:cs typeface="Calibri" panose="020F0502020204030204" pitchFamily="34" charset="0"/>
                          </a:rPr>
                          <m:t>𝑎</m:t>
                        </m:r>
                      </m:e>
                      <m:sub>
                        <m:r>
                          <a:rPr lang="ru-RU" sz="1800" i="1" kern="100">
                            <a:effectLst/>
                            <a:latin typeface="Cambria Math" panose="02040503050406030204" pitchFamily="18" charset="0"/>
                            <a:ea typeface="SimSun" panose="02010600030101010101" pitchFamily="2" charset="-122"/>
                            <a:cs typeface="Calibri" panose="020F0502020204030204" pitchFamily="34" charset="0"/>
                          </a:rPr>
                          <m:t>𝑖</m:t>
                        </m:r>
                      </m:sub>
                    </m:sSub>
                  </m:oMath>
                </a14:m>
                <a:r>
                  <a:rPr lang="ru-RU" sz="1800" kern="100" dirty="0">
                    <a:effectLst/>
                    <a:latin typeface="Times New Roman" panose="02020603050405020304" pitchFamily="18" charset="0"/>
                    <a:ea typeface="SimSun" panose="02010600030101010101" pitchFamily="2" charset="-122"/>
                    <a:cs typeface="Calibri" panose="020F0502020204030204" pitchFamily="34" charset="0"/>
                  </a:rPr>
                  <a:t> – весовая функция суммирования.</a:t>
                </a: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4. Для получения итоговой формулы оценки необходимо вычислить коэффициент </a:t>
                </a:r>
                <a14:m>
                  <m:oMath xmlns:m="http://schemas.openxmlformats.org/officeDocument/2006/math">
                    <m:sSub>
                      <m:sSubPr>
                        <m:ctrlPr>
                          <a:rPr lang="ru-RU" sz="1200" i="1" kern="100" smtClean="0">
                            <a:effectLst/>
                            <a:latin typeface="Cambria Math" panose="02040503050406030204" pitchFamily="18" charset="0"/>
                            <a:ea typeface="SimSun" panose="02010600030101010101" pitchFamily="2" charset="-122"/>
                            <a:cs typeface="Calibri" panose="020F0502020204030204" pitchFamily="34" charset="0"/>
                          </a:rPr>
                        </m:ctrlPr>
                      </m:sSubPr>
                      <m:e>
                        <m:r>
                          <a:rPr lang="ru-RU" sz="1200" i="1" kern="100">
                            <a:effectLst/>
                            <a:latin typeface="Cambria Math" panose="02040503050406030204" pitchFamily="18" charset="0"/>
                            <a:ea typeface="SimSun" panose="02010600030101010101" pitchFamily="2" charset="-122"/>
                            <a:cs typeface="Calibri" panose="020F0502020204030204" pitchFamily="34" charset="0"/>
                          </a:rPr>
                          <m:t>𝑎</m:t>
                        </m:r>
                      </m:e>
                      <m:sub>
                        <m:r>
                          <a:rPr lang="ru-RU" sz="1200" i="1" kern="100">
                            <a:effectLst/>
                            <a:latin typeface="Cambria Math" panose="02040503050406030204" pitchFamily="18" charset="0"/>
                            <a:ea typeface="SimSun" panose="02010600030101010101" pitchFamily="2" charset="-122"/>
                            <a:cs typeface="Calibri" panose="020F0502020204030204" pitchFamily="34" charset="0"/>
                          </a:rPr>
                          <m:t>𝑖</m:t>
                        </m:r>
                      </m:sub>
                    </m:sSub>
                  </m:oMath>
                </a14:m>
                <a:r>
                  <a:rPr lang="ru-RU" sz="1200" kern="100" dirty="0">
                    <a:effectLst/>
                    <a:latin typeface="Times New Roman" panose="02020603050405020304" pitchFamily="18" charset="0"/>
                    <a:ea typeface="SimSun" panose="02010600030101010101" pitchFamily="2" charset="-122"/>
                    <a:cs typeface="Calibri" panose="020F0502020204030204" pitchFamily="34" charset="0"/>
                  </a:rPr>
                  <a:t> минимизируя</a:t>
                </a:r>
                <a:r>
                  <a:rPr lang="ru-RU" sz="1200" kern="100" baseline="0" dirty="0">
                    <a:effectLst/>
                    <a:latin typeface="Times New Roman" panose="02020603050405020304" pitchFamily="18" charset="0"/>
                    <a:ea typeface="SimSun" panose="02010600030101010101" pitchFamily="2" charset="-122"/>
                    <a:cs typeface="Calibri" panose="020F0502020204030204" pitchFamily="34" charset="0"/>
                  </a:rPr>
                  <a:t> дисперсию ошибки, затем дифференцируя формулу СКО </a:t>
                </a:r>
                <a14:m>
                  <m:oMath xmlns:m="http://schemas.openxmlformats.org/officeDocument/2006/math">
                    <m:sSubSup>
                      <m:sSubSupPr>
                        <m:ctrlPr>
                          <a:rPr lang="ru-RU" i="1" smtClean="0">
                            <a:solidFill>
                              <a:srgbClr val="836967"/>
                            </a:solidFill>
                            <a:latin typeface="Cambria Math" panose="02040503050406030204" pitchFamily="18" charset="0"/>
                          </a:rPr>
                        </m:ctrlPr>
                      </m:sSubSupPr>
                      <m:e>
                        <m:r>
                          <a:rPr lang="ru-RU" i="1">
                            <a:latin typeface="Cambria Math" panose="02040503050406030204" pitchFamily="18" charset="0"/>
                          </a:rPr>
                          <m:t>𝜀</m:t>
                        </m:r>
                      </m:e>
                      <m:sub>
                        <m:r>
                          <a:rPr lang="ru-RU" i="0">
                            <a:latin typeface="Cambria Math" panose="02040503050406030204" pitchFamily="18" charset="0"/>
                          </a:rPr>
                          <m:t>кв</m:t>
                        </m:r>
                      </m:sub>
                      <m:sup>
                        <m:r>
                          <a:rPr lang="ru-RU" i="0">
                            <a:latin typeface="Cambria Math" panose="02040503050406030204" pitchFamily="18" charset="0"/>
                          </a:rPr>
                          <m:t>2</m:t>
                        </m:r>
                      </m:sup>
                    </m:sSubSup>
                    <m:r>
                      <a:rPr lang="ru-RU" i="0">
                        <a:latin typeface="Cambria Math" panose="02040503050406030204" pitchFamily="18" charset="0"/>
                      </a:rPr>
                      <m:t> </m:t>
                    </m:r>
                  </m:oMath>
                </a14:m>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r>
                  <a:rPr lang="ru-RU" dirty="0"/>
                  <a:t>Таким образом был использован  метод суммирования, минимизирующий дисперсию ошибки, этот метод использует теорему о суммировании неравноточных измерений и именно ради этого этапа мы считали поля ошибок в дополнительном канале после этапа восстановления.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 НИРС. Статья Максимова и Сергеева</a:t>
                </a:r>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1. Современные устройства фото и видео записи представляют изображения в цифровом виде. Полученный набор сигналов в таком случае обладает всеми числовыми характеристиками, присущими любой случайной величине: математическим ожиданием (</a:t>
                </a:r>
                <a:r>
                  <a:rPr lang="ru-RU" sz="1800" i="0" kern="100" dirty="0">
                    <a:effectLst/>
                    <a:latin typeface="Cambria Math" panose="02040503050406030204" pitchFamily="18" charset="0"/>
                    <a:ea typeface="SimSun" panose="02010600030101010101" pitchFamily="2" charset="-122"/>
                    <a:cs typeface="Calibri" panose="020F0502020204030204" pitchFamily="34" charset="0"/>
                  </a:rPr>
                  <a:t>𝑀</a:t>
                </a:r>
                <a:r>
                  <a:rPr lang="ru-RU" sz="1800" dirty="0">
                    <a:effectLst/>
                    <a:latin typeface="Times New Roman" panose="02020603050405020304" pitchFamily="18" charset="0"/>
                    <a:ea typeface="Times New Roman" panose="02020603050405020304" pitchFamily="18" charset="0"/>
                  </a:rPr>
                  <a:t>), дисперсией (</a:t>
                </a:r>
                <a:r>
                  <a:rPr lang="ru-RU" sz="1800" i="0" kern="100" dirty="0">
                    <a:effectLst/>
                    <a:latin typeface="Cambria Math" panose="02040503050406030204" pitchFamily="18" charset="0"/>
                    <a:ea typeface="SimSun" panose="02010600030101010101" pitchFamily="2" charset="-122"/>
                    <a:cs typeface="Calibri" panose="020F0502020204030204" pitchFamily="34" charset="0"/>
                  </a:rPr>
                  <a:t>𝐷</a:t>
                </a:r>
                <a:r>
                  <a:rPr lang="ru-RU" sz="1800" dirty="0">
                    <a:effectLst/>
                    <a:latin typeface="Times New Roman" panose="02020603050405020304" pitchFamily="18" charset="0"/>
                    <a:ea typeface="Times New Roman" panose="02020603050405020304" pitchFamily="18" charset="0"/>
                  </a:rPr>
                  <a:t>), средним квадратическим отклонением (</a:t>
                </a:r>
                <a:r>
                  <a:rPr lang="ru-RU" sz="1800" i="1" dirty="0">
                    <a:effectLst/>
                    <a:latin typeface="Times New Roman" panose="02020603050405020304" pitchFamily="18" charset="0"/>
                    <a:ea typeface="Times New Roman" panose="02020603050405020304" pitchFamily="18" charset="0"/>
                  </a:rPr>
                  <a:t>СКО</a:t>
                </a:r>
                <a:r>
                  <a:rPr lang="ru-RU" sz="1800" dirty="0">
                    <a:effectLst/>
                    <a:latin typeface="Times New Roman" panose="02020603050405020304" pitchFamily="18" charset="0"/>
                    <a:ea typeface="Times New Roman" panose="02020603050405020304" pitchFamily="18" charset="0"/>
                  </a:rPr>
                  <a:t>). </a:t>
                </a:r>
                <a:r>
                  <a:rPr lang="ru-RU" sz="1200" b="0" i="0" u="none" strike="noStrike" kern="1200" baseline="0" dirty="0">
                    <a:solidFill>
                      <a:schemeClr val="tx1"/>
                    </a:solidFill>
                    <a:latin typeface="+mn-lt"/>
                    <a:ea typeface="+mn-ea"/>
                    <a:cs typeface="+mn-cs"/>
                  </a:rPr>
                  <a:t>Рассмотрим задачу суммирования неравноточных измерений. </a:t>
                </a:r>
                <a:r>
                  <a:rPr lang="ru-RU" sz="1800" b="0" i="0" u="none" strike="noStrike" baseline="0" dirty="0">
                    <a:latin typeface="Times New Roman" panose="02020603050405020304" pitchFamily="18" charset="0"/>
                  </a:rPr>
                  <a:t>Необходимо построить линейную оценку, обеспечивающую наибольшую точность в терминах среднеквадратической ошибки. Оценка будет строиться с использованием мат ожидания, дисперсии и СКО.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 Комплексирование – это взвешенное суммирование согласованного набора изображений.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Для взвешенного суммирования нам необходимо </a:t>
                </a:r>
                <a:r>
                  <a:rPr lang="ru-RU" sz="1800" dirty="0">
                    <a:effectLst/>
                    <a:latin typeface="Times New Roman" panose="02020603050405020304" pitchFamily="18" charset="0"/>
                    <a:ea typeface="Times New Roman" panose="02020603050405020304" pitchFamily="18" charset="0"/>
                  </a:rPr>
                  <a:t>построить линейную оценку, обеспечивающую наибольшую точность в терминах среднеквадратической ошибки. В формуле </a:t>
                </a:r>
                <a:r>
                  <a:rPr lang="ru-RU" sz="1800" i="0" kern="100" dirty="0">
                    <a:effectLst/>
                    <a:latin typeface="Cambria Math" panose="02040503050406030204" pitchFamily="18" charset="0"/>
                    <a:ea typeface="SimSun" panose="02010600030101010101" pitchFamily="2" charset="-122"/>
                    <a:cs typeface="Calibri" panose="020F0502020204030204" pitchFamily="34" charset="0"/>
                  </a:rPr>
                  <a:t>𝑎_𝑖</a:t>
                </a:r>
                <a:r>
                  <a:rPr lang="ru-RU" sz="1800" kern="100" dirty="0">
                    <a:effectLst/>
                    <a:latin typeface="Times New Roman" panose="02020603050405020304" pitchFamily="18" charset="0"/>
                    <a:ea typeface="SimSun" panose="02010600030101010101" pitchFamily="2" charset="-122"/>
                    <a:cs typeface="Calibri" panose="020F0502020204030204" pitchFamily="34" charset="0"/>
                  </a:rPr>
                  <a:t> – весовая функция суммирования.</a:t>
                </a: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4. Для получения итоговой формулы оценки необходимо вычислить коэффициент </a:t>
                </a:r>
                <a:r>
                  <a:rPr lang="ru-RU" sz="1200" i="0" kern="100" dirty="0">
                    <a:effectLst/>
                    <a:latin typeface="Cambria Math" panose="02040503050406030204" pitchFamily="18" charset="0"/>
                    <a:ea typeface="SimSun" panose="02010600030101010101" pitchFamily="2" charset="-122"/>
                    <a:cs typeface="Calibri" panose="020F0502020204030204" pitchFamily="34" charset="0"/>
                  </a:rPr>
                  <a:t>𝑎_𝑖</a:t>
                </a:r>
                <a:r>
                  <a:rPr lang="ru-RU" sz="1200" kern="100" dirty="0">
                    <a:effectLst/>
                    <a:latin typeface="Times New Roman" panose="02020603050405020304" pitchFamily="18" charset="0"/>
                    <a:ea typeface="SimSun" panose="02010600030101010101" pitchFamily="2" charset="-122"/>
                    <a:cs typeface="Calibri" panose="020F0502020204030204" pitchFamily="34" charset="0"/>
                  </a:rPr>
                  <a:t> минимизируя</a:t>
                </a:r>
                <a:r>
                  <a:rPr lang="ru-RU" sz="1200" kern="100" baseline="0" dirty="0">
                    <a:effectLst/>
                    <a:latin typeface="Times New Roman" panose="02020603050405020304" pitchFamily="18" charset="0"/>
                    <a:ea typeface="SimSun" panose="02010600030101010101" pitchFamily="2" charset="-122"/>
                    <a:cs typeface="Calibri" panose="020F0502020204030204" pitchFamily="34" charset="0"/>
                  </a:rPr>
                  <a:t> дисперсию ошибки, затем дифференцируя формулу СКО </a:t>
                </a:r>
                <a:r>
                  <a:rPr lang="ru-RU" i="0" dirty="0">
                    <a:latin typeface="Cambria Math" panose="02040503050406030204" pitchFamily="18" charset="0"/>
                  </a:rPr>
                  <a:t>𝜀</a:t>
                </a:r>
                <a:r>
                  <a:rPr lang="ru-RU" i="0" dirty="0">
                    <a:solidFill>
                      <a:srgbClr val="836967"/>
                    </a:solidFill>
                    <a:latin typeface="Cambria Math" panose="02040503050406030204" pitchFamily="18" charset="0"/>
                  </a:rPr>
                  <a:t>_</a:t>
                </a:r>
                <a:r>
                  <a:rPr lang="ru-RU" i="0" dirty="0">
                    <a:latin typeface="Cambria Math" panose="02040503050406030204" pitchFamily="18" charset="0"/>
                  </a:rPr>
                  <a:t>кв^2  </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 НИРС. Статья Максимова и Сергеева</a:t>
                </a:r>
              </a:p>
            </p:txBody>
          </p:sp>
        </mc:Fallback>
      </mc:AlternateContent>
      <p:sp>
        <p:nvSpPr>
          <p:cNvPr id="4" name="Номер слайда 3"/>
          <p:cNvSpPr>
            <a:spLocks noGrp="1"/>
          </p:cNvSpPr>
          <p:nvPr>
            <p:ph type="sldNum" sz="quarter" idx="5"/>
          </p:nvPr>
        </p:nvSpPr>
        <p:spPr/>
        <p:txBody>
          <a:bodyPr/>
          <a:lstStyle/>
          <a:p>
            <a:fld id="{0048289E-2F4B-4BDB-9E3D-307BE649A8BF}" type="slidenum">
              <a:rPr lang="ru-RU" smtClean="0"/>
              <a:pPr/>
              <a:t>8</a:t>
            </a:fld>
            <a:endParaRPr lang="ru-RU"/>
          </a:p>
        </p:txBody>
      </p:sp>
    </p:spTree>
    <p:extLst>
      <p:ext uri="{BB962C8B-B14F-4D97-AF65-F5344CB8AC3E}">
        <p14:creationId xmlns:p14="http://schemas.microsoft.com/office/powerpoint/2010/main" val="483176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solidFill>
                  <a:srgbClr val="191000"/>
                </a:solidFill>
                <a:effectLst/>
                <a:latin typeface="Lora"/>
              </a:rPr>
              <a:t>В результате работы алгоритма </a:t>
            </a:r>
            <a:r>
              <a:rPr lang="ru-RU" b="1" i="0" dirty="0">
                <a:solidFill>
                  <a:srgbClr val="FF0000"/>
                </a:solidFill>
                <a:effectLst/>
                <a:latin typeface="Lora"/>
              </a:rPr>
              <a:t>из искаженной последовательности кадров генерируется восстановленное изображение большего пространственного разрешения.</a:t>
            </a:r>
            <a:endParaRPr lang="ru-RU"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слайде</a:t>
            </a:r>
            <a:r>
              <a:rPr lang="ru-RU" baseline="0" dirty="0"/>
              <a:t> можно видеть пример такого изображения, полученного из </a:t>
            </a:r>
            <a:r>
              <a:rPr lang="en-US" b="1" baseline="0" dirty="0"/>
              <a:t>N</a:t>
            </a:r>
            <a:r>
              <a:rPr lang="ru-RU" b="1" baseline="0" dirty="0"/>
              <a:t> </a:t>
            </a:r>
            <a:r>
              <a:rPr lang="ru-RU" baseline="0" dirty="0"/>
              <a:t>кадров, уменьшенных в </a:t>
            </a:r>
            <a:r>
              <a:rPr lang="ru-RU" b="1" baseline="0" dirty="0"/>
              <a:t>М</a:t>
            </a:r>
            <a:r>
              <a:rPr lang="ru-RU" baseline="0" dirty="0"/>
              <a:t> раз относительно размеров исходного изображения.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baseline="0" dirty="0"/>
              <a:t>Промежуточные результаты моей работы были представлены на Всероссийской конференции </a:t>
            </a:r>
            <a:r>
              <a:rPr lang="ru-RU" dirty="0"/>
              <a:t>молодых ученых «Наука. Технологии. Инновации»,</a:t>
            </a:r>
            <a:r>
              <a:rPr lang="ru-RU" b="1" baseline="0" dirty="0"/>
              <a:t> </a:t>
            </a:r>
            <a:r>
              <a:rPr lang="ru-RU" b="0" baseline="0" dirty="0"/>
              <a:t>однако с тех пор в моей работе был получен значительный прогресс </a:t>
            </a:r>
            <a:r>
              <a:rPr lang="ru-RU" b="1" baseline="0" dirty="0"/>
              <a:t>*переход к слайдам с результатами*</a:t>
            </a:r>
            <a:endParaRPr lang="ru-RU" b="1" dirty="0"/>
          </a:p>
        </p:txBody>
      </p:sp>
      <p:sp>
        <p:nvSpPr>
          <p:cNvPr id="4" name="Номер слайда 3"/>
          <p:cNvSpPr>
            <a:spLocks noGrp="1"/>
          </p:cNvSpPr>
          <p:nvPr>
            <p:ph type="sldNum" sz="quarter" idx="5"/>
          </p:nvPr>
        </p:nvSpPr>
        <p:spPr/>
        <p:txBody>
          <a:bodyPr/>
          <a:lstStyle/>
          <a:p>
            <a:fld id="{0048289E-2F4B-4BDB-9E3D-307BE649A8BF}" type="slidenum">
              <a:rPr lang="ru-RU" smtClean="0"/>
              <a:pPr/>
              <a:t>9</a:t>
            </a:fld>
            <a:endParaRPr lang="ru-RU"/>
          </a:p>
        </p:txBody>
      </p:sp>
    </p:spTree>
    <p:extLst>
      <p:ext uri="{BB962C8B-B14F-4D97-AF65-F5344CB8AC3E}">
        <p14:creationId xmlns:p14="http://schemas.microsoft.com/office/powerpoint/2010/main" val="211777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Промежуточные результаты работы:</a:t>
            </a:r>
          </a:p>
          <a:p>
            <a:pPr marL="285750" indent="-285750">
              <a:buFontTx/>
              <a:buChar char="-"/>
            </a:pPr>
            <a:r>
              <a:rPr lang="ru-RU" dirty="0"/>
              <a:t>Реализован полный алгоритм получения изображения высокого качества по серии кадров низкого качества;</a:t>
            </a:r>
          </a:p>
          <a:p>
            <a:pPr marL="285750" indent="-285750">
              <a:buFontTx/>
              <a:buChar char="-"/>
            </a:pPr>
            <a:r>
              <a:rPr lang="ru-RU" dirty="0"/>
              <a:t>Алгоритм протестирован на тестовой серии кадров. Результат работы алгоритма совпадает с ожидаемым, но отличается от запланированного.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достижения запланированной цели необходимо программно реализовать оптимальный фильтр. В теории этот фильтр должен работать эффективнее классического фильтра Винера. Новый фильтр позволит получить более чёткое не размытое изображение.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данный момент рассчитаны приблизительные значения импульсной характеристики такого фильтра. Результаты приведены на графиках.</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Статья Максимова и Сергеева</a:t>
            </a:r>
          </a:p>
        </p:txBody>
      </p:sp>
      <p:sp>
        <p:nvSpPr>
          <p:cNvPr id="4" name="Номер слайда 3"/>
          <p:cNvSpPr>
            <a:spLocks noGrp="1"/>
          </p:cNvSpPr>
          <p:nvPr>
            <p:ph type="sldNum" sz="quarter" idx="5"/>
          </p:nvPr>
        </p:nvSpPr>
        <p:spPr/>
        <p:txBody>
          <a:bodyPr/>
          <a:lstStyle/>
          <a:p>
            <a:fld id="{0048289E-2F4B-4BDB-9E3D-307BE649A8BF}" type="slidenum">
              <a:rPr lang="ru-RU" smtClean="0"/>
              <a:pPr/>
              <a:t>10</a:t>
            </a:fld>
            <a:endParaRPr lang="ru-RU"/>
          </a:p>
        </p:txBody>
      </p:sp>
    </p:spTree>
    <p:extLst>
      <p:ext uri="{BB962C8B-B14F-4D97-AF65-F5344CB8AC3E}">
        <p14:creationId xmlns:p14="http://schemas.microsoft.com/office/powerpoint/2010/main" val="1553314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CD2006A-6BE7-43E8-8AD6-C09FC266B36F}" type="datetime1">
              <a:rPr lang="ru-RU" smtClean="0"/>
              <a:pPr/>
              <a:t>07.04.2021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68184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CFD85EE-4AB9-42CD-8126-E74FE77A9ED8}" type="datetime1">
              <a:rPr lang="ru-RU" smtClean="0"/>
              <a:pPr/>
              <a:t>07.04.2021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96673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0B916C-83BE-4CC1-8A21-D05CD30C43DB}" type="datetime1">
              <a:rPr lang="ru-RU" smtClean="0"/>
              <a:pPr/>
              <a:t>07.04.2021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94018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2E13183-B2A1-4784-80CE-65A33D52CB0B}" type="datetime1">
              <a:rPr lang="ru-RU" smtClean="0"/>
              <a:pPr/>
              <a:t>07.04.2021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17498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EA388E9-D2C3-4436-BFEE-5F0C2E0896FE}" type="datetime1">
              <a:rPr lang="ru-RU" smtClean="0"/>
              <a:pPr/>
              <a:t>07.04.2021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99874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3A15BC7-66CE-44BA-84C4-ADF5D358A8E5}" type="datetime1">
              <a:rPr lang="ru-RU" smtClean="0"/>
              <a:pPr/>
              <a:t>07.04.2021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425950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C55F641-8A7B-48BB-9924-29525D09D843}" type="datetime1">
              <a:rPr lang="ru-RU" smtClean="0"/>
              <a:pPr/>
              <a:t>07.04.2021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396241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8C4CC1A-CDB1-4CBC-83A8-3EB958439194}" type="datetime1">
              <a:rPr lang="ru-RU" smtClean="0"/>
              <a:pPr/>
              <a:t>07.04.2021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6661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5C5F1-78C0-4305-B0EC-8CEF047F6C93}" type="datetime1">
              <a:rPr lang="ru-RU" smtClean="0"/>
              <a:pPr/>
              <a:t>07.04.2021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61414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FF670FB-17C0-4434-90C8-A4668EF13565}" type="datetime1">
              <a:rPr lang="ru-RU" smtClean="0"/>
              <a:pPr/>
              <a:t>07.04.2021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82524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FA5D1FD-3FC4-47EA-B2EB-FF46800F6009}" type="datetime1">
              <a:rPr lang="ru-RU" smtClean="0"/>
              <a:pPr/>
              <a:t>07.04.2021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344202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09404-ED28-47FE-9DC5-C6BCEA110D1D}" type="datetime1">
              <a:rPr lang="ru-RU" smtClean="0"/>
              <a:pPr/>
              <a:t>07.04.2021</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0F9EB-2112-4866-8AFC-0758B0B74D1C}" type="slidenum">
              <a:rPr lang="ru-RU" smtClean="0"/>
              <a:pPr/>
              <a:t>‹#›</a:t>
            </a:fld>
            <a:endParaRPr lang="ru-RU"/>
          </a:p>
        </p:txBody>
      </p:sp>
    </p:spTree>
    <p:extLst>
      <p:ext uri="{BB962C8B-B14F-4D97-AF65-F5344CB8AC3E}">
        <p14:creationId xmlns:p14="http://schemas.microsoft.com/office/powerpoint/2010/main" val="3698562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9.emf"/><Relationship Id="rId3" Type="http://schemas.openxmlformats.org/officeDocument/2006/relationships/image" Target="../media/image2.jpeg"/><Relationship Id="rId7" Type="http://schemas.openxmlformats.org/officeDocument/2006/relationships/image" Target="../media/image8.png"/><Relationship Id="rId17" Type="http://schemas.openxmlformats.org/officeDocument/2006/relationships/image" Target="../media/image8.emf"/><Relationship Id="rId2" Type="http://schemas.openxmlformats.org/officeDocument/2006/relationships/notesSlide" Target="../notesSlides/notesSlide2.xml"/><Relationship Id="rId16" Type="http://schemas.openxmlformats.org/officeDocument/2006/relationships/image" Target="../media/image7.emf"/><Relationship Id="rId20" Type="http://schemas.openxmlformats.org/officeDocument/2006/relationships/image" Target="../media/image11.emf"/><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15" Type="http://schemas.openxmlformats.org/officeDocument/2006/relationships/image" Target="../media/image10.png"/><Relationship Id="rId19" Type="http://schemas.openxmlformats.org/officeDocument/2006/relationships/image" Target="../media/image10.emf"/><Relationship Id="rId4" Type="http://schemas.openxmlformats.org/officeDocument/2006/relationships/image" Target="../media/image5.emf"/><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3.png"/><Relationship Id="rId3" Type="http://schemas.openxmlformats.org/officeDocument/2006/relationships/image" Target="../media/image2.jpeg"/><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5.png"/><Relationship Id="rId10"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oleObject" Target="../embeddings/oleObject2.bin"/><Relationship Id="rId5" Type="http://schemas.openxmlformats.org/officeDocument/2006/relationships/image" Target="../media/image12.wmf"/><Relationship Id="rId10" Type="http://schemas.openxmlformats.org/officeDocument/2006/relationships/chart" Target="../charts/chart1.xml"/><Relationship Id="rId4" Type="http://schemas.openxmlformats.org/officeDocument/2006/relationships/oleObject" Target="../embeddings/oleObject1.bin"/><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6.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5.gif"/><Relationship Id="rId5" Type="http://schemas.microsoft.com/office/2007/relationships/hdphoto" Target="../media/hdphoto3.wdp"/><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427"/>
            <a:ext cx="12192000" cy="6854573"/>
          </a:xfrm>
          <a:prstGeom prst="rect">
            <a:avLst/>
          </a:prstGeom>
        </p:spPr>
      </p:pic>
      <p:sp>
        <p:nvSpPr>
          <p:cNvPr id="7" name="TextBox 6"/>
          <p:cNvSpPr txBox="1"/>
          <p:nvPr/>
        </p:nvSpPr>
        <p:spPr>
          <a:xfrm>
            <a:off x="6606758" y="2979257"/>
            <a:ext cx="3831772" cy="1015663"/>
          </a:xfrm>
          <a:prstGeom prst="rect">
            <a:avLst/>
          </a:prstGeom>
          <a:noFill/>
        </p:spPr>
        <p:txBody>
          <a:bodyPr wrap="square" rtlCol="0" anchor="ctr" anchorCtr="1">
            <a:spAutoFit/>
          </a:bodyPr>
          <a:lstStyle/>
          <a:p>
            <a:pPr algn="ctr"/>
            <a:r>
              <a:rPr lang="ru-RU" sz="2000" dirty="0">
                <a:solidFill>
                  <a:schemeClr val="bg1"/>
                </a:solidFill>
                <a:latin typeface="Elektra Text Pro" panose="02000503030000020004" pitchFamily="50" charset="-52"/>
              </a:rPr>
              <a:t>Повышение качества видео для задач криминалистической экспертизы</a:t>
            </a:r>
          </a:p>
        </p:txBody>
      </p:sp>
      <p:sp>
        <p:nvSpPr>
          <p:cNvPr id="8" name="TextBox 7"/>
          <p:cNvSpPr txBox="1"/>
          <p:nvPr/>
        </p:nvSpPr>
        <p:spPr>
          <a:xfrm>
            <a:off x="6599501" y="4790021"/>
            <a:ext cx="3846286" cy="738664"/>
          </a:xfrm>
          <a:prstGeom prst="rect">
            <a:avLst/>
          </a:prstGeom>
          <a:noFill/>
        </p:spPr>
        <p:txBody>
          <a:bodyPr wrap="square" rtlCol="0" anchor="ctr" anchorCtr="1">
            <a:spAutoFit/>
          </a:bodyPr>
          <a:lstStyle/>
          <a:p>
            <a:pPr algn="ctr"/>
            <a:r>
              <a:rPr lang="ru-RU" sz="1400" dirty="0">
                <a:solidFill>
                  <a:schemeClr val="bg1"/>
                </a:solidFill>
                <a:latin typeface="Elektra Text Pro" panose="02000503030000020004" pitchFamily="50" charset="-52"/>
              </a:rPr>
              <a:t>Студент гр.6511-100503</a:t>
            </a:r>
            <a:r>
              <a:rPr lang="en-US" sz="1400" dirty="0">
                <a:solidFill>
                  <a:schemeClr val="bg1"/>
                </a:solidFill>
                <a:latin typeface="Elektra Text Pro" panose="02000503030000020004" pitchFamily="50" charset="-52"/>
              </a:rPr>
              <a:t>D</a:t>
            </a:r>
            <a:r>
              <a:rPr lang="ru-RU" sz="1400" dirty="0">
                <a:solidFill>
                  <a:schemeClr val="bg1"/>
                </a:solidFill>
                <a:latin typeface="Elektra Text Pro" panose="02000503030000020004" pitchFamily="50" charset="-52"/>
              </a:rPr>
              <a:t>,</a:t>
            </a:r>
          </a:p>
          <a:p>
            <a:pPr algn="ctr"/>
            <a:r>
              <a:rPr lang="ru-RU" sz="1400" dirty="0">
                <a:solidFill>
                  <a:schemeClr val="bg1"/>
                </a:solidFill>
                <a:latin typeface="Elektra Text Pro" panose="02000503030000020004" pitchFamily="50" charset="-52"/>
              </a:rPr>
              <a:t>Цой Глеб Владимирович</a:t>
            </a:r>
          </a:p>
          <a:p>
            <a:pPr algn="ctr"/>
            <a:r>
              <a:rPr lang="ru-RU" sz="1400" dirty="0">
                <a:solidFill>
                  <a:schemeClr val="bg1"/>
                </a:solidFill>
                <a:latin typeface="Elektra Text Pro" panose="02000503030000020004" pitchFamily="50" charset="-52"/>
              </a:rPr>
              <a:t>Руководитель – Максимов Алексей Игоревич</a:t>
            </a:r>
          </a:p>
        </p:txBody>
      </p:sp>
      <p:sp>
        <p:nvSpPr>
          <p:cNvPr id="6" name="TextBox 5"/>
          <p:cNvSpPr txBox="1"/>
          <p:nvPr/>
        </p:nvSpPr>
        <p:spPr>
          <a:xfrm>
            <a:off x="6599501" y="5985597"/>
            <a:ext cx="3846286" cy="523220"/>
          </a:xfrm>
          <a:prstGeom prst="rect">
            <a:avLst/>
          </a:prstGeom>
          <a:noFill/>
        </p:spPr>
        <p:txBody>
          <a:bodyPr wrap="square" rtlCol="0" anchor="ctr" anchorCtr="1">
            <a:spAutoFit/>
          </a:bodyPr>
          <a:lstStyle/>
          <a:p>
            <a:pPr algn="ctr"/>
            <a:r>
              <a:rPr lang="ru-RU" sz="1400" dirty="0">
                <a:solidFill>
                  <a:schemeClr val="bg1"/>
                </a:solidFill>
                <a:latin typeface="Elektra Text Pro" panose="02000503030000020004" pitchFamily="50" charset="-52"/>
              </a:rPr>
              <a:t>Самара</a:t>
            </a:r>
          </a:p>
          <a:p>
            <a:pPr algn="ctr"/>
            <a:r>
              <a:rPr lang="ru-RU" sz="1400" dirty="0">
                <a:solidFill>
                  <a:schemeClr val="bg1"/>
                </a:solidFill>
                <a:latin typeface="Elektra Text Pro" panose="02000503030000020004" pitchFamily="50" charset="-52"/>
              </a:rPr>
              <a:t>2021</a:t>
            </a:r>
          </a:p>
        </p:txBody>
      </p:sp>
    </p:spTree>
    <p:extLst>
      <p:ext uri="{BB962C8B-B14F-4D97-AF65-F5344CB8AC3E}">
        <p14:creationId xmlns:p14="http://schemas.microsoft.com/office/powerpoint/2010/main" val="3482473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6E3636-BCA3-4628-9B1F-46F1C1392316}"/>
              </a:ext>
            </a:extLst>
          </p:cNvPr>
          <p:cNvSpPr txBox="1"/>
          <p:nvPr/>
        </p:nvSpPr>
        <p:spPr>
          <a:xfrm>
            <a:off x="2351321" y="301539"/>
            <a:ext cx="7898675" cy="369332"/>
          </a:xfrm>
          <a:prstGeom prst="rect">
            <a:avLst/>
          </a:prstGeom>
          <a:noFill/>
        </p:spPr>
        <p:txBody>
          <a:bodyPr wrap="square" rtlCol="0" anchor="ctr" anchorCtr="1">
            <a:spAutoFit/>
          </a:bodyPr>
          <a:lstStyle/>
          <a:p>
            <a:pPr algn="ctr"/>
            <a:r>
              <a:rPr lang="ru-RU" dirty="0">
                <a:solidFill>
                  <a:schemeClr val="bg1"/>
                </a:solidFill>
                <a:latin typeface="Elektra Text Pro" panose="02000503030000020004" pitchFamily="50" charset="-52"/>
              </a:rPr>
              <a:t>Промежуточные результаты и предстоящие задачи</a:t>
            </a: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pPr algn="ctr"/>
              <a:t>10</a:t>
            </a:fld>
            <a:endParaRPr lang="ru-RU" dirty="0">
              <a:solidFill>
                <a:schemeClr val="bg1"/>
              </a:solidFill>
              <a:latin typeface="Elektra Medium Pro" panose="02000803000000020004" pitchFamily="50" charset="-52"/>
            </a:endParaRPr>
          </a:p>
        </p:txBody>
      </p:sp>
      <p:sp>
        <p:nvSpPr>
          <p:cNvPr id="8" name="TextBox 7">
            <a:extLst>
              <a:ext uri="{FF2B5EF4-FFF2-40B4-BE49-F238E27FC236}">
                <a16:creationId xmlns:a16="http://schemas.microsoft.com/office/drawing/2014/main" id="{7DB3E345-25EA-4052-A4EB-9CB9443710D6}"/>
              </a:ext>
            </a:extLst>
          </p:cNvPr>
          <p:cNvSpPr txBox="1"/>
          <p:nvPr/>
        </p:nvSpPr>
        <p:spPr>
          <a:xfrm>
            <a:off x="1070662" y="1493074"/>
            <a:ext cx="8936937" cy="1754326"/>
          </a:xfrm>
          <a:prstGeom prst="rect">
            <a:avLst/>
          </a:prstGeom>
          <a:noFill/>
        </p:spPr>
        <p:txBody>
          <a:bodyPr wrap="square" rtlCol="0" anchor="t">
            <a:spAutoFit/>
          </a:bodyPr>
          <a:lstStyle/>
          <a:p>
            <a:r>
              <a:rPr lang="ru-RU" dirty="0"/>
              <a:t>Промежуточные результаты работы:</a:t>
            </a:r>
          </a:p>
          <a:p>
            <a:pPr marL="285750" indent="-285750">
              <a:buFontTx/>
              <a:buChar char="-"/>
            </a:pPr>
            <a:r>
              <a:rPr lang="ru-RU" dirty="0"/>
              <a:t>Проведено сравнительное исследование алгоритмов геометрического согласования и выбран наиболее подходящий для решаемой задачи - п</a:t>
            </a:r>
            <a:r>
              <a:rPr lang="ru-RU" sz="1800" dirty="0">
                <a:effectLst/>
              </a:rPr>
              <a:t>ирамидальный подход, основанные на аффинном преобразовании;</a:t>
            </a:r>
          </a:p>
          <a:p>
            <a:pPr marL="285750" indent="-285750">
              <a:buFontTx/>
              <a:buChar char="-"/>
            </a:pPr>
            <a:r>
              <a:rPr lang="ru-RU" dirty="0"/>
              <a:t>Реализован алгоритм получения изображения высокого разрешения по серии кадров низкого разрешения.</a:t>
            </a:r>
          </a:p>
        </p:txBody>
      </p:sp>
      <p:sp>
        <p:nvSpPr>
          <p:cNvPr id="12" name="TextBox 11">
            <a:extLst>
              <a:ext uri="{FF2B5EF4-FFF2-40B4-BE49-F238E27FC236}">
                <a16:creationId xmlns:a16="http://schemas.microsoft.com/office/drawing/2014/main" id="{7DB3E345-25EA-4052-A4EB-9CB9443710D6}"/>
              </a:ext>
            </a:extLst>
          </p:cNvPr>
          <p:cNvSpPr txBox="1"/>
          <p:nvPr/>
        </p:nvSpPr>
        <p:spPr>
          <a:xfrm>
            <a:off x="1070662" y="3429000"/>
            <a:ext cx="5597143" cy="2308324"/>
          </a:xfrm>
          <a:prstGeom prst="rect">
            <a:avLst/>
          </a:prstGeom>
          <a:noFill/>
        </p:spPr>
        <p:txBody>
          <a:bodyPr wrap="square" rtlCol="0" anchor="t">
            <a:spAutoFit/>
          </a:bodyPr>
          <a:lstStyle/>
          <a:p>
            <a:r>
              <a:rPr lang="ru-RU" dirty="0"/>
              <a:t>Предстоящие задачи:</a:t>
            </a:r>
          </a:p>
          <a:p>
            <a:pPr marL="285750" indent="-285750">
              <a:buFontTx/>
              <a:buChar char="-"/>
            </a:pPr>
            <a:r>
              <a:rPr lang="ru-RU" dirty="0"/>
              <a:t>Модификация алгоритма восстановления метода для использования непрерывно-дискретной модели наблюдения;</a:t>
            </a:r>
          </a:p>
          <a:p>
            <a:pPr marL="285750" indent="-285750">
              <a:buFontTx/>
              <a:buChar char="-"/>
            </a:pPr>
            <a:r>
              <a:rPr lang="ru-RU" dirty="0"/>
              <a:t>Получение количественной оценки качества работы метода;</a:t>
            </a:r>
          </a:p>
          <a:p>
            <a:pPr marL="285750" indent="-285750">
              <a:buFontTx/>
              <a:buChar char="-"/>
            </a:pPr>
            <a:r>
              <a:rPr lang="ru-RU" dirty="0"/>
              <a:t>Реализация метода в виде единого программного комплекса с графическим интерфейсом.</a:t>
            </a:r>
          </a:p>
        </p:txBody>
      </p:sp>
    </p:spTree>
    <p:extLst>
      <p:ext uri="{BB962C8B-B14F-4D97-AF65-F5344CB8AC3E}">
        <p14:creationId xmlns:p14="http://schemas.microsoft.com/office/powerpoint/2010/main" val="255818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5" name="TextBox 4"/>
          <p:cNvSpPr txBox="1"/>
          <p:nvPr/>
        </p:nvSpPr>
        <p:spPr>
          <a:xfrm>
            <a:off x="6627734" y="2613399"/>
            <a:ext cx="3831772" cy="830997"/>
          </a:xfrm>
          <a:prstGeom prst="rect">
            <a:avLst/>
          </a:prstGeom>
          <a:noFill/>
        </p:spPr>
        <p:txBody>
          <a:bodyPr wrap="square" rtlCol="0" anchor="ctr" anchorCtr="1">
            <a:spAutoFit/>
          </a:bodyPr>
          <a:lstStyle/>
          <a:p>
            <a:pPr algn="ctr"/>
            <a:r>
              <a:rPr lang="ru-RU" sz="2400" b="1" dirty="0">
                <a:solidFill>
                  <a:schemeClr val="bg1"/>
                </a:solidFill>
                <a:latin typeface="Elektra Text Pro" panose="02000503030000020004" pitchFamily="50" charset="-52"/>
              </a:rPr>
              <a:t>БЛАГОДАРЮ </a:t>
            </a:r>
          </a:p>
          <a:p>
            <a:pPr algn="ctr"/>
            <a:r>
              <a:rPr lang="ru-RU" sz="2400" b="1" dirty="0">
                <a:solidFill>
                  <a:schemeClr val="bg1"/>
                </a:solidFill>
                <a:latin typeface="Elektra Text Pro" panose="02000503030000020004" pitchFamily="50" charset="-52"/>
              </a:rPr>
              <a:t>ЗА ВНИМАНИЕ</a:t>
            </a:r>
          </a:p>
        </p:txBody>
      </p:sp>
    </p:spTree>
    <p:extLst>
      <p:ext uri="{BB962C8B-B14F-4D97-AF65-F5344CB8AC3E}">
        <p14:creationId xmlns:p14="http://schemas.microsoft.com/office/powerpoint/2010/main" val="45124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890304" y="1195312"/>
            <a:ext cx="8411390" cy="646331"/>
          </a:xfrm>
          <a:prstGeom prst="rect">
            <a:avLst/>
          </a:prstGeom>
          <a:noFill/>
        </p:spPr>
        <p:txBody>
          <a:bodyPr wrap="square" rtlCol="0" anchor="t">
            <a:spAutoFit/>
          </a:bodyPr>
          <a:lstStyle/>
          <a:p>
            <a:r>
              <a:rPr lang="ru-RU" b="0" i="0" dirty="0">
                <a:solidFill>
                  <a:srgbClr val="191000"/>
                </a:solidFill>
                <a:effectLst/>
                <a:latin typeface="Lora"/>
              </a:rPr>
              <a:t>Сверхразрешение - это результат получения изображения с высоким разрешением (HR) из одного или нескольких изображений низкого разрешения (LR).</a:t>
            </a:r>
            <a:endParaRPr lang="ru-RU" dirty="0"/>
          </a:p>
        </p:txBody>
      </p:sp>
      <p:sp>
        <p:nvSpPr>
          <p:cNvPr id="7" name="TextBox 6"/>
          <p:cNvSpPr txBox="1"/>
          <p:nvPr/>
        </p:nvSpPr>
        <p:spPr>
          <a:xfrm>
            <a:off x="2146662" y="301539"/>
            <a:ext cx="7898675" cy="369332"/>
          </a:xfrm>
          <a:prstGeom prst="rect">
            <a:avLst/>
          </a:prstGeom>
          <a:noFill/>
        </p:spPr>
        <p:txBody>
          <a:bodyPr wrap="square" rtlCol="0" anchor="ctr" anchorCtr="1">
            <a:spAutoFit/>
          </a:bodyPr>
          <a:lstStyle/>
          <a:p>
            <a:pPr algn="ctr"/>
            <a:r>
              <a:rPr lang="ru-RU" dirty="0">
                <a:solidFill>
                  <a:schemeClr val="bg1"/>
                </a:solidFill>
                <a:latin typeface="Elektra Text Pro" panose="02000503030000020004" pitchFamily="50" charset="-52"/>
              </a:rPr>
              <a:t>Что такое сверхразрешение и где оно применяется</a:t>
            </a:r>
          </a:p>
        </p:txBody>
      </p:sp>
      <p:sp>
        <p:nvSpPr>
          <p:cNvPr id="8" name="TextBox 7"/>
          <p:cNvSpPr txBox="1"/>
          <p:nvPr/>
        </p:nvSpPr>
        <p:spPr>
          <a:xfrm>
            <a:off x="11105759" y="6341149"/>
            <a:ext cx="469107" cy="369332"/>
          </a:xfrm>
          <a:prstGeom prst="rect">
            <a:avLst/>
          </a:prstGeom>
          <a:noFill/>
        </p:spPr>
        <p:txBody>
          <a:bodyPr wrap="square" rtlCol="0">
            <a:spAutoFit/>
          </a:bodyPr>
          <a:lstStyle/>
          <a:p>
            <a:pPr algn="ctr"/>
            <a:fld id="{9E79BFED-6ECD-4563-B483-CEA192FFFCCF}" type="slidenum">
              <a:rPr lang="ru-RU">
                <a:solidFill>
                  <a:schemeClr val="bg1"/>
                </a:solidFill>
                <a:latin typeface="Elektra Medium Pro" panose="02000803000000020004" pitchFamily="50" charset="-52"/>
              </a:rPr>
              <a:pPr algn="ctr"/>
              <a:t>2</a:t>
            </a:fld>
            <a:endParaRPr lang="ru-RU" dirty="0">
              <a:solidFill>
                <a:schemeClr val="bg1"/>
              </a:solidFill>
              <a:latin typeface="Elektra Medium Pro" panose="02000803000000020004" pitchFamily="50" charset="-52"/>
            </a:endParaRPr>
          </a:p>
        </p:txBody>
      </p:sp>
      <p:sp>
        <p:nvSpPr>
          <p:cNvPr id="10" name="TextBox 9">
            <a:extLst>
              <a:ext uri="{FF2B5EF4-FFF2-40B4-BE49-F238E27FC236}">
                <a16:creationId xmlns:a16="http://schemas.microsoft.com/office/drawing/2014/main" id="{4D7B300B-FE94-4722-A6D3-14C2C612B89D}"/>
              </a:ext>
            </a:extLst>
          </p:cNvPr>
          <p:cNvSpPr txBox="1"/>
          <p:nvPr/>
        </p:nvSpPr>
        <p:spPr>
          <a:xfrm>
            <a:off x="1890304" y="1841643"/>
            <a:ext cx="7341924" cy="2031325"/>
          </a:xfrm>
          <a:prstGeom prst="rect">
            <a:avLst/>
          </a:prstGeom>
          <a:noFill/>
        </p:spPr>
        <p:txBody>
          <a:bodyPr wrap="square" rtlCol="0">
            <a:spAutoFit/>
          </a:bodyPr>
          <a:lstStyle/>
          <a:p>
            <a:r>
              <a:rPr lang="ru-RU" dirty="0"/>
              <a:t>Методы сверхразрешения успешно применяются в следующих областях:</a:t>
            </a:r>
          </a:p>
          <a:p>
            <a:pPr marL="285750" indent="-285750">
              <a:buFontTx/>
              <a:buChar char="-"/>
            </a:pPr>
            <a:r>
              <a:rPr lang="ru-RU" dirty="0"/>
              <a:t>Медицина;</a:t>
            </a:r>
          </a:p>
          <a:p>
            <a:pPr marL="285750" indent="-285750">
              <a:buFontTx/>
              <a:buChar char="-"/>
            </a:pPr>
            <a:r>
              <a:rPr lang="ru-RU" dirty="0"/>
              <a:t>Астрономия;</a:t>
            </a:r>
          </a:p>
          <a:p>
            <a:pPr marL="285750" indent="-285750">
              <a:buFontTx/>
              <a:buChar char="-"/>
            </a:pPr>
            <a:r>
              <a:rPr lang="ru-RU" dirty="0"/>
              <a:t>Микроскопия;</a:t>
            </a:r>
          </a:p>
          <a:p>
            <a:pPr marL="285750" indent="-285750">
              <a:buFontTx/>
              <a:buChar char="-"/>
            </a:pPr>
            <a:r>
              <a:rPr lang="ru-RU" dirty="0"/>
              <a:t>Обработка данных дистанционного зондирования Земли;</a:t>
            </a:r>
          </a:p>
          <a:p>
            <a:pPr marL="285750" indent="-285750">
              <a:buFontTx/>
              <a:buChar char="-"/>
            </a:pPr>
            <a:r>
              <a:rPr lang="ru-RU" dirty="0"/>
              <a:t>Компьютерное зрение;</a:t>
            </a:r>
          </a:p>
          <a:p>
            <a:pPr marL="285750" indent="-285750">
              <a:buFontTx/>
              <a:buChar char="-"/>
            </a:pPr>
            <a:r>
              <a:rPr lang="ru-RU" dirty="0"/>
              <a:t>Криминалистика и др.</a:t>
            </a:r>
          </a:p>
        </p:txBody>
      </p:sp>
      <p:pic>
        <p:nvPicPr>
          <p:cNvPr id="1026" name="Picture 2">
            <a:extLst>
              <a:ext uri="{FF2B5EF4-FFF2-40B4-BE49-F238E27FC236}">
                <a16:creationId xmlns:a16="http://schemas.microsoft.com/office/drawing/2014/main" id="{A3387857-972E-4B35-A58B-44B36D666526}"/>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552169" y="3872966"/>
            <a:ext cx="2308325" cy="2308325"/>
          </a:xfrm>
          <a:prstGeom prst="rect">
            <a:avLst/>
          </a:prstGeom>
          <a:noFill/>
          <a:extLst>
            <a:ext uri="{909E8E84-426E-40DD-AFC4-6F175D3DCCD1}">
              <a14:hiddenFill xmlns:a14="http://schemas.microsoft.com/office/drawing/2010/main">
                <a:solidFill>
                  <a:srgbClr val="FFFFFF"/>
                </a:solidFill>
              </a14:hiddenFill>
            </a:ext>
          </a:extLst>
        </p:spPr>
      </p:pic>
      <p:pic>
        <p:nvPicPr>
          <p:cNvPr id="15" name="Рисунок 14">
            <a:extLst>
              <a:ext uri="{FF2B5EF4-FFF2-40B4-BE49-F238E27FC236}">
                <a16:creationId xmlns:a16="http://schemas.microsoft.com/office/drawing/2014/main" id="{832568B0-5319-496D-A84F-705E50D488AB}"/>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Lst>
          </a:blip>
          <a:srcRect r="1157" b="1147"/>
          <a:stretch/>
        </p:blipFill>
        <p:spPr>
          <a:xfrm>
            <a:off x="7520794" y="3429000"/>
            <a:ext cx="1415714" cy="1407902"/>
          </a:xfrm>
          <a:prstGeom prst="rect">
            <a:avLst/>
          </a:prstGeom>
        </p:spPr>
      </p:pic>
      <p:sp>
        <p:nvSpPr>
          <p:cNvPr id="13" name="TextBox 12">
            <a:extLst>
              <a:ext uri="{FF2B5EF4-FFF2-40B4-BE49-F238E27FC236}">
                <a16:creationId xmlns:a16="http://schemas.microsoft.com/office/drawing/2014/main" id="{32FD49A8-8727-4FAE-8D91-E6BBB0C17BE4}"/>
              </a:ext>
            </a:extLst>
          </p:cNvPr>
          <p:cNvSpPr txBox="1"/>
          <p:nvPr/>
        </p:nvSpPr>
        <p:spPr>
          <a:xfrm>
            <a:off x="1890304" y="4031769"/>
            <a:ext cx="4373959" cy="646331"/>
          </a:xfrm>
          <a:prstGeom prst="rect">
            <a:avLst/>
          </a:prstGeom>
          <a:noFill/>
        </p:spPr>
        <p:txBody>
          <a:bodyPr wrap="square">
            <a:spAutoFit/>
          </a:bodyPr>
          <a:lstStyle/>
          <a:p>
            <a:r>
              <a:rPr lang="ru-RU" dirty="0">
                <a:solidFill>
                  <a:srgbClr val="191000"/>
                </a:solidFill>
                <a:latin typeface="Lora"/>
              </a:rPr>
              <a:t>Существует множество различных методов получения сверхразрешения.</a:t>
            </a:r>
          </a:p>
        </p:txBody>
      </p:sp>
      <p:sp>
        <p:nvSpPr>
          <p:cNvPr id="14" name="TextBox 13">
            <a:extLst>
              <a:ext uri="{FF2B5EF4-FFF2-40B4-BE49-F238E27FC236}">
                <a16:creationId xmlns:a16="http://schemas.microsoft.com/office/drawing/2014/main" id="{CB2569DF-1989-4245-97CD-EFA876C86335}"/>
              </a:ext>
            </a:extLst>
          </p:cNvPr>
          <p:cNvSpPr txBox="1"/>
          <p:nvPr/>
        </p:nvSpPr>
        <p:spPr>
          <a:xfrm>
            <a:off x="1897369" y="4862765"/>
            <a:ext cx="5064625" cy="646331"/>
          </a:xfrm>
          <a:prstGeom prst="rect">
            <a:avLst/>
          </a:prstGeom>
          <a:noFill/>
        </p:spPr>
        <p:txBody>
          <a:bodyPr wrap="square">
            <a:spAutoFit/>
          </a:bodyPr>
          <a:lstStyle/>
          <a:p>
            <a:r>
              <a:rPr lang="ru-RU" dirty="0">
                <a:solidFill>
                  <a:srgbClr val="191000"/>
                </a:solidFill>
                <a:latin typeface="Lora"/>
              </a:rPr>
              <a:t>Сверхразрешение можно получить как из одного кадра, так и из последовательности кадров.</a:t>
            </a:r>
          </a:p>
        </p:txBody>
      </p:sp>
    </p:spTree>
    <p:extLst>
      <p:ext uri="{BB962C8B-B14F-4D97-AF65-F5344CB8AC3E}">
        <p14:creationId xmlns:p14="http://schemas.microsoft.com/office/powerpoint/2010/main" val="180602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34" name="Прямоугольник 133">
            <a:extLst>
              <a:ext uri="{FF2B5EF4-FFF2-40B4-BE49-F238E27FC236}">
                <a16:creationId xmlns:a16="http://schemas.microsoft.com/office/drawing/2014/main" id="{8E881FC3-AA9D-46E8-B595-CB29CC0594DE}"/>
              </a:ext>
            </a:extLst>
          </p:cNvPr>
          <p:cNvSpPr/>
          <p:nvPr/>
        </p:nvSpPr>
        <p:spPr>
          <a:xfrm>
            <a:off x="8828675" y="5165592"/>
            <a:ext cx="2857638" cy="759791"/>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Прямоугольник 23">
            <a:extLst>
              <a:ext uri="{FF2B5EF4-FFF2-40B4-BE49-F238E27FC236}">
                <a16:creationId xmlns:a16="http://schemas.microsoft.com/office/drawing/2014/main" id="{B08D2BD9-4AC6-4264-A089-27F64872EF8E}"/>
              </a:ext>
            </a:extLst>
          </p:cNvPr>
          <p:cNvSpPr/>
          <p:nvPr/>
        </p:nvSpPr>
        <p:spPr>
          <a:xfrm>
            <a:off x="352707" y="1730851"/>
            <a:ext cx="7474792" cy="759791"/>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2" name="Прямая со стрелкой 131">
            <a:extLst>
              <a:ext uri="{FF2B5EF4-FFF2-40B4-BE49-F238E27FC236}">
                <a16:creationId xmlns:a16="http://schemas.microsoft.com/office/drawing/2014/main" id="{9B08329F-F51B-4911-9027-772DDC92AEB4}"/>
              </a:ext>
            </a:extLst>
          </p:cNvPr>
          <p:cNvCxnSpPr/>
          <p:nvPr/>
        </p:nvCxnSpPr>
        <p:spPr>
          <a:xfrm>
            <a:off x="5067566" y="2354660"/>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Прямая со стрелкой 130">
            <a:extLst>
              <a:ext uri="{FF2B5EF4-FFF2-40B4-BE49-F238E27FC236}">
                <a16:creationId xmlns:a16="http://schemas.microsoft.com/office/drawing/2014/main" id="{ED4D0612-DECA-467E-8C92-88B8652B62AF}"/>
              </a:ext>
            </a:extLst>
          </p:cNvPr>
          <p:cNvCxnSpPr/>
          <p:nvPr/>
        </p:nvCxnSpPr>
        <p:spPr>
          <a:xfrm>
            <a:off x="6994204" y="2354660"/>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8" name="Прямоугольник 127">
            <a:extLst>
              <a:ext uri="{FF2B5EF4-FFF2-40B4-BE49-F238E27FC236}">
                <a16:creationId xmlns:a16="http://schemas.microsoft.com/office/drawing/2014/main" id="{B37B8897-11D1-41FC-B247-969E9CE33E03}"/>
              </a:ext>
            </a:extLst>
          </p:cNvPr>
          <p:cNvSpPr/>
          <p:nvPr/>
        </p:nvSpPr>
        <p:spPr>
          <a:xfrm>
            <a:off x="352707" y="3430883"/>
            <a:ext cx="7474792" cy="759791"/>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0" name="Прямая со стрелкой 129">
            <a:extLst>
              <a:ext uri="{FF2B5EF4-FFF2-40B4-BE49-F238E27FC236}">
                <a16:creationId xmlns:a16="http://schemas.microsoft.com/office/drawing/2014/main" id="{2EF5EFD5-5F35-4CBA-BDB9-B4BC12E07D20}"/>
              </a:ext>
            </a:extLst>
          </p:cNvPr>
          <p:cNvCxnSpPr/>
          <p:nvPr/>
        </p:nvCxnSpPr>
        <p:spPr>
          <a:xfrm>
            <a:off x="6997064" y="3168181"/>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9" name="Прямоугольник 128">
            <a:extLst>
              <a:ext uri="{FF2B5EF4-FFF2-40B4-BE49-F238E27FC236}">
                <a16:creationId xmlns:a16="http://schemas.microsoft.com/office/drawing/2014/main" id="{D39FB0CB-1C0B-487B-8C33-699F52F49C67}"/>
              </a:ext>
            </a:extLst>
          </p:cNvPr>
          <p:cNvSpPr/>
          <p:nvPr/>
        </p:nvSpPr>
        <p:spPr>
          <a:xfrm>
            <a:off x="352707" y="5165592"/>
            <a:ext cx="7474792" cy="759791"/>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5" name="Прямая со стрелкой 114">
            <a:extLst>
              <a:ext uri="{FF2B5EF4-FFF2-40B4-BE49-F238E27FC236}">
                <a16:creationId xmlns:a16="http://schemas.microsoft.com/office/drawing/2014/main" id="{565BCBCC-BBA2-42CC-A3E9-0522CE64BE6E}"/>
              </a:ext>
            </a:extLst>
          </p:cNvPr>
          <p:cNvCxnSpPr/>
          <p:nvPr/>
        </p:nvCxnSpPr>
        <p:spPr>
          <a:xfrm>
            <a:off x="3171533" y="4035449"/>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Прямая со стрелкой 118">
            <a:extLst>
              <a:ext uri="{FF2B5EF4-FFF2-40B4-BE49-F238E27FC236}">
                <a16:creationId xmlns:a16="http://schemas.microsoft.com/office/drawing/2014/main" id="{EF10BA8B-C2E5-42D7-AD4C-7482D4F2D26A}"/>
              </a:ext>
            </a:extLst>
          </p:cNvPr>
          <p:cNvCxnSpPr/>
          <p:nvPr/>
        </p:nvCxnSpPr>
        <p:spPr>
          <a:xfrm>
            <a:off x="3171533" y="4887826"/>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F8FF022B-8221-4053-8611-B5973C486680}"/>
              </a:ext>
            </a:extLst>
          </p:cNvPr>
          <p:cNvCxnSpPr/>
          <p:nvPr/>
        </p:nvCxnSpPr>
        <p:spPr>
          <a:xfrm>
            <a:off x="5078999" y="4900929"/>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D8B762E0-3AB8-44FD-A54A-D9DD246F7477}"/>
              </a:ext>
            </a:extLst>
          </p:cNvPr>
          <p:cNvCxnSpPr/>
          <p:nvPr/>
        </p:nvCxnSpPr>
        <p:spPr>
          <a:xfrm>
            <a:off x="6965623" y="4900929"/>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24" name="Рисунок 123">
            <a:extLst>
              <a:ext uri="{FF2B5EF4-FFF2-40B4-BE49-F238E27FC236}">
                <a16:creationId xmlns:a16="http://schemas.microsoft.com/office/drawing/2014/main" id="{4032A25E-BF55-453D-941D-FB125E5BBDB2}"/>
              </a:ext>
            </a:extLst>
          </p:cNvPr>
          <p:cNvPicPr>
            <a:picLocks noChangeAspect="1"/>
          </p:cNvPicPr>
          <p:nvPr/>
        </p:nvPicPr>
        <p:blipFill>
          <a:blip r:embed="rId4" cstate="print"/>
          <a:stretch>
            <a:fillRect/>
          </a:stretch>
        </p:blipFill>
        <p:spPr>
          <a:xfrm>
            <a:off x="2538993" y="5215852"/>
            <a:ext cx="656384" cy="656384"/>
          </a:xfrm>
          <a:prstGeom prst="rect">
            <a:avLst/>
          </a:prstGeom>
        </p:spPr>
      </p:pic>
      <p:cxnSp>
        <p:nvCxnSpPr>
          <p:cNvPr id="201" name="Прямая со стрелкой 200">
            <a:extLst>
              <a:ext uri="{FF2B5EF4-FFF2-40B4-BE49-F238E27FC236}">
                <a16:creationId xmlns:a16="http://schemas.microsoft.com/office/drawing/2014/main" id="{76A7E3C2-F2C4-49B2-A5F4-F11EBE28F24B}"/>
              </a:ext>
            </a:extLst>
          </p:cNvPr>
          <p:cNvCxnSpPr>
            <a:cxnSpLocks/>
            <a:endCxn id="200" idx="0"/>
          </p:cNvCxnSpPr>
          <p:nvPr/>
        </p:nvCxnSpPr>
        <p:spPr>
          <a:xfrm>
            <a:off x="3174144" y="2154826"/>
            <a:ext cx="0" cy="52481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Прямоугольник 70">
            <a:extLst>
              <a:ext uri="{FF2B5EF4-FFF2-40B4-BE49-F238E27FC236}">
                <a16:creationId xmlns:a16="http://schemas.microsoft.com/office/drawing/2014/main" id="{CC4AF327-1196-40ED-B124-6FFC8DE4F755}"/>
              </a:ext>
            </a:extLst>
          </p:cNvPr>
          <p:cNvSpPr/>
          <p:nvPr/>
        </p:nvSpPr>
        <p:spPr>
          <a:xfrm>
            <a:off x="4205494" y="2679636"/>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Оптимальное </a:t>
            </a:r>
            <a:r>
              <a:rPr lang="ru-RU" sz="1300" dirty="0" err="1"/>
              <a:t>сверхразрешающее</a:t>
            </a:r>
            <a:r>
              <a:rPr lang="ru-RU" sz="1300" dirty="0"/>
              <a:t> восстановление</a:t>
            </a:r>
          </a:p>
        </p:txBody>
      </p:sp>
      <p:pic>
        <p:nvPicPr>
          <p:cNvPr id="336" name="Рисунок 335">
            <a:extLst>
              <a:ext uri="{FF2B5EF4-FFF2-40B4-BE49-F238E27FC236}">
                <a16:creationId xmlns:a16="http://schemas.microsoft.com/office/drawing/2014/main" id="{284B51A8-F8E4-4B05-9157-9E6198120B89}"/>
              </a:ext>
            </a:extLst>
          </p:cNvPr>
          <p:cNvPicPr>
            <a:picLocks noChangeAspect="1"/>
          </p:cNvPicPr>
          <p:nvPr/>
        </p:nvPicPr>
        <p:blipFill>
          <a:blip r:embed="rId5" cstate="print"/>
          <a:stretch>
            <a:fillRect/>
          </a:stretch>
        </p:blipFill>
        <p:spPr>
          <a:xfrm>
            <a:off x="8907259" y="5225905"/>
            <a:ext cx="662524" cy="662524"/>
          </a:xfrm>
          <a:prstGeom prst="rect">
            <a:avLst/>
          </a:prstGeom>
          <a:ln>
            <a:solidFill>
              <a:srgbClr val="00B050"/>
            </a:solidFill>
          </a:ln>
        </p:spPr>
      </p:pic>
      <p:sp>
        <p:nvSpPr>
          <p:cNvPr id="344" name="TextBox 343">
            <a:extLst>
              <a:ext uri="{FF2B5EF4-FFF2-40B4-BE49-F238E27FC236}">
                <a16:creationId xmlns:a16="http://schemas.microsoft.com/office/drawing/2014/main" id="{F9E1F72B-B444-4DD7-8D74-18C2E4776871}"/>
              </a:ext>
            </a:extLst>
          </p:cNvPr>
          <p:cNvSpPr txBox="1"/>
          <p:nvPr/>
        </p:nvSpPr>
        <p:spPr>
          <a:xfrm>
            <a:off x="1890305" y="1210000"/>
            <a:ext cx="8411390" cy="369332"/>
          </a:xfrm>
          <a:prstGeom prst="rect">
            <a:avLst/>
          </a:prstGeom>
          <a:noFill/>
        </p:spPr>
        <p:txBody>
          <a:bodyPr wrap="square" rtlCol="0" anchor="t">
            <a:spAutoFit/>
          </a:bodyPr>
          <a:lstStyle/>
          <a:p>
            <a:r>
              <a:rPr lang="ru-RU" dirty="0"/>
              <a:t>Схема предлагаемого метода</a:t>
            </a:r>
          </a:p>
        </p:txBody>
      </p:sp>
      <p:cxnSp>
        <p:nvCxnSpPr>
          <p:cNvPr id="297" name="Прямая со стрелкой 296">
            <a:extLst>
              <a:ext uri="{FF2B5EF4-FFF2-40B4-BE49-F238E27FC236}">
                <a16:creationId xmlns:a16="http://schemas.microsoft.com/office/drawing/2014/main" id="{42A0DD9A-BA1E-47ED-AFD6-AFA2B2564ADB}"/>
              </a:ext>
            </a:extLst>
          </p:cNvPr>
          <p:cNvCxnSpPr>
            <a:cxnSpLocks/>
            <a:stCxn id="239" idx="2"/>
            <a:endCxn id="296" idx="0"/>
          </p:cNvCxnSpPr>
          <p:nvPr/>
        </p:nvCxnSpPr>
        <p:spPr>
          <a:xfrm flipH="1">
            <a:off x="9238887" y="2837442"/>
            <a:ext cx="1228" cy="15229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6E3636-BCA3-4628-9B1F-46F1C1392316}"/>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dirty="0">
                <a:solidFill>
                  <a:schemeClr val="bg1"/>
                </a:solidFill>
                <a:latin typeface="Elektra Text Pro" panose="02000503030000020004" pitchFamily="50" charset="-52"/>
              </a:rPr>
              <a:t>Общее описание алгоритма</a:t>
            </a: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pPr algn="ctr"/>
              <a:t>3</a:t>
            </a:fld>
            <a:endParaRPr lang="ru-RU" dirty="0">
              <a:solidFill>
                <a:schemeClr val="bg1"/>
              </a:solidFill>
              <a:latin typeface="Elektra Medium Pro" panose="02000803000000020004" pitchFamily="50" charset="-52"/>
            </a:endParaRPr>
          </a:p>
        </p:txBody>
      </p:sp>
      <p:sp>
        <p:nvSpPr>
          <p:cNvPr id="200" name="Прямоугольник 199">
            <a:extLst>
              <a:ext uri="{FF2B5EF4-FFF2-40B4-BE49-F238E27FC236}">
                <a16:creationId xmlns:a16="http://schemas.microsoft.com/office/drawing/2014/main" id="{4C44B0C1-0A4A-4C14-95D9-9CFFEA3234C4}"/>
              </a:ext>
            </a:extLst>
          </p:cNvPr>
          <p:cNvSpPr/>
          <p:nvPr/>
        </p:nvSpPr>
        <p:spPr>
          <a:xfrm>
            <a:off x="2308394" y="2679636"/>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Оптимальное </a:t>
            </a:r>
            <a:r>
              <a:rPr lang="ru-RU" sz="1300" dirty="0" err="1"/>
              <a:t>сверхразрешающее</a:t>
            </a:r>
            <a:r>
              <a:rPr lang="ru-RU" sz="1300" dirty="0"/>
              <a:t> восстановление</a:t>
            </a:r>
          </a:p>
        </p:txBody>
      </p:sp>
      <p:cxnSp>
        <p:nvCxnSpPr>
          <p:cNvPr id="212" name="Прямая со стрелкой 211">
            <a:extLst>
              <a:ext uri="{FF2B5EF4-FFF2-40B4-BE49-F238E27FC236}">
                <a16:creationId xmlns:a16="http://schemas.microsoft.com/office/drawing/2014/main" id="{9A7FD872-223F-4EC2-9F87-7335EC5B4F17}"/>
              </a:ext>
            </a:extLst>
          </p:cNvPr>
          <p:cNvCxnSpPr>
            <a:cxnSpLocks/>
            <a:stCxn id="200" idx="2"/>
          </p:cNvCxnSpPr>
          <p:nvPr/>
        </p:nvCxnSpPr>
        <p:spPr>
          <a:xfrm>
            <a:off x="3174144" y="3255130"/>
            <a:ext cx="0" cy="2400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5" name="Прямоугольник 214">
            <a:extLst>
              <a:ext uri="{FF2B5EF4-FFF2-40B4-BE49-F238E27FC236}">
                <a16:creationId xmlns:a16="http://schemas.microsoft.com/office/drawing/2014/main" id="{6E598CED-D681-4FF6-A1D1-0F5A2A3AE377}"/>
              </a:ext>
            </a:extLst>
          </p:cNvPr>
          <p:cNvSpPr/>
          <p:nvPr/>
        </p:nvSpPr>
        <p:spPr>
          <a:xfrm>
            <a:off x="2308394" y="4360425"/>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Вычисление поля ошибок восстановления</a:t>
            </a:r>
          </a:p>
        </p:txBody>
      </p:sp>
      <mc:AlternateContent xmlns:mc="http://schemas.openxmlformats.org/markup-compatibility/2006" xmlns:a14="http://schemas.microsoft.com/office/drawing/2010/main">
        <mc:Choice Requires="a14">
          <p:sp>
            <p:nvSpPr>
              <p:cNvPr id="137" name="Прямоугольник 136">
                <a:extLst>
                  <a:ext uri="{FF2B5EF4-FFF2-40B4-BE49-F238E27FC236}">
                    <a16:creationId xmlns:a16="http://schemas.microsoft.com/office/drawing/2014/main" id="{3C9C84B3-00CB-464A-9025-E29EC67886C6}"/>
                  </a:ext>
                </a:extLst>
              </p:cNvPr>
              <p:cNvSpPr/>
              <p:nvPr/>
            </p:nvSpPr>
            <p:spPr>
              <a:xfrm>
                <a:off x="3177805" y="5212802"/>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ru-RU" sz="2400" b="0" i="1" smtClean="0">
                              <a:latin typeface="Cambria Math" panose="02040503050406030204" pitchFamily="18" charset="0"/>
                              <a:ea typeface="Cambria Math" panose="02040503050406030204" pitchFamily="18" charset="0"/>
                            </a:rPr>
                            <m:t>кв</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137" name="Прямоугольник 136">
                <a:extLst>
                  <a:ext uri="{FF2B5EF4-FFF2-40B4-BE49-F238E27FC236}">
                    <a16:creationId xmlns:a16="http://schemas.microsoft.com/office/drawing/2014/main" id="{3C9C84B3-00CB-464A-9025-E29EC67886C6}"/>
                  </a:ext>
                </a:extLst>
              </p:cNvPr>
              <p:cNvSpPr>
                <a:spLocks noRot="1" noChangeAspect="1" noMove="1" noResize="1" noEditPoints="1" noAdjustHandles="1" noChangeArrowheads="1" noChangeShapeType="1" noTextEdit="1"/>
              </p:cNvSpPr>
              <p:nvPr/>
            </p:nvSpPr>
            <p:spPr>
              <a:xfrm>
                <a:off x="3177805" y="5212802"/>
                <a:ext cx="662524" cy="649952"/>
              </a:xfrm>
              <a:prstGeom prst="rect">
                <a:avLst/>
              </a:prstGeom>
              <a:blipFill>
                <a:blip r:embed="rId6"/>
                <a:stretch>
                  <a:fillRect/>
                </a:stretch>
              </a:blipFill>
              <a:ln w="3175"/>
            </p:spPr>
            <p:txBody>
              <a:bodyPr/>
              <a:lstStyle/>
              <a:p>
                <a:r>
                  <a:rPr lang="ru-RU">
                    <a:noFill/>
                  </a:rPr>
                  <a:t> </a:t>
                </a:r>
              </a:p>
            </p:txBody>
          </p:sp>
        </mc:Fallback>
      </mc:AlternateContent>
      <p:sp>
        <p:nvSpPr>
          <p:cNvPr id="139" name="TextBox 138">
            <a:extLst>
              <a:ext uri="{FF2B5EF4-FFF2-40B4-BE49-F238E27FC236}">
                <a16:creationId xmlns:a16="http://schemas.microsoft.com/office/drawing/2014/main" id="{04AC0B05-E4D1-457E-9460-B7BE7D012CCE}"/>
              </a:ext>
            </a:extLst>
          </p:cNvPr>
          <p:cNvSpPr txBox="1"/>
          <p:nvPr/>
        </p:nvSpPr>
        <p:spPr>
          <a:xfrm>
            <a:off x="5738865" y="5493422"/>
            <a:ext cx="525517" cy="369332"/>
          </a:xfrm>
          <a:prstGeom prst="rect">
            <a:avLst/>
          </a:prstGeom>
          <a:noFill/>
        </p:spPr>
        <p:txBody>
          <a:bodyPr wrap="square" rtlCol="0">
            <a:spAutoFit/>
          </a:bodyPr>
          <a:lstStyle/>
          <a:p>
            <a:r>
              <a:rPr lang="en-US" dirty="0"/>
              <a:t>…</a:t>
            </a:r>
            <a:endParaRPr lang="ru-RU" dirty="0"/>
          </a:p>
        </p:txBody>
      </p:sp>
      <p:sp>
        <p:nvSpPr>
          <p:cNvPr id="140" name="Правая фигурная скобка 139">
            <a:extLst>
              <a:ext uri="{FF2B5EF4-FFF2-40B4-BE49-F238E27FC236}">
                <a16:creationId xmlns:a16="http://schemas.microsoft.com/office/drawing/2014/main" id="{4B81D447-661C-4E8B-A9B4-E64A99EA897B}"/>
              </a:ext>
            </a:extLst>
          </p:cNvPr>
          <p:cNvSpPr/>
          <p:nvPr/>
        </p:nvSpPr>
        <p:spPr>
          <a:xfrm>
            <a:off x="7935309" y="2114282"/>
            <a:ext cx="327577" cy="3379140"/>
          </a:xfrm>
          <a:prstGeom prst="rightBrace">
            <a:avLst>
              <a:gd name="adj1" fmla="val 59318"/>
              <a:gd name="adj2" fmla="val 20696"/>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39" name="Прямоугольник 238">
            <a:extLst>
              <a:ext uri="{FF2B5EF4-FFF2-40B4-BE49-F238E27FC236}">
                <a16:creationId xmlns:a16="http://schemas.microsoft.com/office/drawing/2014/main" id="{82A89EF1-0CF6-4608-905E-E3AFDB65CB71}"/>
              </a:ext>
            </a:extLst>
          </p:cNvPr>
          <p:cNvSpPr/>
          <p:nvPr/>
        </p:nvSpPr>
        <p:spPr>
          <a:xfrm>
            <a:off x="8445909" y="2261948"/>
            <a:ext cx="1588411"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Геометрическое согласование</a:t>
            </a:r>
          </a:p>
        </p:txBody>
      </p:sp>
      <p:cxnSp>
        <p:nvCxnSpPr>
          <p:cNvPr id="270" name="Прямая со стрелкой 269">
            <a:extLst>
              <a:ext uri="{FF2B5EF4-FFF2-40B4-BE49-F238E27FC236}">
                <a16:creationId xmlns:a16="http://schemas.microsoft.com/office/drawing/2014/main" id="{3EE48270-1454-4E81-B466-FE0FB95BD3E7}"/>
              </a:ext>
            </a:extLst>
          </p:cNvPr>
          <p:cNvCxnSpPr>
            <a:cxnSpLocks/>
            <a:stCxn id="71" idx="2"/>
          </p:cNvCxnSpPr>
          <p:nvPr/>
        </p:nvCxnSpPr>
        <p:spPr>
          <a:xfrm>
            <a:off x="5071244" y="3255130"/>
            <a:ext cx="326" cy="24190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AE299B81-BA62-494B-995C-E4B43D600089}"/>
              </a:ext>
            </a:extLst>
          </p:cNvPr>
          <p:cNvSpPr/>
          <p:nvPr/>
        </p:nvSpPr>
        <p:spPr>
          <a:xfrm>
            <a:off x="4205898" y="4360425"/>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Вычисление поля ошибок восстановления</a:t>
            </a:r>
          </a:p>
        </p:txBody>
      </p:sp>
      <p:cxnSp>
        <p:nvCxnSpPr>
          <p:cNvPr id="293" name="Прямая со стрелкой 292">
            <a:extLst>
              <a:ext uri="{FF2B5EF4-FFF2-40B4-BE49-F238E27FC236}">
                <a16:creationId xmlns:a16="http://schemas.microsoft.com/office/drawing/2014/main" id="{1091BE04-D422-4DD2-8687-F8FF48687C93}"/>
              </a:ext>
            </a:extLst>
          </p:cNvPr>
          <p:cNvCxnSpPr>
            <a:cxnSpLocks/>
            <a:stCxn id="239" idx="2"/>
          </p:cNvCxnSpPr>
          <p:nvPr/>
        </p:nvCxnSpPr>
        <p:spPr>
          <a:xfrm flipH="1">
            <a:off x="9239501" y="2837442"/>
            <a:ext cx="614" cy="29986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6" name="Прямоугольник 295">
            <a:extLst>
              <a:ext uri="{FF2B5EF4-FFF2-40B4-BE49-F238E27FC236}">
                <a16:creationId xmlns:a16="http://schemas.microsoft.com/office/drawing/2014/main" id="{0800BF84-354F-4073-AAF7-3368B7BC4789}"/>
              </a:ext>
            </a:extLst>
          </p:cNvPr>
          <p:cNvSpPr/>
          <p:nvPr/>
        </p:nvSpPr>
        <p:spPr>
          <a:xfrm>
            <a:off x="8445910" y="4360425"/>
            <a:ext cx="1585953"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a:t>Оптимальное комплексирование кадров</a:t>
            </a:r>
          </a:p>
        </p:txBody>
      </p:sp>
      <p:cxnSp>
        <p:nvCxnSpPr>
          <p:cNvPr id="302" name="Прямая со стрелкой 301">
            <a:extLst>
              <a:ext uri="{FF2B5EF4-FFF2-40B4-BE49-F238E27FC236}">
                <a16:creationId xmlns:a16="http://schemas.microsoft.com/office/drawing/2014/main" id="{72D63D25-27E6-4284-A31F-7EC0F984C87B}"/>
              </a:ext>
            </a:extLst>
          </p:cNvPr>
          <p:cNvCxnSpPr>
            <a:cxnSpLocks/>
            <a:stCxn id="296" idx="2"/>
            <a:endCxn id="336" idx="0"/>
          </p:cNvCxnSpPr>
          <p:nvPr/>
        </p:nvCxnSpPr>
        <p:spPr>
          <a:xfrm flipH="1">
            <a:off x="9238521" y="4935919"/>
            <a:ext cx="366" cy="28998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2" name="Прямоугольник 311">
            <a:extLst>
              <a:ext uri="{FF2B5EF4-FFF2-40B4-BE49-F238E27FC236}">
                <a16:creationId xmlns:a16="http://schemas.microsoft.com/office/drawing/2014/main" id="{64C911CF-2DE6-41FB-A4F5-109B25AFD367}"/>
              </a:ext>
            </a:extLst>
          </p:cNvPr>
          <p:cNvSpPr/>
          <p:nvPr/>
        </p:nvSpPr>
        <p:spPr>
          <a:xfrm>
            <a:off x="6096000" y="4360425"/>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Вычисление поля ошибок восстановления</a:t>
            </a:r>
          </a:p>
        </p:txBody>
      </p:sp>
      <mc:AlternateContent xmlns:mc="http://schemas.openxmlformats.org/markup-compatibility/2006" xmlns:a14="http://schemas.microsoft.com/office/drawing/2010/main">
        <mc:Choice Requires="a14">
          <p:sp>
            <p:nvSpPr>
              <p:cNvPr id="404" name="Прямоугольник 403">
                <a:extLst>
                  <a:ext uri="{FF2B5EF4-FFF2-40B4-BE49-F238E27FC236}">
                    <a16:creationId xmlns:a16="http://schemas.microsoft.com/office/drawing/2014/main" id="{933266B3-DB3C-4737-9EDD-AF7C4E233499}"/>
                  </a:ext>
                </a:extLst>
              </p:cNvPr>
              <p:cNvSpPr/>
              <p:nvPr/>
            </p:nvSpPr>
            <p:spPr>
              <a:xfrm>
                <a:off x="5071378" y="5232613"/>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ru-RU" sz="2400" b="0" i="1" smtClean="0">
                              <a:latin typeface="Cambria Math" panose="02040503050406030204" pitchFamily="18" charset="0"/>
                              <a:ea typeface="Cambria Math" panose="02040503050406030204" pitchFamily="18" charset="0"/>
                            </a:rPr>
                            <m:t>кв</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404" name="Прямоугольник 403">
                <a:extLst>
                  <a:ext uri="{FF2B5EF4-FFF2-40B4-BE49-F238E27FC236}">
                    <a16:creationId xmlns:a16="http://schemas.microsoft.com/office/drawing/2014/main" id="{933266B3-DB3C-4737-9EDD-AF7C4E233499}"/>
                  </a:ext>
                </a:extLst>
              </p:cNvPr>
              <p:cNvSpPr>
                <a:spLocks noRot="1" noChangeAspect="1" noMove="1" noResize="1" noEditPoints="1" noAdjustHandles="1" noChangeArrowheads="1" noChangeShapeType="1" noTextEdit="1"/>
              </p:cNvSpPr>
              <p:nvPr/>
            </p:nvSpPr>
            <p:spPr>
              <a:xfrm>
                <a:off x="5071378" y="5232613"/>
                <a:ext cx="662524" cy="649952"/>
              </a:xfrm>
              <a:prstGeom prst="rect">
                <a:avLst/>
              </a:prstGeom>
              <a:blipFill>
                <a:blip r:embed="rId7"/>
                <a:stretch>
                  <a:fillRect/>
                </a:stretch>
              </a:blipFill>
              <a:ln w="3175"/>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06" name="Прямоугольник 405">
                <a:extLst>
                  <a:ext uri="{FF2B5EF4-FFF2-40B4-BE49-F238E27FC236}">
                    <a16:creationId xmlns:a16="http://schemas.microsoft.com/office/drawing/2014/main" id="{26CCA2FB-8B70-4E01-89BB-0E9D2608837C}"/>
                  </a:ext>
                </a:extLst>
              </p:cNvPr>
              <p:cNvSpPr/>
              <p:nvPr/>
            </p:nvSpPr>
            <p:spPr>
              <a:xfrm>
                <a:off x="6968881" y="5232613"/>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ru-RU" sz="2400" b="0" i="1" smtClean="0">
                              <a:latin typeface="Cambria Math" panose="02040503050406030204" pitchFamily="18" charset="0"/>
                              <a:ea typeface="Cambria Math" panose="02040503050406030204" pitchFamily="18" charset="0"/>
                            </a:rPr>
                            <m:t>кв</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406" name="Прямоугольник 405">
                <a:extLst>
                  <a:ext uri="{FF2B5EF4-FFF2-40B4-BE49-F238E27FC236}">
                    <a16:creationId xmlns:a16="http://schemas.microsoft.com/office/drawing/2014/main" id="{26CCA2FB-8B70-4E01-89BB-0E9D2608837C}"/>
                  </a:ext>
                </a:extLst>
              </p:cNvPr>
              <p:cNvSpPr>
                <a:spLocks noRot="1" noChangeAspect="1" noMove="1" noResize="1" noEditPoints="1" noAdjustHandles="1" noChangeArrowheads="1" noChangeShapeType="1" noTextEdit="1"/>
              </p:cNvSpPr>
              <p:nvPr/>
            </p:nvSpPr>
            <p:spPr>
              <a:xfrm>
                <a:off x="6968881" y="5232613"/>
                <a:ext cx="662524" cy="649952"/>
              </a:xfrm>
              <a:prstGeom prst="rect">
                <a:avLst/>
              </a:prstGeom>
              <a:blipFill>
                <a:blip r:embed="rId8"/>
                <a:stretch>
                  <a:fillRect/>
                </a:stretch>
              </a:blipFill>
              <a:ln w="3175"/>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08" name="Прямоугольник 407">
                <a:extLst>
                  <a:ext uri="{FF2B5EF4-FFF2-40B4-BE49-F238E27FC236}">
                    <a16:creationId xmlns:a16="http://schemas.microsoft.com/office/drawing/2014/main" id="{D387E4B7-BD73-4049-A564-711F7CFE4705}"/>
                  </a:ext>
                </a:extLst>
              </p:cNvPr>
              <p:cNvSpPr/>
              <p:nvPr/>
            </p:nvSpPr>
            <p:spPr>
              <a:xfrm>
                <a:off x="9170735" y="3115687"/>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𝑠𝑞</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408" name="Прямоугольник 407">
                <a:extLst>
                  <a:ext uri="{FF2B5EF4-FFF2-40B4-BE49-F238E27FC236}">
                    <a16:creationId xmlns:a16="http://schemas.microsoft.com/office/drawing/2014/main" xmlns="" id="{D387E4B7-BD73-4049-A564-711F7CFE4705}"/>
                  </a:ext>
                </a:extLst>
              </p:cNvPr>
              <p:cNvSpPr>
                <a:spLocks noRot="1" noChangeAspect="1" noMove="1" noResize="1" noEditPoints="1" noAdjustHandles="1" noChangeArrowheads="1" noChangeShapeType="1" noTextEdit="1"/>
              </p:cNvSpPr>
              <p:nvPr/>
            </p:nvSpPr>
            <p:spPr>
              <a:xfrm>
                <a:off x="9170735" y="3115687"/>
                <a:ext cx="662524" cy="649952"/>
              </a:xfrm>
              <a:prstGeom prst="rect">
                <a:avLst/>
              </a:prstGeom>
              <a:blipFill>
                <a:blip r:embed="rId14" cstate="print"/>
                <a:stretch>
                  <a:fillRect/>
                </a:stretch>
              </a:blipFill>
              <a:ln w="3175"/>
            </p:spPr>
            <p:txBody>
              <a:bodyPr/>
              <a:lstStyle/>
              <a:p>
                <a:r>
                  <a:rPr lang="ru-RU">
                    <a:noFill/>
                  </a:rPr>
                  <a:t> </a:t>
                </a:r>
              </a:p>
            </p:txBody>
          </p:sp>
        </mc:Fallback>
      </mc:AlternateContent>
      <p:pic>
        <p:nvPicPr>
          <p:cNvPr id="334" name="Рисунок 333">
            <a:extLst>
              <a:ext uri="{FF2B5EF4-FFF2-40B4-BE49-F238E27FC236}">
                <a16:creationId xmlns:a16="http://schemas.microsoft.com/office/drawing/2014/main" id="{6AD99499-1809-4483-B323-5DE386F95F10}"/>
              </a:ext>
            </a:extLst>
          </p:cNvPr>
          <p:cNvPicPr>
            <a:picLocks noChangeAspect="1"/>
          </p:cNvPicPr>
          <p:nvPr/>
        </p:nvPicPr>
        <p:blipFill>
          <a:blip r:embed="rId4" cstate="print"/>
          <a:stretch>
            <a:fillRect/>
          </a:stretch>
        </p:blipFill>
        <p:spPr>
          <a:xfrm>
            <a:off x="8523875" y="3115875"/>
            <a:ext cx="656384" cy="656384"/>
          </a:xfrm>
          <a:prstGeom prst="rect">
            <a:avLst/>
          </a:prstGeom>
        </p:spPr>
      </p:pic>
      <mc:AlternateContent xmlns:mc="http://schemas.openxmlformats.org/markup-compatibility/2006" xmlns:a14="http://schemas.microsoft.com/office/drawing/2010/main">
        <mc:Choice Requires="a14">
          <p:sp>
            <p:nvSpPr>
              <p:cNvPr id="416" name="Прямоугольник 415">
                <a:extLst>
                  <a:ext uri="{FF2B5EF4-FFF2-40B4-BE49-F238E27FC236}">
                    <a16:creationId xmlns:a16="http://schemas.microsoft.com/office/drawing/2014/main" id="{4B2E2DAA-907D-42B0-A698-59CF7CDF68EB}"/>
                  </a:ext>
                </a:extLst>
              </p:cNvPr>
              <p:cNvSpPr/>
              <p:nvPr/>
            </p:nvSpPr>
            <p:spPr>
              <a:xfrm>
                <a:off x="9323135" y="3268087"/>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𝑠𝑞</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416" name="Прямоугольник 415">
                <a:extLst>
                  <a:ext uri="{FF2B5EF4-FFF2-40B4-BE49-F238E27FC236}">
                    <a16:creationId xmlns:a16="http://schemas.microsoft.com/office/drawing/2014/main" xmlns="" id="{4B2E2DAA-907D-42B0-A698-59CF7CDF68EB}"/>
                  </a:ext>
                </a:extLst>
              </p:cNvPr>
              <p:cNvSpPr>
                <a:spLocks noRot="1" noChangeAspect="1" noMove="1" noResize="1" noEditPoints="1" noAdjustHandles="1" noChangeArrowheads="1" noChangeShapeType="1" noTextEdit="1"/>
              </p:cNvSpPr>
              <p:nvPr/>
            </p:nvSpPr>
            <p:spPr>
              <a:xfrm>
                <a:off x="9323135" y="3268087"/>
                <a:ext cx="662524" cy="649952"/>
              </a:xfrm>
              <a:prstGeom prst="rect">
                <a:avLst/>
              </a:prstGeom>
              <a:blipFill>
                <a:blip r:embed="rId14" cstate="print"/>
                <a:stretch>
                  <a:fillRect/>
                </a:stretch>
              </a:blipFill>
              <a:ln w="3175"/>
            </p:spPr>
            <p:txBody>
              <a:bodyPr/>
              <a:lstStyle/>
              <a:p>
                <a:r>
                  <a:rPr lang="ru-RU">
                    <a:noFill/>
                  </a:rPr>
                  <a:t> </a:t>
                </a:r>
              </a:p>
            </p:txBody>
          </p:sp>
        </mc:Fallback>
      </mc:AlternateContent>
      <p:pic>
        <p:nvPicPr>
          <p:cNvPr id="417" name="Рисунок 416">
            <a:extLst>
              <a:ext uri="{FF2B5EF4-FFF2-40B4-BE49-F238E27FC236}">
                <a16:creationId xmlns:a16="http://schemas.microsoft.com/office/drawing/2014/main" id="{CD0EE9BB-F464-444F-BC63-8017C2E6B27A}"/>
              </a:ext>
            </a:extLst>
          </p:cNvPr>
          <p:cNvPicPr>
            <a:picLocks noChangeAspect="1"/>
          </p:cNvPicPr>
          <p:nvPr/>
        </p:nvPicPr>
        <p:blipFill>
          <a:blip r:embed="rId4" cstate="print"/>
          <a:stretch>
            <a:fillRect/>
          </a:stretch>
        </p:blipFill>
        <p:spPr>
          <a:xfrm>
            <a:off x="8676275" y="3268275"/>
            <a:ext cx="656384" cy="656384"/>
          </a:xfrm>
          <a:prstGeom prst="rect">
            <a:avLst/>
          </a:prstGeom>
        </p:spPr>
      </p:pic>
      <mc:AlternateContent xmlns:mc="http://schemas.openxmlformats.org/markup-compatibility/2006" xmlns:a14="http://schemas.microsoft.com/office/drawing/2010/main">
        <mc:Choice Requires="a14">
          <p:sp>
            <p:nvSpPr>
              <p:cNvPr id="418" name="Прямоугольник 417">
                <a:extLst>
                  <a:ext uri="{FF2B5EF4-FFF2-40B4-BE49-F238E27FC236}">
                    <a16:creationId xmlns:a16="http://schemas.microsoft.com/office/drawing/2014/main" id="{166667A3-C9A5-4D9E-AFC8-50332280593E}"/>
                  </a:ext>
                </a:extLst>
              </p:cNvPr>
              <p:cNvSpPr/>
              <p:nvPr/>
            </p:nvSpPr>
            <p:spPr>
              <a:xfrm>
                <a:off x="9475535" y="3420487"/>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ru-RU" sz="2400" b="0" i="1" smtClean="0">
                              <a:latin typeface="Cambria Math" panose="02040503050406030204" pitchFamily="18" charset="0"/>
                              <a:ea typeface="Cambria Math" panose="02040503050406030204" pitchFamily="18" charset="0"/>
                            </a:rPr>
                            <m:t>кв</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418" name="Прямоугольник 417">
                <a:extLst>
                  <a:ext uri="{FF2B5EF4-FFF2-40B4-BE49-F238E27FC236}">
                    <a16:creationId xmlns:a16="http://schemas.microsoft.com/office/drawing/2014/main" id="{166667A3-C9A5-4D9E-AFC8-50332280593E}"/>
                  </a:ext>
                </a:extLst>
              </p:cNvPr>
              <p:cNvSpPr>
                <a:spLocks noRot="1" noChangeAspect="1" noMove="1" noResize="1" noEditPoints="1" noAdjustHandles="1" noChangeArrowheads="1" noChangeShapeType="1" noTextEdit="1"/>
              </p:cNvSpPr>
              <p:nvPr/>
            </p:nvSpPr>
            <p:spPr>
              <a:xfrm>
                <a:off x="9475535" y="3420487"/>
                <a:ext cx="662524" cy="649952"/>
              </a:xfrm>
              <a:prstGeom prst="rect">
                <a:avLst/>
              </a:prstGeom>
              <a:blipFill>
                <a:blip r:embed="rId15"/>
                <a:stretch>
                  <a:fillRect/>
                </a:stretch>
              </a:blipFill>
              <a:ln w="3175"/>
            </p:spPr>
            <p:txBody>
              <a:bodyPr/>
              <a:lstStyle/>
              <a:p>
                <a:r>
                  <a:rPr lang="ru-RU">
                    <a:noFill/>
                  </a:rPr>
                  <a:t> </a:t>
                </a:r>
              </a:p>
            </p:txBody>
          </p:sp>
        </mc:Fallback>
      </mc:AlternateContent>
      <p:pic>
        <p:nvPicPr>
          <p:cNvPr id="419" name="Рисунок 418">
            <a:extLst>
              <a:ext uri="{FF2B5EF4-FFF2-40B4-BE49-F238E27FC236}">
                <a16:creationId xmlns:a16="http://schemas.microsoft.com/office/drawing/2014/main" id="{BC3DECA7-F71B-4BDF-A3A6-4B77C79C996D}"/>
              </a:ext>
            </a:extLst>
          </p:cNvPr>
          <p:cNvPicPr>
            <a:picLocks noChangeAspect="1"/>
          </p:cNvPicPr>
          <p:nvPr/>
        </p:nvPicPr>
        <p:blipFill>
          <a:blip r:embed="rId4" cstate="print"/>
          <a:stretch>
            <a:fillRect/>
          </a:stretch>
        </p:blipFill>
        <p:spPr>
          <a:xfrm>
            <a:off x="8828675" y="3420675"/>
            <a:ext cx="656384" cy="656384"/>
          </a:xfrm>
          <a:prstGeom prst="rect">
            <a:avLst/>
          </a:prstGeom>
        </p:spPr>
      </p:pic>
      <p:sp>
        <p:nvSpPr>
          <p:cNvPr id="54" name="TextBox 53">
            <a:extLst>
              <a:ext uri="{FF2B5EF4-FFF2-40B4-BE49-F238E27FC236}">
                <a16:creationId xmlns:a16="http://schemas.microsoft.com/office/drawing/2014/main" id="{4FB6260C-232C-413B-B7DA-106F66423EEB}"/>
              </a:ext>
            </a:extLst>
          </p:cNvPr>
          <p:cNvSpPr txBox="1"/>
          <p:nvPr/>
        </p:nvSpPr>
        <p:spPr>
          <a:xfrm>
            <a:off x="352707" y="1787580"/>
            <a:ext cx="2494974" cy="646331"/>
          </a:xfrm>
          <a:prstGeom prst="rect">
            <a:avLst/>
          </a:prstGeom>
          <a:noFill/>
        </p:spPr>
        <p:txBody>
          <a:bodyPr wrap="square" rtlCol="0">
            <a:spAutoFit/>
          </a:bodyPr>
          <a:lstStyle/>
          <a:p>
            <a:pPr algn="ctr"/>
            <a:r>
              <a:rPr lang="ru-RU" dirty="0">
                <a:solidFill>
                  <a:srgbClr val="191000"/>
                </a:solidFill>
                <a:latin typeface="Lora"/>
              </a:rPr>
              <a:t>Кадры наблюдаемого видеосигнала </a:t>
            </a:r>
          </a:p>
        </p:txBody>
      </p:sp>
      <p:sp>
        <p:nvSpPr>
          <p:cNvPr id="55" name="TextBox 54">
            <a:extLst>
              <a:ext uri="{FF2B5EF4-FFF2-40B4-BE49-F238E27FC236}">
                <a16:creationId xmlns:a16="http://schemas.microsoft.com/office/drawing/2014/main" id="{19EBB45F-8C19-428C-90AD-0E2C0658CE9B}"/>
              </a:ext>
            </a:extLst>
          </p:cNvPr>
          <p:cNvSpPr txBox="1"/>
          <p:nvPr/>
        </p:nvSpPr>
        <p:spPr>
          <a:xfrm>
            <a:off x="352707" y="3484421"/>
            <a:ext cx="2491273" cy="646331"/>
          </a:xfrm>
          <a:prstGeom prst="rect">
            <a:avLst/>
          </a:prstGeom>
          <a:noFill/>
        </p:spPr>
        <p:txBody>
          <a:bodyPr wrap="square" rtlCol="0">
            <a:spAutoFit/>
          </a:bodyPr>
          <a:lstStyle/>
          <a:p>
            <a:pPr algn="ctr"/>
            <a:r>
              <a:rPr lang="ru-RU" dirty="0">
                <a:solidFill>
                  <a:srgbClr val="191000"/>
                </a:solidFill>
                <a:latin typeface="Lora"/>
              </a:rPr>
              <a:t>Восстановление</a:t>
            </a:r>
            <a:endParaRPr lang="en-US" dirty="0">
              <a:solidFill>
                <a:srgbClr val="191000"/>
              </a:solidFill>
              <a:latin typeface="Lora"/>
            </a:endParaRPr>
          </a:p>
          <a:p>
            <a:pPr algn="ctr"/>
            <a:r>
              <a:rPr lang="ru-RU" dirty="0">
                <a:solidFill>
                  <a:srgbClr val="191000"/>
                </a:solidFill>
                <a:latin typeface="Lora"/>
              </a:rPr>
              <a:t> кадры</a:t>
            </a:r>
          </a:p>
        </p:txBody>
      </p:sp>
      <p:sp>
        <p:nvSpPr>
          <p:cNvPr id="56" name="TextBox 55">
            <a:extLst>
              <a:ext uri="{FF2B5EF4-FFF2-40B4-BE49-F238E27FC236}">
                <a16:creationId xmlns:a16="http://schemas.microsoft.com/office/drawing/2014/main" id="{FC17D422-C046-40F6-B9FD-B32FBB7ADA97}"/>
              </a:ext>
            </a:extLst>
          </p:cNvPr>
          <p:cNvSpPr txBox="1"/>
          <p:nvPr/>
        </p:nvSpPr>
        <p:spPr>
          <a:xfrm>
            <a:off x="352707" y="5225905"/>
            <a:ext cx="2187675" cy="646331"/>
          </a:xfrm>
          <a:prstGeom prst="rect">
            <a:avLst/>
          </a:prstGeom>
          <a:noFill/>
        </p:spPr>
        <p:txBody>
          <a:bodyPr wrap="square" rtlCol="0">
            <a:spAutoFit/>
          </a:bodyPr>
          <a:lstStyle/>
          <a:p>
            <a:pPr algn="ctr"/>
            <a:r>
              <a:rPr lang="ru-RU" dirty="0">
                <a:solidFill>
                  <a:srgbClr val="191000"/>
                </a:solidFill>
                <a:latin typeface="Lora"/>
              </a:rPr>
              <a:t>Дополнительный канал обработки</a:t>
            </a:r>
          </a:p>
        </p:txBody>
      </p:sp>
      <p:sp>
        <p:nvSpPr>
          <p:cNvPr id="74" name="Прямоугольник 73">
            <a:extLst>
              <a:ext uri="{FF2B5EF4-FFF2-40B4-BE49-F238E27FC236}">
                <a16:creationId xmlns:a16="http://schemas.microsoft.com/office/drawing/2014/main" id="{B2115917-8B6F-4BD8-816E-48EB17CF9B56}"/>
              </a:ext>
            </a:extLst>
          </p:cNvPr>
          <p:cNvSpPr/>
          <p:nvPr/>
        </p:nvSpPr>
        <p:spPr>
          <a:xfrm>
            <a:off x="6095999" y="2679636"/>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Оптимальное </a:t>
            </a:r>
            <a:r>
              <a:rPr lang="ru-RU" sz="1300" dirty="0" err="1"/>
              <a:t>сверхразрешающее</a:t>
            </a:r>
            <a:r>
              <a:rPr lang="ru-RU" sz="1300" dirty="0"/>
              <a:t> восстановление</a:t>
            </a:r>
          </a:p>
        </p:txBody>
      </p:sp>
      <p:pic>
        <p:nvPicPr>
          <p:cNvPr id="27" name="Рисунок 26">
            <a:extLst>
              <a:ext uri="{FF2B5EF4-FFF2-40B4-BE49-F238E27FC236}">
                <a16:creationId xmlns:a16="http://schemas.microsoft.com/office/drawing/2014/main" id="{D2630483-0086-492A-8B73-FF0DEA1D2D44}"/>
              </a:ext>
            </a:extLst>
          </p:cNvPr>
          <p:cNvPicPr>
            <a:picLocks noChangeAspect="1"/>
          </p:cNvPicPr>
          <p:nvPr/>
        </p:nvPicPr>
        <p:blipFill>
          <a:blip r:embed="rId16"/>
          <a:stretch>
            <a:fillRect/>
          </a:stretch>
        </p:blipFill>
        <p:spPr>
          <a:xfrm>
            <a:off x="2847683" y="1796173"/>
            <a:ext cx="647700" cy="647700"/>
          </a:xfrm>
          <a:prstGeom prst="rect">
            <a:avLst/>
          </a:prstGeom>
        </p:spPr>
      </p:pic>
      <p:pic>
        <p:nvPicPr>
          <p:cNvPr id="29" name="Рисунок 28">
            <a:extLst>
              <a:ext uri="{FF2B5EF4-FFF2-40B4-BE49-F238E27FC236}">
                <a16:creationId xmlns:a16="http://schemas.microsoft.com/office/drawing/2014/main" id="{A2F5F4B7-115F-46FF-ACA4-409C16E15129}"/>
              </a:ext>
            </a:extLst>
          </p:cNvPr>
          <p:cNvPicPr>
            <a:picLocks noChangeAspect="1"/>
          </p:cNvPicPr>
          <p:nvPr/>
        </p:nvPicPr>
        <p:blipFill>
          <a:blip r:embed="rId17"/>
          <a:stretch>
            <a:fillRect/>
          </a:stretch>
        </p:blipFill>
        <p:spPr>
          <a:xfrm>
            <a:off x="4756427" y="1797034"/>
            <a:ext cx="647700" cy="647700"/>
          </a:xfrm>
          <a:prstGeom prst="rect">
            <a:avLst/>
          </a:prstGeom>
        </p:spPr>
      </p:pic>
      <p:pic>
        <p:nvPicPr>
          <p:cNvPr id="31" name="Рисунок 30">
            <a:extLst>
              <a:ext uri="{FF2B5EF4-FFF2-40B4-BE49-F238E27FC236}">
                <a16:creationId xmlns:a16="http://schemas.microsoft.com/office/drawing/2014/main" id="{D008E54B-C427-48C4-987C-1330D79A74F6}"/>
              </a:ext>
            </a:extLst>
          </p:cNvPr>
          <p:cNvPicPr>
            <a:picLocks noChangeAspect="1"/>
          </p:cNvPicPr>
          <p:nvPr/>
        </p:nvPicPr>
        <p:blipFill>
          <a:blip r:embed="rId18"/>
          <a:stretch>
            <a:fillRect/>
          </a:stretch>
        </p:blipFill>
        <p:spPr>
          <a:xfrm>
            <a:off x="6635458" y="1797169"/>
            <a:ext cx="647700" cy="647700"/>
          </a:xfrm>
          <a:prstGeom prst="rect">
            <a:avLst/>
          </a:prstGeom>
        </p:spPr>
      </p:pic>
      <p:pic>
        <p:nvPicPr>
          <p:cNvPr id="110" name="Рисунок 109">
            <a:extLst>
              <a:ext uri="{FF2B5EF4-FFF2-40B4-BE49-F238E27FC236}">
                <a16:creationId xmlns:a16="http://schemas.microsoft.com/office/drawing/2014/main" id="{69DE32F6-1766-48BA-B3B3-9C4C67D1EC7B}"/>
              </a:ext>
            </a:extLst>
          </p:cNvPr>
          <p:cNvPicPr>
            <a:picLocks noChangeAspect="1"/>
          </p:cNvPicPr>
          <p:nvPr/>
        </p:nvPicPr>
        <p:blipFill>
          <a:blip r:embed="rId4" cstate="print"/>
          <a:stretch>
            <a:fillRect/>
          </a:stretch>
        </p:blipFill>
        <p:spPr>
          <a:xfrm>
            <a:off x="2852873" y="3493157"/>
            <a:ext cx="656384" cy="656384"/>
          </a:xfrm>
          <a:prstGeom prst="rect">
            <a:avLst/>
          </a:prstGeom>
        </p:spPr>
      </p:pic>
      <p:cxnSp>
        <p:nvCxnSpPr>
          <p:cNvPr id="60" name="Прямая со стрелкой 59">
            <a:extLst>
              <a:ext uri="{FF2B5EF4-FFF2-40B4-BE49-F238E27FC236}">
                <a16:creationId xmlns:a16="http://schemas.microsoft.com/office/drawing/2014/main" id="{FDC3DBC0-B94C-4393-BEBA-C07C2EDE28EE}"/>
              </a:ext>
            </a:extLst>
          </p:cNvPr>
          <p:cNvCxnSpPr/>
          <p:nvPr/>
        </p:nvCxnSpPr>
        <p:spPr>
          <a:xfrm>
            <a:off x="5063624" y="4035449"/>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a:extLst>
              <a:ext uri="{FF2B5EF4-FFF2-40B4-BE49-F238E27FC236}">
                <a16:creationId xmlns:a16="http://schemas.microsoft.com/office/drawing/2014/main" id="{CE686F7D-913B-4E90-AE2B-49078C781E06}"/>
              </a:ext>
            </a:extLst>
          </p:cNvPr>
          <p:cNvCxnSpPr/>
          <p:nvPr/>
        </p:nvCxnSpPr>
        <p:spPr>
          <a:xfrm>
            <a:off x="6997064" y="4028186"/>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62" name="Рисунок 61">
            <a:extLst>
              <a:ext uri="{FF2B5EF4-FFF2-40B4-BE49-F238E27FC236}">
                <a16:creationId xmlns:a16="http://schemas.microsoft.com/office/drawing/2014/main" id="{FD22125A-B392-461B-B61A-BE39328D0109}"/>
              </a:ext>
            </a:extLst>
          </p:cNvPr>
          <p:cNvPicPr>
            <a:picLocks noChangeAspect="1"/>
          </p:cNvPicPr>
          <p:nvPr/>
        </p:nvPicPr>
        <p:blipFill>
          <a:blip r:embed="rId19"/>
          <a:stretch>
            <a:fillRect/>
          </a:stretch>
        </p:blipFill>
        <p:spPr>
          <a:xfrm>
            <a:off x="4742739" y="3493157"/>
            <a:ext cx="656384" cy="656384"/>
          </a:xfrm>
          <a:prstGeom prst="rect">
            <a:avLst/>
          </a:prstGeom>
        </p:spPr>
      </p:pic>
      <p:pic>
        <p:nvPicPr>
          <p:cNvPr id="64" name="Рисунок 63">
            <a:extLst>
              <a:ext uri="{FF2B5EF4-FFF2-40B4-BE49-F238E27FC236}">
                <a16:creationId xmlns:a16="http://schemas.microsoft.com/office/drawing/2014/main" id="{3AE931A3-B6E1-4C2F-B169-B0C3CD5A8316}"/>
              </a:ext>
            </a:extLst>
          </p:cNvPr>
          <p:cNvPicPr>
            <a:picLocks noChangeAspect="1"/>
          </p:cNvPicPr>
          <p:nvPr/>
        </p:nvPicPr>
        <p:blipFill>
          <a:blip r:embed="rId20"/>
          <a:stretch>
            <a:fillRect/>
          </a:stretch>
        </p:blipFill>
        <p:spPr>
          <a:xfrm>
            <a:off x="6655331" y="3493157"/>
            <a:ext cx="656384" cy="656384"/>
          </a:xfrm>
          <a:prstGeom prst="rect">
            <a:avLst/>
          </a:prstGeom>
        </p:spPr>
      </p:pic>
      <p:pic>
        <p:nvPicPr>
          <p:cNvPr id="125" name="Рисунок 124">
            <a:extLst>
              <a:ext uri="{FF2B5EF4-FFF2-40B4-BE49-F238E27FC236}">
                <a16:creationId xmlns:a16="http://schemas.microsoft.com/office/drawing/2014/main" id="{9D8A1554-3D0B-4FD2-947C-2C55DBEB30A2}"/>
              </a:ext>
            </a:extLst>
          </p:cNvPr>
          <p:cNvPicPr>
            <a:picLocks noChangeAspect="1"/>
          </p:cNvPicPr>
          <p:nvPr/>
        </p:nvPicPr>
        <p:blipFill>
          <a:blip r:embed="rId4" cstate="print"/>
          <a:stretch>
            <a:fillRect/>
          </a:stretch>
        </p:blipFill>
        <p:spPr>
          <a:xfrm>
            <a:off x="4427005" y="5236252"/>
            <a:ext cx="656384" cy="656384"/>
          </a:xfrm>
          <a:prstGeom prst="rect">
            <a:avLst/>
          </a:prstGeom>
        </p:spPr>
      </p:pic>
      <p:pic>
        <p:nvPicPr>
          <p:cNvPr id="126" name="Рисунок 125">
            <a:extLst>
              <a:ext uri="{FF2B5EF4-FFF2-40B4-BE49-F238E27FC236}">
                <a16:creationId xmlns:a16="http://schemas.microsoft.com/office/drawing/2014/main" id="{78F746C0-C664-4EF4-B068-540A2C1D6464}"/>
              </a:ext>
            </a:extLst>
          </p:cNvPr>
          <p:cNvPicPr>
            <a:picLocks noChangeAspect="1"/>
          </p:cNvPicPr>
          <p:nvPr/>
        </p:nvPicPr>
        <p:blipFill>
          <a:blip r:embed="rId4" cstate="print"/>
          <a:stretch>
            <a:fillRect/>
          </a:stretch>
        </p:blipFill>
        <p:spPr>
          <a:xfrm>
            <a:off x="6322059" y="5235850"/>
            <a:ext cx="656786" cy="656786"/>
          </a:xfrm>
          <a:prstGeom prst="rect">
            <a:avLst/>
          </a:prstGeom>
        </p:spPr>
      </p:pic>
      <p:sp>
        <p:nvSpPr>
          <p:cNvPr id="133" name="TextBox 132">
            <a:extLst>
              <a:ext uri="{FF2B5EF4-FFF2-40B4-BE49-F238E27FC236}">
                <a16:creationId xmlns:a16="http://schemas.microsoft.com/office/drawing/2014/main" id="{1EC6047E-FFDA-4770-A3D4-FA56B4C147BF}"/>
              </a:ext>
            </a:extLst>
          </p:cNvPr>
          <p:cNvSpPr txBox="1"/>
          <p:nvPr/>
        </p:nvSpPr>
        <p:spPr>
          <a:xfrm>
            <a:off x="9569783" y="5225905"/>
            <a:ext cx="2187675" cy="646331"/>
          </a:xfrm>
          <a:prstGeom prst="rect">
            <a:avLst/>
          </a:prstGeom>
          <a:noFill/>
        </p:spPr>
        <p:txBody>
          <a:bodyPr wrap="square" rtlCol="0">
            <a:spAutoFit/>
          </a:bodyPr>
          <a:lstStyle/>
          <a:p>
            <a:pPr algn="ctr"/>
            <a:r>
              <a:rPr lang="ru-RU" dirty="0">
                <a:solidFill>
                  <a:srgbClr val="191000"/>
                </a:solidFill>
                <a:latin typeface="Lora"/>
              </a:rPr>
              <a:t>Восстановленное изображение</a:t>
            </a:r>
          </a:p>
        </p:txBody>
      </p:sp>
    </p:spTree>
    <p:extLst>
      <p:ext uri="{BB962C8B-B14F-4D97-AF65-F5344CB8AC3E}">
        <p14:creationId xmlns:p14="http://schemas.microsoft.com/office/powerpoint/2010/main" val="305929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44" name="TextBox 343">
            <a:extLst>
              <a:ext uri="{FF2B5EF4-FFF2-40B4-BE49-F238E27FC236}">
                <a16:creationId xmlns:a16="http://schemas.microsoft.com/office/drawing/2014/main" id="{F9E1F72B-B444-4DD7-8D74-18C2E4776871}"/>
              </a:ext>
            </a:extLst>
          </p:cNvPr>
          <p:cNvSpPr txBox="1"/>
          <p:nvPr/>
        </p:nvSpPr>
        <p:spPr>
          <a:xfrm>
            <a:off x="1890305" y="1210000"/>
            <a:ext cx="8411390" cy="646331"/>
          </a:xfrm>
          <a:prstGeom prst="rect">
            <a:avLst/>
          </a:prstGeom>
          <a:noFill/>
        </p:spPr>
        <p:txBody>
          <a:bodyPr wrap="square" rtlCol="0" anchor="t">
            <a:spAutoFit/>
          </a:bodyPr>
          <a:lstStyle/>
          <a:p>
            <a:r>
              <a:rPr lang="ru-RU" b="0" i="0" dirty="0">
                <a:solidFill>
                  <a:srgbClr val="191000"/>
                </a:solidFill>
                <a:effectLst/>
                <a:latin typeface="Lora"/>
              </a:rPr>
              <a:t>Цель работы –</a:t>
            </a:r>
            <a:r>
              <a:rPr lang="ru-RU" b="0" i="0" dirty="0">
                <a:solidFill>
                  <a:srgbClr val="FF0000"/>
                </a:solidFill>
                <a:effectLst/>
                <a:latin typeface="Lora"/>
              </a:rPr>
              <a:t> </a:t>
            </a:r>
            <a:r>
              <a:rPr lang="ru-RU" dirty="0">
                <a:solidFill>
                  <a:srgbClr val="191000"/>
                </a:solidFill>
                <a:latin typeface="Lora"/>
              </a:rPr>
              <a:t>создание программного комплекса повышения пространственного разрешения изображений с использованием видеозаписей</a:t>
            </a:r>
          </a:p>
        </p:txBody>
      </p:sp>
      <p:sp>
        <p:nvSpPr>
          <p:cNvPr id="7" name="TextBox 6">
            <a:extLst>
              <a:ext uri="{FF2B5EF4-FFF2-40B4-BE49-F238E27FC236}">
                <a16:creationId xmlns:a16="http://schemas.microsoft.com/office/drawing/2014/main" id="{326E3636-BCA3-4628-9B1F-46F1C1392316}"/>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dirty="0">
                <a:solidFill>
                  <a:schemeClr val="bg1"/>
                </a:solidFill>
                <a:latin typeface="Elektra Text Pro" panose="02000503030000020004" pitchFamily="50" charset="-52"/>
              </a:rPr>
              <a:t>Постановка задачи</a:t>
            </a: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pPr algn="ctr"/>
              <a:t>4</a:t>
            </a:fld>
            <a:endParaRPr lang="ru-RU" dirty="0">
              <a:solidFill>
                <a:schemeClr val="bg1"/>
              </a:solidFill>
              <a:latin typeface="Elektra Medium Pro" panose="02000803000000020004" pitchFamily="50" charset="-52"/>
            </a:endParaRPr>
          </a:p>
        </p:txBody>
      </p:sp>
      <p:sp>
        <p:nvSpPr>
          <p:cNvPr id="17" name="TextBox 16">
            <a:extLst>
              <a:ext uri="{FF2B5EF4-FFF2-40B4-BE49-F238E27FC236}">
                <a16:creationId xmlns:a16="http://schemas.microsoft.com/office/drawing/2014/main" id="{EDDF29E5-F88F-4C49-9780-BA40C048BED1}"/>
              </a:ext>
            </a:extLst>
          </p:cNvPr>
          <p:cNvSpPr txBox="1"/>
          <p:nvPr/>
        </p:nvSpPr>
        <p:spPr>
          <a:xfrm>
            <a:off x="1890305" y="2551837"/>
            <a:ext cx="8719162" cy="2031325"/>
          </a:xfrm>
          <a:prstGeom prst="rect">
            <a:avLst/>
          </a:prstGeom>
          <a:noFill/>
        </p:spPr>
        <p:txBody>
          <a:bodyPr wrap="square" rtlCol="0" anchor="t">
            <a:spAutoFit/>
          </a:bodyPr>
          <a:lstStyle/>
          <a:p>
            <a:r>
              <a:rPr lang="ru-RU" dirty="0">
                <a:solidFill>
                  <a:srgbClr val="191000"/>
                </a:solidFill>
                <a:latin typeface="Lora"/>
              </a:rPr>
              <a:t>Содержание:</a:t>
            </a:r>
          </a:p>
          <a:p>
            <a:pPr marL="342900" indent="-342900">
              <a:buFont typeface="+mj-lt"/>
              <a:buAutoNum type="arabicPeriod"/>
            </a:pPr>
            <a:r>
              <a:rPr lang="ru-RU" dirty="0"/>
              <a:t>Модель наблюдения. Восстановление в кадре;</a:t>
            </a:r>
          </a:p>
          <a:p>
            <a:pPr marL="342900" indent="-342900">
              <a:buFont typeface="+mj-lt"/>
              <a:buAutoNum type="arabicPeriod"/>
            </a:pPr>
            <a:r>
              <a:rPr lang="ru-RU" dirty="0"/>
              <a:t>Геометрическое согласование. Сравнительное исследование методов </a:t>
            </a:r>
            <a:r>
              <a:rPr lang="ru-RU" dirty="0">
                <a:solidFill>
                  <a:srgbClr val="191000"/>
                </a:solidFill>
                <a:latin typeface="Lora"/>
              </a:rPr>
              <a:t>согласования;</a:t>
            </a:r>
          </a:p>
          <a:p>
            <a:pPr marL="342900" indent="-342900">
              <a:buFont typeface="+mj-lt"/>
              <a:buAutoNum type="arabicPeriod"/>
            </a:pPr>
            <a:r>
              <a:rPr lang="ru-RU" dirty="0">
                <a:solidFill>
                  <a:srgbClr val="191000"/>
                </a:solidFill>
                <a:latin typeface="Lora"/>
              </a:rPr>
              <a:t>Оптимальное комплексирование изображений;</a:t>
            </a:r>
          </a:p>
          <a:p>
            <a:pPr marL="342900" indent="-342900">
              <a:buFont typeface="+mj-lt"/>
              <a:buAutoNum type="arabicPeriod"/>
            </a:pPr>
            <a:r>
              <a:rPr lang="ru-RU" dirty="0">
                <a:solidFill>
                  <a:srgbClr val="191000"/>
                </a:solidFill>
                <a:latin typeface="Lora"/>
              </a:rPr>
              <a:t>Результат работы предлагаемого метода</a:t>
            </a:r>
          </a:p>
          <a:p>
            <a:pPr marL="342900" indent="-342900">
              <a:buFont typeface="+mj-lt"/>
              <a:buAutoNum type="arabicPeriod"/>
            </a:pPr>
            <a:r>
              <a:rPr lang="ru-RU" dirty="0">
                <a:solidFill>
                  <a:srgbClr val="191000"/>
                </a:solidFill>
                <a:latin typeface="Lora"/>
              </a:rPr>
              <a:t>Промежуточные результаты и предстоящие задачи</a:t>
            </a:r>
          </a:p>
        </p:txBody>
      </p:sp>
    </p:spTree>
    <p:extLst>
      <p:ext uri="{BB962C8B-B14F-4D97-AF65-F5344CB8AC3E}">
        <p14:creationId xmlns:p14="http://schemas.microsoft.com/office/powerpoint/2010/main" val="405215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67FD7B99-AD44-4666-8661-002D9F4DDC1F}"/>
              </a:ext>
            </a:extLst>
          </p:cNvPr>
          <p:cNvSpPr txBox="1"/>
          <p:nvPr/>
        </p:nvSpPr>
        <p:spPr>
          <a:xfrm>
            <a:off x="1145754" y="1731474"/>
            <a:ext cx="5586502" cy="923330"/>
          </a:xfrm>
          <a:prstGeom prst="rect">
            <a:avLst/>
          </a:prstGeom>
          <a:noFill/>
        </p:spPr>
        <p:txBody>
          <a:bodyPr wrap="square" rtlCol="0">
            <a:spAutoFit/>
          </a:bodyPr>
          <a:lstStyle/>
          <a:p>
            <a:pPr indent="-285750">
              <a:buFontTx/>
              <a:buChar char="-"/>
            </a:pPr>
            <a:r>
              <a:rPr lang="ru-RU" dirty="0">
                <a:solidFill>
                  <a:srgbClr val="191000"/>
                </a:solidFill>
                <a:latin typeface="Lora"/>
              </a:rPr>
              <a:t>Динамических искажений в непрерывной области;</a:t>
            </a:r>
            <a:endParaRPr lang="en-US" dirty="0">
              <a:solidFill>
                <a:srgbClr val="191000"/>
              </a:solidFill>
              <a:latin typeface="Lora"/>
            </a:endParaRPr>
          </a:p>
          <a:p>
            <a:pPr indent="-285750">
              <a:buFontTx/>
              <a:buChar char="-"/>
            </a:pPr>
            <a:r>
              <a:rPr lang="ru-RU" dirty="0">
                <a:solidFill>
                  <a:srgbClr val="191000"/>
                </a:solidFill>
                <a:latin typeface="Lora"/>
              </a:rPr>
              <a:t>Дискретизации;</a:t>
            </a:r>
          </a:p>
          <a:p>
            <a:pPr indent="-285750">
              <a:buFontTx/>
              <a:buChar char="-"/>
            </a:pPr>
            <a:r>
              <a:rPr lang="ru-RU" dirty="0">
                <a:solidFill>
                  <a:srgbClr val="191000"/>
                </a:solidFill>
                <a:latin typeface="Lora"/>
              </a:rPr>
              <a:t>Аддитивного дискретного шума.</a:t>
            </a:r>
          </a:p>
        </p:txBody>
      </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CE6F4104-A845-4CE6-8531-EFB9C00394C1}"/>
                  </a:ext>
                </a:extLst>
              </p:cNvPr>
              <p:cNvSpPr txBox="1"/>
              <p:nvPr/>
            </p:nvSpPr>
            <p:spPr>
              <a:xfrm>
                <a:off x="897488" y="3224795"/>
                <a:ext cx="3614269" cy="412164"/>
              </a:xfrm>
              <a:prstGeom prst="rect">
                <a:avLst/>
              </a:prstGeom>
              <a:noFill/>
            </p:spPr>
            <p:txBody>
              <a:bodyPr wrap="square" rtlCol="0">
                <a:spAutoFit/>
              </a:bodyPr>
              <a:lstStyle/>
              <a:p>
                <a:r>
                  <a:rPr lang="en-US" dirty="0"/>
                  <a:t>1. 	</a:t>
                </a:r>
                <a14:m>
                  <m:oMath xmlns:m="http://schemas.openxmlformats.org/officeDocument/2006/math">
                    <m:r>
                      <a:rPr lang="en-US"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0"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𝜏</m:t>
                        </m:r>
                      </m:e>
                    </m:nary>
                  </m:oMath>
                </a14:m>
                <a:endParaRPr lang="ru-RU" dirty="0"/>
              </a:p>
            </p:txBody>
          </p:sp>
        </mc:Choice>
        <mc:Fallback xmlns="">
          <p:sp>
            <p:nvSpPr>
              <p:cNvPr id="121" name="TextBox 120">
                <a:extLst>
                  <a:ext uri="{FF2B5EF4-FFF2-40B4-BE49-F238E27FC236}">
                    <a16:creationId xmlns:a16="http://schemas.microsoft.com/office/drawing/2014/main" xmlns="" id="{CE6F4104-A845-4CE6-8531-EFB9C00394C1}"/>
                  </a:ext>
                </a:extLst>
              </p:cNvPr>
              <p:cNvSpPr txBox="1">
                <a:spLocks noRot="1" noChangeAspect="1" noMove="1" noResize="1" noEditPoints="1" noAdjustHandles="1" noChangeArrowheads="1" noChangeShapeType="1" noTextEdit="1"/>
              </p:cNvSpPr>
              <p:nvPr/>
            </p:nvSpPr>
            <p:spPr>
              <a:xfrm>
                <a:off x="897488" y="3224795"/>
                <a:ext cx="3614269" cy="412164"/>
              </a:xfrm>
              <a:prstGeom prst="rect">
                <a:avLst/>
              </a:prstGeom>
              <a:blipFill>
                <a:blip r:embed="rId4" cstate="print"/>
                <a:stretch>
                  <a:fillRect l="-1349" t="-132353" b="-191176"/>
                </a:stretch>
              </a:blipFill>
            </p:spPr>
            <p:txBody>
              <a:bodyPr/>
              <a:lstStyle/>
              <a:p>
                <a:r>
                  <a:rPr lang="ru-RU">
                    <a:noFill/>
                  </a:rPr>
                  <a:t> </a:t>
                </a:r>
              </a:p>
            </p:txBody>
          </p:sp>
        </mc:Fallback>
      </mc:AlternateContent>
      <p:sp>
        <p:nvSpPr>
          <p:cNvPr id="7" name="TextBox 6">
            <a:extLst>
              <a:ext uri="{FF2B5EF4-FFF2-40B4-BE49-F238E27FC236}">
                <a16:creationId xmlns:a16="http://schemas.microsoft.com/office/drawing/2014/main" id="{326E3636-BCA3-4628-9B1F-46F1C1392316}"/>
              </a:ext>
            </a:extLst>
          </p:cNvPr>
          <p:cNvSpPr txBox="1"/>
          <p:nvPr/>
        </p:nvSpPr>
        <p:spPr>
          <a:xfrm>
            <a:off x="2351321" y="301539"/>
            <a:ext cx="7898675" cy="369332"/>
          </a:xfrm>
          <a:prstGeom prst="rect">
            <a:avLst/>
          </a:prstGeom>
          <a:noFill/>
        </p:spPr>
        <p:txBody>
          <a:bodyPr wrap="square" rtlCol="0" anchor="ctr" anchorCtr="1">
            <a:spAutoFit/>
          </a:bodyPr>
          <a:lstStyle/>
          <a:p>
            <a:pPr algn="ctr"/>
            <a:r>
              <a:rPr lang="ru-RU" dirty="0">
                <a:solidFill>
                  <a:schemeClr val="bg1"/>
                </a:solidFill>
                <a:latin typeface="Elektra Text Pro" panose="02000503030000020004" pitchFamily="50" charset="-52"/>
              </a:rPr>
              <a:t>Восстановление в кадре. Модель наблюдения</a:t>
            </a: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pPr algn="ctr"/>
              <a:t>5</a:t>
            </a:fld>
            <a:endParaRPr lang="ru-RU" dirty="0">
              <a:solidFill>
                <a:schemeClr val="bg1"/>
              </a:solidFill>
              <a:latin typeface="Elektra Medium Pro" panose="02000803000000020004" pitchFamily="50" charset="-52"/>
            </a:endParaRPr>
          </a:p>
        </p:txBody>
      </p:sp>
      <p:sp>
        <p:nvSpPr>
          <p:cNvPr id="24" name="Прямоугольник: скругленные углы 23">
            <a:extLst>
              <a:ext uri="{FF2B5EF4-FFF2-40B4-BE49-F238E27FC236}">
                <a16:creationId xmlns:a16="http://schemas.microsoft.com/office/drawing/2014/main" id="{6C048E46-7CE5-4654-8633-E14D8B552AC5}"/>
              </a:ext>
            </a:extLst>
          </p:cNvPr>
          <p:cNvSpPr/>
          <p:nvPr/>
        </p:nvSpPr>
        <p:spPr>
          <a:xfrm>
            <a:off x="7689529" y="3159927"/>
            <a:ext cx="1565364" cy="834998"/>
          </a:xfrm>
          <a:prstGeom prst="roundRect">
            <a:avLst>
              <a:gd name="adj" fmla="val 33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Искаженное изображение</a:t>
            </a:r>
          </a:p>
        </p:txBody>
      </p:sp>
      <p:sp>
        <p:nvSpPr>
          <p:cNvPr id="25" name="Прямоугольник 24">
            <a:extLst>
              <a:ext uri="{FF2B5EF4-FFF2-40B4-BE49-F238E27FC236}">
                <a16:creationId xmlns:a16="http://schemas.microsoft.com/office/drawing/2014/main" id="{6C6D3D03-C4B2-446A-98DE-4F7B32F4C2B8}"/>
              </a:ext>
            </a:extLst>
          </p:cNvPr>
          <p:cNvSpPr/>
          <p:nvPr/>
        </p:nvSpPr>
        <p:spPr>
          <a:xfrm>
            <a:off x="9579154" y="3292279"/>
            <a:ext cx="1565364" cy="57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Аддитивный шум</a:t>
            </a:r>
          </a:p>
        </p:txBody>
      </p:sp>
      <p:sp>
        <p:nvSpPr>
          <p:cNvPr id="26" name="Прямоугольник 25">
            <a:extLst>
              <a:ext uri="{FF2B5EF4-FFF2-40B4-BE49-F238E27FC236}">
                <a16:creationId xmlns:a16="http://schemas.microsoft.com/office/drawing/2014/main" id="{3AD1C0DF-D80D-4663-804F-BDF20CE2E0CD}"/>
              </a:ext>
            </a:extLst>
          </p:cNvPr>
          <p:cNvSpPr/>
          <p:nvPr/>
        </p:nvSpPr>
        <p:spPr>
          <a:xfrm>
            <a:off x="7689529" y="4376054"/>
            <a:ext cx="1565364" cy="57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Дискретизация</a:t>
            </a:r>
          </a:p>
        </p:txBody>
      </p:sp>
      <p:sp>
        <p:nvSpPr>
          <p:cNvPr id="27" name="Прямоугольник 26">
            <a:extLst>
              <a:ext uri="{FF2B5EF4-FFF2-40B4-BE49-F238E27FC236}">
                <a16:creationId xmlns:a16="http://schemas.microsoft.com/office/drawing/2014/main" id="{4446FCE1-9906-4C96-86A3-5A417CB58A27}"/>
              </a:ext>
            </a:extLst>
          </p:cNvPr>
          <p:cNvSpPr/>
          <p:nvPr/>
        </p:nvSpPr>
        <p:spPr>
          <a:xfrm>
            <a:off x="7689529" y="2217318"/>
            <a:ext cx="1565364" cy="564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Динамические искажения</a:t>
            </a:r>
          </a:p>
        </p:txBody>
      </p:sp>
      <p:cxnSp>
        <p:nvCxnSpPr>
          <p:cNvPr id="31" name="Прямая со стрелкой 30">
            <a:extLst>
              <a:ext uri="{FF2B5EF4-FFF2-40B4-BE49-F238E27FC236}">
                <a16:creationId xmlns:a16="http://schemas.microsoft.com/office/drawing/2014/main" id="{BC97D93A-7EF1-4CE7-B1AC-E8F32D4E69E6}"/>
              </a:ext>
            </a:extLst>
          </p:cNvPr>
          <p:cNvCxnSpPr>
            <a:cxnSpLocks/>
            <a:stCxn id="24" idx="2"/>
            <a:endCxn id="26" idx="0"/>
          </p:cNvCxnSpPr>
          <p:nvPr/>
        </p:nvCxnSpPr>
        <p:spPr>
          <a:xfrm>
            <a:off x="8472211" y="3994925"/>
            <a:ext cx="0" cy="38112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4D78329E-BD45-4827-A9DE-9C98292A743E}"/>
              </a:ext>
            </a:extLst>
          </p:cNvPr>
          <p:cNvCxnSpPr>
            <a:cxnSpLocks/>
            <a:stCxn id="27" idx="2"/>
            <a:endCxn id="24" idx="0"/>
          </p:cNvCxnSpPr>
          <p:nvPr/>
        </p:nvCxnSpPr>
        <p:spPr>
          <a:xfrm>
            <a:off x="8472211" y="2782162"/>
            <a:ext cx="0" cy="37776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id="{01C47030-FF50-4190-81C8-62A14DCC6C11}"/>
              </a:ext>
            </a:extLst>
          </p:cNvPr>
          <p:cNvCxnSpPr>
            <a:cxnSpLocks/>
            <a:stCxn id="26" idx="2"/>
            <a:endCxn id="43" idx="0"/>
          </p:cNvCxnSpPr>
          <p:nvPr/>
        </p:nvCxnSpPr>
        <p:spPr>
          <a:xfrm>
            <a:off x="8472211" y="4950587"/>
            <a:ext cx="0" cy="38112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Прямоугольник: скругленные углы 36">
            <a:extLst>
              <a:ext uri="{FF2B5EF4-FFF2-40B4-BE49-F238E27FC236}">
                <a16:creationId xmlns:a16="http://schemas.microsoft.com/office/drawing/2014/main" id="{7C550FD4-2C07-49CE-A880-818BED91AC7E}"/>
              </a:ext>
            </a:extLst>
          </p:cNvPr>
          <p:cNvSpPr/>
          <p:nvPr/>
        </p:nvSpPr>
        <p:spPr>
          <a:xfrm>
            <a:off x="9579154" y="2217318"/>
            <a:ext cx="1565364" cy="561480"/>
          </a:xfrm>
          <a:prstGeom prst="roundRect">
            <a:avLst>
              <a:gd name="adj" fmla="val 9823"/>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Наблюдаемое изображение</a:t>
            </a:r>
          </a:p>
        </p:txBody>
      </p:sp>
      <p:sp>
        <p:nvSpPr>
          <p:cNvPr id="43" name="Прямоугольник: скругленные углы 42">
            <a:extLst>
              <a:ext uri="{FF2B5EF4-FFF2-40B4-BE49-F238E27FC236}">
                <a16:creationId xmlns:a16="http://schemas.microsoft.com/office/drawing/2014/main" id="{F1C3A469-212E-4FC1-A5C0-61496F3107CC}"/>
              </a:ext>
            </a:extLst>
          </p:cNvPr>
          <p:cNvSpPr/>
          <p:nvPr/>
        </p:nvSpPr>
        <p:spPr>
          <a:xfrm>
            <a:off x="7689529" y="5331716"/>
            <a:ext cx="1565364" cy="834998"/>
          </a:xfrm>
          <a:prstGeom prst="roundRect">
            <a:avLst>
              <a:gd name="adj" fmla="val 33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Дискретное изображение</a:t>
            </a:r>
          </a:p>
        </p:txBody>
      </p:sp>
      <p:sp>
        <p:nvSpPr>
          <p:cNvPr id="46" name="TextBox 45">
            <a:extLst>
              <a:ext uri="{FF2B5EF4-FFF2-40B4-BE49-F238E27FC236}">
                <a16:creationId xmlns:a16="http://schemas.microsoft.com/office/drawing/2014/main" id="{400C8E88-E078-4140-BB43-4EA492943AD4}"/>
              </a:ext>
            </a:extLst>
          </p:cNvPr>
          <p:cNvSpPr txBox="1"/>
          <p:nvPr/>
        </p:nvSpPr>
        <p:spPr>
          <a:xfrm>
            <a:off x="1427596" y="1019042"/>
            <a:ext cx="8411390" cy="646331"/>
          </a:xfrm>
          <a:prstGeom prst="rect">
            <a:avLst/>
          </a:prstGeom>
          <a:noFill/>
        </p:spPr>
        <p:txBody>
          <a:bodyPr wrap="square" rtlCol="0" anchor="t">
            <a:spAutoFit/>
          </a:bodyPr>
          <a:lstStyle/>
          <a:p>
            <a:r>
              <a:rPr lang="ru-RU" dirty="0">
                <a:solidFill>
                  <a:srgbClr val="191000"/>
                </a:solidFill>
                <a:latin typeface="Lora"/>
              </a:rPr>
              <a:t>Используемая модель наблюдения сигнала – непрерывно-дискретная. Сигнал подвергается воздействию:</a:t>
            </a:r>
          </a:p>
        </p:txBody>
      </p:sp>
      <p:cxnSp>
        <p:nvCxnSpPr>
          <p:cNvPr id="63" name="Прямая со стрелкой 62">
            <a:extLst>
              <a:ext uri="{FF2B5EF4-FFF2-40B4-BE49-F238E27FC236}">
                <a16:creationId xmlns:a16="http://schemas.microsoft.com/office/drawing/2014/main" id="{FBDFBF60-CA53-43A0-91C4-145C83B393EA}"/>
              </a:ext>
            </a:extLst>
          </p:cNvPr>
          <p:cNvCxnSpPr>
            <a:cxnSpLocks/>
            <a:stCxn id="25" idx="0"/>
            <a:endCxn id="37" idx="2"/>
          </p:cNvCxnSpPr>
          <p:nvPr/>
        </p:nvCxnSpPr>
        <p:spPr>
          <a:xfrm flipV="1">
            <a:off x="10361836" y="2778798"/>
            <a:ext cx="0" cy="513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Соединитель: уступ 90">
            <a:extLst>
              <a:ext uri="{FF2B5EF4-FFF2-40B4-BE49-F238E27FC236}">
                <a16:creationId xmlns:a16="http://schemas.microsoft.com/office/drawing/2014/main" id="{8C849939-7F85-45C3-8748-86FF628C70CC}"/>
              </a:ext>
            </a:extLst>
          </p:cNvPr>
          <p:cNvCxnSpPr>
            <a:cxnSpLocks/>
            <a:stCxn id="43" idx="3"/>
            <a:endCxn id="37" idx="1"/>
          </p:cNvCxnSpPr>
          <p:nvPr/>
        </p:nvCxnSpPr>
        <p:spPr>
          <a:xfrm flipV="1">
            <a:off x="9254893" y="2498058"/>
            <a:ext cx="324261" cy="3251157"/>
          </a:xfrm>
          <a:prstGeom prst="bentConnector3">
            <a:avLst>
              <a:gd name="adj1" fmla="val 500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585B0A06-0B06-414E-B698-97140D2BA8FE}"/>
                  </a:ext>
                </a:extLst>
              </p:cNvPr>
              <p:cNvSpPr txBox="1"/>
              <p:nvPr/>
            </p:nvSpPr>
            <p:spPr>
              <a:xfrm>
                <a:off x="897488" y="3597420"/>
                <a:ext cx="3172326" cy="369332"/>
              </a:xfrm>
              <a:prstGeom prst="rect">
                <a:avLst/>
              </a:prstGeom>
              <a:noFill/>
            </p:spPr>
            <p:txBody>
              <a:bodyPr wrap="square" rtlCol="0">
                <a:spAutoFit/>
              </a:bodyPr>
              <a:lstStyle/>
              <a:p>
                <a:r>
                  <a:rPr lang="ru-RU" b="0" dirty="0"/>
                  <a:t>2.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rPr>
                          <m:t>𝑥</m:t>
                        </m:r>
                      </m:e>
                      <m:sub>
                        <m:r>
                          <a:rPr lang="en-US" i="1">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m:rPr>
                            <m:sty m:val="p"/>
                          </m:rPr>
                          <a:rPr lang="en-US">
                            <a:latin typeface="Cambria Math" panose="02040503050406030204" pitchFamily="18" charset="0"/>
                          </a:rPr>
                          <m:t>n</m:t>
                        </m:r>
                        <m:r>
                          <m:rPr>
                            <m:sty m:val="p"/>
                          </m:rPr>
                          <a:rPr lang="en-US" b="0" i="0" smtClean="0">
                            <a:latin typeface="Cambria Math" panose="02040503050406030204" pitchFamily="18" charset="0"/>
                          </a:rPr>
                          <m:t>T</m:t>
                        </m:r>
                        <m: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τ</m:t>
                        </m:r>
                      </m:e>
                    </m:d>
                  </m:oMath>
                </a14:m>
                <a:endParaRPr lang="ru-RU" dirty="0"/>
              </a:p>
            </p:txBody>
          </p:sp>
        </mc:Choice>
        <mc:Fallback xmlns="">
          <p:sp>
            <p:nvSpPr>
              <p:cNvPr id="118" name="TextBox 117">
                <a:extLst>
                  <a:ext uri="{FF2B5EF4-FFF2-40B4-BE49-F238E27FC236}">
                    <a16:creationId xmlns:a16="http://schemas.microsoft.com/office/drawing/2014/main" id="{585B0A06-0B06-414E-B698-97140D2BA8FE}"/>
                  </a:ext>
                </a:extLst>
              </p:cNvPr>
              <p:cNvSpPr txBox="1">
                <a:spLocks noRot="1" noChangeAspect="1" noMove="1" noResize="1" noEditPoints="1" noAdjustHandles="1" noChangeArrowheads="1" noChangeShapeType="1" noTextEdit="1"/>
              </p:cNvSpPr>
              <p:nvPr/>
            </p:nvSpPr>
            <p:spPr>
              <a:xfrm>
                <a:off x="897488" y="3597420"/>
                <a:ext cx="3172326" cy="369332"/>
              </a:xfrm>
              <a:prstGeom prst="rect">
                <a:avLst/>
              </a:prstGeom>
              <a:blipFill>
                <a:blip r:embed="rId5"/>
                <a:stretch>
                  <a:fillRect l="-1536" t="-8197" b="-2459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89163768-F9F2-49A1-A44B-448A0CD34695}"/>
                  </a:ext>
                </a:extLst>
              </p:cNvPr>
              <p:cNvSpPr txBox="1"/>
              <p:nvPr/>
            </p:nvSpPr>
            <p:spPr>
              <a:xfrm>
                <a:off x="897488" y="3975335"/>
                <a:ext cx="3275119" cy="369332"/>
              </a:xfrm>
              <a:prstGeom prst="rect">
                <a:avLst/>
              </a:prstGeom>
              <a:noFill/>
            </p:spPr>
            <p:txBody>
              <a:bodyPr wrap="square" rtlCol="0">
                <a:spAutoFit/>
              </a:bodyPr>
              <a:lstStyle/>
              <a:p>
                <a:r>
                  <a:rPr lang="ru-RU" b="0" dirty="0"/>
                  <a:t>2.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b>
                        <m:r>
                          <a:rPr lang="en-US" b="0" i="1" smtClean="0">
                            <a:latin typeface="Cambria Math" panose="02040503050406030204" pitchFamily="18" charset="0"/>
                          </a:rPr>
                          <m:t> </m:t>
                        </m:r>
                      </m:sub>
                    </m:sSub>
                    <m:r>
                      <a:rPr lang="en-US" b="0" i="0" smtClean="0">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endParaRPr lang="ru-RU" dirty="0"/>
              </a:p>
            </p:txBody>
          </p:sp>
        </mc:Choice>
        <mc:Fallback xmlns="">
          <p:sp>
            <p:nvSpPr>
              <p:cNvPr id="123" name="TextBox 122">
                <a:extLst>
                  <a:ext uri="{FF2B5EF4-FFF2-40B4-BE49-F238E27FC236}">
                    <a16:creationId xmlns:a16="http://schemas.microsoft.com/office/drawing/2014/main" xmlns="" id="{89163768-F9F2-49A1-A44B-448A0CD34695}"/>
                  </a:ext>
                </a:extLst>
              </p:cNvPr>
              <p:cNvSpPr txBox="1">
                <a:spLocks noRot="1" noChangeAspect="1" noMove="1" noResize="1" noEditPoints="1" noAdjustHandles="1" noChangeArrowheads="1" noChangeShapeType="1" noTextEdit="1"/>
              </p:cNvSpPr>
              <p:nvPr/>
            </p:nvSpPr>
            <p:spPr>
              <a:xfrm>
                <a:off x="897488" y="3975335"/>
                <a:ext cx="3275119" cy="369332"/>
              </a:xfrm>
              <a:prstGeom prst="rect">
                <a:avLst/>
              </a:prstGeom>
              <a:blipFill>
                <a:blip r:embed="rId8" cstate="print"/>
                <a:stretch>
                  <a:fillRect l="-1490" t="-8197" b="-24590"/>
                </a:stretch>
              </a:blipFill>
            </p:spPr>
            <p:txBody>
              <a:bodyPr/>
              <a:lstStyle/>
              <a:p>
                <a:r>
                  <a:rPr lang="ru-RU">
                    <a:noFill/>
                  </a:rPr>
                  <a:t> </a:t>
                </a:r>
              </a:p>
            </p:txBody>
          </p:sp>
        </mc:Fallback>
      </mc:AlternateContent>
      <p:sp>
        <p:nvSpPr>
          <p:cNvPr id="124" name="Правая фигурная скобка 123">
            <a:extLst>
              <a:ext uri="{FF2B5EF4-FFF2-40B4-BE49-F238E27FC236}">
                <a16:creationId xmlns:a16="http://schemas.microsoft.com/office/drawing/2014/main" id="{E0A21CE8-D763-4971-9AE0-F0207CE849B9}"/>
              </a:ext>
            </a:extLst>
          </p:cNvPr>
          <p:cNvSpPr/>
          <p:nvPr/>
        </p:nvSpPr>
        <p:spPr>
          <a:xfrm rot="5400000">
            <a:off x="2595698" y="3428839"/>
            <a:ext cx="482551" cy="2465670"/>
          </a:xfrm>
          <a:prstGeom prst="rightBrace">
            <a:avLst>
              <a:gd name="adj1" fmla="val 44968"/>
              <a:gd name="adj2" fmla="val 50000"/>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79ECE139-6A0F-477A-9672-01A6AD6F185E}"/>
                  </a:ext>
                </a:extLst>
              </p:cNvPr>
              <p:cNvSpPr txBox="1"/>
              <p:nvPr/>
            </p:nvSpPr>
            <p:spPr>
              <a:xfrm>
                <a:off x="897487" y="5042019"/>
                <a:ext cx="4562225" cy="412164"/>
              </a:xfrm>
              <a:prstGeom prst="rect">
                <a:avLst/>
              </a:prstGeom>
              <a:noFill/>
            </p:spPr>
            <p:txBody>
              <a:bodyPr wrap="square" rtlCol="0">
                <a:spAutoFit/>
              </a:bodyPr>
              <a:lstStyle/>
              <a:p>
                <a:r>
                  <a:rPr lang="en-US" b="0" dirty="0"/>
                  <a:t>4</a:t>
                </a:r>
                <a:r>
                  <a:rPr lang="ru-RU"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ea typeface="Cambria Math" panose="02040503050406030204" pitchFamily="18" charset="0"/>
                          </a:rPr>
                          <m:t>𝜕</m:t>
                        </m:r>
                      </m:sub>
                    </m:sSub>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b="0" i="0"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𝑥</m:t>
                        </m:r>
                        <m:d>
                          <m:dPr>
                            <m:ctrlPr>
                              <a:rPr lang="en-US" i="1">
                                <a:latin typeface="Cambria Math" panose="02040503050406030204" pitchFamily="18" charset="0"/>
                              </a:rPr>
                            </m:ctrlPr>
                          </m:dPr>
                          <m:e>
                            <m:r>
                              <a:rPr lang="en-US" b="0" i="1" smtClean="0">
                                <a:latin typeface="Cambria Math" panose="02040503050406030204" pitchFamily="18" charset="0"/>
                              </a:rPr>
                              <m:t>𝑛𝑇</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𝜏</m:t>
                            </m:r>
                          </m:e>
                        </m:d>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𝜏</m:t>
                        </m:r>
                      </m:e>
                    </m:nary>
                    <m:r>
                      <a:rPr lang="en-US" b="0" i="0"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ru-RU" dirty="0"/>
              </a:p>
            </p:txBody>
          </p:sp>
        </mc:Choice>
        <mc:Fallback xmlns="">
          <p:sp>
            <p:nvSpPr>
              <p:cNvPr id="125" name="TextBox 124">
                <a:extLst>
                  <a:ext uri="{FF2B5EF4-FFF2-40B4-BE49-F238E27FC236}">
                    <a16:creationId xmlns:a16="http://schemas.microsoft.com/office/drawing/2014/main" xmlns="" id="{79ECE139-6A0F-477A-9672-01A6AD6F185E}"/>
                  </a:ext>
                </a:extLst>
              </p:cNvPr>
              <p:cNvSpPr txBox="1">
                <a:spLocks noRot="1" noChangeAspect="1" noMove="1" noResize="1" noEditPoints="1" noAdjustHandles="1" noChangeArrowheads="1" noChangeShapeType="1" noTextEdit="1"/>
              </p:cNvSpPr>
              <p:nvPr/>
            </p:nvSpPr>
            <p:spPr>
              <a:xfrm>
                <a:off x="897487" y="5042019"/>
                <a:ext cx="4562225" cy="412164"/>
              </a:xfrm>
              <a:prstGeom prst="rect">
                <a:avLst/>
              </a:prstGeom>
              <a:blipFill>
                <a:blip r:embed="rId9" cstate="print"/>
                <a:stretch>
                  <a:fillRect l="-1068" t="-132353" b="-19117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61FA15F9-E989-4A4C-8523-09851BA5DBFA}"/>
                  </a:ext>
                </a:extLst>
              </p:cNvPr>
              <p:cNvSpPr txBox="1"/>
              <p:nvPr/>
            </p:nvSpPr>
            <p:spPr>
              <a:xfrm>
                <a:off x="7014377" y="1938046"/>
                <a:ext cx="333959" cy="246221"/>
              </a:xfrm>
              <a:prstGeom prst="rect">
                <a:avLst/>
              </a:prstGeom>
              <a:noFill/>
              <a:ln>
                <a:solidFill>
                  <a:schemeClr val="accent1">
                    <a:shade val="50000"/>
                    <a:alpha val="63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𝑥</m:t>
                      </m:r>
                      <m:r>
                        <a:rPr lang="en-US" sz="1000" b="0" i="1" smtClean="0">
                          <a:latin typeface="Cambria Math" panose="02040503050406030204" pitchFamily="18" charset="0"/>
                        </a:rPr>
                        <m:t>(</m:t>
                      </m:r>
                      <m:r>
                        <a:rPr lang="en-US" sz="1000" b="0" i="1" smtClean="0">
                          <a:latin typeface="Cambria Math" panose="02040503050406030204" pitchFamily="18" charset="0"/>
                        </a:rPr>
                        <m:t>𝑡</m:t>
                      </m:r>
                      <m:r>
                        <a:rPr lang="en-US" sz="1000" b="0" i="1" smtClean="0">
                          <a:latin typeface="Cambria Math" panose="02040503050406030204" pitchFamily="18" charset="0"/>
                        </a:rPr>
                        <m:t>)</m:t>
                      </m:r>
                    </m:oMath>
                  </m:oMathPara>
                </a14:m>
                <a:endParaRPr lang="ru-RU" sz="1000" dirty="0"/>
              </a:p>
            </p:txBody>
          </p:sp>
        </mc:Choice>
        <mc:Fallback xmlns="">
          <p:sp>
            <p:nvSpPr>
              <p:cNvPr id="130" name="TextBox 129">
                <a:extLst>
                  <a:ext uri="{FF2B5EF4-FFF2-40B4-BE49-F238E27FC236}">
                    <a16:creationId xmlns:a16="http://schemas.microsoft.com/office/drawing/2014/main" id="{61FA15F9-E989-4A4C-8523-09851BA5DBFA}"/>
                  </a:ext>
                </a:extLst>
              </p:cNvPr>
              <p:cNvSpPr txBox="1">
                <a:spLocks noRot="1" noChangeAspect="1" noMove="1" noResize="1" noEditPoints="1" noAdjustHandles="1" noChangeArrowheads="1" noChangeShapeType="1" noTextEdit="1"/>
              </p:cNvSpPr>
              <p:nvPr/>
            </p:nvSpPr>
            <p:spPr>
              <a:xfrm>
                <a:off x="7014377" y="1938046"/>
                <a:ext cx="333959" cy="246221"/>
              </a:xfrm>
              <a:prstGeom prst="rect">
                <a:avLst/>
              </a:prstGeom>
              <a:blipFill>
                <a:blip r:embed="rId10"/>
                <a:stretch>
                  <a:fillRect b="-4762"/>
                </a:stretch>
              </a:blipFill>
              <a:ln>
                <a:solidFill>
                  <a:schemeClr val="accent1">
                    <a:shade val="50000"/>
                    <a:alpha val="63000"/>
                  </a:schemeClr>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C1849116-5D70-417C-9EEF-B4ED3258E40B}"/>
                  </a:ext>
                </a:extLst>
              </p:cNvPr>
              <p:cNvSpPr txBox="1"/>
              <p:nvPr/>
            </p:nvSpPr>
            <p:spPr>
              <a:xfrm>
                <a:off x="8851076" y="5054009"/>
                <a:ext cx="403817" cy="246221"/>
              </a:xfrm>
              <a:prstGeom prst="rect">
                <a:avLst/>
              </a:prstGeom>
              <a:noFill/>
              <a:ln>
                <a:solidFill>
                  <a:schemeClr val="accent1">
                    <a:shade val="50000"/>
                    <a:alpha val="40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𝑦</m:t>
                          </m:r>
                        </m:e>
                        <m:sub>
                          <m:r>
                            <a:rPr lang="en-US" sz="1000" i="1">
                              <a:latin typeface="Cambria Math" panose="02040503050406030204" pitchFamily="18" charset="0"/>
                              <a:ea typeface="Cambria Math" panose="02040503050406030204" pitchFamily="18" charset="0"/>
                            </a:rPr>
                            <m:t>∆</m:t>
                          </m:r>
                        </m:sub>
                      </m:sSub>
                      <m:r>
                        <a:rPr lang="en-US" sz="1000" i="1">
                          <a:latin typeface="Cambria Math" panose="02040503050406030204" pitchFamily="18" charset="0"/>
                        </a:rPr>
                        <m:t>(</m:t>
                      </m:r>
                      <m:r>
                        <a:rPr lang="en-US" sz="1000" b="0" i="1" smtClean="0">
                          <a:latin typeface="Cambria Math" panose="02040503050406030204" pitchFamily="18" charset="0"/>
                        </a:rPr>
                        <m:t>𝑛</m:t>
                      </m:r>
                      <m:r>
                        <a:rPr lang="en-US" sz="1000" i="1">
                          <a:latin typeface="Cambria Math" panose="02040503050406030204" pitchFamily="18" charset="0"/>
                        </a:rPr>
                        <m:t>)</m:t>
                      </m:r>
                    </m:oMath>
                  </m:oMathPara>
                </a14:m>
                <a:endParaRPr lang="ru-RU" sz="1000" dirty="0"/>
              </a:p>
            </p:txBody>
          </p:sp>
        </mc:Choice>
        <mc:Fallback xmlns="">
          <p:sp>
            <p:nvSpPr>
              <p:cNvPr id="133" name="TextBox 132">
                <a:extLst>
                  <a:ext uri="{FF2B5EF4-FFF2-40B4-BE49-F238E27FC236}">
                    <a16:creationId xmlns:a16="http://schemas.microsoft.com/office/drawing/2014/main" id="{C1849116-5D70-417C-9EEF-B4ED3258E40B}"/>
                  </a:ext>
                </a:extLst>
              </p:cNvPr>
              <p:cNvSpPr txBox="1">
                <a:spLocks noRot="1" noChangeAspect="1" noMove="1" noResize="1" noEditPoints="1" noAdjustHandles="1" noChangeArrowheads="1" noChangeShapeType="1" noTextEdit="1"/>
              </p:cNvSpPr>
              <p:nvPr/>
            </p:nvSpPr>
            <p:spPr>
              <a:xfrm>
                <a:off x="8851076" y="5054009"/>
                <a:ext cx="403817" cy="246221"/>
              </a:xfrm>
              <a:prstGeom prst="rect">
                <a:avLst/>
              </a:prstGeom>
              <a:blipFill>
                <a:blip r:embed="rId11"/>
                <a:stretch>
                  <a:fillRect l="-1471" b="-4762"/>
                </a:stretch>
              </a:blipFill>
              <a:ln>
                <a:solidFill>
                  <a:schemeClr val="accent1">
                    <a:shade val="50000"/>
                    <a:alpha val="40000"/>
                  </a:schemeClr>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42C9BDF-11CE-4FE3-8454-C43D08A9C725}"/>
                  </a:ext>
                </a:extLst>
              </p:cNvPr>
              <p:cNvSpPr txBox="1"/>
              <p:nvPr/>
            </p:nvSpPr>
            <p:spPr>
              <a:xfrm>
                <a:off x="8927366" y="1936577"/>
                <a:ext cx="333959" cy="246221"/>
              </a:xfrm>
              <a:prstGeom prst="rect">
                <a:avLst/>
              </a:prstGeom>
              <a:noFill/>
              <a:ln>
                <a:solidFill>
                  <a:schemeClr val="accent1">
                    <a:shade val="50000"/>
                    <a:alpha val="63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h</m:t>
                      </m:r>
                      <m:r>
                        <a:rPr lang="en-US" sz="1000" b="0" i="1" smtClean="0">
                          <a:latin typeface="Cambria Math" panose="02040503050406030204" pitchFamily="18" charset="0"/>
                        </a:rPr>
                        <m:t>(</m:t>
                      </m:r>
                      <m:r>
                        <a:rPr lang="en-US" sz="1000" b="0" i="1" smtClean="0">
                          <a:latin typeface="Cambria Math" panose="02040503050406030204" pitchFamily="18" charset="0"/>
                        </a:rPr>
                        <m:t>𝑡</m:t>
                      </m:r>
                      <m:r>
                        <a:rPr lang="en-US" sz="1000" b="0" i="1" smtClean="0">
                          <a:latin typeface="Cambria Math" panose="02040503050406030204" pitchFamily="18" charset="0"/>
                        </a:rPr>
                        <m:t>)</m:t>
                      </m:r>
                    </m:oMath>
                  </m:oMathPara>
                </a14:m>
                <a:endParaRPr lang="ru-RU" sz="1000" dirty="0"/>
              </a:p>
            </p:txBody>
          </p:sp>
        </mc:Choice>
        <mc:Fallback xmlns="">
          <p:sp>
            <p:nvSpPr>
              <p:cNvPr id="39" name="TextBox 38">
                <a:extLst>
                  <a:ext uri="{FF2B5EF4-FFF2-40B4-BE49-F238E27FC236}">
                    <a16:creationId xmlns:a16="http://schemas.microsoft.com/office/drawing/2014/main" id="{C42C9BDF-11CE-4FE3-8454-C43D08A9C725}"/>
                  </a:ext>
                </a:extLst>
              </p:cNvPr>
              <p:cNvSpPr txBox="1">
                <a:spLocks noRot="1" noChangeAspect="1" noMove="1" noResize="1" noEditPoints="1" noAdjustHandles="1" noChangeArrowheads="1" noChangeShapeType="1" noTextEdit="1"/>
              </p:cNvSpPr>
              <p:nvPr/>
            </p:nvSpPr>
            <p:spPr>
              <a:xfrm>
                <a:off x="8927366" y="1936577"/>
                <a:ext cx="333959" cy="246221"/>
              </a:xfrm>
              <a:prstGeom prst="rect">
                <a:avLst/>
              </a:prstGeom>
              <a:blipFill>
                <a:blip r:embed="rId12"/>
                <a:stretch>
                  <a:fillRect b="-4762"/>
                </a:stretch>
              </a:blipFill>
              <a:ln>
                <a:solidFill>
                  <a:schemeClr val="accent1">
                    <a:shade val="50000"/>
                    <a:alpha val="63000"/>
                  </a:schemeClr>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9E9A174-F172-43FB-80A2-6DC074E75D71}"/>
                  </a:ext>
                </a:extLst>
              </p:cNvPr>
              <p:cNvSpPr txBox="1"/>
              <p:nvPr/>
            </p:nvSpPr>
            <p:spPr>
              <a:xfrm>
                <a:off x="8927366" y="2888133"/>
                <a:ext cx="333959" cy="246221"/>
              </a:xfrm>
              <a:prstGeom prst="rect">
                <a:avLst/>
              </a:prstGeom>
              <a:noFill/>
              <a:ln>
                <a:solidFill>
                  <a:schemeClr val="accent1">
                    <a:shade val="50000"/>
                    <a:alpha val="63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𝑦</m:t>
                      </m:r>
                      <m:r>
                        <a:rPr lang="en-US" sz="1000" b="0" i="1" smtClean="0">
                          <a:latin typeface="Cambria Math" panose="02040503050406030204" pitchFamily="18" charset="0"/>
                        </a:rPr>
                        <m:t>(</m:t>
                      </m:r>
                      <m:r>
                        <a:rPr lang="en-US" sz="1000" b="0" i="1" smtClean="0">
                          <a:latin typeface="Cambria Math" panose="02040503050406030204" pitchFamily="18" charset="0"/>
                        </a:rPr>
                        <m:t>𝑡</m:t>
                      </m:r>
                      <m:r>
                        <a:rPr lang="en-US" sz="1000" b="0" i="1" smtClean="0">
                          <a:latin typeface="Cambria Math" panose="02040503050406030204" pitchFamily="18" charset="0"/>
                        </a:rPr>
                        <m:t>)</m:t>
                      </m:r>
                    </m:oMath>
                  </m:oMathPara>
                </a14:m>
                <a:endParaRPr lang="ru-RU" sz="1000" dirty="0"/>
              </a:p>
            </p:txBody>
          </p:sp>
        </mc:Choice>
        <mc:Fallback xmlns="">
          <p:sp>
            <p:nvSpPr>
              <p:cNvPr id="40" name="TextBox 39">
                <a:extLst>
                  <a:ext uri="{FF2B5EF4-FFF2-40B4-BE49-F238E27FC236}">
                    <a16:creationId xmlns:a16="http://schemas.microsoft.com/office/drawing/2014/main" id="{B9E9A174-F172-43FB-80A2-6DC074E75D71}"/>
                  </a:ext>
                </a:extLst>
              </p:cNvPr>
              <p:cNvSpPr txBox="1">
                <a:spLocks noRot="1" noChangeAspect="1" noMove="1" noResize="1" noEditPoints="1" noAdjustHandles="1" noChangeArrowheads="1" noChangeShapeType="1" noTextEdit="1"/>
              </p:cNvSpPr>
              <p:nvPr/>
            </p:nvSpPr>
            <p:spPr>
              <a:xfrm>
                <a:off x="8927366" y="2888133"/>
                <a:ext cx="333959" cy="246221"/>
              </a:xfrm>
              <a:prstGeom prst="rect">
                <a:avLst/>
              </a:prstGeom>
              <a:blipFill>
                <a:blip r:embed="rId13"/>
                <a:stretch>
                  <a:fillRect b="-4762"/>
                </a:stretch>
              </a:blipFill>
              <a:ln>
                <a:solidFill>
                  <a:schemeClr val="accent1">
                    <a:shade val="50000"/>
                    <a:alpha val="63000"/>
                  </a:schemeClr>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C3FEE56-EFB7-4165-AC16-56C6013162D3}"/>
                  </a:ext>
                </a:extLst>
              </p:cNvPr>
              <p:cNvSpPr txBox="1"/>
              <p:nvPr/>
            </p:nvSpPr>
            <p:spPr>
              <a:xfrm>
                <a:off x="10890695" y="1931216"/>
                <a:ext cx="403817" cy="246221"/>
              </a:xfrm>
              <a:prstGeom prst="rect">
                <a:avLst/>
              </a:prstGeom>
              <a:noFill/>
              <a:ln>
                <a:solidFill>
                  <a:schemeClr val="accent1">
                    <a:shade val="50000"/>
                    <a:alpha val="63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𝑦</m:t>
                          </m:r>
                        </m:e>
                        <m:sub>
                          <m:r>
                            <a:rPr lang="en-US" sz="1000" i="1">
                              <a:latin typeface="Cambria Math" panose="02040503050406030204" pitchFamily="18" charset="0"/>
                              <a:ea typeface="Cambria Math" panose="02040503050406030204" pitchFamily="18" charset="0"/>
                            </a:rPr>
                            <m:t>𝜕</m:t>
                          </m:r>
                        </m:sub>
                      </m:sSub>
                      <m:r>
                        <a:rPr lang="en-US" sz="1000" i="1">
                          <a:latin typeface="Cambria Math" panose="02040503050406030204" pitchFamily="18" charset="0"/>
                        </a:rPr>
                        <m:t>(</m:t>
                      </m:r>
                      <m:r>
                        <a:rPr lang="en-US" sz="1000" b="0" i="1" smtClean="0">
                          <a:latin typeface="Cambria Math" panose="02040503050406030204" pitchFamily="18" charset="0"/>
                        </a:rPr>
                        <m:t>𝑛</m:t>
                      </m:r>
                      <m:r>
                        <a:rPr lang="en-US" sz="1000" i="1">
                          <a:latin typeface="Cambria Math" panose="02040503050406030204" pitchFamily="18" charset="0"/>
                        </a:rPr>
                        <m:t>)</m:t>
                      </m:r>
                    </m:oMath>
                  </m:oMathPara>
                </a14:m>
                <a:endParaRPr lang="ru-RU" sz="1000" dirty="0"/>
              </a:p>
            </p:txBody>
          </p:sp>
        </mc:Choice>
        <mc:Fallback xmlns="">
          <p:sp>
            <p:nvSpPr>
              <p:cNvPr id="49" name="TextBox 48">
                <a:extLst>
                  <a:ext uri="{FF2B5EF4-FFF2-40B4-BE49-F238E27FC236}">
                    <a16:creationId xmlns:a16="http://schemas.microsoft.com/office/drawing/2014/main" id="{9C3FEE56-EFB7-4165-AC16-56C6013162D3}"/>
                  </a:ext>
                </a:extLst>
              </p:cNvPr>
              <p:cNvSpPr txBox="1">
                <a:spLocks noRot="1" noChangeAspect="1" noMove="1" noResize="1" noEditPoints="1" noAdjustHandles="1" noChangeArrowheads="1" noChangeShapeType="1" noTextEdit="1"/>
              </p:cNvSpPr>
              <p:nvPr/>
            </p:nvSpPr>
            <p:spPr>
              <a:xfrm>
                <a:off x="10890695" y="1931216"/>
                <a:ext cx="403817" cy="246221"/>
              </a:xfrm>
              <a:prstGeom prst="rect">
                <a:avLst/>
              </a:prstGeom>
              <a:blipFill>
                <a:blip r:embed="rId14"/>
                <a:stretch>
                  <a:fillRect l="-2941" b="-4762"/>
                </a:stretch>
              </a:blipFill>
              <a:ln>
                <a:solidFill>
                  <a:schemeClr val="accent1">
                    <a:shade val="50000"/>
                    <a:alpha val="63000"/>
                  </a:schemeClr>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F2FD4A0-E5A8-419F-8ECA-E88007FBB91B}"/>
                  </a:ext>
                </a:extLst>
              </p:cNvPr>
              <p:cNvSpPr txBox="1"/>
              <p:nvPr/>
            </p:nvSpPr>
            <p:spPr>
              <a:xfrm>
                <a:off x="10925623" y="3011243"/>
                <a:ext cx="333959" cy="246221"/>
              </a:xfrm>
              <a:prstGeom prst="rect">
                <a:avLst/>
              </a:prstGeom>
              <a:noFill/>
              <a:ln>
                <a:solidFill>
                  <a:schemeClr val="accent1">
                    <a:shade val="50000"/>
                    <a:alpha val="63000"/>
                  </a:schemeClr>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sz="1000" i="1" smtClean="0">
                          <a:latin typeface="Cambria Math" panose="02040503050406030204" pitchFamily="18" charset="0"/>
                        </a:rPr>
                        <m:t>v</m:t>
                      </m:r>
                      <m:r>
                        <a:rPr lang="en-US" sz="1000" b="0" i="1" smtClean="0">
                          <a:latin typeface="Cambria Math" panose="02040503050406030204" pitchFamily="18" charset="0"/>
                        </a:rPr>
                        <m:t>(</m:t>
                      </m:r>
                      <m:r>
                        <a:rPr lang="en-US" sz="1000" b="0" i="1" smtClean="0">
                          <a:latin typeface="Cambria Math" panose="02040503050406030204" pitchFamily="18" charset="0"/>
                        </a:rPr>
                        <m:t>𝑛</m:t>
                      </m:r>
                      <m:r>
                        <a:rPr lang="en-US" sz="1000" b="0" i="1" smtClean="0">
                          <a:latin typeface="Cambria Math" panose="02040503050406030204" pitchFamily="18" charset="0"/>
                        </a:rPr>
                        <m:t>)</m:t>
                      </m:r>
                    </m:oMath>
                  </m:oMathPara>
                </a14:m>
                <a:endParaRPr lang="ru-RU" sz="1000" dirty="0"/>
              </a:p>
            </p:txBody>
          </p:sp>
        </mc:Choice>
        <mc:Fallback xmlns="">
          <p:sp>
            <p:nvSpPr>
              <p:cNvPr id="64" name="TextBox 63">
                <a:extLst>
                  <a:ext uri="{FF2B5EF4-FFF2-40B4-BE49-F238E27FC236}">
                    <a16:creationId xmlns:a16="http://schemas.microsoft.com/office/drawing/2014/main" id="{9F2FD4A0-E5A8-419F-8ECA-E88007FBB91B}"/>
                  </a:ext>
                </a:extLst>
              </p:cNvPr>
              <p:cNvSpPr txBox="1">
                <a:spLocks noRot="1" noChangeAspect="1" noMove="1" noResize="1" noEditPoints="1" noAdjustHandles="1" noChangeArrowheads="1" noChangeShapeType="1" noTextEdit="1"/>
              </p:cNvSpPr>
              <p:nvPr/>
            </p:nvSpPr>
            <p:spPr>
              <a:xfrm>
                <a:off x="10925623" y="3011243"/>
                <a:ext cx="333959" cy="246221"/>
              </a:xfrm>
              <a:prstGeom prst="rect">
                <a:avLst/>
              </a:prstGeom>
              <a:blipFill>
                <a:blip r:embed="rId15"/>
                <a:stretch>
                  <a:fillRect r="-1754" b="-4762"/>
                </a:stretch>
              </a:blipFill>
              <a:ln>
                <a:solidFill>
                  <a:schemeClr val="accent1">
                    <a:shade val="50000"/>
                    <a:alpha val="63000"/>
                  </a:schemeClr>
                </a:solidFill>
              </a:ln>
            </p:spPr>
            <p:txBody>
              <a:bodyPr/>
              <a:lstStyle/>
              <a:p>
                <a:r>
                  <a:rPr lang="ru-RU">
                    <a:noFill/>
                  </a:rPr>
                  <a:t> </a:t>
                </a:r>
              </a:p>
            </p:txBody>
          </p:sp>
        </mc:Fallback>
      </mc:AlternateContent>
      <p:sp>
        <p:nvSpPr>
          <p:cNvPr id="67" name="Прямоугольник: скругленные углы 66">
            <a:extLst>
              <a:ext uri="{FF2B5EF4-FFF2-40B4-BE49-F238E27FC236}">
                <a16:creationId xmlns:a16="http://schemas.microsoft.com/office/drawing/2014/main" id="{EE501306-2308-4E9E-96D7-D9FBE94AD42F}"/>
              </a:ext>
            </a:extLst>
          </p:cNvPr>
          <p:cNvSpPr/>
          <p:nvPr/>
        </p:nvSpPr>
        <p:spPr>
          <a:xfrm>
            <a:off x="5796630" y="2219027"/>
            <a:ext cx="1565364" cy="559771"/>
          </a:xfrm>
          <a:prstGeom prst="roundRect">
            <a:avLst>
              <a:gd name="adj" fmla="val 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Непрерывное изображение</a:t>
            </a:r>
            <a:endParaRPr lang="en-US" sz="1600" dirty="0">
              <a:solidFill>
                <a:schemeClr val="tx1"/>
              </a:solidFill>
            </a:endParaRPr>
          </a:p>
        </p:txBody>
      </p:sp>
      <p:cxnSp>
        <p:nvCxnSpPr>
          <p:cNvPr id="104" name="Прямая со стрелкой 103">
            <a:extLst>
              <a:ext uri="{FF2B5EF4-FFF2-40B4-BE49-F238E27FC236}">
                <a16:creationId xmlns:a16="http://schemas.microsoft.com/office/drawing/2014/main" id="{E91946FD-BA09-451F-9449-D9C255F815C5}"/>
              </a:ext>
            </a:extLst>
          </p:cNvPr>
          <p:cNvCxnSpPr>
            <a:cxnSpLocks/>
            <a:stCxn id="67" idx="3"/>
            <a:endCxn id="27" idx="1"/>
          </p:cNvCxnSpPr>
          <p:nvPr/>
        </p:nvCxnSpPr>
        <p:spPr>
          <a:xfrm>
            <a:off x="7361994" y="2498913"/>
            <a:ext cx="327535" cy="82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800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6CC905-73D9-4B91-B329-95E8632EE2CC}"/>
              </a:ext>
            </a:extLst>
          </p:cNvPr>
          <p:cNvSpPr txBox="1"/>
          <p:nvPr/>
        </p:nvSpPr>
        <p:spPr>
          <a:xfrm>
            <a:off x="1752943" y="1074127"/>
            <a:ext cx="8411390" cy="646331"/>
          </a:xfrm>
          <a:prstGeom prst="rect">
            <a:avLst/>
          </a:prstGeom>
          <a:noFill/>
        </p:spPr>
        <p:txBody>
          <a:bodyPr wrap="square" rtlCol="0" anchor="t">
            <a:spAutoFit/>
          </a:bodyPr>
          <a:lstStyle/>
          <a:p>
            <a:r>
              <a:rPr lang="ru-RU" dirty="0"/>
              <a:t>Первым шагом в алгоритме получения изображения высокого разрешения является увеличение сетки пикселов и последующее оптимальное восстановление.</a:t>
            </a:r>
          </a:p>
        </p:txBody>
      </p:sp>
      <p:sp>
        <p:nvSpPr>
          <p:cNvPr id="7" name="TextBox 6">
            <a:extLst>
              <a:ext uri="{FF2B5EF4-FFF2-40B4-BE49-F238E27FC236}">
                <a16:creationId xmlns:a16="http://schemas.microsoft.com/office/drawing/2014/main" id="{326E3636-BCA3-4628-9B1F-46F1C1392316}"/>
              </a:ext>
            </a:extLst>
          </p:cNvPr>
          <p:cNvSpPr txBox="1"/>
          <p:nvPr/>
        </p:nvSpPr>
        <p:spPr>
          <a:xfrm>
            <a:off x="2351321" y="301539"/>
            <a:ext cx="7898675" cy="369332"/>
          </a:xfrm>
          <a:prstGeom prst="rect">
            <a:avLst/>
          </a:prstGeom>
          <a:noFill/>
        </p:spPr>
        <p:txBody>
          <a:bodyPr wrap="square" rtlCol="0" anchor="ctr" anchorCtr="1">
            <a:spAutoFit/>
          </a:bodyPr>
          <a:lstStyle/>
          <a:p>
            <a:pPr algn="ctr"/>
            <a:r>
              <a:rPr lang="ru-RU" dirty="0">
                <a:solidFill>
                  <a:schemeClr val="bg1"/>
                </a:solidFill>
                <a:latin typeface="Elektra Text Pro" panose="02000503030000020004" pitchFamily="50" charset="-52"/>
              </a:rPr>
              <a:t>Восстановление в кадре. Модель наблюдения</a:t>
            </a: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pPr algn="ctr"/>
              <a:t>6</a:t>
            </a:fld>
            <a:endParaRPr lang="ru-RU" dirty="0">
              <a:solidFill>
                <a:schemeClr val="bg1"/>
              </a:solidFill>
              <a:latin typeface="Elektra Medium Pro" panose="02000803000000020004" pitchFamily="50" charset="-52"/>
            </a:endParaRPr>
          </a:p>
        </p:txBody>
      </p:sp>
      <p:sp>
        <p:nvSpPr>
          <p:cNvPr id="2" name="TextBox 1">
            <a:extLst>
              <a:ext uri="{FF2B5EF4-FFF2-40B4-BE49-F238E27FC236}">
                <a16:creationId xmlns:a16="http://schemas.microsoft.com/office/drawing/2014/main" id="{633DCA99-90B0-4EC9-8AFF-7770D814AAB9}"/>
              </a:ext>
            </a:extLst>
          </p:cNvPr>
          <p:cNvSpPr txBox="1"/>
          <p:nvPr/>
        </p:nvSpPr>
        <p:spPr>
          <a:xfrm>
            <a:off x="1752943" y="1830626"/>
            <a:ext cx="4865610" cy="1200329"/>
          </a:xfrm>
          <a:prstGeom prst="rect">
            <a:avLst/>
          </a:prstGeom>
          <a:noFill/>
        </p:spPr>
        <p:txBody>
          <a:bodyPr wrap="square" rtlCol="0">
            <a:spAutoFit/>
          </a:bodyPr>
          <a:lstStyle/>
          <a:p>
            <a:r>
              <a:rPr lang="ru-RU" dirty="0"/>
              <a:t>На данном этапе работы были получены результаты для одномерного случая для выбранной непрерывно-дискретной модели наблюдения</a:t>
            </a:r>
          </a:p>
        </p:txBody>
      </p:sp>
      <p:graphicFrame>
        <p:nvGraphicFramePr>
          <p:cNvPr id="10" name="Объект 9">
            <a:extLst>
              <a:ext uri="{FF2B5EF4-FFF2-40B4-BE49-F238E27FC236}">
                <a16:creationId xmlns:a16="http://schemas.microsoft.com/office/drawing/2014/main" id="{D7E05323-174F-421A-9BF4-967BF8FDC74E}"/>
              </a:ext>
            </a:extLst>
          </p:cNvPr>
          <p:cNvGraphicFramePr>
            <a:graphicFrameLocks noChangeAspect="1"/>
          </p:cNvGraphicFramePr>
          <p:nvPr>
            <p:extLst>
              <p:ext uri="{D42A27DB-BD31-4B8C-83A1-F6EECF244321}">
                <p14:modId xmlns:p14="http://schemas.microsoft.com/office/powerpoint/2010/main" val="2143945342"/>
              </p:ext>
            </p:extLst>
          </p:nvPr>
        </p:nvGraphicFramePr>
        <p:xfrm>
          <a:off x="1408994" y="4602811"/>
          <a:ext cx="2753109" cy="1034237"/>
        </p:xfrm>
        <a:graphic>
          <a:graphicData uri="http://schemas.openxmlformats.org/presentationml/2006/ole">
            <mc:AlternateContent xmlns:mc="http://schemas.openxmlformats.org/markup-compatibility/2006">
              <mc:Choice xmlns:v="urn:schemas-microsoft-com:vml" Requires="v">
                <p:oleObj r:id="rId4" imgW="1803400" imgH="673100" progId="Equation.DSMT4">
                  <p:embed/>
                </p:oleObj>
              </mc:Choice>
              <mc:Fallback>
                <p:oleObj r:id="rId4" imgW="1803400" imgH="6731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8994" y="4602811"/>
                        <a:ext cx="2753109" cy="1034237"/>
                      </a:xfrm>
                      <a:prstGeom prst="rect">
                        <a:avLst/>
                      </a:prstGeom>
                      <a:noFill/>
                    </p:spPr>
                  </p:pic>
                </p:oleObj>
              </mc:Fallback>
            </mc:AlternateContent>
          </a:graphicData>
        </a:graphic>
      </p:graphicFrame>
      <p:graphicFrame>
        <p:nvGraphicFramePr>
          <p:cNvPr id="12" name="Объект 11">
            <a:extLst>
              <a:ext uri="{FF2B5EF4-FFF2-40B4-BE49-F238E27FC236}">
                <a16:creationId xmlns:a16="http://schemas.microsoft.com/office/drawing/2014/main" id="{53D6EC4F-5168-450E-8F6B-5B11B7F7CF02}"/>
              </a:ext>
            </a:extLst>
          </p:cNvPr>
          <p:cNvGraphicFramePr>
            <a:graphicFrameLocks noChangeAspect="1"/>
          </p:cNvGraphicFramePr>
          <p:nvPr>
            <p:extLst>
              <p:ext uri="{D42A27DB-BD31-4B8C-83A1-F6EECF244321}">
                <p14:modId xmlns:p14="http://schemas.microsoft.com/office/powerpoint/2010/main" val="2984210172"/>
              </p:ext>
            </p:extLst>
          </p:nvPr>
        </p:nvGraphicFramePr>
        <p:xfrm>
          <a:off x="1408994" y="3263049"/>
          <a:ext cx="4625668" cy="1021803"/>
        </p:xfrm>
        <a:graphic>
          <a:graphicData uri="http://schemas.openxmlformats.org/presentationml/2006/ole">
            <mc:AlternateContent xmlns:mc="http://schemas.openxmlformats.org/markup-compatibility/2006">
              <mc:Choice xmlns:v="urn:schemas-microsoft-com:vml" Requires="v">
                <p:oleObj r:id="rId6" imgW="17371080" imgH="3834720" progId="">
                  <p:embed/>
                </p:oleObj>
              </mc:Choice>
              <mc:Fallback>
                <p:oleObj r:id="rId6" imgW="17371080" imgH="3834720" progId="">
                  <p:embed/>
                  <p:pic>
                    <p:nvPicPr>
                      <p:cNvPr id="0" name=""/>
                      <p:cNvPicPr/>
                      <p:nvPr/>
                    </p:nvPicPr>
                    <p:blipFill>
                      <a:blip r:embed="rId7"/>
                      <a:stretch>
                        <a:fillRect/>
                      </a:stretch>
                    </p:blipFill>
                    <p:spPr>
                      <a:xfrm>
                        <a:off x="1408994" y="3263049"/>
                        <a:ext cx="4625668" cy="1021803"/>
                      </a:xfrm>
                      <a:prstGeom prst="rect">
                        <a:avLst/>
                      </a:prstGeom>
                    </p:spPr>
                  </p:pic>
                </p:oleObj>
              </mc:Fallback>
            </mc:AlternateContent>
          </a:graphicData>
        </a:graphic>
      </p:graphicFrame>
      <p:pic>
        <p:nvPicPr>
          <p:cNvPr id="15" name="Рисунок 14">
            <a:extLst>
              <a:ext uri="{FF2B5EF4-FFF2-40B4-BE49-F238E27FC236}">
                <a16:creationId xmlns:a16="http://schemas.microsoft.com/office/drawing/2014/main" id="{25ED99E6-9A2F-4273-B9CE-FAFC07110E84}"/>
              </a:ext>
            </a:extLst>
          </p:cNvPr>
          <p:cNvPicPr>
            <a:picLocks noChangeAspect="1"/>
          </p:cNvPicPr>
          <p:nvPr/>
        </p:nvPicPr>
        <p:blipFill rotWithShape="1">
          <a:blip r:embed="rId8"/>
          <a:srcRect t="7061" b="4873"/>
          <a:stretch/>
        </p:blipFill>
        <p:spPr>
          <a:xfrm>
            <a:off x="4401550" y="4602811"/>
            <a:ext cx="1899108" cy="538204"/>
          </a:xfrm>
          <a:prstGeom prst="rect">
            <a:avLst/>
          </a:prstGeom>
        </p:spPr>
      </p:pic>
      <p:pic>
        <p:nvPicPr>
          <p:cNvPr id="24" name="Рисунок 23">
            <a:extLst>
              <a:ext uri="{FF2B5EF4-FFF2-40B4-BE49-F238E27FC236}">
                <a16:creationId xmlns:a16="http://schemas.microsoft.com/office/drawing/2014/main" id="{A5EC56FD-CFD4-4B7F-B35E-7980E8877E50}"/>
              </a:ext>
            </a:extLst>
          </p:cNvPr>
          <p:cNvPicPr>
            <a:picLocks noChangeAspect="1"/>
          </p:cNvPicPr>
          <p:nvPr/>
        </p:nvPicPr>
        <p:blipFill>
          <a:blip r:embed="rId9"/>
          <a:stretch>
            <a:fillRect/>
          </a:stretch>
        </p:blipFill>
        <p:spPr>
          <a:xfrm>
            <a:off x="4401550" y="5243671"/>
            <a:ext cx="1063782" cy="246675"/>
          </a:xfrm>
          <a:prstGeom prst="rect">
            <a:avLst/>
          </a:prstGeom>
        </p:spPr>
      </p:pic>
      <p:graphicFrame>
        <p:nvGraphicFramePr>
          <p:cNvPr id="13" name="Диаграмма 12">
            <a:extLst>
              <a:ext uri="{FF2B5EF4-FFF2-40B4-BE49-F238E27FC236}">
                <a16:creationId xmlns:a16="http://schemas.microsoft.com/office/drawing/2014/main" id="{3DB4D0A5-C1D3-4F33-A8D5-FA9FBA6E8411}"/>
              </a:ext>
            </a:extLst>
          </p:cNvPr>
          <p:cNvGraphicFramePr>
            <a:graphicFrameLocks/>
          </p:cNvGraphicFramePr>
          <p:nvPr>
            <p:extLst>
              <p:ext uri="{D42A27DB-BD31-4B8C-83A1-F6EECF244321}">
                <p14:modId xmlns:p14="http://schemas.microsoft.com/office/powerpoint/2010/main" val="4105737026"/>
              </p:ext>
            </p:extLst>
          </p:nvPr>
        </p:nvGraphicFramePr>
        <p:xfrm>
          <a:off x="6618553" y="1830626"/>
          <a:ext cx="5917546" cy="4220873"/>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412600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6E3636-BCA3-4628-9B1F-46F1C1392316}"/>
              </a:ext>
            </a:extLst>
          </p:cNvPr>
          <p:cNvSpPr txBox="1"/>
          <p:nvPr/>
        </p:nvSpPr>
        <p:spPr>
          <a:xfrm>
            <a:off x="2351321" y="163040"/>
            <a:ext cx="7898675" cy="646331"/>
          </a:xfrm>
          <a:prstGeom prst="rect">
            <a:avLst/>
          </a:prstGeom>
          <a:noFill/>
        </p:spPr>
        <p:txBody>
          <a:bodyPr wrap="square" rtlCol="0" anchor="ctr" anchorCtr="1">
            <a:spAutoFit/>
          </a:bodyPr>
          <a:lstStyle/>
          <a:p>
            <a:pPr algn="ctr"/>
            <a:r>
              <a:rPr lang="ru-RU" dirty="0">
                <a:solidFill>
                  <a:schemeClr val="bg1"/>
                </a:solidFill>
                <a:latin typeface="Elektra Text Pro" panose="02000503030000020004" pitchFamily="50" charset="-52"/>
              </a:rPr>
              <a:t>Геометрическое согласование серии кадров. </a:t>
            </a:r>
          </a:p>
          <a:p>
            <a:pPr algn="ctr"/>
            <a:r>
              <a:rPr lang="ru-RU" dirty="0">
                <a:solidFill>
                  <a:schemeClr val="bg1"/>
                </a:solidFill>
                <a:latin typeface="Elektra Text Pro" panose="02000503030000020004" pitchFamily="50" charset="-52"/>
              </a:rPr>
              <a:t>Сравнительное исследование</a:t>
            </a: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pPr algn="ctr"/>
              <a:t>7</a:t>
            </a:fld>
            <a:endParaRPr lang="ru-RU" dirty="0">
              <a:solidFill>
                <a:schemeClr val="bg1"/>
              </a:solidFill>
              <a:latin typeface="Elektra Medium Pro" panose="02000803000000020004" pitchFamily="50" charset="-52"/>
            </a:endParaRPr>
          </a:p>
        </p:txBody>
      </p:sp>
      <p:sp>
        <p:nvSpPr>
          <p:cNvPr id="3" name="TextBox 2">
            <a:extLst>
              <a:ext uri="{FF2B5EF4-FFF2-40B4-BE49-F238E27FC236}">
                <a16:creationId xmlns:a16="http://schemas.microsoft.com/office/drawing/2014/main" id="{86C2E752-552C-46A1-BDEB-F25BE146CA01}"/>
              </a:ext>
            </a:extLst>
          </p:cNvPr>
          <p:cNvSpPr txBox="1"/>
          <p:nvPr/>
        </p:nvSpPr>
        <p:spPr>
          <a:xfrm>
            <a:off x="988249" y="1809940"/>
            <a:ext cx="4913455" cy="1200329"/>
          </a:xfrm>
          <a:prstGeom prst="rect">
            <a:avLst/>
          </a:prstGeom>
          <a:noFill/>
        </p:spPr>
        <p:txBody>
          <a:bodyPr wrap="square" rtlCol="0">
            <a:spAutoFit/>
          </a:bodyPr>
          <a:lstStyle/>
          <a:p>
            <a:r>
              <a:rPr lang="ru-RU" dirty="0">
                <a:solidFill>
                  <a:srgbClr val="191000"/>
                </a:solidFill>
                <a:latin typeface="Lora"/>
              </a:rPr>
              <a:t>В данной работе были исследованы 12 алгоритмов геометрического согласования. Расчёты проводились на тестовой последовательности кадров. </a:t>
            </a:r>
          </a:p>
        </p:txBody>
      </p:sp>
      <p:graphicFrame>
        <p:nvGraphicFramePr>
          <p:cNvPr id="5" name="Таблица 4">
            <a:extLst>
              <a:ext uri="{FF2B5EF4-FFF2-40B4-BE49-F238E27FC236}">
                <a16:creationId xmlns:a16="http://schemas.microsoft.com/office/drawing/2014/main" id="{A5D48A94-CDF2-4266-9F00-79F248EC101D}"/>
              </a:ext>
            </a:extLst>
          </p:cNvPr>
          <p:cNvGraphicFramePr>
            <a:graphicFrameLocks noGrp="1"/>
          </p:cNvGraphicFramePr>
          <p:nvPr>
            <p:extLst>
              <p:ext uri="{D42A27DB-BD31-4B8C-83A1-F6EECF244321}">
                <p14:modId xmlns:p14="http://schemas.microsoft.com/office/powerpoint/2010/main" val="755920161"/>
              </p:ext>
            </p:extLst>
          </p:nvPr>
        </p:nvGraphicFramePr>
        <p:xfrm>
          <a:off x="5901704" y="1809940"/>
          <a:ext cx="5677356" cy="4277377"/>
        </p:xfrm>
        <a:graphic>
          <a:graphicData uri="http://schemas.openxmlformats.org/drawingml/2006/table">
            <a:tbl>
              <a:tblPr firstRow="1" firstCol="1" bandRow="1">
                <a:tableStyleId>{5C22544A-7EE6-4342-B048-85BDC9FD1C3A}</a:tableStyleId>
              </a:tblPr>
              <a:tblGrid>
                <a:gridCol w="4379936">
                  <a:extLst>
                    <a:ext uri="{9D8B030D-6E8A-4147-A177-3AD203B41FA5}">
                      <a16:colId xmlns:a16="http://schemas.microsoft.com/office/drawing/2014/main" val="2754457706"/>
                    </a:ext>
                  </a:extLst>
                </a:gridCol>
                <a:gridCol w="1297420">
                  <a:extLst>
                    <a:ext uri="{9D8B030D-6E8A-4147-A177-3AD203B41FA5}">
                      <a16:colId xmlns:a16="http://schemas.microsoft.com/office/drawing/2014/main" val="2907282714"/>
                    </a:ext>
                  </a:extLst>
                </a:gridCol>
              </a:tblGrid>
              <a:tr h="522958">
                <a:tc>
                  <a:txBody>
                    <a:bodyPr/>
                    <a:lstStyle/>
                    <a:p>
                      <a:pPr algn="ctr">
                        <a:lnSpc>
                          <a:spcPct val="115000"/>
                        </a:lnSpc>
                        <a:spcAft>
                          <a:spcPts val="1000"/>
                        </a:spcAft>
                      </a:pPr>
                      <a:r>
                        <a:rPr lang="ru-RU" sz="1200" dirty="0">
                          <a:effectLst/>
                        </a:rPr>
                        <a:t>Наименование метода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200">
                          <a:effectLst/>
                        </a:rPr>
                        <a:t>Среднее  СКО согласования</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extLst>
                  <a:ext uri="{0D108BD9-81ED-4DB2-BD59-A6C34878D82A}">
                    <a16:rowId xmlns:a16="http://schemas.microsoft.com/office/drawing/2014/main" val="1979997041"/>
                  </a:ext>
                </a:extLst>
              </a:tr>
              <a:tr h="390269">
                <a:tc>
                  <a:txBody>
                    <a:bodyPr/>
                    <a:lstStyle/>
                    <a:p>
                      <a:pPr>
                        <a:lnSpc>
                          <a:spcPct val="115000"/>
                        </a:lnSpc>
                        <a:spcAft>
                          <a:spcPts val="1000"/>
                        </a:spcAft>
                      </a:pPr>
                      <a:r>
                        <a:rPr lang="ru-RU" sz="1200">
                          <a:effectLst/>
                        </a:rPr>
                        <a:t>1. С использованием особых точек, дескриптор </a:t>
                      </a:r>
                      <a:r>
                        <a:rPr lang="en-US" sz="1200">
                          <a:effectLst/>
                        </a:rPr>
                        <a:t>SIFT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200" dirty="0">
                          <a:effectLst/>
                        </a:rPr>
                        <a:t>29,017</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extLst>
                  <a:ext uri="{0D108BD9-81ED-4DB2-BD59-A6C34878D82A}">
                    <a16:rowId xmlns:a16="http://schemas.microsoft.com/office/drawing/2014/main" val="3552433742"/>
                  </a:ext>
                </a:extLst>
              </a:tr>
              <a:tr h="390269">
                <a:tc>
                  <a:txBody>
                    <a:bodyPr/>
                    <a:lstStyle/>
                    <a:p>
                      <a:pPr>
                        <a:lnSpc>
                          <a:spcPct val="115000"/>
                        </a:lnSpc>
                        <a:spcAft>
                          <a:spcPts val="1000"/>
                        </a:spcAft>
                      </a:pPr>
                      <a:r>
                        <a:rPr lang="ru-RU" sz="1200" dirty="0">
                          <a:effectLst/>
                        </a:rPr>
                        <a:t>2. С использованием особых точек, дескриптор </a:t>
                      </a:r>
                      <a:r>
                        <a:rPr lang="en-US" sz="1200" dirty="0">
                          <a:effectLst/>
                        </a:rPr>
                        <a:t>SURF</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200">
                          <a:effectLst/>
                        </a:rPr>
                        <a:t>29,264</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extLst>
                  <a:ext uri="{0D108BD9-81ED-4DB2-BD59-A6C34878D82A}">
                    <a16:rowId xmlns:a16="http://schemas.microsoft.com/office/drawing/2014/main" val="4177331548"/>
                  </a:ext>
                </a:extLst>
              </a:tr>
              <a:tr h="390269">
                <a:tc>
                  <a:txBody>
                    <a:bodyPr/>
                    <a:lstStyle/>
                    <a:p>
                      <a:pPr>
                        <a:lnSpc>
                          <a:spcPct val="115000"/>
                        </a:lnSpc>
                        <a:spcAft>
                          <a:spcPts val="1000"/>
                        </a:spcAft>
                      </a:pPr>
                      <a:r>
                        <a:rPr lang="ru-RU" sz="1200" dirty="0">
                          <a:effectLst/>
                        </a:rPr>
                        <a:t>3. С использованием особых точек, дескриптор </a:t>
                      </a:r>
                      <a:r>
                        <a:rPr lang="en-US" sz="1200" dirty="0">
                          <a:effectLst/>
                        </a:rPr>
                        <a:t>BRIEF</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200">
                          <a:effectLst/>
                        </a:rPr>
                        <a:t>29,205</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extLst>
                  <a:ext uri="{0D108BD9-81ED-4DB2-BD59-A6C34878D82A}">
                    <a16:rowId xmlns:a16="http://schemas.microsoft.com/office/drawing/2014/main" val="540795510"/>
                  </a:ext>
                </a:extLst>
              </a:tr>
              <a:tr h="390269">
                <a:tc>
                  <a:txBody>
                    <a:bodyPr/>
                    <a:lstStyle/>
                    <a:p>
                      <a:pPr>
                        <a:lnSpc>
                          <a:spcPct val="115000"/>
                        </a:lnSpc>
                        <a:spcAft>
                          <a:spcPts val="1000"/>
                        </a:spcAft>
                      </a:pPr>
                      <a:r>
                        <a:rPr lang="ru-RU" sz="1200" dirty="0">
                          <a:effectLst/>
                        </a:rPr>
                        <a:t>4. С использованием особых точек, дескриптор </a:t>
                      </a:r>
                      <a:r>
                        <a:rPr lang="en-US" sz="1200" dirty="0">
                          <a:effectLst/>
                        </a:rPr>
                        <a:t>ORB</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200">
                          <a:effectLst/>
                        </a:rPr>
                        <a:t>28,841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extLst>
                  <a:ext uri="{0D108BD9-81ED-4DB2-BD59-A6C34878D82A}">
                    <a16:rowId xmlns:a16="http://schemas.microsoft.com/office/drawing/2014/main" val="3125397082"/>
                  </a:ext>
                </a:extLst>
              </a:tr>
              <a:tr h="257582">
                <a:tc>
                  <a:txBody>
                    <a:bodyPr/>
                    <a:lstStyle/>
                    <a:p>
                      <a:pPr>
                        <a:lnSpc>
                          <a:spcPct val="115000"/>
                        </a:lnSpc>
                        <a:spcAft>
                          <a:spcPts val="1000"/>
                        </a:spcAft>
                      </a:pPr>
                      <a:r>
                        <a:rPr lang="ru-RU" sz="1200" dirty="0">
                          <a:effectLst/>
                        </a:rPr>
                        <a:t>5. Пирамидальный подход, сдвиг</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200">
                          <a:effectLst/>
                        </a:rPr>
                        <a:t>27,551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extLst>
                  <a:ext uri="{0D108BD9-81ED-4DB2-BD59-A6C34878D82A}">
                    <a16:rowId xmlns:a16="http://schemas.microsoft.com/office/drawing/2014/main" val="1425750567"/>
                  </a:ext>
                </a:extLst>
              </a:tr>
              <a:tr h="257582">
                <a:tc>
                  <a:txBody>
                    <a:bodyPr/>
                    <a:lstStyle/>
                    <a:p>
                      <a:pPr>
                        <a:lnSpc>
                          <a:spcPct val="115000"/>
                        </a:lnSpc>
                        <a:spcAft>
                          <a:spcPts val="1000"/>
                        </a:spcAft>
                      </a:pPr>
                      <a:r>
                        <a:rPr lang="ru-RU" sz="1200" dirty="0">
                          <a:effectLst/>
                        </a:rPr>
                        <a:t>6. Пирамидальный подход, сдвиг и поворот</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200">
                          <a:effectLst/>
                        </a:rPr>
                        <a:t>23,506</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extLst>
                  <a:ext uri="{0D108BD9-81ED-4DB2-BD59-A6C34878D82A}">
                    <a16:rowId xmlns:a16="http://schemas.microsoft.com/office/drawing/2014/main" val="2610998531"/>
                  </a:ext>
                </a:extLst>
              </a:tr>
              <a:tr h="257582">
                <a:tc>
                  <a:txBody>
                    <a:bodyPr/>
                    <a:lstStyle/>
                    <a:p>
                      <a:pPr>
                        <a:lnSpc>
                          <a:spcPct val="115000"/>
                        </a:lnSpc>
                        <a:spcAft>
                          <a:spcPts val="1000"/>
                        </a:spcAft>
                      </a:pPr>
                      <a:r>
                        <a:rPr lang="ru-RU" sz="1200">
                          <a:effectLst/>
                        </a:rPr>
                        <a:t>7. Пирамидальный подход,  сдвиг-масштаб-поворот</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200">
                          <a:effectLst/>
                        </a:rPr>
                        <a:t>23,465</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extLst>
                  <a:ext uri="{0D108BD9-81ED-4DB2-BD59-A6C34878D82A}">
                    <a16:rowId xmlns:a16="http://schemas.microsoft.com/office/drawing/2014/main" val="264940428"/>
                  </a:ext>
                </a:extLst>
              </a:tr>
              <a:tr h="257582">
                <a:tc>
                  <a:txBody>
                    <a:bodyPr/>
                    <a:lstStyle/>
                    <a:p>
                      <a:pPr>
                        <a:lnSpc>
                          <a:spcPct val="115000"/>
                        </a:lnSpc>
                        <a:spcAft>
                          <a:spcPts val="1000"/>
                        </a:spcAft>
                      </a:pPr>
                      <a:r>
                        <a:rPr lang="ru-RU" sz="1200" dirty="0">
                          <a:effectLst/>
                        </a:rPr>
                        <a:t>8. Пирамидальный подход, аффинное преобразование</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200" dirty="0">
                          <a:effectLst/>
                        </a:rPr>
                        <a:t>23,155</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solidFill>
                      <a:srgbClr val="00B050">
                        <a:alpha val="27000"/>
                      </a:srgbClr>
                    </a:solidFill>
                  </a:tcPr>
                </a:tc>
                <a:extLst>
                  <a:ext uri="{0D108BD9-81ED-4DB2-BD59-A6C34878D82A}">
                    <a16:rowId xmlns:a16="http://schemas.microsoft.com/office/drawing/2014/main" val="196234122"/>
                  </a:ext>
                </a:extLst>
              </a:tr>
              <a:tr h="390269">
                <a:tc>
                  <a:txBody>
                    <a:bodyPr/>
                    <a:lstStyle/>
                    <a:p>
                      <a:pPr>
                        <a:lnSpc>
                          <a:spcPct val="115000"/>
                        </a:lnSpc>
                        <a:spcAft>
                          <a:spcPts val="1000"/>
                        </a:spcAft>
                      </a:pPr>
                      <a:r>
                        <a:rPr lang="ru-RU" sz="1200">
                          <a:effectLst/>
                        </a:rPr>
                        <a:t>9. Пирамидальный подход, билинейное преобразование</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200" dirty="0">
                          <a:effectLst/>
                        </a:rPr>
                        <a:t>23,272</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extLst>
                  <a:ext uri="{0D108BD9-81ED-4DB2-BD59-A6C34878D82A}">
                    <a16:rowId xmlns:a16="http://schemas.microsoft.com/office/drawing/2014/main" val="1943906092"/>
                  </a:ext>
                </a:extLst>
              </a:tr>
              <a:tr h="257582">
                <a:tc>
                  <a:txBody>
                    <a:bodyPr/>
                    <a:lstStyle/>
                    <a:p>
                      <a:pPr>
                        <a:lnSpc>
                          <a:spcPct val="115000"/>
                        </a:lnSpc>
                        <a:spcAft>
                          <a:spcPts val="1000"/>
                        </a:spcAft>
                      </a:pPr>
                      <a:r>
                        <a:rPr lang="ru-RU" sz="1200">
                          <a:effectLst/>
                        </a:rPr>
                        <a:t>10. С использованием пиков ВКФ</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200">
                          <a:effectLst/>
                        </a:rPr>
                        <a:t>27,879</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extLst>
                  <a:ext uri="{0D108BD9-81ED-4DB2-BD59-A6C34878D82A}">
                    <a16:rowId xmlns:a16="http://schemas.microsoft.com/office/drawing/2014/main" val="1253645444"/>
                  </a:ext>
                </a:extLst>
              </a:tr>
              <a:tr h="257582">
                <a:tc>
                  <a:txBody>
                    <a:bodyPr/>
                    <a:lstStyle/>
                    <a:p>
                      <a:pPr>
                        <a:lnSpc>
                          <a:spcPct val="115000"/>
                        </a:lnSpc>
                        <a:spcAft>
                          <a:spcPts val="1000"/>
                        </a:spcAft>
                      </a:pPr>
                      <a:r>
                        <a:rPr lang="ru-RU" sz="1200">
                          <a:effectLst/>
                        </a:rPr>
                        <a:t>11. С использованием пиков ВКФ, с χ</a:t>
                      </a:r>
                      <a:r>
                        <a:rPr lang="ru-RU" sz="1200" baseline="30000">
                          <a:effectLst/>
                        </a:rPr>
                        <a:t>2</a:t>
                      </a:r>
                      <a:r>
                        <a:rPr lang="ru-RU" sz="1200">
                          <a:effectLst/>
                        </a:rPr>
                        <a:t>-мерой</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200">
                          <a:effectLst/>
                        </a:rPr>
                        <a:t>27,842</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extLst>
                  <a:ext uri="{0D108BD9-81ED-4DB2-BD59-A6C34878D82A}">
                    <a16:rowId xmlns:a16="http://schemas.microsoft.com/office/drawing/2014/main" val="2736165318"/>
                  </a:ext>
                </a:extLst>
              </a:tr>
              <a:tr h="257582">
                <a:tc>
                  <a:txBody>
                    <a:bodyPr/>
                    <a:lstStyle/>
                    <a:p>
                      <a:pPr>
                        <a:lnSpc>
                          <a:spcPct val="115000"/>
                        </a:lnSpc>
                        <a:spcAft>
                          <a:spcPts val="1000"/>
                        </a:spcAft>
                      </a:pPr>
                      <a:r>
                        <a:rPr lang="ru-RU" sz="1200" dirty="0">
                          <a:effectLst/>
                        </a:rPr>
                        <a:t>12. С использованием оптического потока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200" dirty="0">
                          <a:effectLst/>
                        </a:rPr>
                        <a:t>29,419</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extLst>
                  <a:ext uri="{0D108BD9-81ED-4DB2-BD59-A6C34878D82A}">
                    <a16:rowId xmlns:a16="http://schemas.microsoft.com/office/drawing/2014/main" val="3571015684"/>
                  </a:ext>
                </a:extLst>
              </a:tr>
            </a:tbl>
          </a:graphicData>
        </a:graphic>
      </p:graphicFrame>
      <p:sp>
        <p:nvSpPr>
          <p:cNvPr id="13" name="TextBox 12">
            <a:extLst>
              <a:ext uri="{FF2B5EF4-FFF2-40B4-BE49-F238E27FC236}">
                <a16:creationId xmlns:a16="http://schemas.microsoft.com/office/drawing/2014/main" id="{96E25E8B-F240-4E42-81C7-45C014D9C8A6}"/>
              </a:ext>
            </a:extLst>
          </p:cNvPr>
          <p:cNvSpPr txBox="1"/>
          <p:nvPr/>
        </p:nvSpPr>
        <p:spPr>
          <a:xfrm>
            <a:off x="1752943" y="1074127"/>
            <a:ext cx="8411390" cy="646331"/>
          </a:xfrm>
          <a:prstGeom prst="rect">
            <a:avLst/>
          </a:prstGeom>
          <a:noFill/>
        </p:spPr>
        <p:txBody>
          <a:bodyPr wrap="square" rtlCol="0" anchor="t">
            <a:spAutoFit/>
          </a:bodyPr>
          <a:lstStyle/>
          <a:p>
            <a:r>
              <a:rPr lang="ru-RU" b="0" i="0" dirty="0">
                <a:solidFill>
                  <a:srgbClr val="191000"/>
                </a:solidFill>
                <a:effectLst/>
                <a:latin typeface="Lora"/>
              </a:rPr>
              <a:t>Для взвешенного суммирования кадров необходимо, чтобы они были геометрически согласованы.</a:t>
            </a:r>
            <a:endParaRPr lang="ru-RU"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E39D376-CE95-4F44-B7F7-D23604C024AD}"/>
                  </a:ext>
                </a:extLst>
              </p:cNvPr>
              <p:cNvSpPr txBox="1"/>
              <p:nvPr/>
            </p:nvSpPr>
            <p:spPr>
              <a:xfrm>
                <a:off x="1087074" y="5185467"/>
                <a:ext cx="3951112" cy="9018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b="0" i="1" smtClean="0">
                          <a:latin typeface="Cambria Math" panose="02040503050406030204" pitchFamily="18" charset="0"/>
                          <a:ea typeface="Cambria Math" panose="02040503050406030204" pitchFamily="18" charset="0"/>
                        </a:rPr>
                        <m:t>𝜎</m:t>
                      </m:r>
                      <m:r>
                        <a:rPr lang="ru-RU" i="0">
                          <a:latin typeface="Cambria Math" panose="02040503050406030204" pitchFamily="18" charset="0"/>
                        </a:rPr>
                        <m:t> = </m:t>
                      </m:r>
                      <m:f>
                        <m:fPr>
                          <m:ctrlPr>
                            <a:rPr lang="ru-RU" i="1">
                              <a:solidFill>
                                <a:srgbClr val="836967"/>
                              </a:solidFill>
                              <a:latin typeface="Cambria Math" panose="02040503050406030204" pitchFamily="18" charset="0"/>
                            </a:rPr>
                          </m:ctrlPr>
                        </m:fPr>
                        <m:num>
                          <m:r>
                            <a:rPr lang="ru-RU" i="0">
                              <a:latin typeface="Cambria Math" panose="02040503050406030204" pitchFamily="18" charset="0"/>
                            </a:rPr>
                            <m:t>1</m:t>
                          </m:r>
                        </m:num>
                        <m:den>
                          <m:r>
                            <a:rPr lang="ru-RU" i="1">
                              <a:latin typeface="Cambria Math" panose="02040503050406030204" pitchFamily="18" charset="0"/>
                            </a:rPr>
                            <m:t>𝑚𝑛</m:t>
                          </m:r>
                        </m:den>
                      </m:f>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𝑖</m:t>
                          </m:r>
                          <m:r>
                            <a:rPr lang="ru-RU" i="0">
                              <a:latin typeface="Cambria Math" panose="02040503050406030204" pitchFamily="18" charset="0"/>
                            </a:rPr>
                            <m:t>=0</m:t>
                          </m:r>
                        </m:sub>
                        <m:sup>
                          <m:r>
                            <a:rPr lang="ru-RU" i="1">
                              <a:latin typeface="Cambria Math" panose="02040503050406030204" pitchFamily="18" charset="0"/>
                            </a:rPr>
                            <m:t>𝑚</m:t>
                          </m:r>
                          <m:r>
                            <a:rPr lang="ru-RU" i="0">
                              <a:latin typeface="Cambria Math" panose="02040503050406030204" pitchFamily="18" charset="0"/>
                            </a:rPr>
                            <m:t>−1</m:t>
                          </m:r>
                        </m:sup>
                        <m:e>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𝑗</m:t>
                              </m:r>
                              <m:r>
                                <a:rPr lang="ru-RU" i="0">
                                  <a:latin typeface="Cambria Math" panose="02040503050406030204" pitchFamily="18" charset="0"/>
                                </a:rPr>
                                <m:t>=0</m:t>
                              </m:r>
                            </m:sub>
                            <m:sup>
                              <m:r>
                                <a:rPr lang="ru-RU" i="1">
                                  <a:latin typeface="Cambria Math" panose="02040503050406030204" pitchFamily="18" charset="0"/>
                                </a:rPr>
                                <m:t>𝑛</m:t>
                              </m:r>
                              <m:r>
                                <a:rPr lang="ru-RU" i="0">
                                  <a:latin typeface="Cambria Math" panose="02040503050406030204" pitchFamily="18" charset="0"/>
                                </a:rPr>
                                <m:t>−1</m:t>
                              </m:r>
                            </m:sup>
                            <m:e>
                              <m:sSup>
                                <m:sSupPr>
                                  <m:ctrlPr>
                                    <a:rPr lang="ru-RU" i="1">
                                      <a:solidFill>
                                        <a:srgbClr val="836967"/>
                                      </a:solidFill>
                                      <a:latin typeface="Cambria Math" panose="02040503050406030204" pitchFamily="18" charset="0"/>
                                    </a:rPr>
                                  </m:ctrlPr>
                                </m:sSupPr>
                                <m:e>
                                  <m:d>
                                    <m:dPr>
                                      <m:begChr m:val="|"/>
                                      <m:endChr m:val="|"/>
                                      <m:ctrlPr>
                                        <a:rPr lang="ru-RU" i="1">
                                          <a:latin typeface="Cambria Math" panose="02040503050406030204" pitchFamily="18" charset="0"/>
                                        </a:rPr>
                                      </m:ctrlPr>
                                    </m:dPr>
                                    <m:e>
                                      <m:r>
                                        <a:rPr lang="ru-RU" i="1">
                                          <a:latin typeface="Cambria Math" panose="02040503050406030204" pitchFamily="18" charset="0"/>
                                        </a:rPr>
                                        <m:t>𝐼</m:t>
                                      </m:r>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𝑖</m:t>
                                          </m:r>
                                          <m:r>
                                            <a:rPr lang="ru-RU" i="0">
                                              <a:latin typeface="Cambria Math" panose="02040503050406030204" pitchFamily="18" charset="0"/>
                                            </a:rPr>
                                            <m:t>,</m:t>
                                          </m:r>
                                          <m:r>
                                            <a:rPr lang="ru-RU" i="1">
                                              <a:latin typeface="Cambria Math" panose="02040503050406030204" pitchFamily="18" charset="0"/>
                                            </a:rPr>
                                            <m:t>𝑗</m:t>
                                          </m:r>
                                        </m:e>
                                      </m:d>
                                      <m:r>
                                        <a:rPr lang="ru-RU" i="0">
                                          <a:latin typeface="Cambria Math" panose="02040503050406030204" pitchFamily="18" charset="0"/>
                                        </a:rPr>
                                        <m:t>−</m:t>
                                      </m:r>
                                      <m:r>
                                        <a:rPr lang="ru-RU" i="1">
                                          <a:latin typeface="Cambria Math" panose="02040503050406030204" pitchFamily="18" charset="0"/>
                                        </a:rPr>
                                        <m:t>𝐾</m:t>
                                      </m:r>
                                      <m:d>
                                        <m:dPr>
                                          <m:sepChr m:val=","/>
                                          <m:ctrlPr>
                                            <a:rPr lang="ru-RU" i="1">
                                              <a:latin typeface="Cambria Math" panose="02040503050406030204" pitchFamily="18" charset="0"/>
                                            </a:rPr>
                                          </m:ctrlPr>
                                        </m:dPr>
                                        <m:e>
                                          <m:r>
                                            <a:rPr lang="ru-RU" i="1">
                                              <a:latin typeface="Cambria Math" panose="02040503050406030204" pitchFamily="18" charset="0"/>
                                            </a:rPr>
                                            <m:t>𝑖</m:t>
                                          </m:r>
                                        </m:e>
                                        <m:e>
                                          <m:r>
                                            <a:rPr lang="ru-RU" i="1">
                                              <a:latin typeface="Cambria Math" panose="02040503050406030204" pitchFamily="18" charset="0"/>
                                            </a:rPr>
                                            <m:t>𝑗</m:t>
                                          </m:r>
                                        </m:e>
                                      </m:d>
                                    </m:e>
                                  </m:d>
                                </m:e>
                                <m:sup>
                                  <m:r>
                                    <a:rPr lang="ru-RU" i="0">
                                      <a:latin typeface="Cambria Math" panose="02040503050406030204" pitchFamily="18" charset="0"/>
                                    </a:rPr>
                                    <m:t>2</m:t>
                                  </m:r>
                                </m:sup>
                              </m:sSup>
                            </m:e>
                          </m:nary>
                        </m:e>
                      </m:nary>
                    </m:oMath>
                  </m:oMathPara>
                </a14:m>
                <a:endParaRPr lang="ru-RU" dirty="0"/>
              </a:p>
            </p:txBody>
          </p:sp>
        </mc:Choice>
        <mc:Fallback xmlns="">
          <p:sp>
            <p:nvSpPr>
              <p:cNvPr id="14" name="TextBox 13">
                <a:extLst>
                  <a:ext uri="{FF2B5EF4-FFF2-40B4-BE49-F238E27FC236}">
                    <a16:creationId xmlns:a16="http://schemas.microsoft.com/office/drawing/2014/main" id="{AE39D376-CE95-4F44-B7F7-D23604C024AD}"/>
                  </a:ext>
                </a:extLst>
              </p:cNvPr>
              <p:cNvSpPr txBox="1">
                <a:spLocks noRot="1" noChangeAspect="1" noMove="1" noResize="1" noEditPoints="1" noAdjustHandles="1" noChangeArrowheads="1" noChangeShapeType="1" noTextEdit="1"/>
              </p:cNvSpPr>
              <p:nvPr/>
            </p:nvSpPr>
            <p:spPr>
              <a:xfrm>
                <a:off x="1087074" y="5185467"/>
                <a:ext cx="3951112" cy="901850"/>
              </a:xfrm>
              <a:prstGeom prst="rect">
                <a:avLst/>
              </a:prstGeom>
              <a:blipFill>
                <a:blip r:embed="rId4"/>
                <a:stretch>
                  <a:fillRect/>
                </a:stretch>
              </a:blipFill>
            </p:spPr>
            <p:txBody>
              <a:bodyPr/>
              <a:lstStyle/>
              <a:p>
                <a:r>
                  <a:rPr lang="ru-RU">
                    <a:noFill/>
                  </a:rPr>
                  <a:t> </a:t>
                </a:r>
              </a:p>
            </p:txBody>
          </p:sp>
        </mc:Fallback>
      </mc:AlternateContent>
      <p:sp>
        <p:nvSpPr>
          <p:cNvPr id="16" name="TextBox 15">
            <a:extLst>
              <a:ext uri="{FF2B5EF4-FFF2-40B4-BE49-F238E27FC236}">
                <a16:creationId xmlns:a16="http://schemas.microsoft.com/office/drawing/2014/main" id="{248C69B5-1ECF-4481-92D4-616FDF559086}"/>
              </a:ext>
            </a:extLst>
          </p:cNvPr>
          <p:cNvSpPr txBox="1"/>
          <p:nvPr/>
        </p:nvSpPr>
        <p:spPr>
          <a:xfrm>
            <a:off x="988249" y="4262137"/>
            <a:ext cx="4913455" cy="923330"/>
          </a:xfrm>
          <a:prstGeom prst="rect">
            <a:avLst/>
          </a:prstGeom>
          <a:noFill/>
        </p:spPr>
        <p:txBody>
          <a:bodyPr wrap="square">
            <a:spAutoFit/>
          </a:bodyPr>
          <a:lstStyle/>
          <a:p>
            <a:r>
              <a:rPr lang="ru-RU" dirty="0">
                <a:solidFill>
                  <a:srgbClr val="191000"/>
                </a:solidFill>
                <a:latin typeface="Lora"/>
              </a:rPr>
              <a:t>В моей работе мерой эффективности работы алгоритма было принято считать среднеквадратичное отклонение (СКО). </a:t>
            </a:r>
          </a:p>
        </p:txBody>
      </p:sp>
      <p:pic>
        <p:nvPicPr>
          <p:cNvPr id="6" name="Рисунок 5">
            <a:extLst>
              <a:ext uri="{FF2B5EF4-FFF2-40B4-BE49-F238E27FC236}">
                <a16:creationId xmlns:a16="http://schemas.microsoft.com/office/drawing/2014/main" id="{3A474C49-09AB-4BC8-8B07-E028C94641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7074" y="3077715"/>
            <a:ext cx="1078923" cy="1078923"/>
          </a:xfrm>
          <a:prstGeom prst="rect">
            <a:avLst/>
          </a:prstGeom>
        </p:spPr>
      </p:pic>
      <p:pic>
        <p:nvPicPr>
          <p:cNvPr id="9" name="Рисунок 8">
            <a:extLst>
              <a:ext uri="{FF2B5EF4-FFF2-40B4-BE49-F238E27FC236}">
                <a16:creationId xmlns:a16="http://schemas.microsoft.com/office/drawing/2014/main" id="{07A44415-F708-4190-84EF-9113C836F8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0053" y="3077714"/>
            <a:ext cx="1078923" cy="1078923"/>
          </a:xfrm>
          <a:prstGeom prst="rect">
            <a:avLst/>
          </a:prstGeom>
        </p:spPr>
      </p:pic>
      <p:pic>
        <p:nvPicPr>
          <p:cNvPr id="11" name="Рисунок 10">
            <a:extLst>
              <a:ext uri="{FF2B5EF4-FFF2-40B4-BE49-F238E27FC236}">
                <a16:creationId xmlns:a16="http://schemas.microsoft.com/office/drawing/2014/main" id="{75F7E2AE-E6E2-4579-9745-BAB34F55C96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93032" y="3077714"/>
            <a:ext cx="1078923" cy="1078923"/>
          </a:xfrm>
          <a:prstGeom prst="rect">
            <a:avLst/>
          </a:prstGeom>
        </p:spPr>
      </p:pic>
    </p:spTree>
    <p:extLst>
      <p:ext uri="{BB962C8B-B14F-4D97-AF65-F5344CB8AC3E}">
        <p14:creationId xmlns:p14="http://schemas.microsoft.com/office/powerpoint/2010/main" val="271737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6E3636-BCA3-4628-9B1F-46F1C1392316}"/>
              </a:ext>
            </a:extLst>
          </p:cNvPr>
          <p:cNvSpPr txBox="1"/>
          <p:nvPr/>
        </p:nvSpPr>
        <p:spPr>
          <a:xfrm>
            <a:off x="2351321" y="301539"/>
            <a:ext cx="7898675" cy="369332"/>
          </a:xfrm>
          <a:prstGeom prst="rect">
            <a:avLst/>
          </a:prstGeom>
          <a:noFill/>
        </p:spPr>
        <p:txBody>
          <a:bodyPr wrap="square" rtlCol="0" anchor="ctr" anchorCtr="1">
            <a:spAutoFit/>
          </a:bodyPr>
          <a:lstStyle/>
          <a:p>
            <a:pPr algn="ctr"/>
            <a:r>
              <a:rPr lang="ru-RU" dirty="0">
                <a:solidFill>
                  <a:schemeClr val="bg1"/>
                </a:solidFill>
                <a:latin typeface="Elektra Text Pro" panose="02000503030000020004" pitchFamily="50" charset="-52"/>
              </a:rPr>
              <a:t>Оптимальное комплексирование изображений</a:t>
            </a: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pPr algn="ctr"/>
              <a:t>8</a:t>
            </a:fld>
            <a:endParaRPr lang="ru-RU" dirty="0">
              <a:solidFill>
                <a:schemeClr val="bg1"/>
              </a:solidFill>
              <a:latin typeface="Elektra Medium Pro" panose="02000803000000020004" pitchFamily="50" charset="-52"/>
            </a:endParaRPr>
          </a:p>
        </p:txBody>
      </p:sp>
      <p:sp>
        <p:nvSpPr>
          <p:cNvPr id="6" name="TextBox 5">
            <a:extLst>
              <a:ext uri="{FF2B5EF4-FFF2-40B4-BE49-F238E27FC236}">
                <a16:creationId xmlns:a16="http://schemas.microsoft.com/office/drawing/2014/main" id="{02FD4413-7509-40F7-98A6-725590471F64}"/>
              </a:ext>
            </a:extLst>
          </p:cNvPr>
          <p:cNvSpPr txBox="1"/>
          <p:nvPr/>
        </p:nvSpPr>
        <p:spPr>
          <a:xfrm>
            <a:off x="1907179" y="1195312"/>
            <a:ext cx="8411390" cy="646331"/>
          </a:xfrm>
          <a:prstGeom prst="rect">
            <a:avLst/>
          </a:prstGeom>
          <a:noFill/>
        </p:spPr>
        <p:txBody>
          <a:bodyPr wrap="square" rtlCol="0" anchor="t">
            <a:spAutoFit/>
          </a:bodyPr>
          <a:lstStyle/>
          <a:p>
            <a:r>
              <a:rPr lang="ru-RU" dirty="0">
                <a:solidFill>
                  <a:srgbClr val="191000"/>
                </a:solidFill>
                <a:latin typeface="Lora"/>
              </a:rPr>
              <a:t>Комплексирование – это взвешенное суммирование согласованного набора изображений.</a:t>
            </a:r>
          </a:p>
        </p:txBody>
      </p:sp>
      <p:sp>
        <p:nvSpPr>
          <p:cNvPr id="13" name="TextBox 12">
            <a:extLst>
              <a:ext uri="{FF2B5EF4-FFF2-40B4-BE49-F238E27FC236}">
                <a16:creationId xmlns:a16="http://schemas.microsoft.com/office/drawing/2014/main" id="{F3B50294-DFE5-48CA-8E96-C0181F675F70}"/>
              </a:ext>
            </a:extLst>
          </p:cNvPr>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pPr algn="ctr"/>
              <a:t>8</a:t>
            </a:fld>
            <a:endParaRPr lang="ru-RU" dirty="0">
              <a:solidFill>
                <a:schemeClr val="bg1"/>
              </a:solidFill>
              <a:latin typeface="Elektra Medium Pro" panose="02000803000000020004" pitchFamily="50" charset="-52"/>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8897EA0-9404-42FD-AF1E-4C6B800C8DF1}"/>
                  </a:ext>
                </a:extLst>
              </p:cNvPr>
              <p:cNvSpPr txBox="1"/>
              <p:nvPr/>
            </p:nvSpPr>
            <p:spPr>
              <a:xfrm>
                <a:off x="1907179" y="4877653"/>
                <a:ext cx="3516764" cy="12907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ru-RU" i="1">
                              <a:solidFill>
                                <a:srgbClr val="191000"/>
                              </a:solidFill>
                              <a:latin typeface="Cambria Math" panose="02040503050406030204" pitchFamily="18" charset="0"/>
                            </a:rPr>
                          </m:ctrlPr>
                        </m:accPr>
                        <m:e>
                          <m:r>
                            <a:rPr lang="ru-RU">
                              <a:solidFill>
                                <a:srgbClr val="191000"/>
                              </a:solidFill>
                              <a:latin typeface="Cambria Math" panose="02040503050406030204" pitchFamily="18" charset="0"/>
                            </a:rPr>
                            <m:t>𝑥</m:t>
                          </m:r>
                        </m:e>
                      </m:acc>
                      <m:r>
                        <a:rPr lang="ru-RU">
                          <a:solidFill>
                            <a:srgbClr val="191000"/>
                          </a:solidFill>
                          <a:latin typeface="Cambria Math" panose="02040503050406030204" pitchFamily="18" charset="0"/>
                        </a:rPr>
                        <m:t>=</m:t>
                      </m:r>
                      <m:f>
                        <m:fPr>
                          <m:ctrlPr>
                            <a:rPr lang="ru-RU" i="1">
                              <a:solidFill>
                                <a:srgbClr val="191000"/>
                              </a:solidFill>
                              <a:latin typeface="Cambria Math" panose="02040503050406030204" pitchFamily="18" charset="0"/>
                            </a:rPr>
                          </m:ctrlPr>
                        </m:fPr>
                        <m:num>
                          <m:nary>
                            <m:naryPr>
                              <m:chr m:val="∑"/>
                              <m:limLoc m:val="undOvr"/>
                              <m:ctrlPr>
                                <a:rPr lang="ru-RU" i="1">
                                  <a:solidFill>
                                    <a:srgbClr val="191000"/>
                                  </a:solidFill>
                                  <a:latin typeface="Cambria Math" panose="02040503050406030204" pitchFamily="18" charset="0"/>
                                </a:rPr>
                              </m:ctrlPr>
                            </m:naryPr>
                            <m:sub>
                              <m:r>
                                <a:rPr lang="ru-RU">
                                  <a:solidFill>
                                    <a:srgbClr val="191000"/>
                                  </a:solidFill>
                                  <a:latin typeface="Cambria Math" panose="02040503050406030204" pitchFamily="18" charset="0"/>
                                </a:rPr>
                                <m:t>𝑖</m:t>
                              </m:r>
                              <m:r>
                                <a:rPr lang="ru-RU">
                                  <a:solidFill>
                                    <a:srgbClr val="191000"/>
                                  </a:solidFill>
                                  <a:latin typeface="Cambria Math" panose="02040503050406030204" pitchFamily="18" charset="0"/>
                                </a:rPr>
                                <m:t>=0</m:t>
                              </m:r>
                            </m:sub>
                            <m:sup>
                              <m:r>
                                <a:rPr lang="ru-RU">
                                  <a:solidFill>
                                    <a:srgbClr val="191000"/>
                                  </a:solidFill>
                                  <a:latin typeface="Cambria Math" panose="02040503050406030204" pitchFamily="18" charset="0"/>
                                </a:rPr>
                                <m:t>𝐼</m:t>
                              </m:r>
                              <m:r>
                                <a:rPr lang="ru-RU">
                                  <a:solidFill>
                                    <a:srgbClr val="191000"/>
                                  </a:solidFill>
                                  <a:latin typeface="Cambria Math" panose="02040503050406030204" pitchFamily="18" charset="0"/>
                                </a:rPr>
                                <m:t>−1</m:t>
                              </m:r>
                            </m:sup>
                            <m:e>
                              <m:f>
                                <m:fPr>
                                  <m:ctrlPr>
                                    <a:rPr lang="ru-RU" i="1">
                                      <a:solidFill>
                                        <a:srgbClr val="191000"/>
                                      </a:solidFill>
                                      <a:latin typeface="Cambria Math" panose="02040503050406030204" pitchFamily="18" charset="0"/>
                                    </a:rPr>
                                  </m:ctrlPr>
                                </m:fPr>
                                <m:num>
                                  <m:sSub>
                                    <m:sSubPr>
                                      <m:ctrlPr>
                                        <a:rPr lang="ru-RU" i="1">
                                          <a:solidFill>
                                            <a:srgbClr val="191000"/>
                                          </a:solidFill>
                                          <a:latin typeface="Cambria Math" panose="02040503050406030204" pitchFamily="18" charset="0"/>
                                        </a:rPr>
                                      </m:ctrlPr>
                                    </m:sSubPr>
                                    <m:e>
                                      <m:r>
                                        <a:rPr lang="ru-RU">
                                          <a:solidFill>
                                            <a:srgbClr val="191000"/>
                                          </a:solidFill>
                                          <a:latin typeface="Cambria Math" panose="02040503050406030204" pitchFamily="18" charset="0"/>
                                        </a:rPr>
                                        <m:t>𝑦</m:t>
                                      </m:r>
                                    </m:e>
                                    <m:sub>
                                      <m:r>
                                        <a:rPr lang="ru-RU">
                                          <a:solidFill>
                                            <a:srgbClr val="191000"/>
                                          </a:solidFill>
                                          <a:latin typeface="Cambria Math" panose="02040503050406030204" pitchFamily="18" charset="0"/>
                                        </a:rPr>
                                        <m:t>𝑖</m:t>
                                      </m:r>
                                    </m:sub>
                                  </m:sSub>
                                </m:num>
                                <m:den>
                                  <m:sSubSup>
                                    <m:sSubSupPr>
                                      <m:ctrlPr>
                                        <a:rPr lang="ru-RU" i="1">
                                          <a:solidFill>
                                            <a:srgbClr val="191000"/>
                                          </a:solidFill>
                                          <a:latin typeface="Cambria Math" panose="02040503050406030204" pitchFamily="18" charset="0"/>
                                        </a:rPr>
                                      </m:ctrlPr>
                                    </m:sSubSupPr>
                                    <m:e>
                                      <m:r>
                                        <a:rPr lang="ru-RU">
                                          <a:solidFill>
                                            <a:srgbClr val="191000"/>
                                          </a:solidFill>
                                          <a:latin typeface="Cambria Math" panose="02040503050406030204" pitchFamily="18" charset="0"/>
                                        </a:rPr>
                                        <m:t>𝐷</m:t>
                                      </m:r>
                                    </m:e>
                                    <m:sub>
                                      <m:r>
                                        <a:rPr lang="ru-RU" i="1">
                                          <a:latin typeface="Cambria Math" panose="02040503050406030204" pitchFamily="18" charset="0"/>
                                          <a:ea typeface="Cambria Math" panose="02040503050406030204" pitchFamily="18" charset="0"/>
                                        </a:rPr>
                                        <m:t>𝜀</m:t>
                                      </m:r>
                                    </m:sub>
                                    <m:sup>
                                      <m:d>
                                        <m:dPr>
                                          <m:ctrlPr>
                                            <a:rPr lang="ru-RU" i="1">
                                              <a:solidFill>
                                                <a:srgbClr val="191000"/>
                                              </a:solidFill>
                                              <a:latin typeface="Cambria Math" panose="02040503050406030204" pitchFamily="18" charset="0"/>
                                            </a:rPr>
                                          </m:ctrlPr>
                                        </m:dPr>
                                        <m:e>
                                          <m:r>
                                            <a:rPr lang="ru-RU">
                                              <a:solidFill>
                                                <a:srgbClr val="191000"/>
                                              </a:solidFill>
                                              <a:latin typeface="Cambria Math" panose="02040503050406030204" pitchFamily="18" charset="0"/>
                                            </a:rPr>
                                            <m:t>𝑣</m:t>
                                          </m:r>
                                        </m:e>
                                      </m:d>
                                    </m:sup>
                                  </m:sSubSup>
                                </m:den>
                              </m:f>
                            </m:e>
                          </m:nary>
                        </m:num>
                        <m:den>
                          <m:nary>
                            <m:naryPr>
                              <m:chr m:val="∑"/>
                              <m:limLoc m:val="undOvr"/>
                              <m:ctrlPr>
                                <a:rPr lang="ru-RU" i="1">
                                  <a:solidFill>
                                    <a:srgbClr val="191000"/>
                                  </a:solidFill>
                                  <a:latin typeface="Cambria Math" panose="02040503050406030204" pitchFamily="18" charset="0"/>
                                </a:rPr>
                              </m:ctrlPr>
                            </m:naryPr>
                            <m:sub>
                              <m:r>
                                <a:rPr lang="ru-RU">
                                  <a:solidFill>
                                    <a:srgbClr val="191000"/>
                                  </a:solidFill>
                                  <a:latin typeface="Cambria Math" panose="02040503050406030204" pitchFamily="18" charset="0"/>
                                </a:rPr>
                                <m:t>𝑖</m:t>
                              </m:r>
                              <m:r>
                                <a:rPr lang="ru-RU">
                                  <a:solidFill>
                                    <a:srgbClr val="191000"/>
                                  </a:solidFill>
                                  <a:latin typeface="Cambria Math" panose="02040503050406030204" pitchFamily="18" charset="0"/>
                                </a:rPr>
                                <m:t>=0</m:t>
                              </m:r>
                            </m:sub>
                            <m:sup>
                              <m:r>
                                <a:rPr lang="ru-RU">
                                  <a:solidFill>
                                    <a:srgbClr val="191000"/>
                                  </a:solidFill>
                                  <a:latin typeface="Cambria Math" panose="02040503050406030204" pitchFamily="18" charset="0"/>
                                </a:rPr>
                                <m:t>𝐼</m:t>
                              </m:r>
                              <m:r>
                                <a:rPr lang="ru-RU">
                                  <a:solidFill>
                                    <a:srgbClr val="191000"/>
                                  </a:solidFill>
                                  <a:latin typeface="Cambria Math" panose="02040503050406030204" pitchFamily="18" charset="0"/>
                                </a:rPr>
                                <m:t>−1</m:t>
                              </m:r>
                            </m:sup>
                            <m:e>
                              <m:f>
                                <m:fPr>
                                  <m:ctrlPr>
                                    <a:rPr lang="ru-RU" i="1">
                                      <a:solidFill>
                                        <a:srgbClr val="191000"/>
                                      </a:solidFill>
                                      <a:latin typeface="Cambria Math" panose="02040503050406030204" pitchFamily="18" charset="0"/>
                                    </a:rPr>
                                  </m:ctrlPr>
                                </m:fPr>
                                <m:num>
                                  <m:r>
                                    <a:rPr lang="ru-RU">
                                      <a:solidFill>
                                        <a:srgbClr val="191000"/>
                                      </a:solidFill>
                                      <a:latin typeface="Cambria Math" panose="02040503050406030204" pitchFamily="18" charset="0"/>
                                    </a:rPr>
                                    <m:t>1</m:t>
                                  </m:r>
                                </m:num>
                                <m:den>
                                  <m:sSubSup>
                                    <m:sSubSupPr>
                                      <m:ctrlPr>
                                        <a:rPr lang="ru-RU" i="1">
                                          <a:solidFill>
                                            <a:srgbClr val="191000"/>
                                          </a:solidFill>
                                          <a:latin typeface="Cambria Math" panose="02040503050406030204" pitchFamily="18" charset="0"/>
                                        </a:rPr>
                                      </m:ctrlPr>
                                    </m:sSubSupPr>
                                    <m:e>
                                      <m:r>
                                        <a:rPr lang="ru-RU">
                                          <a:solidFill>
                                            <a:srgbClr val="191000"/>
                                          </a:solidFill>
                                          <a:latin typeface="Cambria Math" panose="02040503050406030204" pitchFamily="18" charset="0"/>
                                        </a:rPr>
                                        <m:t>𝐷</m:t>
                                      </m:r>
                                    </m:e>
                                    <m:sub>
                                      <m:r>
                                        <a:rPr lang="ru-RU" i="1">
                                          <a:latin typeface="Cambria Math" panose="02040503050406030204" pitchFamily="18" charset="0"/>
                                          <a:ea typeface="Cambria Math" panose="02040503050406030204" pitchFamily="18" charset="0"/>
                                        </a:rPr>
                                        <m:t>𝜀</m:t>
                                      </m:r>
                                    </m:sub>
                                    <m:sup>
                                      <m:d>
                                        <m:dPr>
                                          <m:ctrlPr>
                                            <a:rPr lang="ru-RU" i="1">
                                              <a:solidFill>
                                                <a:srgbClr val="191000"/>
                                              </a:solidFill>
                                              <a:latin typeface="Cambria Math" panose="02040503050406030204" pitchFamily="18" charset="0"/>
                                            </a:rPr>
                                          </m:ctrlPr>
                                        </m:dPr>
                                        <m:e>
                                          <m:r>
                                            <a:rPr lang="ru-RU">
                                              <a:solidFill>
                                                <a:srgbClr val="191000"/>
                                              </a:solidFill>
                                              <a:latin typeface="Cambria Math" panose="02040503050406030204" pitchFamily="18" charset="0"/>
                                            </a:rPr>
                                            <m:t>𝑣</m:t>
                                          </m:r>
                                        </m:e>
                                      </m:d>
                                    </m:sup>
                                  </m:sSubSup>
                                </m:den>
                              </m:f>
                            </m:e>
                          </m:nary>
                        </m:den>
                      </m:f>
                      <m:r>
                        <a:rPr lang="ru-RU">
                          <a:solidFill>
                            <a:srgbClr val="191000"/>
                          </a:solidFill>
                          <a:latin typeface="Cambria Math" panose="02040503050406030204" pitchFamily="18" charset="0"/>
                        </a:rPr>
                        <m:t>,  </m:t>
                      </m:r>
                      <m:r>
                        <a:rPr lang="ru-RU">
                          <a:solidFill>
                            <a:srgbClr val="191000"/>
                          </a:solidFill>
                          <a:latin typeface="Cambria Math" panose="02040503050406030204" pitchFamily="18" charset="0"/>
                        </a:rPr>
                        <m:t>𝑖</m:t>
                      </m:r>
                      <m:r>
                        <a:rPr lang="ru-RU">
                          <a:solidFill>
                            <a:srgbClr val="191000"/>
                          </a:solidFill>
                          <a:latin typeface="Cambria Math" panose="02040503050406030204" pitchFamily="18" charset="0"/>
                        </a:rPr>
                        <m:t>∈</m:t>
                      </m:r>
                      <m:d>
                        <m:dPr>
                          <m:begChr m:val="["/>
                          <m:endChr m:val="]"/>
                          <m:ctrlPr>
                            <a:rPr lang="ru-RU" i="1">
                              <a:solidFill>
                                <a:srgbClr val="191000"/>
                              </a:solidFill>
                              <a:latin typeface="Cambria Math" panose="02040503050406030204" pitchFamily="18" charset="0"/>
                            </a:rPr>
                          </m:ctrlPr>
                        </m:dPr>
                        <m:e>
                          <m:r>
                            <a:rPr lang="ru-RU">
                              <a:solidFill>
                                <a:srgbClr val="191000"/>
                              </a:solidFill>
                              <a:latin typeface="Cambria Math" panose="02040503050406030204" pitchFamily="18" charset="0"/>
                            </a:rPr>
                            <m:t>0,</m:t>
                          </m:r>
                          <m:r>
                            <a:rPr lang="ru-RU">
                              <a:solidFill>
                                <a:srgbClr val="191000"/>
                              </a:solidFill>
                              <a:latin typeface="Cambria Math" panose="02040503050406030204" pitchFamily="18" charset="0"/>
                            </a:rPr>
                            <m:t>𝐼</m:t>
                          </m:r>
                          <m:r>
                            <a:rPr lang="ru-RU">
                              <a:solidFill>
                                <a:srgbClr val="191000"/>
                              </a:solidFill>
                              <a:latin typeface="Cambria Math" panose="02040503050406030204" pitchFamily="18" charset="0"/>
                            </a:rPr>
                            <m:t>−1</m:t>
                          </m:r>
                        </m:e>
                      </m:d>
                    </m:oMath>
                  </m:oMathPara>
                </a14:m>
                <a:endParaRPr lang="ru-RU" dirty="0">
                  <a:solidFill>
                    <a:srgbClr val="191000"/>
                  </a:solidFill>
                  <a:latin typeface="Lora"/>
                </a:endParaRPr>
              </a:p>
            </p:txBody>
          </p:sp>
        </mc:Choice>
        <mc:Fallback xmlns="">
          <p:sp>
            <p:nvSpPr>
              <p:cNvPr id="14" name="TextBox 13">
                <a:extLst>
                  <a:ext uri="{FF2B5EF4-FFF2-40B4-BE49-F238E27FC236}">
                    <a16:creationId xmlns:a16="http://schemas.microsoft.com/office/drawing/2014/main" id="{58897EA0-9404-42FD-AF1E-4C6B800C8DF1}"/>
                  </a:ext>
                </a:extLst>
              </p:cNvPr>
              <p:cNvSpPr txBox="1">
                <a:spLocks noRot="1" noChangeAspect="1" noMove="1" noResize="1" noEditPoints="1" noAdjustHandles="1" noChangeArrowheads="1" noChangeShapeType="1" noTextEdit="1"/>
              </p:cNvSpPr>
              <p:nvPr/>
            </p:nvSpPr>
            <p:spPr>
              <a:xfrm>
                <a:off x="1907179" y="4877653"/>
                <a:ext cx="3516764" cy="1290738"/>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CE42A72-DF5A-42C9-A3D9-4B81577A5B36}"/>
                  </a:ext>
                </a:extLst>
              </p:cNvPr>
              <p:cNvSpPr txBox="1"/>
              <p:nvPr/>
            </p:nvSpPr>
            <p:spPr>
              <a:xfrm>
                <a:off x="1833764" y="2120841"/>
                <a:ext cx="3516764" cy="8476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r>
                            <a:rPr lang="en-US" i="1">
                              <a:latin typeface="Cambria Math" panose="02040503050406030204" pitchFamily="18" charset="0"/>
                            </a:rPr>
                            <m:t>(</m:t>
                          </m:r>
                          <m:r>
                            <a:rPr lang="ru-RU" i="1">
                              <a:latin typeface="Cambria Math" panose="02040503050406030204" pitchFamily="18" charset="0"/>
                            </a:rPr>
                            <m:t>в)</m:t>
                          </m:r>
                        </m:sup>
                      </m:sSup>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𝑛</m:t>
                          </m:r>
                        </m:e>
                      </m:acc>
                      <m:r>
                        <a:rPr lang="en-US" i="1">
                          <a:latin typeface="Cambria Math" panose="02040503050406030204" pitchFamily="18" charset="0"/>
                        </a:rPr>
                        <m:t>)</m:t>
                      </m:r>
                      <m:r>
                        <a:rPr lang="ru-RU" i="1">
                          <a:latin typeface="Cambria Math" panose="02040503050406030204" pitchFamily="18" charset="0"/>
                        </a:rPr>
                        <m:t>= </m:t>
                      </m:r>
                      <m:nary>
                        <m:naryPr>
                          <m:chr m:val="∑"/>
                          <m:limLoc m:val="undOvr"/>
                          <m:ctrlPr>
                            <a:rPr lang="ru-RU" i="1">
                              <a:latin typeface="Cambria Math" panose="02040503050406030204" pitchFamily="18" charset="0"/>
                            </a:rPr>
                          </m:ctrlPr>
                        </m:naryPr>
                        <m:sub>
                          <m:r>
                            <a:rPr lang="en-US" b="0" i="1" smtClean="0">
                              <a:latin typeface="Cambria Math" panose="02040503050406030204" pitchFamily="18" charset="0"/>
                            </a:rPr>
                            <m:t>𝑘</m:t>
                          </m:r>
                          <m:r>
                            <a:rPr lang="ru-RU"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ru-RU" i="1" smtClean="0">
                              <a:latin typeface="Cambria Math" panose="02040503050406030204" pitchFamily="18" charset="0"/>
                              <a:ea typeface="Cambria Math" panose="02040503050406030204" pitchFamily="18" charset="0"/>
                            </a:rPr>
                            <m:t>∞</m:t>
                          </m:r>
                        </m:sup>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𝑔</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𝑘</m:t>
                              </m:r>
                            </m:e>
                          </m:acc>
                          <m:r>
                            <a:rPr lang="en-US" b="0" i="1" smtClean="0">
                              <a:latin typeface="Cambria Math" panose="02040503050406030204" pitchFamily="18" charset="0"/>
                            </a:rPr>
                            <m:t>)</m:t>
                          </m:r>
                          <m:r>
                            <a:rPr lang="ru-RU"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𝑛</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𝑘</m:t>
                              </m:r>
                            </m:e>
                          </m:acc>
                          <m:r>
                            <a:rPr lang="en-US" b="0" i="1" smtClean="0">
                              <a:latin typeface="Cambria Math" panose="02040503050406030204" pitchFamily="18" charset="0"/>
                            </a:rPr>
                            <m:t>)</m:t>
                          </m:r>
                          <m:r>
                            <a:rPr lang="ru-RU" i="1">
                              <a:latin typeface="Cambria Math" panose="02040503050406030204" pitchFamily="18" charset="0"/>
                            </a:rPr>
                            <m:t>;</m:t>
                          </m:r>
                        </m:e>
                      </m:nary>
                    </m:oMath>
                  </m:oMathPara>
                </a14:m>
                <a:endParaRPr lang="ru-RU" i="1" dirty="0">
                  <a:latin typeface="Cambria Math" panose="02040503050406030204" pitchFamily="18" charset="0"/>
                </a:endParaRPr>
              </a:p>
            </p:txBody>
          </p:sp>
        </mc:Choice>
        <mc:Fallback>
          <p:sp>
            <p:nvSpPr>
              <p:cNvPr id="16" name="TextBox 15">
                <a:extLst>
                  <a:ext uri="{FF2B5EF4-FFF2-40B4-BE49-F238E27FC236}">
                    <a16:creationId xmlns:a16="http://schemas.microsoft.com/office/drawing/2014/main" id="{6CE42A72-DF5A-42C9-A3D9-4B81577A5B36}"/>
                  </a:ext>
                </a:extLst>
              </p:cNvPr>
              <p:cNvSpPr txBox="1">
                <a:spLocks noRot="1" noChangeAspect="1" noMove="1" noResize="1" noEditPoints="1" noAdjustHandles="1" noChangeArrowheads="1" noChangeShapeType="1" noTextEdit="1"/>
              </p:cNvSpPr>
              <p:nvPr/>
            </p:nvSpPr>
            <p:spPr>
              <a:xfrm>
                <a:off x="1833764" y="2120841"/>
                <a:ext cx="3516764" cy="847604"/>
              </a:xfrm>
              <a:prstGeom prst="rect">
                <a:avLst/>
              </a:prstGeom>
              <a:blipFill>
                <a:blip r:embed="rId5"/>
                <a:stretch>
                  <a:fillRect/>
                </a:stretch>
              </a:blipFill>
            </p:spPr>
            <p:txBody>
              <a:bodyPr/>
              <a:lstStyle/>
              <a:p>
                <a:r>
                  <a:rPr lang="ru-RU">
                    <a:noFill/>
                  </a:rPr>
                  <a:t> </a:t>
                </a:r>
              </a:p>
            </p:txBody>
          </p:sp>
        </mc:Fallback>
      </mc:AlternateContent>
      <p:sp>
        <p:nvSpPr>
          <p:cNvPr id="19" name="TextBox 18">
            <a:extLst>
              <a:ext uri="{FF2B5EF4-FFF2-40B4-BE49-F238E27FC236}">
                <a16:creationId xmlns:a16="http://schemas.microsoft.com/office/drawing/2014/main" id="{AB70B5CF-349B-4826-9AAA-942F1E6B57C8}"/>
              </a:ext>
            </a:extLst>
          </p:cNvPr>
          <p:cNvSpPr txBox="1"/>
          <p:nvPr/>
        </p:nvSpPr>
        <p:spPr>
          <a:xfrm>
            <a:off x="1907179" y="1843600"/>
            <a:ext cx="8411390" cy="369332"/>
          </a:xfrm>
          <a:prstGeom prst="rect">
            <a:avLst/>
          </a:prstGeom>
          <a:noFill/>
        </p:spPr>
        <p:txBody>
          <a:bodyPr wrap="square" rtlCol="0" anchor="t">
            <a:spAutoFit/>
          </a:bodyPr>
          <a:lstStyle/>
          <a:p>
            <a:r>
              <a:rPr lang="ru-RU" dirty="0"/>
              <a:t>Наблюдаемое изображение представляется в камере в виде цифрового сигнала:</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DE3298D1-EE38-41A1-B15D-577EDA421729}"/>
                  </a:ext>
                </a:extLst>
              </p:cNvPr>
              <p:cNvSpPr txBox="1"/>
              <p:nvPr/>
            </p:nvSpPr>
            <p:spPr>
              <a:xfrm>
                <a:off x="1907179" y="3398212"/>
                <a:ext cx="1698171" cy="8714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ru-RU" i="1" smtClean="0">
                              <a:solidFill>
                                <a:srgbClr val="836967"/>
                              </a:solidFill>
                              <a:latin typeface="Cambria Math" panose="02040503050406030204" pitchFamily="18" charset="0"/>
                            </a:rPr>
                          </m:ctrlPr>
                        </m:accPr>
                        <m:e>
                          <m:r>
                            <a:rPr lang="ru-RU" i="1">
                              <a:latin typeface="Cambria Math" panose="02040503050406030204" pitchFamily="18" charset="0"/>
                            </a:rPr>
                            <m:t>𝑥</m:t>
                          </m:r>
                        </m:e>
                      </m:acc>
                      <m:r>
                        <a:rPr lang="ru-RU" i="0">
                          <a:latin typeface="Cambria Math" panose="02040503050406030204" pitchFamily="18" charset="0"/>
                        </a:rPr>
                        <m:t> = </m:t>
                      </m:r>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𝑖</m:t>
                          </m:r>
                          <m:r>
                            <a:rPr lang="ru-RU" i="0">
                              <a:latin typeface="Cambria Math" panose="02040503050406030204" pitchFamily="18" charset="0"/>
                            </a:rPr>
                            <m:t>=0</m:t>
                          </m:r>
                        </m:sub>
                        <m:sup>
                          <m:r>
                            <a:rPr lang="ru-RU" i="1">
                              <a:latin typeface="Cambria Math" panose="02040503050406030204" pitchFamily="18" charset="0"/>
                            </a:rPr>
                            <m:t>𝐼</m:t>
                          </m:r>
                          <m:r>
                            <a:rPr lang="ru-RU" i="0">
                              <a:latin typeface="Cambria Math" panose="02040503050406030204" pitchFamily="18" charset="0"/>
                            </a:rPr>
                            <m:t>−1</m:t>
                          </m:r>
                        </m:sup>
                        <m:e>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𝑎</m:t>
                              </m:r>
                            </m:e>
                            <m:sub>
                              <m:r>
                                <a:rPr lang="ru-RU" i="1">
                                  <a:latin typeface="Cambria Math" panose="02040503050406030204" pitchFamily="18" charset="0"/>
                                </a:rPr>
                                <m:t>𝑖</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r>
                                <a:rPr lang="en-US" i="1">
                                  <a:latin typeface="Cambria Math" panose="02040503050406030204" pitchFamily="18" charset="0"/>
                                </a:rPr>
                                <m:t>(</m:t>
                              </m:r>
                              <m:r>
                                <a:rPr lang="ru-RU" i="1">
                                  <a:latin typeface="Cambria Math" panose="02040503050406030204" pitchFamily="18" charset="0"/>
                                </a:rPr>
                                <m:t>в)</m:t>
                              </m:r>
                            </m:sup>
                          </m:sSup>
                          <m:r>
                            <a:rPr lang="ru-RU" b="0" i="1" smtClean="0">
                              <a:latin typeface="Cambria Math" panose="02040503050406030204" pitchFamily="18" charset="0"/>
                            </a:rPr>
                            <m:t>;</m:t>
                          </m:r>
                        </m:e>
                      </m:nary>
                    </m:oMath>
                  </m:oMathPara>
                </a14:m>
                <a:endParaRPr lang="ru-RU" dirty="0"/>
              </a:p>
            </p:txBody>
          </p:sp>
        </mc:Choice>
        <mc:Fallback>
          <p:sp>
            <p:nvSpPr>
              <p:cNvPr id="20" name="TextBox 19">
                <a:extLst>
                  <a:ext uri="{FF2B5EF4-FFF2-40B4-BE49-F238E27FC236}">
                    <a16:creationId xmlns:a16="http://schemas.microsoft.com/office/drawing/2014/main" id="{DE3298D1-EE38-41A1-B15D-577EDA421729}"/>
                  </a:ext>
                </a:extLst>
              </p:cNvPr>
              <p:cNvSpPr txBox="1">
                <a:spLocks noRot="1" noChangeAspect="1" noMove="1" noResize="1" noEditPoints="1" noAdjustHandles="1" noChangeArrowheads="1" noChangeShapeType="1" noTextEdit="1"/>
              </p:cNvSpPr>
              <p:nvPr/>
            </p:nvSpPr>
            <p:spPr>
              <a:xfrm>
                <a:off x="1907179" y="3398212"/>
                <a:ext cx="1698171" cy="871457"/>
              </a:xfrm>
              <a:prstGeom prst="rect">
                <a:avLst/>
              </a:prstGeom>
              <a:blipFill>
                <a:blip r:embed="rId6"/>
                <a:stretch>
                  <a:fillRect/>
                </a:stretch>
              </a:blipFill>
            </p:spPr>
            <p:txBody>
              <a:bodyPr/>
              <a:lstStyle/>
              <a:p>
                <a:r>
                  <a:rPr lang="ru-RU">
                    <a:noFill/>
                  </a:rPr>
                  <a:t> </a:t>
                </a:r>
              </a:p>
            </p:txBody>
          </p:sp>
        </mc:Fallback>
      </mc:AlternateContent>
      <p:sp>
        <p:nvSpPr>
          <p:cNvPr id="21" name="TextBox 20">
            <a:extLst>
              <a:ext uri="{FF2B5EF4-FFF2-40B4-BE49-F238E27FC236}">
                <a16:creationId xmlns:a16="http://schemas.microsoft.com/office/drawing/2014/main" id="{AB482B14-1C68-4843-AB16-E8CB11AE6DA2}"/>
              </a:ext>
            </a:extLst>
          </p:cNvPr>
          <p:cNvSpPr txBox="1"/>
          <p:nvPr/>
        </p:nvSpPr>
        <p:spPr>
          <a:xfrm>
            <a:off x="1907180" y="3036954"/>
            <a:ext cx="5505993" cy="369332"/>
          </a:xfrm>
          <a:prstGeom prst="rect">
            <a:avLst/>
          </a:prstGeom>
          <a:noFill/>
        </p:spPr>
        <p:txBody>
          <a:bodyPr wrap="square" rtlCol="0" anchor="t">
            <a:spAutoFit/>
          </a:bodyPr>
          <a:lstStyle/>
          <a:p>
            <a:r>
              <a:rPr lang="ru-RU" dirty="0">
                <a:solidFill>
                  <a:srgbClr val="191000"/>
                </a:solidFill>
                <a:latin typeface="Lora"/>
              </a:rPr>
              <a:t>Оценка исходной величины для минимального СКО:</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603F7FD-49B8-4C86-B01A-50486FF2B82C}"/>
                  </a:ext>
                </a:extLst>
              </p:cNvPr>
              <p:cNvSpPr txBox="1"/>
              <p:nvPr/>
            </p:nvSpPr>
            <p:spPr>
              <a:xfrm>
                <a:off x="4267676" y="3644938"/>
                <a:ext cx="2895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ru-RU" i="1" smtClean="0">
                              <a:solidFill>
                                <a:srgbClr val="836967"/>
                              </a:solidFill>
                              <a:latin typeface="Cambria Math" panose="02040503050406030204" pitchFamily="18" charset="0"/>
                            </a:rPr>
                          </m:ctrlPr>
                        </m:sSubSupPr>
                        <m:e>
                          <m:r>
                            <a:rPr lang="ru-RU" i="1">
                              <a:latin typeface="Cambria Math" panose="02040503050406030204" pitchFamily="18" charset="0"/>
                            </a:rPr>
                            <m:t>𝜀</m:t>
                          </m:r>
                        </m:e>
                        <m:sub>
                          <m:r>
                            <a:rPr lang="ru-RU" i="0">
                              <a:latin typeface="Cambria Math" panose="02040503050406030204" pitchFamily="18" charset="0"/>
                            </a:rPr>
                            <m:t>кв</m:t>
                          </m:r>
                        </m:sub>
                        <m:sup>
                          <m:r>
                            <a:rPr lang="ru-RU" i="0">
                              <a:latin typeface="Cambria Math" panose="02040503050406030204" pitchFamily="18" charset="0"/>
                            </a:rPr>
                            <m:t>2</m:t>
                          </m:r>
                        </m:sup>
                      </m:sSubSup>
                      <m:r>
                        <a:rPr lang="ru-RU" i="0">
                          <a:latin typeface="Cambria Math" panose="02040503050406030204" pitchFamily="18" charset="0"/>
                        </a:rPr>
                        <m:t> =</m:t>
                      </m:r>
                      <m:r>
                        <a:rPr lang="ru-RU" i="1">
                          <a:latin typeface="Cambria Math" panose="02040503050406030204" pitchFamily="18" charset="0"/>
                        </a:rPr>
                        <m:t>𝑀</m:t>
                      </m:r>
                      <m:d>
                        <m:dPr>
                          <m:begChr m:val="{"/>
                          <m:endChr m:val="}"/>
                          <m:ctrlPr>
                            <a:rPr lang="ru-RU" i="1">
                              <a:solidFill>
                                <a:srgbClr val="836967"/>
                              </a:solidFill>
                              <a:latin typeface="Cambria Math" panose="02040503050406030204" pitchFamily="18" charset="0"/>
                            </a:rPr>
                          </m:ctrlPr>
                        </m:dPr>
                        <m:e>
                          <m:sSup>
                            <m:sSupPr>
                              <m:ctrlPr>
                                <a:rPr lang="ru-RU" i="1">
                                  <a:solidFill>
                                    <a:srgbClr val="836967"/>
                                  </a:solidFill>
                                  <a:latin typeface="Cambria Math" panose="02040503050406030204" pitchFamily="18" charset="0"/>
                                </a:rPr>
                              </m:ctrlPr>
                            </m:sSupPr>
                            <m:e>
                              <m:d>
                                <m:dPr>
                                  <m:ctrlPr>
                                    <a:rPr lang="ru-RU" i="1">
                                      <a:solidFill>
                                        <a:srgbClr val="836967"/>
                                      </a:solidFill>
                                      <a:latin typeface="Cambria Math" panose="02040503050406030204" pitchFamily="18" charset="0"/>
                                    </a:rPr>
                                  </m:ctrlPr>
                                </m:dPr>
                                <m:e>
                                  <m:acc>
                                    <m:accPr>
                                      <m:chr m:val="̂"/>
                                      <m:ctrlPr>
                                        <a:rPr lang="ru-RU" i="1">
                                          <a:solidFill>
                                            <a:srgbClr val="836967"/>
                                          </a:solidFill>
                                          <a:latin typeface="Cambria Math" panose="02040503050406030204" pitchFamily="18" charset="0"/>
                                        </a:rPr>
                                      </m:ctrlPr>
                                    </m:accPr>
                                    <m:e>
                                      <m:r>
                                        <a:rPr lang="ru-RU" i="1">
                                          <a:latin typeface="Cambria Math" panose="02040503050406030204" pitchFamily="18" charset="0"/>
                                        </a:rPr>
                                        <m:t>𝑥</m:t>
                                      </m:r>
                                    </m:e>
                                  </m:acc>
                                  <m:r>
                                    <a:rPr lang="ru-RU" i="0">
                                      <a:latin typeface="Cambria Math" panose="02040503050406030204" pitchFamily="18" charset="0"/>
                                    </a:rPr>
                                    <m:t>−</m:t>
                                  </m:r>
                                  <m:r>
                                    <a:rPr lang="ru-RU" i="1">
                                      <a:latin typeface="Cambria Math" panose="02040503050406030204" pitchFamily="18" charset="0"/>
                                    </a:rPr>
                                    <m:t>𝑥</m:t>
                                  </m:r>
                                </m:e>
                              </m:d>
                            </m:e>
                            <m:sup>
                              <m:r>
                                <a:rPr lang="ru-RU" i="0">
                                  <a:latin typeface="Cambria Math" panose="02040503050406030204" pitchFamily="18" charset="0"/>
                                </a:rPr>
                                <m:t>2</m:t>
                              </m:r>
                            </m:sup>
                          </m:sSup>
                        </m:e>
                      </m:d>
                      <m:r>
                        <a:rPr lang="ru-RU" i="0">
                          <a:latin typeface="Cambria Math" panose="02040503050406030204" pitchFamily="18" charset="0"/>
                        </a:rPr>
                        <m:t>→</m:t>
                      </m:r>
                      <m:r>
                        <a:rPr lang="ru-RU" i="1">
                          <a:latin typeface="Cambria Math" panose="02040503050406030204" pitchFamily="18" charset="0"/>
                        </a:rPr>
                        <m:t>𝑚𝑖𝑛</m:t>
                      </m:r>
                    </m:oMath>
                  </m:oMathPara>
                </a14:m>
                <a:endParaRPr lang="ru-RU" dirty="0"/>
              </a:p>
            </p:txBody>
          </p:sp>
        </mc:Choice>
        <mc:Fallback xmlns="">
          <p:sp>
            <p:nvSpPr>
              <p:cNvPr id="22" name="TextBox 21">
                <a:extLst>
                  <a:ext uri="{FF2B5EF4-FFF2-40B4-BE49-F238E27FC236}">
                    <a16:creationId xmlns:a16="http://schemas.microsoft.com/office/drawing/2014/main" id="{9603F7FD-49B8-4C86-B01A-50486FF2B82C}"/>
                  </a:ext>
                </a:extLst>
              </p:cNvPr>
              <p:cNvSpPr txBox="1">
                <a:spLocks noRot="1" noChangeAspect="1" noMove="1" noResize="1" noEditPoints="1" noAdjustHandles="1" noChangeArrowheads="1" noChangeShapeType="1" noTextEdit="1"/>
              </p:cNvSpPr>
              <p:nvPr/>
            </p:nvSpPr>
            <p:spPr>
              <a:xfrm>
                <a:off x="4267676" y="3644938"/>
                <a:ext cx="2895600" cy="369332"/>
              </a:xfrm>
              <a:prstGeom prst="rect">
                <a:avLst/>
              </a:prstGeom>
              <a:blipFill>
                <a:blip r:embed="rId7"/>
                <a:stretch>
                  <a:fillRect t="-6557"/>
                </a:stretch>
              </a:blipFill>
            </p:spPr>
            <p:txBody>
              <a:bodyPr/>
              <a:lstStyle/>
              <a:p>
                <a:r>
                  <a:rPr lang="ru-RU">
                    <a:noFill/>
                  </a:rPr>
                  <a:t> </a:t>
                </a:r>
              </a:p>
            </p:txBody>
          </p:sp>
        </mc:Fallback>
      </mc:AlternateContent>
      <p:sp>
        <p:nvSpPr>
          <p:cNvPr id="23" name="TextBox 22">
            <a:extLst>
              <a:ext uri="{FF2B5EF4-FFF2-40B4-BE49-F238E27FC236}">
                <a16:creationId xmlns:a16="http://schemas.microsoft.com/office/drawing/2014/main" id="{F77EC5A6-C191-445E-8588-A5688749FD08}"/>
              </a:ext>
            </a:extLst>
          </p:cNvPr>
          <p:cNvSpPr txBox="1"/>
          <p:nvPr/>
        </p:nvSpPr>
        <p:spPr>
          <a:xfrm>
            <a:off x="1907179" y="4508321"/>
            <a:ext cx="7280367" cy="369332"/>
          </a:xfrm>
          <a:prstGeom prst="rect">
            <a:avLst/>
          </a:prstGeom>
          <a:noFill/>
        </p:spPr>
        <p:txBody>
          <a:bodyPr wrap="square" rtlCol="0" anchor="t">
            <a:spAutoFit/>
          </a:bodyPr>
          <a:lstStyle/>
          <a:p>
            <a:r>
              <a:rPr lang="ru-RU" dirty="0">
                <a:solidFill>
                  <a:srgbClr val="191000"/>
                </a:solidFill>
                <a:latin typeface="Lora"/>
              </a:rPr>
              <a:t>Итоговое выражение для оценки значения исходного сигнала:</a:t>
            </a:r>
          </a:p>
        </p:txBody>
      </p:sp>
      <p:sp>
        <p:nvSpPr>
          <p:cNvPr id="2" name="Rectangle 2">
            <a:extLst>
              <a:ext uri="{FF2B5EF4-FFF2-40B4-BE49-F238E27FC236}">
                <a16:creationId xmlns:a16="http://schemas.microsoft.com/office/drawing/2014/main" id="{78C3D5F9-ABC9-445A-A470-F2FA8CDD15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138672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6E3636-BCA3-4628-9B1F-46F1C1392316}"/>
              </a:ext>
            </a:extLst>
          </p:cNvPr>
          <p:cNvSpPr txBox="1"/>
          <p:nvPr/>
        </p:nvSpPr>
        <p:spPr>
          <a:xfrm>
            <a:off x="2351321" y="301539"/>
            <a:ext cx="7898675" cy="369332"/>
          </a:xfrm>
          <a:prstGeom prst="rect">
            <a:avLst/>
          </a:prstGeom>
          <a:noFill/>
        </p:spPr>
        <p:txBody>
          <a:bodyPr wrap="square" rtlCol="0" anchor="ctr" anchorCtr="1">
            <a:spAutoFit/>
          </a:bodyPr>
          <a:lstStyle/>
          <a:p>
            <a:pPr algn="ctr"/>
            <a:r>
              <a:rPr lang="ru-RU" dirty="0">
                <a:solidFill>
                  <a:schemeClr val="bg1"/>
                </a:solidFill>
                <a:latin typeface="Elektra Text Pro" panose="02000503030000020004" pitchFamily="50" charset="-52"/>
              </a:rPr>
              <a:t>Результат работы предлагаемого метода</a:t>
            </a: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pPr algn="ctr"/>
              <a:t>9</a:t>
            </a:fld>
            <a:endParaRPr lang="ru-RU" dirty="0">
              <a:solidFill>
                <a:schemeClr val="bg1"/>
              </a:solidFill>
              <a:latin typeface="Elektra Medium Pro" panose="02000803000000020004" pitchFamily="50" charset="-52"/>
            </a:endParaRPr>
          </a:p>
        </p:txBody>
      </p:sp>
      <p:sp>
        <p:nvSpPr>
          <p:cNvPr id="6" name="TextBox 5">
            <a:extLst>
              <a:ext uri="{FF2B5EF4-FFF2-40B4-BE49-F238E27FC236}">
                <a16:creationId xmlns:a16="http://schemas.microsoft.com/office/drawing/2014/main" id="{02FD4413-7509-40F7-98A6-725590471F64}"/>
              </a:ext>
            </a:extLst>
          </p:cNvPr>
          <p:cNvSpPr txBox="1"/>
          <p:nvPr/>
        </p:nvSpPr>
        <p:spPr>
          <a:xfrm>
            <a:off x="1907179" y="1195312"/>
            <a:ext cx="8411390" cy="923330"/>
          </a:xfrm>
          <a:prstGeom prst="rect">
            <a:avLst/>
          </a:prstGeom>
          <a:noFill/>
        </p:spPr>
        <p:txBody>
          <a:bodyPr wrap="square" rtlCol="0" anchor="t">
            <a:spAutoFit/>
          </a:bodyPr>
          <a:lstStyle/>
          <a:p>
            <a:r>
              <a:rPr lang="ru-RU" b="0" i="0" dirty="0">
                <a:solidFill>
                  <a:srgbClr val="191000"/>
                </a:solidFill>
                <a:effectLst/>
                <a:latin typeface="Lora"/>
              </a:rPr>
              <a:t>В результате работы </a:t>
            </a:r>
            <a:r>
              <a:rPr lang="ru-RU" dirty="0">
                <a:solidFill>
                  <a:srgbClr val="191000"/>
                </a:solidFill>
                <a:latin typeface="Lora"/>
              </a:rPr>
              <a:t>алгоритма из искаженной последовательности кадров генерируется восстановленное изображение большего пространственного разрешения</a:t>
            </a:r>
          </a:p>
        </p:txBody>
      </p:sp>
      <p:pic>
        <p:nvPicPr>
          <p:cNvPr id="9" name="Рисунок 8">
            <a:extLst>
              <a:ext uri="{FF2B5EF4-FFF2-40B4-BE49-F238E27FC236}">
                <a16:creationId xmlns:a16="http://schemas.microsoft.com/office/drawing/2014/main" id="{FBA073E5-3A59-46EE-9ED0-C8F27F670175}"/>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296418" y="3369485"/>
            <a:ext cx="2352953" cy="2352953"/>
          </a:xfrm>
          <a:prstGeom prst="rect">
            <a:avLst/>
          </a:prstGeom>
        </p:spPr>
      </p:pic>
      <p:pic>
        <p:nvPicPr>
          <p:cNvPr id="8" name="Рисунок 7">
            <a:extLst>
              <a:ext uri="{FF2B5EF4-FFF2-40B4-BE49-F238E27FC236}">
                <a16:creationId xmlns:a16="http://schemas.microsoft.com/office/drawing/2014/main" id="{266B54F5-89BA-4E0B-82DA-FF8656FAC6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09000" y="3574415"/>
            <a:ext cx="1409892" cy="1409892"/>
          </a:xfrm>
          <a:prstGeom prst="rect">
            <a:avLst/>
          </a:prstGeom>
        </p:spPr>
      </p:pic>
      <p:pic>
        <p:nvPicPr>
          <p:cNvPr id="16" name="Рисунок 15">
            <a:extLst>
              <a:ext uri="{FF2B5EF4-FFF2-40B4-BE49-F238E27FC236}">
                <a16:creationId xmlns:a16="http://schemas.microsoft.com/office/drawing/2014/main" id="{6899FDB2-CC4E-4CC7-81C0-AAA481D32E70}"/>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59779" y="3358468"/>
            <a:ext cx="2352952" cy="2352952"/>
          </a:xfrm>
          <a:prstGeom prst="rect">
            <a:avLst/>
          </a:prstGeom>
          <a:noFill/>
          <a:ln>
            <a:noFill/>
          </a:ln>
        </p:spPr>
      </p:pic>
      <p:sp>
        <p:nvSpPr>
          <p:cNvPr id="2" name="TextBox 1">
            <a:extLst>
              <a:ext uri="{FF2B5EF4-FFF2-40B4-BE49-F238E27FC236}">
                <a16:creationId xmlns:a16="http://schemas.microsoft.com/office/drawing/2014/main" id="{299CC0B6-A96F-4D1A-B1FC-79A5170FA48E}"/>
              </a:ext>
            </a:extLst>
          </p:cNvPr>
          <p:cNvSpPr txBox="1"/>
          <p:nvPr/>
        </p:nvSpPr>
        <p:spPr>
          <a:xfrm>
            <a:off x="1297047" y="5711420"/>
            <a:ext cx="2540238" cy="646331"/>
          </a:xfrm>
          <a:prstGeom prst="rect">
            <a:avLst/>
          </a:prstGeom>
          <a:noFill/>
        </p:spPr>
        <p:txBody>
          <a:bodyPr wrap="square" rtlCol="0">
            <a:spAutoFit/>
          </a:bodyPr>
          <a:lstStyle/>
          <a:p>
            <a:pPr algn="ctr"/>
            <a:r>
              <a:rPr lang="ru-RU" sz="1200" dirty="0">
                <a:solidFill>
                  <a:srgbClr val="191000"/>
                </a:solidFill>
                <a:latin typeface="Lora"/>
              </a:rPr>
              <a:t>Наблюдаемая последовательность искаженных зашумленных кадров низкого разрешения</a:t>
            </a:r>
          </a:p>
        </p:txBody>
      </p:sp>
      <p:sp>
        <p:nvSpPr>
          <p:cNvPr id="15" name="TextBox 14">
            <a:extLst>
              <a:ext uri="{FF2B5EF4-FFF2-40B4-BE49-F238E27FC236}">
                <a16:creationId xmlns:a16="http://schemas.microsoft.com/office/drawing/2014/main" id="{4EAEFC06-8F70-4E12-B180-BE427A72B684}"/>
              </a:ext>
            </a:extLst>
          </p:cNvPr>
          <p:cNvSpPr txBox="1"/>
          <p:nvPr/>
        </p:nvSpPr>
        <p:spPr>
          <a:xfrm>
            <a:off x="4770247" y="6035811"/>
            <a:ext cx="2540238" cy="276999"/>
          </a:xfrm>
          <a:prstGeom prst="rect">
            <a:avLst/>
          </a:prstGeom>
          <a:noFill/>
        </p:spPr>
        <p:txBody>
          <a:bodyPr wrap="square" rtlCol="0">
            <a:spAutoFit/>
          </a:bodyPr>
          <a:lstStyle/>
          <a:p>
            <a:pPr algn="ctr"/>
            <a:endParaRPr lang="ru-RU" sz="1200" dirty="0"/>
          </a:p>
        </p:txBody>
      </p:sp>
      <p:sp>
        <p:nvSpPr>
          <p:cNvPr id="17" name="TextBox 16">
            <a:extLst>
              <a:ext uri="{FF2B5EF4-FFF2-40B4-BE49-F238E27FC236}">
                <a16:creationId xmlns:a16="http://schemas.microsoft.com/office/drawing/2014/main" id="{BDD9F1F1-FB3B-49BF-8DE6-28B59D6C5400}"/>
              </a:ext>
            </a:extLst>
          </p:cNvPr>
          <p:cNvSpPr txBox="1"/>
          <p:nvPr/>
        </p:nvSpPr>
        <p:spPr>
          <a:xfrm>
            <a:off x="8147141" y="5804977"/>
            <a:ext cx="2651506" cy="276999"/>
          </a:xfrm>
          <a:prstGeom prst="rect">
            <a:avLst/>
          </a:prstGeom>
          <a:noFill/>
        </p:spPr>
        <p:txBody>
          <a:bodyPr wrap="square" rtlCol="0">
            <a:spAutoFit/>
          </a:bodyPr>
          <a:lstStyle/>
          <a:p>
            <a:pPr algn="ctr"/>
            <a:r>
              <a:rPr lang="ru-RU" sz="1200" dirty="0">
                <a:solidFill>
                  <a:srgbClr val="191000"/>
                </a:solidFill>
                <a:latin typeface="Lora"/>
              </a:rPr>
              <a:t>Исходное изображение</a:t>
            </a:r>
          </a:p>
        </p:txBody>
      </p:sp>
      <p:sp>
        <p:nvSpPr>
          <p:cNvPr id="13" name="Прямоугольник 12"/>
          <p:cNvSpPr/>
          <p:nvPr/>
        </p:nvSpPr>
        <p:spPr>
          <a:xfrm>
            <a:off x="4629871" y="5712645"/>
            <a:ext cx="2612768" cy="461665"/>
          </a:xfrm>
          <a:prstGeom prst="rect">
            <a:avLst/>
          </a:prstGeom>
        </p:spPr>
        <p:txBody>
          <a:bodyPr wrap="none">
            <a:spAutoFit/>
          </a:bodyPr>
          <a:lstStyle/>
          <a:p>
            <a:pPr algn="ctr"/>
            <a:r>
              <a:rPr lang="ru-RU" sz="1200" dirty="0">
                <a:solidFill>
                  <a:srgbClr val="191000"/>
                </a:solidFill>
                <a:latin typeface="Lora"/>
              </a:rPr>
              <a:t>Восстановленное </a:t>
            </a:r>
            <a:r>
              <a:rPr lang="ru-RU" sz="1200" dirty="0" err="1">
                <a:solidFill>
                  <a:srgbClr val="191000"/>
                </a:solidFill>
                <a:latin typeface="Lora"/>
              </a:rPr>
              <a:t>сверхразрешенное</a:t>
            </a:r>
            <a:endParaRPr lang="ru-RU" sz="1200" dirty="0">
              <a:solidFill>
                <a:srgbClr val="191000"/>
              </a:solidFill>
              <a:latin typeface="Lora"/>
            </a:endParaRPr>
          </a:p>
          <a:p>
            <a:pPr algn="ctr"/>
            <a:r>
              <a:rPr lang="ru-RU" sz="1200" dirty="0">
                <a:solidFill>
                  <a:srgbClr val="191000"/>
                </a:solidFill>
                <a:latin typeface="Lora"/>
              </a:rPr>
              <a:t>изображение</a:t>
            </a:r>
          </a:p>
        </p:txBody>
      </p:sp>
      <p:pic>
        <p:nvPicPr>
          <p:cNvPr id="14" name="Рисунок 13">
            <a:extLst>
              <a:ext uri="{FF2B5EF4-FFF2-40B4-BE49-F238E27FC236}">
                <a16:creationId xmlns:a16="http://schemas.microsoft.com/office/drawing/2014/main" id="{266B54F5-89BA-4E0B-82DA-FF8656FAC6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1400" y="3726815"/>
            <a:ext cx="1409892" cy="1409892"/>
          </a:xfrm>
          <a:prstGeom prst="rect">
            <a:avLst/>
          </a:prstGeom>
        </p:spPr>
      </p:pic>
      <p:pic>
        <p:nvPicPr>
          <p:cNvPr id="18" name="Рисунок 17">
            <a:extLst>
              <a:ext uri="{FF2B5EF4-FFF2-40B4-BE49-F238E27FC236}">
                <a16:creationId xmlns:a16="http://schemas.microsoft.com/office/drawing/2014/main" id="{266B54F5-89BA-4E0B-82DA-FF8656FAC6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13800" y="3879215"/>
            <a:ext cx="1409892" cy="1409892"/>
          </a:xfrm>
          <a:prstGeom prst="rect">
            <a:avLst/>
          </a:prstGeom>
        </p:spPr>
      </p:pic>
      <p:pic>
        <p:nvPicPr>
          <p:cNvPr id="19" name="Рисунок 18">
            <a:extLst>
              <a:ext uri="{FF2B5EF4-FFF2-40B4-BE49-F238E27FC236}">
                <a16:creationId xmlns:a16="http://schemas.microsoft.com/office/drawing/2014/main" id="{266B54F5-89BA-4E0B-82DA-FF8656FAC6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66200" y="4031615"/>
            <a:ext cx="1409892" cy="1409892"/>
          </a:xfrm>
          <a:prstGeom prst="rect">
            <a:avLst/>
          </a:prstGeom>
        </p:spPr>
      </p:pic>
      <p:sp>
        <p:nvSpPr>
          <p:cNvPr id="23" name="TextBox 22">
            <a:extLst>
              <a:ext uri="{FF2B5EF4-FFF2-40B4-BE49-F238E27FC236}">
                <a16:creationId xmlns:a16="http://schemas.microsoft.com/office/drawing/2014/main" id="{AC9DB693-C90C-4CAE-8E3F-82C1369A5E7A}"/>
              </a:ext>
            </a:extLst>
          </p:cNvPr>
          <p:cNvSpPr txBox="1"/>
          <p:nvPr/>
        </p:nvSpPr>
        <p:spPr>
          <a:xfrm>
            <a:off x="1907178" y="2118642"/>
            <a:ext cx="8342817" cy="923330"/>
          </a:xfrm>
          <a:prstGeom prst="rect">
            <a:avLst/>
          </a:prstGeom>
          <a:noFill/>
        </p:spPr>
        <p:txBody>
          <a:bodyPr wrap="square" rtlCol="0">
            <a:spAutoFit/>
          </a:bodyPr>
          <a:lstStyle/>
          <a:p>
            <a:r>
              <a:rPr lang="ru-RU" b="0" baseline="0" dirty="0"/>
              <a:t>Промежуточные результаты моей работы были представлены на Всероссийской конференции </a:t>
            </a:r>
            <a:r>
              <a:rPr lang="ru-RU" dirty="0"/>
              <a:t>молодых ученых «Наука. Технологии. Инновации»,</a:t>
            </a:r>
            <a:r>
              <a:rPr lang="ru-RU" b="1" baseline="0" dirty="0"/>
              <a:t> </a:t>
            </a:r>
            <a:r>
              <a:rPr lang="ru-RU" b="0" baseline="0" dirty="0"/>
              <a:t>однако с тех пор в моей работе был получен значительный прогресс</a:t>
            </a:r>
            <a:endParaRPr lang="ru-RU" dirty="0"/>
          </a:p>
        </p:txBody>
      </p:sp>
    </p:spTree>
    <p:extLst>
      <p:ext uri="{BB962C8B-B14F-4D97-AF65-F5344CB8AC3E}">
        <p14:creationId xmlns:p14="http://schemas.microsoft.com/office/powerpoint/2010/main" val="4004706156"/>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2236</TotalTime>
  <Words>2120</Words>
  <Application>Microsoft Office PowerPoint</Application>
  <PresentationFormat>Широкоэкранный</PresentationFormat>
  <Paragraphs>234</Paragraphs>
  <Slides>11</Slides>
  <Notes>9</Notes>
  <HiddenSlides>0</HiddenSlides>
  <MMClips>0</MMClips>
  <ScaleCrop>false</ScaleCrop>
  <HeadingPairs>
    <vt:vector size="8" baseType="variant">
      <vt:variant>
        <vt:lpstr>Использованные шрифты</vt:lpstr>
      </vt:variant>
      <vt:variant>
        <vt:i4>10</vt:i4>
      </vt:variant>
      <vt:variant>
        <vt:lpstr>Тема</vt:lpstr>
      </vt:variant>
      <vt:variant>
        <vt:i4>1</vt:i4>
      </vt:variant>
      <vt:variant>
        <vt:lpstr>Внедренные серверы OLE</vt:lpstr>
      </vt:variant>
      <vt:variant>
        <vt:i4>1</vt:i4>
      </vt:variant>
      <vt:variant>
        <vt:lpstr>Заголовки слайдов</vt:lpstr>
      </vt:variant>
      <vt:variant>
        <vt:i4>11</vt:i4>
      </vt:variant>
    </vt:vector>
  </HeadingPairs>
  <TitlesOfParts>
    <vt:vector size="23" baseType="lpstr">
      <vt:lpstr>-apple-system</vt:lpstr>
      <vt:lpstr>Arial</vt:lpstr>
      <vt:lpstr>Calibri</vt:lpstr>
      <vt:lpstr>Calibri Light</vt:lpstr>
      <vt:lpstr>Cambria Math</vt:lpstr>
      <vt:lpstr>Elektra Medium Pro</vt:lpstr>
      <vt:lpstr>Elektra Text Pro</vt:lpstr>
      <vt:lpstr>Lora</vt:lpstr>
      <vt:lpstr>REG</vt:lpstr>
      <vt:lpstr>Times New Roman</vt:lpstr>
      <vt:lpstr>Тема Office</vt:lpstr>
      <vt:lpstr>Equation.DSMT4</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Евгений Степанов</dc:creator>
  <cp:lastModifiedBy>ts_glob ᅠ</cp:lastModifiedBy>
  <cp:revision>163</cp:revision>
  <dcterms:created xsi:type="dcterms:W3CDTF">2016-03-09T10:31:39Z</dcterms:created>
  <dcterms:modified xsi:type="dcterms:W3CDTF">2021-04-07T08:49:50Z</dcterms:modified>
</cp:coreProperties>
</file>