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73" r:id="rId3"/>
    <p:sldId id="264" r:id="rId4"/>
    <p:sldId id="275" r:id="rId5"/>
    <p:sldId id="276" r:id="rId6"/>
    <p:sldId id="277" r:id="rId7"/>
    <p:sldId id="278" r:id="rId8"/>
    <p:sldId id="279" r:id="rId9"/>
    <p:sldId id="280" r:id="rId10"/>
    <p:sldId id="285" r:id="rId11"/>
    <p:sldId id="286" r:id="rId12"/>
    <p:sldId id="284" r:id="rId13"/>
    <p:sldId id="287" r:id="rId14"/>
    <p:sldId id="283" r:id="rId15"/>
    <p:sldId id="281" r:id="rId16"/>
    <p:sldId id="28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  <a:srgbClr val="C8CA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94639" autoAdjust="0"/>
  </p:normalViewPr>
  <p:slideViewPr>
    <p:cSldViewPr snapToGrid="0">
      <p:cViewPr>
        <p:scale>
          <a:sx n="95" d="100"/>
          <a:sy n="95" d="100"/>
        </p:scale>
        <p:origin x="-108" y="-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C9F0E-E2BD-4354-A024-56D799009FE2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06083E-1B59-4004-869F-C26F15EA7F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520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158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1537FC8-C97D-4631-97F2-13B2B87C5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AB0AD90-08CB-43B4-A862-BFC7D6712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109C21E-A705-4AAA-BEF6-5B4428877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A4D5-2A81-4D5F-9123-7EEB9B1BA366}" type="datetime1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5A3C163-D854-4171-87C8-9AB975640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ACB68D0-82BE-4D55-A25C-C7C0FA719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AA33-1119-4714-BC79-4ED055601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021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A05A735-7C5A-420E-89BE-C0A9F9258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6333F6D6-81DC-4A47-B259-E2148578A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6CAB4BD-5503-445F-ACF4-536380DAF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557E-AABF-420B-AFEA-27122A611D4F}" type="datetime1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F9C4467-2132-495E-9BB8-8CE18A18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009F39F-55F8-49EA-94CB-5ACEE1E9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AA33-1119-4714-BC79-4ED055601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07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E980D6C7-DFFF-42F9-B6A2-72B43CC5EF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38DE077-F576-447D-8D7D-FFFD89B42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5BCD6A5-119C-4BD0-B69F-91E0DB64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78FF4-E2F1-419C-A57D-453556D96F5E}" type="datetime1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08B0F58-44A5-45F5-8982-92C96AC17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2E73806-06B8-4588-8229-81756DAD0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AA33-1119-4714-BC79-4ED055601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16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E6AD723-C608-449C-B793-98B9C52BF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61E24CE-6A58-4202-A876-A60FCA6F2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729F365-69BC-49F7-89BC-2E9B43472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4DE1-0275-4AB1-9AA0-2DB103B2D2EE}" type="datetime1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E749A67-22F1-4AE4-AAD3-911B5A56C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BBA0477-65AE-4296-BBA7-1DD679FB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1489" y="182562"/>
            <a:ext cx="274320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442EAA33-1119-4714-BC79-4ED0556016F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77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0661C82-E18F-470E-9459-3032FCB81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576CC1A-3DE3-49EE-8B81-B68D9A792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C0220A7-7891-413D-BD1C-66BE3FE28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D9A42-FADC-4CDA-BB27-A61EA2B0E24E}" type="datetime1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9AB1BFE-1409-4BB5-8788-880D68CBF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BAA12C0-EC13-405C-8D0F-8DE68B3A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AA33-1119-4714-BC79-4ED055601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222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EA427A4-AB36-40B9-9733-CE55A6096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6A7C550-3E93-4ED3-90C4-E94E0B6635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059CE505-D157-4F81-B1E3-F0742A689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3A87695-54F0-41D9-AAEC-DB66A9197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023E1-AE90-4299-8866-EA7FA136E663}" type="datetime1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156E0C3-668A-4E53-A5F8-61B43E31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6ED0669-4827-4144-BA30-D387D491F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AA33-1119-4714-BC79-4ED055601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170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284B01D-E2F4-4284-B7CC-B9FD29FE1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3CEB623-C759-4742-B02A-EADF25445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A19BE4EA-DE88-4028-B469-E4E97BDE3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36730418-3361-41C1-AF65-BBF80D8E30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E8C336A2-C9CC-4B0F-9B56-1941208B03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35D0C366-55A0-42D5-A6BB-3CC0A2907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8E55-D728-4C71-B4B7-17CFF9B03B5B}" type="datetime1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FF374461-9CE4-4C1E-992F-0AE0AF9D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607932E7-50FB-4EF3-B631-D16809DE3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AA33-1119-4714-BC79-4ED055601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880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109F00F-96E2-4EDF-BE5B-7DF12903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3576285-3262-4224-9308-0738BDCCB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DE64-4C91-46E9-A3F5-EFD75BF61C2C}" type="datetime1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393E557E-C60D-4DFE-8B85-1C8089351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45326F02-7D7C-42B1-BE51-83CE2BECE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AA33-1119-4714-BC79-4ED055601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063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CFC7839A-1FFE-46EE-9A06-B149AE8E2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86F16-DA28-4629-8EE8-763872543111}" type="datetime1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3FDC9E2E-F373-4909-8E0C-E44E08FAF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3817A921-20CF-4355-823E-64EC0B26E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AA33-1119-4714-BC79-4ED055601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699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62892C1-4144-411F-B9AF-EAF91DEE3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D131FF6-9109-4E81-99EB-41178230D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725A24CD-CBC9-405C-B03E-13CBECEDC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FF9226B-5D03-44B8-AD7B-8BE2EF391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CEA0-1441-45CE-B7F8-B54874D474DC}" type="datetime1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6053488-C89B-4C12-85CF-413B1BF51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D016BC8-14F3-4FF0-819C-5474F3771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AA33-1119-4714-BC79-4ED055601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5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B03F6D9-9BF1-4703-8E0A-BA2BEDB96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51D6179-D78B-4E59-9C12-2454E90779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44199E0-E622-4E5A-8D00-34978C72C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73C8C08-ED5B-4D7A-90FD-AE1B31CF3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05651-CDB1-477B-B6D0-708748E25A6F}" type="datetime1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CB62E7E-549A-4CE8-B57C-218C16D28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76DA333-9054-4637-B1DA-0138E39FC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AA33-1119-4714-BC79-4ED055601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28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9F009C3-C549-4D91-B3B6-8362D0C13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8EC1DF6-7E6C-4B66-BD93-93DD2DC7D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FD7328E-BB88-4442-BBCF-14D8CC01AB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D55B5-B5DD-47E9-A731-D6392997EA9A}" type="datetime1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665492A-5BBF-4C72-8E3D-7EAE45A54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2925DB1-66F3-4635-BB49-96334717B0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EAA33-1119-4714-BC79-4ED055601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6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Streamer/gst-rtsp-server" TargetMode="External"/><Relationship Id="rId2" Type="http://schemas.openxmlformats.org/officeDocument/2006/relationships/hyperlink" Target="https://gstreamer.freedesktop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ub.docker.com/_/python" TargetMode="External"/><Relationship Id="rId5" Type="http://schemas.openxmlformats.org/officeDocument/2006/relationships/hyperlink" Target="https://www.videoland.org/vlc/libvlc" TargetMode="External"/><Relationship Id="rId4" Type="http://schemas.openxmlformats.org/officeDocument/2006/relationships/hyperlink" Target="https://klein.readthedocs.io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8386171-E87D-46AB-8718-4CE2A88748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26">
            <a:extLst>
              <a:ext uri="{FF2B5EF4-FFF2-40B4-BE49-F238E27FC236}">
                <a16:creationId xmlns:a16="http://schemas.microsoft.com/office/drawing/2014/main" xmlns="" id="{207CB456-8849-413C-8210-B663779A32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E513936D-D1EB-4E42-A97F-942BA1F3DF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0506921-631D-42CD-80B4-6F214A887F93}"/>
              </a:ext>
            </a:extLst>
          </p:cNvPr>
          <p:cNvSpPr/>
          <p:nvPr/>
        </p:nvSpPr>
        <p:spPr>
          <a:xfrm>
            <a:off x="2960093" y="2073841"/>
            <a:ext cx="6271814" cy="243788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B6C675B-5A2F-4552-A079-437748894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7641"/>
            <a:ext cx="9144000" cy="23300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3600" dirty="0"/>
              <a:t>안드로이드를 활용한</a:t>
            </a:r>
            <a:r>
              <a:rPr lang="en-US" altLang="ko-KR" sz="3600" dirty="0"/>
              <a:t/>
            </a:r>
            <a:br>
              <a:rPr lang="en-US" altLang="ko-KR" sz="3600" dirty="0"/>
            </a:br>
            <a:r>
              <a:rPr lang="en-US" altLang="ko-KR" sz="3600" dirty="0"/>
              <a:t>CCTV </a:t>
            </a:r>
            <a:r>
              <a:rPr lang="ko-KR" altLang="en-US" sz="3600" dirty="0"/>
              <a:t>통합 관리 시스템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747ECB8F-4EF7-4F73-A930-51FC8A539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9464" y="3911466"/>
            <a:ext cx="6745380" cy="600257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sz="2000" dirty="0"/>
              <a:t>Integrated CCTV Management System </a:t>
            </a:r>
          </a:p>
          <a:p>
            <a:r>
              <a:rPr lang="en-US" altLang="ko-KR" sz="2000" dirty="0"/>
              <a:t>with Android Application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AFA75EE9-0DE4-4982-A870-290AD61EAA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3352800" y="3806097"/>
            <a:ext cx="5486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968350A-5F5C-4509-8A05-9C59534ADFD9}"/>
              </a:ext>
            </a:extLst>
          </p:cNvPr>
          <p:cNvSpPr/>
          <p:nvPr/>
        </p:nvSpPr>
        <p:spPr>
          <a:xfrm>
            <a:off x="8991600" y="4766733"/>
            <a:ext cx="2078736" cy="9083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DC54B4B-F2C4-418D-94E3-A1949D75854B}"/>
              </a:ext>
            </a:extLst>
          </p:cNvPr>
          <p:cNvSpPr txBox="1"/>
          <p:nvPr/>
        </p:nvSpPr>
        <p:spPr>
          <a:xfrm>
            <a:off x="9108141" y="4826851"/>
            <a:ext cx="6097656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/>
              <a:t>2017156002 </a:t>
            </a:r>
            <a:r>
              <a:rPr lang="ko-KR" altLang="en-US" sz="1500" dirty="0"/>
              <a:t>강태수</a:t>
            </a:r>
            <a:endParaRPr lang="en-US" altLang="ko-KR" sz="1500" dirty="0"/>
          </a:p>
          <a:p>
            <a:r>
              <a:rPr lang="en-US" altLang="ko-KR" sz="1500" dirty="0"/>
              <a:t>2016152004</a:t>
            </a:r>
            <a:r>
              <a:rPr lang="ko-KR" altLang="en-US" sz="1500" dirty="0"/>
              <a:t> </a:t>
            </a:r>
            <a:r>
              <a:rPr lang="ko-KR" altLang="en-US" sz="1500" dirty="0" err="1"/>
              <a:t>구병찬</a:t>
            </a:r>
            <a:endParaRPr lang="en-US" altLang="ko-KR" sz="1500" dirty="0"/>
          </a:p>
          <a:p>
            <a:r>
              <a:rPr lang="en-US" altLang="ko-KR" sz="1500" dirty="0"/>
              <a:t>2016152012 </a:t>
            </a:r>
            <a:r>
              <a:rPr lang="ko-KR" altLang="en-US" sz="1500" dirty="0"/>
              <a:t>김세현</a:t>
            </a:r>
          </a:p>
        </p:txBody>
      </p:sp>
    </p:spTree>
    <p:extLst>
      <p:ext uri="{BB962C8B-B14F-4D97-AF65-F5344CB8AC3E}">
        <p14:creationId xmlns:p14="http://schemas.microsoft.com/office/powerpoint/2010/main" val="40942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ㅠ</a:t>
            </a:r>
            <a:endParaRPr lang="ko-KR" altLang="en-US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xmlns="" id="{2AF7E7CD-510A-451F-AE4F-1FE80D472476}"/>
              </a:ext>
            </a:extLst>
          </p:cNvPr>
          <p:cNvSpPr txBox="1">
            <a:spLocks/>
          </p:cNvSpPr>
          <p:nvPr/>
        </p:nvSpPr>
        <p:spPr>
          <a:xfrm>
            <a:off x="346114" y="-1336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5. </a:t>
            </a:r>
            <a:r>
              <a:rPr lang="ko-KR" altLang="en-US" sz="2400" b="1" dirty="0"/>
              <a:t>개발환경 및 개발방법 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xmlns="" id="{CCE24EAD-026D-407F-A9E3-40C16CA2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325563"/>
            <a:ext cx="7756010" cy="464747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400" dirty="0"/>
              <a:t>5.1 </a:t>
            </a:r>
            <a:r>
              <a:rPr lang="ko-KR" altLang="en-US" sz="2400" dirty="0"/>
              <a:t>개발환경</a:t>
            </a:r>
            <a:endParaRPr lang="en-US" altLang="ko-KR" sz="2000" dirty="0"/>
          </a:p>
          <a:p>
            <a:pPr marL="0" indent="0">
              <a:lnSpc>
                <a:spcPct val="110000"/>
              </a:lnSpc>
              <a:buNone/>
            </a:pPr>
            <a:endParaRPr lang="en-US" altLang="ko-KR" sz="20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31D1AC2C-13D7-45D9-8BB1-D0A83944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AA33-1119-4714-BC79-4ED0556016F1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12" name="Picture 8" descr="23 Security Camera Icon - Icon Logo Design">
            <a:extLst>
              <a:ext uri="{FF2B5EF4-FFF2-40B4-BE49-F238E27FC236}">
                <a16:creationId xmlns:a16="http://schemas.microsoft.com/office/drawing/2014/main" xmlns="" id="{328D7E0D-0240-4947-B6B9-8EE08D9D2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926" y="2334500"/>
            <a:ext cx="2347175" cy="234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Google Shape;103;p21">
            <a:extLst>
              <a:ext uri="{FF2B5EF4-FFF2-40B4-BE49-F238E27FC236}">
                <a16:creationId xmlns:a16="http://schemas.microsoft.com/office/drawing/2014/main" xmlns="" id="{8778A14E-82D8-421A-8C2D-BDCC457E0D95}"/>
              </a:ext>
            </a:extLst>
          </p:cNvPr>
          <p:cNvSpPr txBox="1">
            <a:spLocks/>
          </p:cNvSpPr>
          <p:nvPr/>
        </p:nvSpPr>
        <p:spPr>
          <a:xfrm>
            <a:off x="2721378" y="5303620"/>
            <a:ext cx="2676224" cy="1075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en-US" altLang="ko" sz="1600" b="1" dirty="0">
                <a:solidFill>
                  <a:srgbClr val="434343"/>
                </a:solidFill>
              </a:rPr>
              <a:t>PTZ</a:t>
            </a:r>
            <a:r>
              <a:rPr lang="ko-KR" altLang="en-US" sz="1600" b="1" dirty="0">
                <a:solidFill>
                  <a:srgbClr val="434343"/>
                </a:solidFill>
              </a:rPr>
              <a:t>가 지원되는 카메라</a:t>
            </a:r>
            <a:endParaRPr lang="en-US" altLang="ko" sz="1600" b="1" dirty="0">
              <a:solidFill>
                <a:srgbClr val="434343"/>
              </a:solidFill>
            </a:endParaRPr>
          </a:p>
        </p:txBody>
      </p:sp>
      <p:pic>
        <p:nvPicPr>
          <p:cNvPr id="21" name="Picture 2" descr="Android Oreo | Android Developers">
            <a:extLst>
              <a:ext uri="{FF2B5EF4-FFF2-40B4-BE49-F238E27FC236}">
                <a16:creationId xmlns:a16="http://schemas.microsoft.com/office/drawing/2014/main" xmlns="" id="{F067A4DD-A40B-4A93-B059-8DDC5A7F1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858" y="1980773"/>
            <a:ext cx="2036891" cy="3086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Google Shape;103;p21">
            <a:extLst>
              <a:ext uri="{FF2B5EF4-FFF2-40B4-BE49-F238E27FC236}">
                <a16:creationId xmlns:a16="http://schemas.microsoft.com/office/drawing/2014/main" xmlns="" id="{95218E80-2CEB-4394-AC1B-A0A98861C6BE}"/>
              </a:ext>
            </a:extLst>
          </p:cNvPr>
          <p:cNvSpPr txBox="1">
            <a:spLocks/>
          </p:cNvSpPr>
          <p:nvPr/>
        </p:nvSpPr>
        <p:spPr>
          <a:xfrm>
            <a:off x="6120265" y="5149882"/>
            <a:ext cx="4088157" cy="121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en-US" altLang="ko" b="1" dirty="0">
                <a:solidFill>
                  <a:srgbClr val="434343"/>
                </a:solidFill>
              </a:rPr>
              <a:t>Android 8.0 Oreo</a:t>
            </a:r>
          </a:p>
          <a:p>
            <a:pPr marL="0" indent="0" algn="ctr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ko-KR" altLang="en-US" sz="1600" b="1" dirty="0">
                <a:solidFill>
                  <a:srgbClr val="434343"/>
                </a:solidFill>
              </a:rPr>
              <a:t>또는 상위버전이 </a:t>
            </a:r>
            <a:r>
              <a:rPr lang="ko-KR" altLang="en-US" sz="1600" b="1" dirty="0" err="1">
                <a:solidFill>
                  <a:srgbClr val="434343"/>
                </a:solidFill>
              </a:rPr>
              <a:t>설치되어있는</a:t>
            </a:r>
            <a:r>
              <a:rPr lang="ko-KR" altLang="en-US" sz="1600" b="1" dirty="0">
                <a:solidFill>
                  <a:srgbClr val="434343"/>
                </a:solidFill>
              </a:rPr>
              <a:t> 기기</a:t>
            </a:r>
            <a:endParaRPr lang="en-US" altLang="ko" sz="1600" b="1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534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ㅠ</a:t>
            </a:r>
            <a:endParaRPr lang="ko-KR" altLang="en-US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xmlns="" id="{2AF7E7CD-510A-451F-AE4F-1FE80D472476}"/>
              </a:ext>
            </a:extLst>
          </p:cNvPr>
          <p:cNvSpPr txBox="1">
            <a:spLocks/>
          </p:cNvSpPr>
          <p:nvPr/>
        </p:nvSpPr>
        <p:spPr>
          <a:xfrm>
            <a:off x="346114" y="-1336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5. </a:t>
            </a:r>
            <a:r>
              <a:rPr lang="ko-KR" altLang="en-US" sz="2400" b="1" dirty="0"/>
              <a:t>개발환경 및 개발방법 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xmlns="" id="{CCE24EAD-026D-407F-A9E3-40C16CA2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7" y="1325563"/>
            <a:ext cx="9160043" cy="464747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400" dirty="0"/>
              <a:t>5.1 </a:t>
            </a:r>
            <a:r>
              <a:rPr lang="ko-KR" altLang="en-US" sz="2400" dirty="0"/>
              <a:t>개발환경</a:t>
            </a:r>
            <a:endParaRPr lang="en-US" altLang="ko-KR" sz="20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31D1AC2C-13D7-45D9-8BB1-D0A83944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AA33-1119-4714-BC79-4ED0556016F1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3" name="Google Shape;103;p21">
            <a:extLst>
              <a:ext uri="{FF2B5EF4-FFF2-40B4-BE49-F238E27FC236}">
                <a16:creationId xmlns:a16="http://schemas.microsoft.com/office/drawing/2014/main" xmlns="" id="{E6D727F9-A517-4DAA-AC3D-D8158DD83B7B}"/>
              </a:ext>
            </a:extLst>
          </p:cNvPr>
          <p:cNvSpPr txBox="1">
            <a:spLocks/>
          </p:cNvSpPr>
          <p:nvPr/>
        </p:nvSpPr>
        <p:spPr>
          <a:xfrm>
            <a:off x="921231" y="1948384"/>
            <a:ext cx="1749711" cy="865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en-US" altLang="ko" sz="2400" b="1" dirty="0">
                <a:solidFill>
                  <a:srgbClr val="434343"/>
                </a:solidFill>
              </a:rPr>
              <a:t>Software</a:t>
            </a:r>
          </a:p>
        </p:txBody>
      </p:sp>
      <p:pic>
        <p:nvPicPr>
          <p:cNvPr id="12" name="Picture 2" descr="File:Android Studio Icon (2014-2019).svg - Wikimedia Commons">
            <a:extLst>
              <a:ext uri="{FF2B5EF4-FFF2-40B4-BE49-F238E27FC236}">
                <a16:creationId xmlns:a16="http://schemas.microsoft.com/office/drawing/2014/main" xmlns="" id="{0EBD1B1E-1715-4C42-AF3F-113F010B6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387" y="2788666"/>
            <a:ext cx="1749711" cy="188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Google Shape;103;p21">
            <a:extLst>
              <a:ext uri="{FF2B5EF4-FFF2-40B4-BE49-F238E27FC236}">
                <a16:creationId xmlns:a16="http://schemas.microsoft.com/office/drawing/2014/main" xmlns="" id="{6CCCA742-5E12-4F03-8345-712F6F82974D}"/>
              </a:ext>
            </a:extLst>
          </p:cNvPr>
          <p:cNvSpPr txBox="1">
            <a:spLocks/>
          </p:cNvSpPr>
          <p:nvPr/>
        </p:nvSpPr>
        <p:spPr>
          <a:xfrm>
            <a:off x="1429255" y="4925542"/>
            <a:ext cx="2333973" cy="104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en-US" altLang="ko" b="1" dirty="0">
                <a:solidFill>
                  <a:srgbClr val="434343"/>
                </a:solidFill>
              </a:rPr>
              <a:t>Android Studio</a:t>
            </a:r>
          </a:p>
        </p:txBody>
      </p:sp>
      <p:pic>
        <p:nvPicPr>
          <p:cNvPr id="21" name="Picture 8" descr="https://www.docker.com/sites/default/files/d8/styles/role_icon/public/2019-07/horizontal-logo-monochromatic-white.png?itok=SBlK2TGU">
            <a:extLst>
              <a:ext uri="{FF2B5EF4-FFF2-40B4-BE49-F238E27FC236}">
                <a16:creationId xmlns:a16="http://schemas.microsoft.com/office/drawing/2014/main" xmlns="" id="{521BE6F1-D6D2-4E1E-BA7D-F5E1E4CC5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324" y="3436807"/>
            <a:ext cx="3609140" cy="92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Google Shape;103;p21">
            <a:extLst>
              <a:ext uri="{FF2B5EF4-FFF2-40B4-BE49-F238E27FC236}">
                <a16:creationId xmlns:a16="http://schemas.microsoft.com/office/drawing/2014/main" xmlns="" id="{E8BA2511-3053-4573-841A-9CB691769DF4}"/>
              </a:ext>
            </a:extLst>
          </p:cNvPr>
          <p:cNvSpPr txBox="1">
            <a:spLocks/>
          </p:cNvSpPr>
          <p:nvPr/>
        </p:nvSpPr>
        <p:spPr>
          <a:xfrm>
            <a:off x="8536500" y="4960866"/>
            <a:ext cx="2211768" cy="920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en-US" altLang="ko" b="1" dirty="0">
                <a:solidFill>
                  <a:srgbClr val="434343"/>
                </a:solidFill>
              </a:rPr>
              <a:t>Python 3</a:t>
            </a:r>
          </a:p>
        </p:txBody>
      </p:sp>
      <p:pic>
        <p:nvPicPr>
          <p:cNvPr id="23" name="Picture 20" descr="6+ Python Logo Clipart - Preview : Python; Python Lo | HDClipartAll">
            <a:extLst>
              <a:ext uri="{FF2B5EF4-FFF2-40B4-BE49-F238E27FC236}">
                <a16:creationId xmlns:a16="http://schemas.microsoft.com/office/drawing/2014/main" xmlns="" id="{41E2E188-3BCE-45CD-9582-5D8DC4322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965" y="2769656"/>
            <a:ext cx="1947403" cy="194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Google Shape;103;p21">
            <a:extLst>
              <a:ext uri="{FF2B5EF4-FFF2-40B4-BE49-F238E27FC236}">
                <a16:creationId xmlns:a16="http://schemas.microsoft.com/office/drawing/2014/main" xmlns="" id="{0CA7A92D-C17F-421E-A0BE-207D07E5975B}"/>
              </a:ext>
            </a:extLst>
          </p:cNvPr>
          <p:cNvSpPr txBox="1">
            <a:spLocks/>
          </p:cNvSpPr>
          <p:nvPr/>
        </p:nvSpPr>
        <p:spPr>
          <a:xfrm>
            <a:off x="4990114" y="4933091"/>
            <a:ext cx="2211769" cy="809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en-US" altLang="ko" b="1" dirty="0">
                <a:solidFill>
                  <a:srgbClr val="434343"/>
                </a:solidFill>
              </a:rPr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471883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ㅠ</a:t>
            </a:r>
            <a:endParaRPr lang="ko-KR" altLang="en-US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xmlns="" id="{2AF7E7CD-510A-451F-AE4F-1FE80D472476}"/>
              </a:ext>
            </a:extLst>
          </p:cNvPr>
          <p:cNvSpPr txBox="1">
            <a:spLocks/>
          </p:cNvSpPr>
          <p:nvPr/>
        </p:nvSpPr>
        <p:spPr>
          <a:xfrm>
            <a:off x="346114" y="-1336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5. </a:t>
            </a:r>
            <a:r>
              <a:rPr lang="ko-KR" altLang="en-US" sz="2400" b="1" dirty="0"/>
              <a:t>개발환경 및 개발방법 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xmlns="" id="{CCE24EAD-026D-407F-A9E3-40C16CA2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325563"/>
            <a:ext cx="10515600" cy="534987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400" dirty="0"/>
              <a:t>5.2 </a:t>
            </a:r>
            <a:r>
              <a:rPr lang="ko-KR" altLang="en-US" sz="2400" dirty="0"/>
              <a:t>개발방법</a:t>
            </a:r>
            <a:endParaRPr lang="en-US" altLang="ko-KR" sz="2400" dirty="0"/>
          </a:p>
          <a:p>
            <a:pPr marL="0" indent="0">
              <a:lnSpc>
                <a:spcPct val="110000"/>
              </a:lnSpc>
              <a:buNone/>
            </a:pPr>
            <a:endParaRPr lang="en-US" altLang="ko-KR" sz="5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 b="1" dirty="0"/>
              <a:t>DMR Server</a:t>
            </a:r>
          </a:p>
          <a:p>
            <a:pPr>
              <a:lnSpc>
                <a:spcPct val="110000"/>
              </a:lnSpc>
            </a:pPr>
            <a:r>
              <a:rPr lang="ko-KR" altLang="en-US" sz="1800" dirty="0"/>
              <a:t>각 서버는 </a:t>
            </a:r>
            <a:r>
              <a:rPr lang="en-US" altLang="ko-KR" sz="1800" dirty="0"/>
              <a:t>Docker </a:t>
            </a:r>
            <a:r>
              <a:rPr lang="ko-KR" altLang="en-US" sz="1800" dirty="0"/>
              <a:t>컨테이너 환경에서 개발 및 배포</a:t>
            </a:r>
            <a:endParaRPr lang="en-US" altLang="ko-KR" sz="1800" dirty="0"/>
          </a:p>
          <a:p>
            <a:pPr>
              <a:lnSpc>
                <a:spcPct val="110000"/>
              </a:lnSpc>
            </a:pPr>
            <a:r>
              <a:rPr lang="ko-KR" altLang="en-US" sz="1800" dirty="0"/>
              <a:t>웹과 릴레이서버는 하나의 컨테이너 안에서 하나의 애플리케이션으로 실행됨</a:t>
            </a:r>
            <a:r>
              <a:rPr lang="en-US" altLang="ko-KR" sz="1800" dirty="0"/>
              <a:t>??</a:t>
            </a:r>
          </a:p>
          <a:p>
            <a:pPr>
              <a:lnSpc>
                <a:spcPct val="110000"/>
              </a:lnSpc>
            </a:pPr>
            <a:endParaRPr lang="en-US" altLang="ko-KR" sz="4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 b="1" dirty="0"/>
              <a:t>Web</a:t>
            </a:r>
          </a:p>
          <a:p>
            <a:pPr>
              <a:lnSpc>
                <a:spcPct val="110000"/>
              </a:lnSpc>
            </a:pPr>
            <a:r>
              <a:rPr lang="en-US" altLang="ko-KR" sz="1800" dirty="0"/>
              <a:t>Python </a:t>
            </a:r>
            <a:r>
              <a:rPr lang="ko-KR" altLang="en-US" sz="1800" dirty="0"/>
              <a:t>환경에서 </a:t>
            </a:r>
            <a:r>
              <a:rPr lang="en-US" altLang="ko-KR" sz="1800" dirty="0" err="1"/>
              <a:t>klein</a:t>
            </a:r>
            <a:r>
              <a:rPr lang="ko-KR" altLang="en-US" sz="1800" dirty="0"/>
              <a:t>을 사용해 개발</a:t>
            </a:r>
            <a:endParaRPr lang="en-US" altLang="ko-KR" sz="1800" dirty="0"/>
          </a:p>
          <a:p>
            <a:pPr>
              <a:lnSpc>
                <a:spcPct val="110000"/>
              </a:lnSpc>
            </a:pPr>
            <a:endParaRPr lang="en-US" altLang="ko-KR" sz="7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 b="1" dirty="0"/>
              <a:t>RTSP Relay Server</a:t>
            </a:r>
          </a:p>
          <a:p>
            <a:pPr>
              <a:lnSpc>
                <a:spcPct val="110000"/>
              </a:lnSpc>
            </a:pPr>
            <a:r>
              <a:rPr lang="en-US" altLang="ko-KR" sz="1800" dirty="0" err="1"/>
              <a:t>Gstreamer</a:t>
            </a:r>
            <a:r>
              <a:rPr lang="ko-KR" altLang="en-US" sz="1800" dirty="0"/>
              <a:t>의 </a:t>
            </a:r>
            <a:r>
              <a:rPr lang="en-US" altLang="ko-KR" sz="1800" dirty="0"/>
              <a:t>Python </a:t>
            </a:r>
            <a:r>
              <a:rPr lang="ko-KR" altLang="en-US" sz="1800" dirty="0"/>
              <a:t>바인딩 사용</a:t>
            </a:r>
            <a:endParaRPr lang="en-US" altLang="ko-KR" sz="1800" dirty="0"/>
          </a:p>
          <a:p>
            <a:pPr>
              <a:lnSpc>
                <a:spcPct val="110000"/>
              </a:lnSpc>
            </a:pPr>
            <a:r>
              <a:rPr lang="en-US" altLang="ko-KR" sz="1800" dirty="0" err="1"/>
              <a:t>Gstreamer</a:t>
            </a:r>
            <a:r>
              <a:rPr lang="ko-KR" altLang="en-US" sz="1800" dirty="0"/>
              <a:t>를 기반으로 한 </a:t>
            </a:r>
            <a:r>
              <a:rPr lang="en-US" altLang="ko-KR" sz="1800" dirty="0" err="1"/>
              <a:t>gst</a:t>
            </a:r>
            <a:r>
              <a:rPr lang="en-US" altLang="ko-KR" sz="1800" dirty="0"/>
              <a:t>-</a:t>
            </a:r>
            <a:r>
              <a:rPr lang="en-US" altLang="ko-KR" sz="1800" dirty="0" err="1"/>
              <a:t>rtsp</a:t>
            </a:r>
            <a:r>
              <a:rPr lang="en-US" altLang="ko-KR" sz="1800" dirty="0"/>
              <a:t>-server </a:t>
            </a:r>
            <a:r>
              <a:rPr lang="ko-KR" altLang="en-US" sz="1800" dirty="0"/>
              <a:t>라이브러리를 사용해 </a:t>
            </a:r>
            <a:r>
              <a:rPr lang="en-US" altLang="ko-KR" sz="1800" dirty="0"/>
              <a:t>RTSP </a:t>
            </a:r>
            <a:r>
              <a:rPr lang="ko-KR" altLang="en-US" sz="1800" dirty="0"/>
              <a:t>서버 구축</a:t>
            </a:r>
            <a:endParaRPr lang="en-US" altLang="ko-KR" sz="1800" dirty="0"/>
          </a:p>
          <a:p>
            <a:pPr>
              <a:lnSpc>
                <a:spcPct val="110000"/>
              </a:lnSpc>
            </a:pPr>
            <a:r>
              <a:rPr lang="ko-KR" altLang="en-US" sz="1800" dirty="0"/>
              <a:t>영상 전송 지연시간을 줄이기 위해 영상 인코딩</a:t>
            </a:r>
            <a:r>
              <a:rPr lang="en-US" altLang="ko-KR" sz="1800" dirty="0"/>
              <a:t>/</a:t>
            </a:r>
            <a:r>
              <a:rPr lang="ko-KR" altLang="en-US" sz="1800" dirty="0"/>
              <a:t>디코딩 시에 하드웨어 인코더를 사용</a:t>
            </a:r>
            <a:endParaRPr lang="en-US" altLang="ko-KR" sz="18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31D1AC2C-13D7-45D9-8BB1-D0A83944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AA33-1119-4714-BC79-4ED0556016F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645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ㅠ</a:t>
            </a:r>
            <a:endParaRPr lang="ko-KR" altLang="en-US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xmlns="" id="{2AF7E7CD-510A-451F-AE4F-1FE80D472476}"/>
              </a:ext>
            </a:extLst>
          </p:cNvPr>
          <p:cNvSpPr txBox="1">
            <a:spLocks/>
          </p:cNvSpPr>
          <p:nvPr/>
        </p:nvSpPr>
        <p:spPr>
          <a:xfrm>
            <a:off x="346114" y="-1336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5. </a:t>
            </a:r>
            <a:r>
              <a:rPr lang="ko-KR" altLang="en-US" sz="2400" b="1" dirty="0"/>
              <a:t>개발환경 및 개발방법 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xmlns="" id="{CCE24EAD-026D-407F-A9E3-40C16CA2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325563"/>
            <a:ext cx="10515600" cy="534987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400" dirty="0"/>
              <a:t>5.2 </a:t>
            </a:r>
            <a:r>
              <a:rPr lang="ko-KR" altLang="en-US" sz="2400" dirty="0"/>
              <a:t>개발방법</a:t>
            </a:r>
            <a:endParaRPr lang="en-US" altLang="ko-KR" sz="2400" dirty="0"/>
          </a:p>
          <a:p>
            <a:pPr marL="0" indent="0">
              <a:lnSpc>
                <a:spcPct val="110000"/>
              </a:lnSpc>
              <a:buNone/>
            </a:pPr>
            <a:endParaRPr lang="en-US" altLang="ko-KR" sz="24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000" b="1" dirty="0"/>
              <a:t>Database</a:t>
            </a:r>
          </a:p>
          <a:p>
            <a:pPr>
              <a:lnSpc>
                <a:spcPct val="110000"/>
              </a:lnSpc>
            </a:pPr>
            <a:r>
              <a:rPr lang="en-US" altLang="ko-KR" sz="2000" dirty="0"/>
              <a:t>MariaDB </a:t>
            </a:r>
            <a:r>
              <a:rPr lang="ko-KR" altLang="en-US" sz="2000" dirty="0"/>
              <a:t>사용</a:t>
            </a:r>
            <a:endParaRPr lang="en-US" altLang="ko-KR" sz="2000" dirty="0"/>
          </a:p>
          <a:p>
            <a:pPr>
              <a:lnSpc>
                <a:spcPct val="110000"/>
              </a:lnSpc>
            </a:pPr>
            <a:r>
              <a:rPr lang="en-US" altLang="ko-KR" sz="2000" dirty="0"/>
              <a:t>CCTV </a:t>
            </a:r>
            <a:r>
              <a:rPr lang="ko-KR" altLang="en-US" sz="2000" dirty="0"/>
              <a:t>카메라의 메타데이터를 기록하기 위해 사용</a:t>
            </a:r>
            <a:endParaRPr lang="en-US" altLang="ko-KR" sz="2000" dirty="0"/>
          </a:p>
          <a:p>
            <a:pPr marL="0" indent="0">
              <a:lnSpc>
                <a:spcPct val="11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000" b="1" dirty="0"/>
              <a:t>Android</a:t>
            </a:r>
          </a:p>
          <a:p>
            <a:pPr>
              <a:lnSpc>
                <a:spcPct val="110000"/>
              </a:lnSpc>
            </a:pPr>
            <a:r>
              <a:rPr lang="en-US" altLang="ko-KR" sz="2000" dirty="0"/>
              <a:t>RTSP </a:t>
            </a:r>
            <a:r>
              <a:rPr lang="ko-KR" altLang="en-US" sz="2000" dirty="0"/>
              <a:t>영상 수신은 </a:t>
            </a:r>
            <a:r>
              <a:rPr lang="en-US" altLang="ko-KR" sz="2000" dirty="0" err="1"/>
              <a:t>LibVLC</a:t>
            </a:r>
            <a:r>
              <a:rPr lang="ko-KR" altLang="en-US" sz="2000" dirty="0"/>
              <a:t>라이브러리 사용</a:t>
            </a:r>
            <a:endParaRPr lang="en-US" altLang="ko-KR" sz="20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31D1AC2C-13D7-45D9-8BB1-D0A83944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AA33-1119-4714-BC79-4ED0556016F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49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ㅠ</a:t>
            </a:r>
            <a:endParaRPr lang="ko-KR" altLang="en-US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xmlns="" id="{2AF7E7CD-510A-451F-AE4F-1FE80D472476}"/>
              </a:ext>
            </a:extLst>
          </p:cNvPr>
          <p:cNvSpPr txBox="1">
            <a:spLocks/>
          </p:cNvSpPr>
          <p:nvPr/>
        </p:nvSpPr>
        <p:spPr>
          <a:xfrm>
            <a:off x="1180302" y="-1336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6. </a:t>
            </a:r>
            <a:r>
              <a:rPr lang="ko-KR" altLang="en-US" sz="2400" b="1" dirty="0"/>
              <a:t>업무 분담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31D1AC2C-13D7-45D9-8BB1-D0A83944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AA33-1119-4714-BC79-4ED0556016F1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xmlns="" id="{DF53EF1B-11DD-4EEA-9162-1F173A22B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325563"/>
            <a:ext cx="10515600" cy="5013691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ko-KR" altLang="en-US" sz="2400" b="1" dirty="0"/>
              <a:t>강태수</a:t>
            </a:r>
            <a:endParaRPr lang="en-US" altLang="ko-KR" sz="2400" b="1" dirty="0"/>
          </a:p>
          <a:p>
            <a:pPr>
              <a:lnSpc>
                <a:spcPct val="110000"/>
              </a:lnSpc>
            </a:pPr>
            <a:r>
              <a:rPr lang="en-US" altLang="ko-KR" sz="2000" dirty="0" err="1"/>
              <a:t>Gstreamer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gst</a:t>
            </a:r>
            <a:r>
              <a:rPr lang="en-US" altLang="ko-KR" sz="2000" dirty="0"/>
              <a:t>-</a:t>
            </a:r>
            <a:r>
              <a:rPr lang="en-US" altLang="ko-KR" sz="2000" dirty="0" err="1"/>
              <a:t>rtsp</a:t>
            </a:r>
            <a:r>
              <a:rPr lang="en-US" altLang="ko-KR" sz="2000" dirty="0"/>
              <a:t>-server, </a:t>
            </a:r>
            <a:r>
              <a:rPr lang="ko-KR" altLang="en-US" sz="2000" dirty="0"/>
              <a:t>하드웨어 장치 자료조사</a:t>
            </a:r>
            <a:endParaRPr lang="en-US" altLang="ko-KR" sz="2000" dirty="0"/>
          </a:p>
          <a:p>
            <a:pPr>
              <a:lnSpc>
                <a:spcPct val="110000"/>
              </a:lnSpc>
            </a:pPr>
            <a:r>
              <a:rPr lang="en-US" altLang="ko-KR" sz="2000" dirty="0"/>
              <a:t>Web, RTSP </a:t>
            </a:r>
            <a:r>
              <a:rPr lang="ko-KR" altLang="en-US" sz="2000" dirty="0"/>
              <a:t>서버 구현</a:t>
            </a:r>
            <a:endParaRPr lang="en-US" altLang="ko-KR" sz="2000" dirty="0"/>
          </a:p>
          <a:p>
            <a:pPr marL="0" indent="0">
              <a:lnSpc>
                <a:spcPct val="110000"/>
              </a:lnSpc>
              <a:buNone/>
            </a:pPr>
            <a:endParaRPr lang="en-US" altLang="ko-KR" sz="1050" dirty="0"/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2400" b="1" dirty="0"/>
              <a:t>김세현</a:t>
            </a:r>
            <a:endParaRPr lang="en-US" altLang="ko-KR" sz="2400" b="1" dirty="0"/>
          </a:p>
          <a:p>
            <a:pPr>
              <a:lnSpc>
                <a:spcPct val="110000"/>
              </a:lnSpc>
            </a:pPr>
            <a:r>
              <a:rPr lang="en-US" altLang="ko-KR" sz="2000" dirty="0" err="1"/>
              <a:t>LibVLC</a:t>
            </a:r>
            <a:r>
              <a:rPr lang="en-US" altLang="ko-KR" sz="2000" dirty="0"/>
              <a:t> </a:t>
            </a:r>
            <a:r>
              <a:rPr lang="ko-KR" altLang="en-US" sz="2000" dirty="0"/>
              <a:t>자료조사</a:t>
            </a:r>
            <a:endParaRPr lang="en-US" altLang="ko-KR" sz="2000" dirty="0"/>
          </a:p>
          <a:p>
            <a:pPr>
              <a:lnSpc>
                <a:spcPct val="110000"/>
              </a:lnSpc>
            </a:pPr>
            <a:r>
              <a:rPr lang="en-US" altLang="ko-KR" sz="2000" dirty="0"/>
              <a:t>Android </a:t>
            </a:r>
            <a:r>
              <a:rPr lang="ko-KR" altLang="en-US" sz="2000" dirty="0"/>
              <a:t>앱 개발</a:t>
            </a:r>
            <a:endParaRPr lang="en-US" altLang="ko-KR" sz="2000" dirty="0"/>
          </a:p>
          <a:p>
            <a:pPr marL="0" indent="0">
              <a:lnSpc>
                <a:spcPct val="110000"/>
              </a:lnSpc>
              <a:buNone/>
            </a:pPr>
            <a:endParaRPr lang="en-US" altLang="ko-KR" sz="1100" dirty="0"/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2400" b="1" dirty="0" err="1"/>
              <a:t>구병찬</a:t>
            </a:r>
            <a:endParaRPr lang="en-US" altLang="ko-KR" sz="2400" b="1" dirty="0"/>
          </a:p>
          <a:p>
            <a:pPr>
              <a:lnSpc>
                <a:spcPct val="110000"/>
              </a:lnSpc>
            </a:pPr>
            <a:r>
              <a:rPr lang="ko-KR" altLang="en-US" sz="2000" dirty="0"/>
              <a:t>안드로이드 </a:t>
            </a:r>
            <a:r>
              <a:rPr lang="en-US" altLang="ko-KR" sz="2000" dirty="0"/>
              <a:t>UI </a:t>
            </a:r>
            <a:r>
              <a:rPr lang="ko-KR" altLang="en-US" sz="2000" dirty="0"/>
              <a:t>가이드라인 자료조사</a:t>
            </a:r>
            <a:endParaRPr lang="en-US" altLang="ko-KR" sz="2000" dirty="0"/>
          </a:p>
          <a:p>
            <a:pPr>
              <a:lnSpc>
                <a:spcPct val="110000"/>
              </a:lnSpc>
            </a:pPr>
            <a:r>
              <a:rPr lang="ko-KR" altLang="en-US" sz="2000" dirty="0"/>
              <a:t>모바일 </a:t>
            </a:r>
            <a:r>
              <a:rPr lang="en-US" altLang="ko-KR" sz="2000" dirty="0"/>
              <a:t>UI </a:t>
            </a:r>
            <a:r>
              <a:rPr lang="ko-KR" altLang="en-US" sz="2000" dirty="0"/>
              <a:t>개발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473834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ㅠ</a:t>
            </a:r>
            <a:endParaRPr lang="ko-KR" altLang="en-US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xmlns="" id="{2AF7E7CD-510A-451F-AE4F-1FE80D472476}"/>
              </a:ext>
            </a:extLst>
          </p:cNvPr>
          <p:cNvSpPr txBox="1">
            <a:spLocks/>
          </p:cNvSpPr>
          <p:nvPr/>
        </p:nvSpPr>
        <p:spPr>
          <a:xfrm>
            <a:off x="546198" y="-149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7. </a:t>
            </a:r>
            <a:r>
              <a:rPr lang="ko-KR" altLang="en-US" sz="2400" b="1" dirty="0"/>
              <a:t>종합설계 수행일정</a:t>
            </a:r>
            <a:endParaRPr lang="en-US" altLang="ko-KR" sz="2400" b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36BA9052-67FA-4354-AF14-CD06F1417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AA33-1119-4714-BC79-4ED0556016F1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39" name="table">
            <a:extLst>
              <a:ext uri="{FF2B5EF4-FFF2-40B4-BE49-F238E27FC236}">
                <a16:creationId xmlns:a16="http://schemas.microsoft.com/office/drawing/2014/main" xmlns="" id="{21AFAE13-7983-4FC3-B61C-0A17A2FF1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125" y="1965098"/>
            <a:ext cx="8275750" cy="3686770"/>
          </a:xfrm>
          <a:prstGeom prst="rect">
            <a:avLst/>
          </a:prstGeom>
        </p:spPr>
      </p:pic>
      <p:sp>
        <p:nvSpPr>
          <p:cNvPr id="40" name="Google Shape;122;p24">
            <a:extLst>
              <a:ext uri="{FF2B5EF4-FFF2-40B4-BE49-F238E27FC236}">
                <a16:creationId xmlns:a16="http://schemas.microsoft.com/office/drawing/2014/main" xmlns="" id="{AC102E6F-8679-4CBA-B513-8C5B021AFE9D}"/>
              </a:ext>
            </a:extLst>
          </p:cNvPr>
          <p:cNvSpPr/>
          <p:nvPr/>
        </p:nvSpPr>
        <p:spPr>
          <a:xfrm>
            <a:off x="9510200" y="4830399"/>
            <a:ext cx="296700" cy="124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23;p24">
            <a:extLst>
              <a:ext uri="{FF2B5EF4-FFF2-40B4-BE49-F238E27FC236}">
                <a16:creationId xmlns:a16="http://schemas.microsoft.com/office/drawing/2014/main" xmlns="" id="{A176B1F4-41A0-430C-92DE-F9766A1E8F9C}"/>
              </a:ext>
            </a:extLst>
          </p:cNvPr>
          <p:cNvSpPr/>
          <p:nvPr/>
        </p:nvSpPr>
        <p:spPr>
          <a:xfrm>
            <a:off x="5963875" y="3598998"/>
            <a:ext cx="1707900" cy="124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124;p24">
            <a:extLst>
              <a:ext uri="{FF2B5EF4-FFF2-40B4-BE49-F238E27FC236}">
                <a16:creationId xmlns:a16="http://schemas.microsoft.com/office/drawing/2014/main" xmlns="" id="{B3E65EB3-B460-4E68-9F42-9B6750550BB0}"/>
              </a:ext>
            </a:extLst>
          </p:cNvPr>
          <p:cNvSpPr/>
          <p:nvPr/>
        </p:nvSpPr>
        <p:spPr>
          <a:xfrm>
            <a:off x="5672550" y="2978381"/>
            <a:ext cx="718500" cy="124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25;p24">
            <a:extLst>
              <a:ext uri="{FF2B5EF4-FFF2-40B4-BE49-F238E27FC236}">
                <a16:creationId xmlns:a16="http://schemas.microsoft.com/office/drawing/2014/main" xmlns="" id="{6E8CF516-3D55-4275-BBC5-01A3916CDF74}"/>
              </a:ext>
            </a:extLst>
          </p:cNvPr>
          <p:cNvSpPr/>
          <p:nvPr/>
        </p:nvSpPr>
        <p:spPr>
          <a:xfrm>
            <a:off x="5859100" y="3147006"/>
            <a:ext cx="531900" cy="124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126;p24">
            <a:extLst>
              <a:ext uri="{FF2B5EF4-FFF2-40B4-BE49-F238E27FC236}">
                <a16:creationId xmlns:a16="http://schemas.microsoft.com/office/drawing/2014/main" xmlns="" id="{30B3B18A-F62B-4304-9112-ABEFEBA1547C}"/>
              </a:ext>
            </a:extLst>
          </p:cNvPr>
          <p:cNvSpPr/>
          <p:nvPr/>
        </p:nvSpPr>
        <p:spPr>
          <a:xfrm>
            <a:off x="9807025" y="5274182"/>
            <a:ext cx="426900" cy="124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127;p24">
            <a:extLst>
              <a:ext uri="{FF2B5EF4-FFF2-40B4-BE49-F238E27FC236}">
                <a16:creationId xmlns:a16="http://schemas.microsoft.com/office/drawing/2014/main" xmlns="" id="{3ACD3E17-63C4-4A5E-A884-9033140D644C}"/>
              </a:ext>
            </a:extLst>
          </p:cNvPr>
          <p:cNvSpPr/>
          <p:nvPr/>
        </p:nvSpPr>
        <p:spPr>
          <a:xfrm>
            <a:off x="8328700" y="4305915"/>
            <a:ext cx="624300" cy="124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128;p24">
            <a:extLst>
              <a:ext uri="{FF2B5EF4-FFF2-40B4-BE49-F238E27FC236}">
                <a16:creationId xmlns:a16="http://schemas.microsoft.com/office/drawing/2014/main" xmlns="" id="{28FFCA85-BDF3-421A-A5C4-35885C7C454B}"/>
              </a:ext>
            </a:extLst>
          </p:cNvPr>
          <p:cNvSpPr/>
          <p:nvPr/>
        </p:nvSpPr>
        <p:spPr>
          <a:xfrm>
            <a:off x="5536875" y="2519490"/>
            <a:ext cx="426900" cy="124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129;p24">
            <a:extLst>
              <a:ext uri="{FF2B5EF4-FFF2-40B4-BE49-F238E27FC236}">
                <a16:creationId xmlns:a16="http://schemas.microsoft.com/office/drawing/2014/main" xmlns="" id="{1AE9D213-B47B-499D-86DD-81B54D509098}"/>
              </a:ext>
            </a:extLst>
          </p:cNvPr>
          <p:cNvSpPr/>
          <p:nvPr/>
        </p:nvSpPr>
        <p:spPr>
          <a:xfrm>
            <a:off x="5536875" y="2689656"/>
            <a:ext cx="426900" cy="124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130;p24">
            <a:extLst>
              <a:ext uri="{FF2B5EF4-FFF2-40B4-BE49-F238E27FC236}">
                <a16:creationId xmlns:a16="http://schemas.microsoft.com/office/drawing/2014/main" xmlns="" id="{338DDC21-2F50-4753-8508-90B4CBE72DCE}"/>
              </a:ext>
            </a:extLst>
          </p:cNvPr>
          <p:cNvSpPr/>
          <p:nvPr/>
        </p:nvSpPr>
        <p:spPr>
          <a:xfrm>
            <a:off x="6817875" y="3955027"/>
            <a:ext cx="1707900" cy="124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31;p24">
            <a:extLst>
              <a:ext uri="{FF2B5EF4-FFF2-40B4-BE49-F238E27FC236}">
                <a16:creationId xmlns:a16="http://schemas.microsoft.com/office/drawing/2014/main" xmlns="" id="{FF849A51-2E8A-42C5-969F-11935BFA7C29}"/>
              </a:ext>
            </a:extLst>
          </p:cNvPr>
          <p:cNvSpPr/>
          <p:nvPr/>
        </p:nvSpPr>
        <p:spPr>
          <a:xfrm>
            <a:off x="8952925" y="4485340"/>
            <a:ext cx="854100" cy="124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132;p24">
            <a:extLst>
              <a:ext uri="{FF2B5EF4-FFF2-40B4-BE49-F238E27FC236}">
                <a16:creationId xmlns:a16="http://schemas.microsoft.com/office/drawing/2014/main" xmlns="" id="{541F8520-332E-4247-A87D-9E57BF2BF4F5}"/>
              </a:ext>
            </a:extLst>
          </p:cNvPr>
          <p:cNvSpPr/>
          <p:nvPr/>
        </p:nvSpPr>
        <p:spPr>
          <a:xfrm>
            <a:off x="5963875" y="3433023"/>
            <a:ext cx="624300" cy="124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5588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ㅠ</a:t>
            </a:r>
            <a:endParaRPr lang="ko-KR" altLang="en-US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xmlns="" id="{2AF7E7CD-510A-451F-AE4F-1FE80D472476}"/>
              </a:ext>
            </a:extLst>
          </p:cNvPr>
          <p:cNvSpPr txBox="1">
            <a:spLocks/>
          </p:cNvSpPr>
          <p:nvPr/>
        </p:nvSpPr>
        <p:spPr>
          <a:xfrm>
            <a:off x="401820" y="-149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8. </a:t>
            </a:r>
            <a:r>
              <a:rPr lang="ko-KR" altLang="en-US" sz="2400" b="1" dirty="0"/>
              <a:t>필요기술 및 참고문헌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xmlns="" id="{CCE24EAD-026D-407F-A9E3-40C16CA2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7" y="1325563"/>
            <a:ext cx="9129655" cy="497852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000" dirty="0" err="1"/>
              <a:t>Gstreamer</a:t>
            </a:r>
            <a:endParaRPr lang="en-US" altLang="ko-KR" sz="2000" dirty="0"/>
          </a:p>
          <a:p>
            <a:pPr>
              <a:lnSpc>
                <a:spcPct val="110000"/>
              </a:lnSpc>
            </a:pPr>
            <a:r>
              <a:rPr lang="en-US" altLang="ko-KR" sz="2000" dirty="0">
                <a:hlinkClick r:id="rId2"/>
              </a:rPr>
              <a:t>https://gstreamer.freedesktop.org/</a:t>
            </a:r>
            <a:endParaRPr lang="en-US" altLang="ko-KR" sz="2000" dirty="0"/>
          </a:p>
          <a:p>
            <a:pPr>
              <a:lnSpc>
                <a:spcPct val="110000"/>
              </a:lnSpc>
            </a:pPr>
            <a:r>
              <a:rPr lang="en-US" altLang="ko-KR" sz="2000" dirty="0">
                <a:hlinkClick r:id="rId3"/>
              </a:rPr>
              <a:t>https://github.com/GStreamer/gst-rtsp-server</a:t>
            </a:r>
            <a:endParaRPr lang="en-US" altLang="ko-KR" sz="2000" dirty="0"/>
          </a:p>
          <a:p>
            <a:pPr>
              <a:lnSpc>
                <a:spcPct val="110000"/>
              </a:lnSpc>
            </a:pPr>
            <a:endParaRPr lang="en-US" altLang="ko-KR" sz="13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000" dirty="0"/>
              <a:t>Klein</a:t>
            </a:r>
          </a:p>
          <a:p>
            <a:pPr>
              <a:lnSpc>
                <a:spcPct val="110000"/>
              </a:lnSpc>
            </a:pPr>
            <a:r>
              <a:rPr lang="en-US" altLang="ko-KR" sz="2000" dirty="0">
                <a:hlinkClick r:id="rId4"/>
              </a:rPr>
              <a:t>https://klein.readthedocs.io/</a:t>
            </a:r>
            <a:endParaRPr lang="en-US" altLang="ko-KR" sz="2000" dirty="0"/>
          </a:p>
          <a:p>
            <a:pPr marL="0" indent="0">
              <a:lnSpc>
                <a:spcPct val="110000"/>
              </a:lnSpc>
              <a:buNone/>
            </a:pPr>
            <a:endParaRPr lang="en-US" altLang="ko-KR" sz="13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000" dirty="0" err="1"/>
              <a:t>LibVLC</a:t>
            </a:r>
            <a:endParaRPr lang="en-US" altLang="ko-KR" sz="2000" dirty="0"/>
          </a:p>
          <a:p>
            <a:pPr>
              <a:lnSpc>
                <a:spcPct val="110000"/>
              </a:lnSpc>
            </a:pPr>
            <a:r>
              <a:rPr lang="en-US" altLang="ko-KR" sz="2000" dirty="0">
                <a:hlinkClick r:id="rId5"/>
              </a:rPr>
              <a:t>https</a:t>
            </a:r>
            <a:r>
              <a:rPr lang="en-US" altLang="ko-KR" sz="2000">
                <a:hlinkClick r:id="rId5"/>
              </a:rPr>
              <a:t>://</a:t>
            </a:r>
            <a:r>
              <a:rPr lang="en-US" altLang="ko-KR" sz="2000" smtClean="0">
                <a:hlinkClick r:id="rId5"/>
              </a:rPr>
              <a:t>www.videoland.org/vlc/libvlc</a:t>
            </a:r>
            <a:endParaRPr lang="en-US" altLang="ko-KR" sz="2000"/>
          </a:p>
          <a:p>
            <a:pPr marL="0" indent="0">
              <a:lnSpc>
                <a:spcPct val="110000"/>
              </a:lnSpc>
              <a:buNone/>
            </a:pPr>
            <a:endParaRPr lang="en-US" altLang="ko-KR" sz="130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000" smtClean="0"/>
              <a:t>Docker</a:t>
            </a:r>
            <a:endParaRPr lang="en-US" altLang="ko-KR" sz="2000"/>
          </a:p>
          <a:p>
            <a:pPr>
              <a:lnSpc>
                <a:spcPct val="110000"/>
              </a:lnSpc>
            </a:pPr>
            <a:r>
              <a:rPr lang="en-US" altLang="ko-KR" sz="2000">
                <a:hlinkClick r:id="rId6"/>
              </a:rPr>
              <a:t>https://hub.docker.com/_/python</a:t>
            </a:r>
            <a:endParaRPr lang="en-US" altLang="ko-KR" sz="200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8CC9B105-6326-40F9-B45E-3D3398963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AA33-1119-4714-BC79-4ED0556016F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214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4FA51205-2FCE-4DE6-A449-794C095BFFA4}"/>
              </a:ext>
            </a:extLst>
          </p:cNvPr>
          <p:cNvSpPr/>
          <p:nvPr/>
        </p:nvSpPr>
        <p:spPr>
          <a:xfrm>
            <a:off x="-16042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52F5E874-2B97-4A4F-8F40-E994DFDCDF53}"/>
              </a:ext>
            </a:extLst>
          </p:cNvPr>
          <p:cNvSpPr/>
          <p:nvPr/>
        </p:nvSpPr>
        <p:spPr>
          <a:xfrm>
            <a:off x="540078" y="1690688"/>
            <a:ext cx="4538998" cy="43942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376761F-D65D-4B7E-A630-560385515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699" y="206831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2400" dirty="0"/>
              <a:t>종합설계 개요</a:t>
            </a: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관련 연구 및 사례</a:t>
            </a: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시스템 수행 시나리오</a:t>
            </a: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시스템 구성도 </a:t>
            </a: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개발 환경 및 개발 방법</a:t>
            </a: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업무 분담</a:t>
            </a: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종합설계 수행일정</a:t>
            </a: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필요기술 및 참고문헌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68CDCAA-2433-461B-959A-FACD538B57CD}"/>
              </a:ext>
            </a:extLst>
          </p:cNvPr>
          <p:cNvSpPr/>
          <p:nvPr/>
        </p:nvSpPr>
        <p:spPr>
          <a:xfrm>
            <a:off x="540078" y="438347"/>
            <a:ext cx="1644609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9F4B29A-C3BF-4F25-B7EF-21FB4AF980DE}"/>
              </a:ext>
            </a:extLst>
          </p:cNvPr>
          <p:cNvSpPr/>
          <p:nvPr/>
        </p:nvSpPr>
        <p:spPr>
          <a:xfrm>
            <a:off x="639291" y="520723"/>
            <a:ext cx="1433101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ㅠ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C684BAC9-994E-42A2-AAE3-10F441213C81}"/>
              </a:ext>
            </a:extLst>
          </p:cNvPr>
          <p:cNvSpPr txBox="1">
            <a:spLocks/>
          </p:cNvSpPr>
          <p:nvPr/>
        </p:nvSpPr>
        <p:spPr>
          <a:xfrm>
            <a:off x="693338" y="2213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/>
              <a:t> 목차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9FD74F1D-01EA-4740-9D46-4792E0E1D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065" y="1690688"/>
            <a:ext cx="6209857" cy="4278591"/>
          </a:xfrm>
          <a:prstGeom prst="rect">
            <a:avLst/>
          </a:prstGeom>
        </p:spPr>
      </p:pic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xmlns="" id="{619ED109-4E0C-4D0A-8760-1D218CDB1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AA33-1119-4714-BC79-4ED0556016F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908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ㅠ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66811A4-3F51-4FF1-93F6-80740EECE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12" y="-14912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1. </a:t>
            </a:r>
            <a:r>
              <a:rPr lang="ko-KR" altLang="en-US" sz="2400" b="1" dirty="0"/>
              <a:t>종합설계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AF6218F-A297-44A8-8E23-B277CC899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325563"/>
            <a:ext cx="4670771" cy="464747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400" dirty="0"/>
              <a:t>1.1 </a:t>
            </a:r>
            <a:r>
              <a:rPr lang="ko-KR" altLang="en-US" sz="2400" dirty="0"/>
              <a:t>연구 개발 배경</a:t>
            </a:r>
            <a:endParaRPr lang="en-US" altLang="ko-KR" sz="2400" dirty="0"/>
          </a:p>
          <a:p>
            <a:pPr marL="0" indent="0">
              <a:lnSpc>
                <a:spcPct val="11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1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1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10000"/>
              </a:lnSpc>
              <a:buNone/>
            </a:pPr>
            <a:endParaRPr lang="en-US" altLang="ko-KR" sz="2000" b="1" dirty="0"/>
          </a:p>
          <a:p>
            <a:pPr marL="0" indent="0" algn="ctr">
              <a:lnSpc>
                <a:spcPct val="110000"/>
              </a:lnSpc>
              <a:buNone/>
            </a:pPr>
            <a:r>
              <a:rPr lang="en-US" altLang="ko-KR" sz="2000" b="1" dirty="0"/>
              <a:t>“2021</a:t>
            </a:r>
            <a:r>
              <a:rPr lang="ko-KR" altLang="en-US" sz="2000" b="1" dirty="0"/>
              <a:t>년 동해 민통선 무단 침입 사건</a:t>
            </a:r>
            <a:r>
              <a:rPr lang="en-US" altLang="ko-KR" sz="2000" b="1" dirty="0"/>
              <a:t>“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altLang="ko-KR" sz="2000" b="1" dirty="0"/>
              <a:t>“</a:t>
            </a:r>
            <a:r>
              <a:rPr lang="ko-KR" altLang="en-US" sz="2000" b="1" dirty="0"/>
              <a:t>한강 의대생 실종 사건</a:t>
            </a:r>
            <a:r>
              <a:rPr lang="en-US" altLang="ko-KR" sz="2000" b="1" dirty="0"/>
              <a:t>“</a:t>
            </a:r>
          </a:p>
        </p:txBody>
      </p:sp>
      <p:pic>
        <p:nvPicPr>
          <p:cNvPr id="5" name="그림 4" descr="담장, 잔디, 사람, 실외이(가) 표시된 사진&#10;&#10;자동 생성된 설명">
            <a:extLst>
              <a:ext uri="{FF2B5EF4-FFF2-40B4-BE49-F238E27FC236}">
                <a16:creationId xmlns:a16="http://schemas.microsoft.com/office/drawing/2014/main" xmlns="" id="{D13A2273-43AF-4F56-BF1A-49E216526E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235" y="2756138"/>
            <a:ext cx="3499094" cy="26216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51B4C90-0651-481B-9416-73964AE97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AA33-1119-4714-BC79-4ED0556016F1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21" name="Picture 2" descr="헤엄귀순 혼난 軍, 울타리 통과·침입 감지장비 마련 속도 : 네이트 뉴스">
            <a:extLst>
              <a:ext uri="{FF2B5EF4-FFF2-40B4-BE49-F238E27FC236}">
                <a16:creationId xmlns:a16="http://schemas.microsoft.com/office/drawing/2014/main" xmlns="" id="{A7F9FF0B-467D-41C6-BC23-B41142601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3466" y="3209391"/>
            <a:ext cx="2225047" cy="216840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023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ㅠ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AF6218F-A297-44A8-8E23-B277CC899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325563"/>
            <a:ext cx="10860506" cy="464747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400" dirty="0"/>
              <a:t>1.2 </a:t>
            </a:r>
            <a:r>
              <a:rPr lang="ko-KR" altLang="en-US" sz="2400" dirty="0"/>
              <a:t>연구 개발 목표</a:t>
            </a:r>
            <a:endParaRPr lang="en-US" altLang="ko-KR" sz="2400" dirty="0"/>
          </a:p>
          <a:p>
            <a:pPr>
              <a:lnSpc>
                <a:spcPct val="110000"/>
              </a:lnSpc>
            </a:pPr>
            <a:r>
              <a:rPr lang="ko-KR" altLang="en-US" sz="2000" dirty="0" err="1"/>
              <a:t>여러명의</a:t>
            </a:r>
            <a:r>
              <a:rPr lang="ko-KR" altLang="en-US" sz="2000" dirty="0"/>
              <a:t> 관리자가 어디에 있든 안드로이드 앱을 이용해 실시간 감시 가능</a:t>
            </a:r>
            <a:endParaRPr lang="en-US" altLang="ko-KR" sz="2000" dirty="0"/>
          </a:p>
          <a:p>
            <a:pPr>
              <a:lnSpc>
                <a:spcPct val="110000"/>
              </a:lnSpc>
            </a:pPr>
            <a:r>
              <a:rPr lang="en-US" altLang="ko-KR" sz="2000" dirty="0"/>
              <a:t>CCTV </a:t>
            </a:r>
            <a:r>
              <a:rPr lang="ko-KR" altLang="en-US" sz="2000" dirty="0"/>
              <a:t>카메라에 장착된 스피커를 이용해 실시간 음성 알림</a:t>
            </a:r>
            <a:endParaRPr lang="en-US" altLang="ko-KR" sz="2000" dirty="0"/>
          </a:p>
          <a:p>
            <a:pPr marL="0" indent="0">
              <a:lnSpc>
                <a:spcPct val="11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1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400" dirty="0"/>
              <a:t>1.3 </a:t>
            </a:r>
            <a:r>
              <a:rPr lang="ko-KR" altLang="en-US" sz="2400" dirty="0"/>
              <a:t>연구 개발 효과</a:t>
            </a:r>
            <a:endParaRPr lang="en-US" altLang="ko-KR" sz="2400" dirty="0"/>
          </a:p>
          <a:p>
            <a:pPr>
              <a:lnSpc>
                <a:spcPct val="110000"/>
              </a:lnSpc>
            </a:pPr>
            <a:r>
              <a:rPr lang="ko-KR" altLang="en-US" sz="2000" dirty="0"/>
              <a:t>짧은 영상전송 지연시간을 통해 더 빠른 대처가 가능함</a:t>
            </a:r>
            <a:endParaRPr lang="en-US" altLang="ko-KR" sz="2000" dirty="0"/>
          </a:p>
          <a:p>
            <a:pPr>
              <a:lnSpc>
                <a:spcPct val="110000"/>
              </a:lnSpc>
            </a:pPr>
            <a:r>
              <a:rPr lang="ko-KR" altLang="en-US" sz="2000" dirty="0"/>
              <a:t>모바일 애플리케이션을 통해 장소에 관계없이 긴급상황 감지가 가능함</a:t>
            </a:r>
            <a:endParaRPr lang="en-US" altLang="ko-KR" sz="2000" dirty="0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xmlns="" id="{AF6A6752-D472-44BC-A4C4-6A01FAB34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12" y="-14912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1. </a:t>
            </a:r>
            <a:r>
              <a:rPr lang="ko-KR" altLang="en-US" sz="2400" b="1" dirty="0"/>
              <a:t>종합설계 개요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DBCEF005-167B-4FCF-90D3-1E6CB7F1C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AA33-1119-4714-BC79-4ED0556016F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393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ㅠ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AF6218F-A297-44A8-8E23-B277CC899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325563"/>
            <a:ext cx="7756010" cy="464747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400" dirty="0"/>
              <a:t>TP-Link </a:t>
            </a:r>
            <a:r>
              <a:rPr lang="en-US" altLang="ko-KR" sz="2400" dirty="0" err="1"/>
              <a:t>Tapo</a:t>
            </a:r>
            <a:endParaRPr lang="en-US" altLang="ko-KR" sz="2400" dirty="0"/>
          </a:p>
          <a:p>
            <a:pPr marL="0" indent="0">
              <a:lnSpc>
                <a:spcPct val="11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10000"/>
              </a:lnSpc>
              <a:buNone/>
            </a:pPr>
            <a:endParaRPr lang="en-US" altLang="ko-KR" sz="2000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xmlns="" id="{AE48F724-E042-4450-8C2F-2B3B6C17BFB0}"/>
              </a:ext>
            </a:extLst>
          </p:cNvPr>
          <p:cNvSpPr txBox="1">
            <a:spLocks/>
          </p:cNvSpPr>
          <p:nvPr/>
        </p:nvSpPr>
        <p:spPr>
          <a:xfrm>
            <a:off x="609639" y="-1740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2. </a:t>
            </a:r>
            <a:r>
              <a:rPr lang="ko-KR" altLang="en-US" sz="2400" b="1" dirty="0"/>
              <a:t>관련연구 및 사례</a:t>
            </a:r>
          </a:p>
        </p:txBody>
      </p:sp>
      <p:pic>
        <p:nvPicPr>
          <p:cNvPr id="11" name="그림 10" descr="실내, 하얀색이(가) 표시된 사진&#10;&#10;자동 생성된 설명">
            <a:extLst>
              <a:ext uri="{FF2B5EF4-FFF2-40B4-BE49-F238E27FC236}">
                <a16:creationId xmlns:a16="http://schemas.microsoft.com/office/drawing/2014/main" xmlns="" id="{996D23E6-1802-463C-8382-0BEC2D4F5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637" y="2471486"/>
            <a:ext cx="5438822" cy="3625881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3DFA9A2-74C6-401B-A767-C83F88C56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AA33-1119-4714-BC79-4ED0556016F1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153A0E4E-1A9A-4BAB-8CCD-0F2F78FE3B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819" y="2223378"/>
            <a:ext cx="2208446" cy="392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142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ㅠ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66811A4-3F51-4FF1-93F6-80740EECE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568" y="-15743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3. </a:t>
            </a:r>
            <a:r>
              <a:rPr lang="ko-KR" altLang="en-US" sz="2400" b="1" dirty="0"/>
              <a:t>시스템 수행 시나리오</a:t>
            </a:r>
          </a:p>
        </p:txBody>
      </p:sp>
      <p:pic>
        <p:nvPicPr>
          <p:cNvPr id="8" name="Google Shape;85;p18">
            <a:extLst>
              <a:ext uri="{FF2B5EF4-FFF2-40B4-BE49-F238E27FC236}">
                <a16:creationId xmlns:a16="http://schemas.microsoft.com/office/drawing/2014/main" xmlns="" id="{77969148-8044-427D-90BB-4013934FEBB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8215" y="2098389"/>
            <a:ext cx="10795568" cy="346038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5E3178A-A059-45DC-A75A-80864087A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AA33-1119-4714-BC79-4ED0556016F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358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ㅠ</a:t>
            </a:r>
            <a:endParaRPr lang="ko-KR" altLang="en-US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xmlns="" id="{2AF7E7CD-510A-451F-AE4F-1FE80D472476}"/>
              </a:ext>
            </a:extLst>
          </p:cNvPr>
          <p:cNvSpPr txBox="1">
            <a:spLocks/>
          </p:cNvSpPr>
          <p:nvPr/>
        </p:nvSpPr>
        <p:spPr>
          <a:xfrm>
            <a:off x="859023" y="-174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4. </a:t>
            </a:r>
            <a:r>
              <a:rPr lang="ko-KR" altLang="en-US" sz="2400" b="1" dirty="0"/>
              <a:t>시스템 구성도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87A53BBF-B30B-4B1E-9BF7-988C084AE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AA33-1119-4714-BC79-4ED0556016F1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EA221F24-6B03-4A58-8713-55317CD1D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450" y="1398688"/>
            <a:ext cx="8681097" cy="503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973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ㅠ</a:t>
            </a:r>
            <a:endParaRPr lang="ko-KR" altLang="en-US" dirty="0"/>
          </a:p>
        </p:txBody>
      </p:sp>
      <p:pic>
        <p:nvPicPr>
          <p:cNvPr id="8" name="Google Shape;97;p20">
            <a:extLst>
              <a:ext uri="{FF2B5EF4-FFF2-40B4-BE49-F238E27FC236}">
                <a16:creationId xmlns:a16="http://schemas.microsoft.com/office/drawing/2014/main" xmlns="" id="{94113153-542B-4FCC-ADF3-DA7A839975E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20249" y="2051321"/>
            <a:ext cx="8751500" cy="365077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1E795F0F-0EFB-4C5E-99A4-01EC93F80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AA33-1119-4714-BC79-4ED0556016F1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xmlns="" id="{1613C497-8C34-4650-9F4A-73E2833F3E7F}"/>
              </a:ext>
            </a:extLst>
          </p:cNvPr>
          <p:cNvSpPr txBox="1">
            <a:spLocks/>
          </p:cNvSpPr>
          <p:nvPr/>
        </p:nvSpPr>
        <p:spPr>
          <a:xfrm>
            <a:off x="859023" y="-174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4. </a:t>
            </a:r>
            <a:r>
              <a:rPr lang="ko-KR" altLang="en-US" sz="2400" b="1" dirty="0"/>
              <a:t>시스템 구성도</a:t>
            </a:r>
          </a:p>
        </p:txBody>
      </p:sp>
    </p:spTree>
    <p:extLst>
      <p:ext uri="{BB962C8B-B14F-4D97-AF65-F5344CB8AC3E}">
        <p14:creationId xmlns:p14="http://schemas.microsoft.com/office/powerpoint/2010/main" val="3100338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ㅠ</a:t>
            </a:r>
            <a:endParaRPr lang="ko-KR" altLang="en-US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xmlns="" id="{2AF7E7CD-510A-451F-AE4F-1FE80D472476}"/>
              </a:ext>
            </a:extLst>
          </p:cNvPr>
          <p:cNvSpPr txBox="1">
            <a:spLocks/>
          </p:cNvSpPr>
          <p:nvPr/>
        </p:nvSpPr>
        <p:spPr>
          <a:xfrm>
            <a:off x="346114" y="-1336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5. </a:t>
            </a:r>
            <a:r>
              <a:rPr lang="ko-KR" altLang="en-US" sz="2400" b="1" dirty="0"/>
              <a:t>개발환경 및 개발방법 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xmlns="" id="{CCE24EAD-026D-407F-A9E3-40C16CA2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325563"/>
            <a:ext cx="7756010" cy="464747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400" dirty="0"/>
              <a:t>5.1 </a:t>
            </a:r>
            <a:r>
              <a:rPr lang="ko-KR" altLang="en-US" sz="2400" dirty="0"/>
              <a:t>개발환경</a:t>
            </a:r>
            <a:endParaRPr lang="en-US" altLang="ko-KR" sz="2000" dirty="0"/>
          </a:p>
          <a:p>
            <a:pPr marL="0" indent="0">
              <a:lnSpc>
                <a:spcPct val="110000"/>
              </a:lnSpc>
              <a:buNone/>
            </a:pPr>
            <a:endParaRPr lang="en-US" altLang="ko-KR" sz="20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31D1AC2C-13D7-45D9-8BB1-D0A83944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AA33-1119-4714-BC79-4ED0556016F1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3" name="Google Shape;103;p21">
            <a:extLst>
              <a:ext uri="{FF2B5EF4-FFF2-40B4-BE49-F238E27FC236}">
                <a16:creationId xmlns:a16="http://schemas.microsoft.com/office/drawing/2014/main" xmlns="" id="{E6D727F9-A517-4DAA-AC3D-D8158DD83B7B}"/>
              </a:ext>
            </a:extLst>
          </p:cNvPr>
          <p:cNvSpPr txBox="1">
            <a:spLocks/>
          </p:cNvSpPr>
          <p:nvPr/>
        </p:nvSpPr>
        <p:spPr>
          <a:xfrm>
            <a:off x="921231" y="1948384"/>
            <a:ext cx="1749711" cy="865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en-US" altLang="ko" sz="2400" b="1" dirty="0">
                <a:solidFill>
                  <a:srgbClr val="434343"/>
                </a:solidFill>
              </a:rPr>
              <a:t>Hardware</a:t>
            </a:r>
          </a:p>
        </p:txBody>
      </p:sp>
      <p:pic>
        <p:nvPicPr>
          <p:cNvPr id="15" name="Picture 10" descr="Meet The Brand New Raspberry Pi 4 8GB - Latest Open Tech From Seeed">
            <a:extLst>
              <a:ext uri="{FF2B5EF4-FFF2-40B4-BE49-F238E27FC236}">
                <a16:creationId xmlns:a16="http://schemas.microsoft.com/office/drawing/2014/main" xmlns="" id="{38A02A4B-8983-42ED-81C2-96A1CF367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710" y="2187401"/>
            <a:ext cx="5758836" cy="341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E25B229C-7317-4381-9C37-587F9E95409E}"/>
              </a:ext>
            </a:extLst>
          </p:cNvPr>
          <p:cNvSpPr/>
          <p:nvPr/>
        </p:nvSpPr>
        <p:spPr>
          <a:xfrm>
            <a:off x="4551773" y="5647367"/>
            <a:ext cx="516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Raspberry Pi 4 Model B 8GB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47555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351</Words>
  <Application>Microsoft Office PowerPoint</Application>
  <PresentationFormat>사용자 지정</PresentationFormat>
  <Paragraphs>132</Paragraphs>
  <Slides>16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안드로이드를 활용한 CCTV 통합 관리 시스템</vt:lpstr>
      <vt:lpstr>PowerPoint 프레젠테이션</vt:lpstr>
      <vt:lpstr>1. 종합설계 개요</vt:lpstr>
      <vt:lpstr>1. 종합설계 개요</vt:lpstr>
      <vt:lpstr>PowerPoint 프레젠테이션</vt:lpstr>
      <vt:lpstr>3. 시스템 수행 시나리오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김세현(2016152012)</dc:creator>
  <cp:lastModifiedBy>Taesu Kang</cp:lastModifiedBy>
  <cp:revision>318</cp:revision>
  <dcterms:created xsi:type="dcterms:W3CDTF">2021-11-25T07:57:13Z</dcterms:created>
  <dcterms:modified xsi:type="dcterms:W3CDTF">2021-12-22T14:48:49Z</dcterms:modified>
</cp:coreProperties>
</file>