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81" r:id="rId4"/>
    <p:sldId id="282" r:id="rId5"/>
    <p:sldId id="267" r:id="rId6"/>
    <p:sldId id="263" r:id="rId7"/>
    <p:sldId id="278" r:id="rId8"/>
    <p:sldId id="266" r:id="rId9"/>
    <p:sldId id="259" r:id="rId10"/>
    <p:sldId id="257" r:id="rId11"/>
    <p:sldId id="261" r:id="rId12"/>
    <p:sldId id="260" r:id="rId13"/>
    <p:sldId id="258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9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21T14:02:46.72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35 52,'0'3,"0"4,-3 3,0 3,-1 3,1 0,1 2,1-1,0 4,-2-3,-1 0,0-2,2 0,0 1,1-1,0 0,1 1,0 0,0 0,0 0,3 0,1 0,0 0,5-1,0 1,3 0,-2 0,1 0,1-3,2-1,1 1,1 0,1-2,0-1,-3 2,-1 1,1-2,0-3,1-3,1 0,0 3,4-2,0 0,1-3,2 2,6-1,0 0,2 0,-2 1,-3-1,-3 1,1 0,-2-2,2 0,0-2,1-1,5 0,6-4,6-1,1 0,-1 1,-1-3,-6 1,-5 1,-5 0,-4 2,0 1,0 1,7-1,6 2,-2-1,1 0,-3 0,0 0,-4 0,-2 1,1-1,-2 0,-2 0,-1 0,-1 0,-2 0,0 0,0 0,0 0,2 0,2 0,-1 0,0 0,-1 0,2 0,3 0,1 0,1 0,0 0,4 0,2 0,2 0,1 0,2 0,2 0,-3 0,-3 0,-3 0,-4 0,-1 0,-2 0,-2 0,-1 0,-2 0,3 0,2 0,1 0,0 0,-3 0,-1 0,-1 0,-1 0,2 0,3 0,1 0,-3-3,-3-1,-2-3,9-2,13-1,13 2,9 2,0 3,-8 1,-9 1,-10 1,-1 0,6 1,1-1,3 0,-3 1,-2-1,-4 0,-6-3,-3-1,-4 0,-2 1,-2 1,0 1,0 0,3 1,1 0,3 0,4-3,-1 0,-1-1,-2 1,-3 1,-4-2,1 0,0 0,1 1,-1 1,1 1,-1 0,0 1,0 0,0 0,0 0,0 1,0-1,2 0,2 0,0 0,-1 0,-1 0,2 0,0 0,0 0,-1 0,-1 0,-1 0,-1 0,0 0,0 0,3 0,0 0,1 0,-1 0,-1 0,-1 3,-1 1,3-1,4 0,3-1,3 0,5-2,3 3,3 1,0 0,-1-1,-1-1,-2 2,2 0,2 0,-2 2,0-1,6 0,0-1,2-2,-2-1,-6 0,-6-1,-6 0,-2-1,-2 1,0 0,3 0,-1 0,-1 0,0 0,3 0,5 0,0 0,-3 0,-3 0,-3 0,-3 0,-2 0,2 0,6 0,2 0,-2 0,-1 0,0 0,1 0,-3-3,-3-1,2 0,-2 1,3 1,3 1,3 0,2 1,-2 0,1 0,1 0,-3 0,1-2,-3-2,-2 0,1 1,-2 1,4 1,4 0,-2 1,7 0,9-3,2 0,-2-1,2 1,-6 1,-6 1,-7 0,-4 1,-2 0,2 0,3 0,-1 1,-2-1,-1 0,-3 0,1 0,4 0,-1 0,2 0,0 0,-3 0,2 0,-2 0,-1 0,-1 0,1 0,-1 0,3 0,5 0,1 0,1 0,4 0,-1 0,-1 0,-2 0,-5 0,0 0,-2-3,-2-1,-5-2,-3-1,0 1,-3-1,0 0,3 2,6 2,8 0,1 2,0-2,-3-1,-3-2,-2-1,-2 2,-2-2,3 0,0-1,0 1,0-2,1 1,1-1,-1 1,-1 2,-1 2,-4-2,-1-2,0 1,-1 0,-1 0,-3-3,-3-2,-3-5,-2-2,-3 1,-5 2,-4 3,0 1,-4 3,-3-3,0 0,-6 0,-11-4,-14-3,-24 0,-5-3,1-1,9 2,12 3,11 5,3 5,2 3,-3 4,-1 0,3 2,-3 0,-2 0,-8-3,-9-1,-6-1,4 2,10 0,11 0,10 2,8-4,3 1,2-1,-3 1,-4 1,-3 1,1 0,3 1,3 0,2 0,3 1,4-4,-1-1,0 1,-4 0,-7 1,-2-3,-4 1,0 0,3 1,1 1,3 1,-1 0,-1 1,-1 0,-2 1,1-1,4 0,2 0,3 0,3 0,0-3,1-1,-2 1,-1 0,-6 1,-4 0,0 2,-3-1,1 1,2 1,2-1,-7 0,1 0,-1 0,3 0,2 0,-1 3,3 1,0 0,-1-1,-1-1,1-1,-2 0,-3-1,3 0,0 0,2 0,1 2,2 2,3 0,2-2,-1 1,3 1,3 0,-3 0,2 2,2 0,-3-1,-4 1,-1 0,0-1,1-2,2-1,-1 0,-7-2,-1 0,-3 3,-4 0,0 1,-3-2,-1 0,1 2,2 1,0 2,5-1,1 0,3-2,1-1,2-2,3 0,-5-1,-8 0,-4 0,-7-1,-5 1,-4 0,0 0,2 0,4 2,7 2,8 0,7-1,2-1,-3-1,0 0,-1-1,2 0,0 0,-2 0,2 0,-1 0,-1-3,-2-1,-1 0,0 1,-5 1,-3 1,-5 0,-5 1,-3 0,-5 0,6 0,2 0,7 1,6-1,2-3,2-1,4 0,0 1,1 1,-2 1,-4 0,-5 1,-1 0,-1 0,2 0,2 0,1 1,1-1,0 0,2 0,-1 0,-3 0,0 0,0 0,-3 0,1 0,0 0,1 0,2 0,4 0,1 0,1 0,2-3,0-1,-3 0,-3 1,-1-2,-3 0,1 1,2 1,1 1,4 0,0 2,1 0,-2 0,0 0,1 0,4 1,0-1,1 0,3-3,2-1,1 1,-2 0,-2 1,-1 0,0 1,3 1,1 0,-2 0,-5 0,-1 1,1-1,2 0,3 0,2 0,1 0,-7 0,-10 0,-12 0,-5 0,-3 0,2 0,8 0,9 0,7 0,7 0,3 0,4 0,3 3,-1 1,-2-1,0 0,-1-1,3 3,3-1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://datto.byethost31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jpe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jpe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jpe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jenkins.soonr.com/job/Automation/job/Jhtml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.soonr.com/r/qa/j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9EF9E-7360-4544-9D5A-331173F2F5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Automation Intelligent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ECBCDC-027B-4463-B320-13F473D196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@Power by Soonr.jar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910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50840-3D79-4639-A6B7-B92425ED7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Automatio Unit[Jhtml]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77BCF-7754-44CA-9989-0613B50E7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Java –jar soonr.jar – to launch automation instance</a:t>
            </a:r>
          </a:p>
          <a:p>
            <a:r>
              <a:rPr lang="da-DK" dirty="0"/>
              <a:t>Run automation</a:t>
            </a:r>
            <a:r>
              <a:rPr lang="en-US" dirty="0"/>
              <a:t> via</a:t>
            </a:r>
          </a:p>
          <a:p>
            <a:pPr lvl="1"/>
            <a:r>
              <a:rPr lang="da-DK" dirty="0"/>
              <a:t>T</a:t>
            </a:r>
            <a:r>
              <a:rPr lang="en-US" dirty="0" err="1"/>
              <a:t>elnet</a:t>
            </a:r>
            <a:r>
              <a:rPr lang="en-US" dirty="0"/>
              <a:t> Terminal command line</a:t>
            </a:r>
          </a:p>
          <a:p>
            <a:pPr lvl="1"/>
            <a:r>
              <a:rPr lang="da-DK" dirty="0"/>
              <a:t>W</a:t>
            </a:r>
            <a:r>
              <a:rPr lang="en-US" dirty="0" err="1"/>
              <a:t>eb</a:t>
            </a:r>
            <a:r>
              <a:rPr lang="en-US" dirty="0"/>
              <a:t> Portal</a:t>
            </a:r>
          </a:p>
          <a:p>
            <a:pPr lvl="1"/>
            <a:r>
              <a:rPr lang="da-DK" dirty="0"/>
              <a:t>H</a:t>
            </a:r>
            <a:r>
              <a:rPr lang="en-US" dirty="0" err="1"/>
              <a:t>eartbeat</a:t>
            </a:r>
            <a:r>
              <a:rPr lang="en-US" dirty="0"/>
              <a:t> command</a:t>
            </a:r>
            <a:endParaRPr lang="da-DK" dirty="0"/>
          </a:p>
          <a:p>
            <a:r>
              <a:rPr lang="da-DK" dirty="0"/>
              <a:t>Heartbeat web server to collect automation resource.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5C3E1D-6D84-4EFC-A5A6-A9B165176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909" y="3384125"/>
            <a:ext cx="5132186" cy="3473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94F316-69F1-4480-A366-51E46D9AD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5161" y="113649"/>
            <a:ext cx="4566839" cy="363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743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02E84-54EC-4462-9A56-C7D7C3A4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Register Autoamtion Unit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1C0DC-068E-41E6-AA2D-4743CF65D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Parameters to heartbeat Server</a:t>
            </a:r>
          </a:p>
          <a:p>
            <a:pPr lvl="1"/>
            <a:r>
              <a:rPr lang="da-DK" dirty="0"/>
              <a:t>heartbeat= 120</a:t>
            </a:r>
          </a:p>
          <a:p>
            <a:pPr lvl="1"/>
            <a:r>
              <a:rPr lang="da-DK" dirty="0"/>
              <a:t>api=http://dk.35cloud.com/api</a:t>
            </a:r>
          </a:p>
          <a:p>
            <a:pPr lvl="1"/>
            <a:r>
              <a:rPr lang="da-DK" dirty="0"/>
              <a:t>secret=</a:t>
            </a:r>
            <a:r>
              <a:rPr lang="en-US" dirty="0"/>
              <a:t> 5bec608ea20f1</a:t>
            </a:r>
            <a:endParaRPr lang="da-DK" dirty="0"/>
          </a:p>
          <a:p>
            <a:r>
              <a:rPr lang="da-DK" dirty="0"/>
              <a:t>List of automation UI</a:t>
            </a:r>
          </a:p>
          <a:p>
            <a:pPr lvl="1"/>
            <a:r>
              <a:rPr lang="da-DK" dirty="0"/>
              <a:t>Fake machine: Jenkins Master</a:t>
            </a:r>
          </a:p>
          <a:p>
            <a:pPr lvl="1"/>
            <a:r>
              <a:rPr lang="da-DK" dirty="0"/>
              <a:t>Machine from DK office</a:t>
            </a:r>
          </a:p>
          <a:p>
            <a:pPr lvl="1"/>
            <a:r>
              <a:rPr lang="da-DK" dirty="0"/>
              <a:t>Machine from SK office</a:t>
            </a:r>
          </a:p>
          <a:p>
            <a:pPr lvl="1"/>
            <a:r>
              <a:rPr lang="da-DK" dirty="0"/>
              <a:t>Machine from any place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428C8C-77D9-4B04-BE1F-4DCBA3D3D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436" y="1601337"/>
            <a:ext cx="5110054" cy="464706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06CE4D0-105A-4635-A542-1109FDEBBFB1}"/>
                  </a:ext>
                </a:extLst>
              </p14:cNvPr>
              <p14:cNvContentPartPr/>
              <p14:nvPr/>
            </p14:nvContentPartPr>
            <p14:xfrm>
              <a:off x="5613888" y="4614240"/>
              <a:ext cx="2714400" cy="2570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06CE4D0-105A-4635-A542-1109FDEBBF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05248" y="4605240"/>
                <a:ext cx="2732040" cy="27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2450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27C5C-6E93-45AA-8C34-5ED65FEB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2 Type of Task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C3809-ABD2-4751-97C4-47708E1BE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Private Job</a:t>
            </a:r>
          </a:p>
          <a:p>
            <a:pPr lvl="1"/>
            <a:r>
              <a:rPr lang="da-DK" dirty="0"/>
              <a:t>Automatio Unit will ask the server in every certain periods to get private job</a:t>
            </a:r>
          </a:p>
          <a:p>
            <a:r>
              <a:rPr lang="da-DK" dirty="0"/>
              <a:t>Public Job</a:t>
            </a:r>
          </a:p>
          <a:p>
            <a:pPr lvl="1"/>
            <a:r>
              <a:rPr lang="da-DK" dirty="0"/>
              <a:t>If there is no private job for him, He will look for public job, which defines by one fake machines.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713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A066A-09AD-4F8A-9BBA-67AA7C90A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HeartBeat Server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4462D8-1735-447B-81BA-F7191A69F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Task exection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2359A1-9FA2-4444-BE82-3BD96CA85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092" y="1198728"/>
            <a:ext cx="5552776" cy="504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834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63760-7C36-4D49-AE2D-B0F7F05DF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Security of HeartBeat?</a:t>
            </a:r>
            <a:endParaRPr lang="en-US" dirty="0"/>
          </a:p>
        </p:txBody>
      </p:sp>
      <p:pic>
        <p:nvPicPr>
          <p:cNvPr id="4" name="Content Placeholder 3">
            <a:hlinkClick r:id="rId2"/>
            <a:extLst>
              <a:ext uri="{FF2B5EF4-FFF2-40B4-BE49-F238E27FC236}">
                <a16:creationId xmlns:a16="http://schemas.microsoft.com/office/drawing/2014/main" id="{47BA1D14-F05D-49D4-90BF-1B4F350384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85175" y="2065054"/>
            <a:ext cx="4451131" cy="38814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307306-3A8E-4320-ABC9-CBBBFD4E4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6436" y="1078932"/>
            <a:ext cx="6475564" cy="551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637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F418E-7CBB-40C7-92F1-96C2FF8A9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250" y="650543"/>
            <a:ext cx="8695358" cy="946216"/>
          </a:xfrm>
        </p:spPr>
        <p:txBody>
          <a:bodyPr/>
          <a:lstStyle/>
          <a:p>
            <a:r>
              <a:rPr lang="da-DK" dirty="0"/>
              <a:t> Architecture for Soonr.jar</a:t>
            </a:r>
            <a:endParaRPr lang="en-US" dirty="0"/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C21E8F0A-ADFC-4899-936B-4D36280E8222}"/>
              </a:ext>
            </a:extLst>
          </p:cNvPr>
          <p:cNvSpPr/>
          <p:nvPr/>
        </p:nvSpPr>
        <p:spPr>
          <a:xfrm>
            <a:off x="7653101" y="1973978"/>
            <a:ext cx="1412860" cy="1365386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511B781B-E28A-446D-9CC0-FA8BEE2EB7C4}"/>
              </a:ext>
            </a:extLst>
          </p:cNvPr>
          <p:cNvSpPr/>
          <p:nvPr/>
        </p:nvSpPr>
        <p:spPr>
          <a:xfrm>
            <a:off x="4337930" y="1959283"/>
            <a:ext cx="1758070" cy="1589138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9D9F39-03CB-476A-B017-1EF9C0270E81}"/>
              </a:ext>
            </a:extLst>
          </p:cNvPr>
          <p:cNvSpPr txBox="1"/>
          <p:nvPr/>
        </p:nvSpPr>
        <p:spPr>
          <a:xfrm>
            <a:off x="4701475" y="2497741"/>
            <a:ext cx="114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soonr.jar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262714D-3B9D-4529-A672-15A67E557C8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39250" y="1644687"/>
            <a:ext cx="8596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a-DK" dirty="0"/>
              <a:t>Web server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A94D31-8520-4DBE-929E-42A40D7F5EAF}"/>
              </a:ext>
            </a:extLst>
          </p:cNvPr>
          <p:cNvSpPr txBox="1"/>
          <p:nvPr/>
        </p:nvSpPr>
        <p:spPr>
          <a:xfrm>
            <a:off x="7840665" y="2333506"/>
            <a:ext cx="1139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Internal </a:t>
            </a:r>
          </a:p>
          <a:p>
            <a:r>
              <a:rPr lang="en-US" dirty="0"/>
              <a:t>network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E880B0-CAD6-42AC-A80E-DB9CF1526F88}"/>
              </a:ext>
            </a:extLst>
          </p:cNvPr>
          <p:cNvCxnSpPr/>
          <p:nvPr/>
        </p:nvCxnSpPr>
        <p:spPr>
          <a:xfrm>
            <a:off x="6361851" y="2653189"/>
            <a:ext cx="11094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5AE7E0A-B1DC-491F-B25E-1EAD0188CB21}"/>
              </a:ext>
            </a:extLst>
          </p:cNvPr>
          <p:cNvSpPr txBox="1"/>
          <p:nvPr/>
        </p:nvSpPr>
        <p:spPr>
          <a:xfrm>
            <a:off x="6443615" y="2246019"/>
            <a:ext cx="96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telnet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887A3E-2177-44ED-8B20-F32EFEE9EC65}"/>
              </a:ext>
            </a:extLst>
          </p:cNvPr>
          <p:cNvSpPr txBox="1"/>
          <p:nvPr/>
        </p:nvSpPr>
        <p:spPr>
          <a:xfrm>
            <a:off x="6443615" y="2786241"/>
            <a:ext cx="9692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real-time control</a:t>
            </a:r>
          </a:p>
        </p:txBody>
      </p:sp>
      <p:sp>
        <p:nvSpPr>
          <p:cNvPr id="22" name="Flowchart: Magnetic Disk 21">
            <a:extLst>
              <a:ext uri="{FF2B5EF4-FFF2-40B4-BE49-F238E27FC236}">
                <a16:creationId xmlns:a16="http://schemas.microsoft.com/office/drawing/2014/main" id="{034B6084-A379-4C82-B712-4D6CD9638204}"/>
              </a:ext>
            </a:extLst>
          </p:cNvPr>
          <p:cNvSpPr/>
          <p:nvPr/>
        </p:nvSpPr>
        <p:spPr>
          <a:xfrm>
            <a:off x="1719525" y="2208383"/>
            <a:ext cx="1184962" cy="1469136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608EE2-885A-4232-A71B-BF6BDB134E40}"/>
              </a:ext>
            </a:extLst>
          </p:cNvPr>
          <p:cNvSpPr txBox="1"/>
          <p:nvPr/>
        </p:nvSpPr>
        <p:spPr>
          <a:xfrm>
            <a:off x="1922316" y="2793599"/>
            <a:ext cx="779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php</a:t>
            </a:r>
            <a:r>
              <a:rPr lang="da-DK" dirty="0"/>
              <a:t>+</a:t>
            </a:r>
            <a:endParaRPr lang="en-US" dirty="0"/>
          </a:p>
          <a:p>
            <a:r>
              <a:rPr lang="en-US" dirty="0"/>
              <a:t>mysql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9D00060-7A5A-4014-B2C2-9DD719B4E6A1}"/>
              </a:ext>
            </a:extLst>
          </p:cNvPr>
          <p:cNvCxnSpPr/>
          <p:nvPr/>
        </p:nvCxnSpPr>
        <p:spPr>
          <a:xfrm flipH="1">
            <a:off x="3179739" y="2497741"/>
            <a:ext cx="1091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1B09F2A-3E93-4D61-99B8-EF8569B03F92}"/>
              </a:ext>
            </a:extLst>
          </p:cNvPr>
          <p:cNvSpPr txBox="1"/>
          <p:nvPr/>
        </p:nvSpPr>
        <p:spPr>
          <a:xfrm>
            <a:off x="3054979" y="2199853"/>
            <a:ext cx="12413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b="1" dirty="0"/>
              <a:t>Ask for new task</a:t>
            </a:r>
            <a:endParaRPr lang="en-US" sz="1000" b="1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C6F602B-4E6E-46FB-9E4A-9498DEF89440}"/>
              </a:ext>
            </a:extLst>
          </p:cNvPr>
          <p:cNvCxnSpPr/>
          <p:nvPr/>
        </p:nvCxnSpPr>
        <p:spPr>
          <a:xfrm>
            <a:off x="3205159" y="2942951"/>
            <a:ext cx="10657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1C5D7DD-5B19-427F-A140-7E0189FA09CA}"/>
              </a:ext>
            </a:extLst>
          </p:cNvPr>
          <p:cNvSpPr txBox="1"/>
          <p:nvPr/>
        </p:nvSpPr>
        <p:spPr>
          <a:xfrm>
            <a:off x="3167323" y="2635103"/>
            <a:ext cx="1065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b="1" dirty="0"/>
              <a:t>Return task </a:t>
            </a:r>
            <a:endParaRPr lang="en-US" sz="10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6445DB0-DA3C-4E42-9302-688F6BF3B55A}"/>
              </a:ext>
            </a:extLst>
          </p:cNvPr>
          <p:cNvSpPr txBox="1"/>
          <p:nvPr/>
        </p:nvSpPr>
        <p:spPr>
          <a:xfrm>
            <a:off x="3144709" y="3216253"/>
            <a:ext cx="2054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dirty="0"/>
              <a:t>HeartBeat Control</a:t>
            </a:r>
            <a:endParaRPr lang="en-US" sz="1000" dirty="0"/>
          </a:p>
        </p:txBody>
      </p:sp>
      <p:sp>
        <p:nvSpPr>
          <p:cNvPr id="38" name="Arrow: Circular 37">
            <a:extLst>
              <a:ext uri="{FF2B5EF4-FFF2-40B4-BE49-F238E27FC236}">
                <a16:creationId xmlns:a16="http://schemas.microsoft.com/office/drawing/2014/main" id="{13DD8A13-D444-41D5-93AD-65F87380D65C}"/>
              </a:ext>
            </a:extLst>
          </p:cNvPr>
          <p:cNvSpPr/>
          <p:nvPr/>
        </p:nvSpPr>
        <p:spPr>
          <a:xfrm rot="11997277">
            <a:off x="3770882" y="3800960"/>
            <a:ext cx="1123450" cy="932586"/>
          </a:xfrm>
          <a:prstGeom prst="circularArrow">
            <a:avLst>
              <a:gd name="adj1" fmla="val 4371"/>
              <a:gd name="adj2" fmla="val 704086"/>
              <a:gd name="adj3" fmla="val 3287429"/>
              <a:gd name="adj4" fmla="val 7255670"/>
              <a:gd name="adj5" fmla="val 1358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80CFF70-C19A-40D1-9D26-B37BD5778404}"/>
              </a:ext>
            </a:extLst>
          </p:cNvPr>
          <p:cNvSpPr txBox="1"/>
          <p:nvPr/>
        </p:nvSpPr>
        <p:spPr>
          <a:xfrm>
            <a:off x="3874238" y="4161322"/>
            <a:ext cx="1442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dirty="0"/>
              <a:t>Heartbeat</a:t>
            </a:r>
            <a:endParaRPr lang="en-US" sz="1000" dirty="0"/>
          </a:p>
        </p:txBody>
      </p:sp>
      <p:sp>
        <p:nvSpPr>
          <p:cNvPr id="40" name="Thought Bubble: Cloud 39">
            <a:extLst>
              <a:ext uri="{FF2B5EF4-FFF2-40B4-BE49-F238E27FC236}">
                <a16:creationId xmlns:a16="http://schemas.microsoft.com/office/drawing/2014/main" id="{FD4261DE-30B6-4810-A4B0-BF8F3CA476B2}"/>
              </a:ext>
            </a:extLst>
          </p:cNvPr>
          <p:cNvSpPr/>
          <p:nvPr/>
        </p:nvSpPr>
        <p:spPr>
          <a:xfrm>
            <a:off x="6385171" y="4174667"/>
            <a:ext cx="1027708" cy="877618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54A688E-D77A-409E-8B9F-DE0C7DCD10DE}"/>
              </a:ext>
            </a:extLst>
          </p:cNvPr>
          <p:cNvSpPr txBox="1"/>
          <p:nvPr/>
        </p:nvSpPr>
        <p:spPr>
          <a:xfrm>
            <a:off x="6385171" y="4369430"/>
            <a:ext cx="110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soonr.jar</a:t>
            </a:r>
            <a:endParaRPr lang="en-US" dirty="0"/>
          </a:p>
        </p:txBody>
      </p:sp>
      <p:sp>
        <p:nvSpPr>
          <p:cNvPr id="42" name="Thought Bubble: Cloud 41">
            <a:extLst>
              <a:ext uri="{FF2B5EF4-FFF2-40B4-BE49-F238E27FC236}">
                <a16:creationId xmlns:a16="http://schemas.microsoft.com/office/drawing/2014/main" id="{0E57DE78-FFDA-461D-8A5B-5FFB87EB1B84}"/>
              </a:ext>
            </a:extLst>
          </p:cNvPr>
          <p:cNvSpPr/>
          <p:nvPr/>
        </p:nvSpPr>
        <p:spPr>
          <a:xfrm>
            <a:off x="1265827" y="4847948"/>
            <a:ext cx="1027708" cy="877618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6B24233-368C-4E2D-898A-6BB9AD86AA9F}"/>
              </a:ext>
            </a:extLst>
          </p:cNvPr>
          <p:cNvSpPr txBox="1"/>
          <p:nvPr/>
        </p:nvSpPr>
        <p:spPr>
          <a:xfrm>
            <a:off x="1265827" y="5042711"/>
            <a:ext cx="110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soonr.jar</a:t>
            </a: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679B655-434C-4243-A016-8FDC5B8C0687}"/>
              </a:ext>
            </a:extLst>
          </p:cNvPr>
          <p:cNvCxnSpPr>
            <a:cxnSpLocks/>
          </p:cNvCxnSpPr>
          <p:nvPr/>
        </p:nvCxnSpPr>
        <p:spPr>
          <a:xfrm>
            <a:off x="5832663" y="3536032"/>
            <a:ext cx="681588" cy="6838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6A6ED4B-A45E-4CA4-9C86-D2834CC048AE}"/>
              </a:ext>
            </a:extLst>
          </p:cNvPr>
          <p:cNvSpPr txBox="1"/>
          <p:nvPr/>
        </p:nvSpPr>
        <p:spPr>
          <a:xfrm>
            <a:off x="5670940" y="3758456"/>
            <a:ext cx="62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FF0000"/>
                </a:solidFill>
              </a:rPr>
              <a:t>call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3376940-C567-4800-A50C-226F750C39D6}"/>
              </a:ext>
            </a:extLst>
          </p:cNvPr>
          <p:cNvCxnSpPr>
            <a:cxnSpLocks/>
          </p:cNvCxnSpPr>
          <p:nvPr/>
        </p:nvCxnSpPr>
        <p:spPr>
          <a:xfrm flipH="1">
            <a:off x="7289221" y="3462474"/>
            <a:ext cx="681974" cy="75738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7EBA7C2-2BBD-4203-B94F-5469C5B6B93E}"/>
              </a:ext>
            </a:extLst>
          </p:cNvPr>
          <p:cNvSpPr txBox="1"/>
          <p:nvPr/>
        </p:nvSpPr>
        <p:spPr>
          <a:xfrm rot="18826699">
            <a:off x="7476705" y="3647571"/>
            <a:ext cx="103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telnet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8860DD0-94BE-43EF-9555-83A0C7EBF883}"/>
              </a:ext>
            </a:extLst>
          </p:cNvPr>
          <p:cNvCxnSpPr/>
          <p:nvPr/>
        </p:nvCxnSpPr>
        <p:spPr>
          <a:xfrm flipH="1">
            <a:off x="1463565" y="3750330"/>
            <a:ext cx="213495" cy="740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CB507F5-1E8A-42A6-9108-D186F718CF22}"/>
              </a:ext>
            </a:extLst>
          </p:cNvPr>
          <p:cNvCxnSpPr/>
          <p:nvPr/>
        </p:nvCxnSpPr>
        <p:spPr>
          <a:xfrm flipV="1">
            <a:off x="1657129" y="3739642"/>
            <a:ext cx="219321" cy="805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hought Bubble: Cloud 57">
            <a:extLst>
              <a:ext uri="{FF2B5EF4-FFF2-40B4-BE49-F238E27FC236}">
                <a16:creationId xmlns:a16="http://schemas.microsoft.com/office/drawing/2014/main" id="{9247C1A0-B75A-460C-8E55-8F907A078638}"/>
              </a:ext>
            </a:extLst>
          </p:cNvPr>
          <p:cNvSpPr/>
          <p:nvPr/>
        </p:nvSpPr>
        <p:spPr>
          <a:xfrm>
            <a:off x="278590" y="4165093"/>
            <a:ext cx="1027708" cy="877618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DDEC1E2-B4AE-41C4-B01F-4E4AA3B5B1EB}"/>
              </a:ext>
            </a:extLst>
          </p:cNvPr>
          <p:cNvSpPr txBox="1"/>
          <p:nvPr/>
        </p:nvSpPr>
        <p:spPr>
          <a:xfrm>
            <a:off x="240202" y="4351088"/>
            <a:ext cx="110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soonr.jar</a:t>
            </a:r>
            <a:endParaRPr lang="en-US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CF12D02-0A76-465B-8D93-179A32696B8F}"/>
              </a:ext>
            </a:extLst>
          </p:cNvPr>
          <p:cNvCxnSpPr/>
          <p:nvPr/>
        </p:nvCxnSpPr>
        <p:spPr>
          <a:xfrm>
            <a:off x="5143500" y="2218754"/>
            <a:ext cx="0" cy="364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AB864CC-A84F-407D-BBF3-68A7835FFD44}"/>
              </a:ext>
            </a:extLst>
          </p:cNvPr>
          <p:cNvCxnSpPr/>
          <p:nvPr/>
        </p:nvCxnSpPr>
        <p:spPr>
          <a:xfrm>
            <a:off x="5145881" y="3033811"/>
            <a:ext cx="0" cy="364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03A0D70-7341-48BD-92CC-1BC288AE6B99}"/>
              </a:ext>
            </a:extLst>
          </p:cNvPr>
          <p:cNvCxnSpPr/>
          <p:nvPr/>
        </p:nvCxnSpPr>
        <p:spPr>
          <a:xfrm>
            <a:off x="5174456" y="3832237"/>
            <a:ext cx="0" cy="364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4C55E4B-FFC5-41CD-BA79-78A3134B89E3}"/>
              </a:ext>
            </a:extLst>
          </p:cNvPr>
          <p:cNvCxnSpPr/>
          <p:nvPr/>
        </p:nvCxnSpPr>
        <p:spPr>
          <a:xfrm>
            <a:off x="5174456" y="4643161"/>
            <a:ext cx="0" cy="364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19740A7-D517-4674-AB22-3E014EFEB0F6}"/>
              </a:ext>
            </a:extLst>
          </p:cNvPr>
          <p:cNvCxnSpPr>
            <a:cxnSpLocks/>
          </p:cNvCxnSpPr>
          <p:nvPr/>
        </p:nvCxnSpPr>
        <p:spPr>
          <a:xfrm>
            <a:off x="5174456" y="5375561"/>
            <a:ext cx="0" cy="539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C18EE736-85A4-4F61-84AA-3B52B4131E45}"/>
              </a:ext>
            </a:extLst>
          </p:cNvPr>
          <p:cNvSpPr txBox="1"/>
          <p:nvPr/>
        </p:nvSpPr>
        <p:spPr>
          <a:xfrm>
            <a:off x="5440108" y="5725566"/>
            <a:ext cx="2615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      Local Network</a:t>
            </a:r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D3DB5F7-864B-4E0A-8146-D8EC75713530}"/>
              </a:ext>
            </a:extLst>
          </p:cNvPr>
          <p:cNvSpPr txBox="1"/>
          <p:nvPr/>
        </p:nvSpPr>
        <p:spPr>
          <a:xfrm>
            <a:off x="2375105" y="5913655"/>
            <a:ext cx="210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Global Network</a:t>
            </a:r>
            <a:endParaRPr lang="en-US" dirty="0"/>
          </a:p>
        </p:txBody>
      </p:sp>
      <p:sp>
        <p:nvSpPr>
          <p:cNvPr id="76" name="Thought Bubble: Cloud 75">
            <a:extLst>
              <a:ext uri="{FF2B5EF4-FFF2-40B4-BE49-F238E27FC236}">
                <a16:creationId xmlns:a16="http://schemas.microsoft.com/office/drawing/2014/main" id="{876754C2-29B9-4315-B78B-58D50FFC409B}"/>
              </a:ext>
            </a:extLst>
          </p:cNvPr>
          <p:cNvSpPr/>
          <p:nvPr/>
        </p:nvSpPr>
        <p:spPr>
          <a:xfrm>
            <a:off x="8279905" y="4882133"/>
            <a:ext cx="1306407" cy="986855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4CCA820-1BC7-4E26-8A68-41B3DE9D2501}"/>
              </a:ext>
            </a:extLst>
          </p:cNvPr>
          <p:cNvSpPr txBox="1"/>
          <p:nvPr/>
        </p:nvSpPr>
        <p:spPr>
          <a:xfrm>
            <a:off x="8190978" y="5190894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dirty="0"/>
              <a:t>Python Client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9AA472D-0B50-4022-8437-9C327B6CF9FD}"/>
              </a:ext>
            </a:extLst>
          </p:cNvPr>
          <p:cNvCxnSpPr>
            <a:cxnSpLocks/>
          </p:cNvCxnSpPr>
          <p:nvPr/>
        </p:nvCxnSpPr>
        <p:spPr>
          <a:xfrm flipH="1" flipV="1">
            <a:off x="7430852" y="4806115"/>
            <a:ext cx="916192" cy="271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8A4EB89-B8CB-49A0-BD38-0EAF1D0BAC74}"/>
              </a:ext>
            </a:extLst>
          </p:cNvPr>
          <p:cNvCxnSpPr/>
          <p:nvPr/>
        </p:nvCxnSpPr>
        <p:spPr>
          <a:xfrm>
            <a:off x="1349480" y="2014019"/>
            <a:ext cx="370045" cy="483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DBDBABA-0E87-48B0-BF9E-777070B8B075}"/>
              </a:ext>
            </a:extLst>
          </p:cNvPr>
          <p:cNvSpPr txBox="1"/>
          <p:nvPr/>
        </p:nvSpPr>
        <p:spPr>
          <a:xfrm>
            <a:off x="4662601" y="4180985"/>
            <a:ext cx="109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“proxy”</a:t>
            </a:r>
          </a:p>
        </p:txBody>
      </p:sp>
    </p:spTree>
    <p:extLst>
      <p:ext uri="{BB962C8B-B14F-4D97-AF65-F5344CB8AC3E}">
        <p14:creationId xmlns:p14="http://schemas.microsoft.com/office/powerpoint/2010/main" val="2052602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B0EC8EDD-EB09-45D3-8CF0-3F880E7C5B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6024" y="809417"/>
            <a:ext cx="7651680" cy="617873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CF0E7E7-5C3F-AA63-7B2B-2DB8ABD36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594372" cy="1320800"/>
          </a:xfrm>
        </p:spPr>
        <p:txBody>
          <a:bodyPr/>
          <a:lstStyle/>
          <a:p>
            <a:r>
              <a:rPr lang="en-US" dirty="0" err="1"/>
              <a:t>TestClient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7214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9E5F4-7802-48A5-82C5-D3C7DF80C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49072"/>
            <a:ext cx="8596668" cy="670560"/>
          </a:xfrm>
        </p:spPr>
        <p:txBody>
          <a:bodyPr/>
          <a:lstStyle/>
          <a:p>
            <a:r>
              <a:rPr lang="en-US" dirty="0" err="1"/>
              <a:t>TestClient</a:t>
            </a:r>
            <a:r>
              <a:rPr lang="en-US" dirty="0"/>
              <a:t>(soon.jar)</a:t>
            </a:r>
          </a:p>
        </p:txBody>
      </p:sp>
      <p:sp>
        <p:nvSpPr>
          <p:cNvPr id="4" name="Sun 3">
            <a:extLst>
              <a:ext uri="{FF2B5EF4-FFF2-40B4-BE49-F238E27FC236}">
                <a16:creationId xmlns:a16="http://schemas.microsoft.com/office/drawing/2014/main" id="{19FC5936-35A1-4443-AAD0-7C2520F71B8A}"/>
              </a:ext>
            </a:extLst>
          </p:cNvPr>
          <p:cNvSpPr/>
          <p:nvPr/>
        </p:nvSpPr>
        <p:spPr>
          <a:xfrm>
            <a:off x="2779776" y="1987296"/>
            <a:ext cx="3883152" cy="3877056"/>
          </a:xfrm>
          <a:prstGeom prst="su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S" dirty="0" err="1">
                <a:solidFill>
                  <a:schemeClr val="accent2"/>
                </a:solidFill>
              </a:rPr>
              <a:t>TestClient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(soonr.jar)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385A00-5E11-4820-881B-B580A58A58B9}"/>
              </a:ext>
            </a:extLst>
          </p:cNvPr>
          <p:cNvSpPr/>
          <p:nvPr/>
        </p:nvSpPr>
        <p:spPr>
          <a:xfrm>
            <a:off x="1408176" y="3535680"/>
            <a:ext cx="1316736" cy="8107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S" sz="1100" dirty="0">
                <a:solidFill>
                  <a:schemeClr val="tx1"/>
                </a:solidFill>
              </a:rPr>
              <a:t>Workplace Server/Client:</a:t>
            </a:r>
            <a:br>
              <a:rPr lang="en-AS" sz="1100" dirty="0">
                <a:solidFill>
                  <a:schemeClr val="tx1"/>
                </a:solidFill>
              </a:rPr>
            </a:br>
            <a:r>
              <a:rPr lang="en-AS" sz="1100" dirty="0" err="1">
                <a:solidFill>
                  <a:schemeClr val="tx1"/>
                </a:solidFill>
              </a:rPr>
              <a:t>dwp</a:t>
            </a:r>
            <a:r>
              <a:rPr lang="en-AS" sz="1100" dirty="0">
                <a:solidFill>
                  <a:schemeClr val="tx1"/>
                </a:solidFill>
              </a:rPr>
              <a:t>/</a:t>
            </a:r>
            <a:r>
              <a:rPr lang="en-AS" sz="1100" dirty="0" err="1">
                <a:solidFill>
                  <a:schemeClr val="tx1"/>
                </a:solidFill>
              </a:rPr>
              <a:t>dfp</a:t>
            </a:r>
            <a:r>
              <a:rPr lang="en-AS" sz="1100" dirty="0">
                <a:solidFill>
                  <a:schemeClr val="tx1"/>
                </a:solidFill>
              </a:rPr>
              <a:t>/</a:t>
            </a:r>
            <a:r>
              <a:rPr lang="en-AS" sz="1100" dirty="0" err="1">
                <a:solidFill>
                  <a:schemeClr val="tx1"/>
                </a:solidFill>
              </a:rPr>
              <a:t>dwc</a:t>
            </a:r>
            <a:r>
              <a:rPr lang="en-AS" sz="1100" dirty="0">
                <a:solidFill>
                  <a:schemeClr val="tx1"/>
                </a:solidFill>
              </a:rPr>
              <a:t>/Android/iOS, RFS client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138929-DAAD-49B7-A9EB-4A0A02FB969B}"/>
              </a:ext>
            </a:extLst>
          </p:cNvPr>
          <p:cNvSpPr/>
          <p:nvPr/>
        </p:nvSpPr>
        <p:spPr>
          <a:xfrm>
            <a:off x="1664208" y="1425448"/>
            <a:ext cx="1645920" cy="11104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S" sz="1200" b="1" dirty="0">
                <a:solidFill>
                  <a:srgbClr val="00B050"/>
                </a:solidFill>
              </a:rPr>
              <a:t>RMM Ransomware Detection</a:t>
            </a:r>
            <a:r>
              <a:rPr lang="en-US" sz="1200" dirty="0">
                <a:solidFill>
                  <a:schemeClr val="tx1"/>
                </a:solidFill>
              </a:rPr>
              <a:t>/</a:t>
            </a:r>
            <a:r>
              <a:rPr lang="en-AS" sz="1200" dirty="0">
                <a:solidFill>
                  <a:schemeClr val="tx1"/>
                </a:solidFill>
              </a:rPr>
              <a:t>Remote Deployment/, RMM server/client, ES server/Client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731B50-039D-480B-88BD-07BD4A7A5DB7}"/>
              </a:ext>
            </a:extLst>
          </p:cNvPr>
          <p:cNvSpPr/>
          <p:nvPr/>
        </p:nvSpPr>
        <p:spPr>
          <a:xfrm>
            <a:off x="1874520" y="5327904"/>
            <a:ext cx="1417320" cy="8107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S" sz="1600" dirty="0">
                <a:solidFill>
                  <a:schemeClr val="tx1"/>
                </a:solidFill>
              </a:rPr>
              <a:t>Integration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AB1FAC-0EA3-4F8F-B8E8-14657C96946A}"/>
              </a:ext>
            </a:extLst>
          </p:cNvPr>
          <p:cNvSpPr/>
          <p:nvPr/>
        </p:nvSpPr>
        <p:spPr>
          <a:xfrm>
            <a:off x="4062984" y="1119632"/>
            <a:ext cx="1316736" cy="8107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S" sz="1400" dirty="0">
                <a:solidFill>
                  <a:schemeClr val="tx1"/>
                </a:solidFill>
              </a:rPr>
              <a:t>V</a:t>
            </a:r>
            <a:r>
              <a:rPr lang="en-US" sz="1400" dirty="0">
                <a:solidFill>
                  <a:schemeClr val="tx1"/>
                </a:solidFill>
              </a:rPr>
              <a:t>m</a:t>
            </a:r>
            <a:r>
              <a:rPr lang="en-AS" sz="1400" dirty="0">
                <a:solidFill>
                  <a:schemeClr val="tx1"/>
                </a:solidFill>
              </a:rPr>
              <a:t>ware/E</a:t>
            </a:r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AS" sz="1400" dirty="0">
                <a:solidFill>
                  <a:schemeClr val="tx1"/>
                </a:solidFill>
              </a:rPr>
              <a:t>xi/</a:t>
            </a:r>
            <a:r>
              <a:rPr lang="en-AS" sz="1400" dirty="0" err="1">
                <a:solidFill>
                  <a:schemeClr val="tx1"/>
                </a:solidFill>
              </a:rPr>
              <a:t>VitualBox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4A6294-B93C-4B2A-931F-F3A4D87F248C}"/>
              </a:ext>
            </a:extLst>
          </p:cNvPr>
          <p:cNvSpPr/>
          <p:nvPr/>
        </p:nvSpPr>
        <p:spPr>
          <a:xfrm>
            <a:off x="4062984" y="5921248"/>
            <a:ext cx="1417320" cy="8107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S" sz="1400" dirty="0">
                <a:solidFill>
                  <a:schemeClr val="tx1"/>
                </a:solidFill>
              </a:rPr>
              <a:t>Win/Mac/Linux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25A2D7-A8B9-4A73-A48E-4921E13D87DB}"/>
              </a:ext>
            </a:extLst>
          </p:cNvPr>
          <p:cNvSpPr/>
          <p:nvPr/>
        </p:nvSpPr>
        <p:spPr>
          <a:xfrm>
            <a:off x="6181344" y="1688592"/>
            <a:ext cx="1481328" cy="8107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S" sz="1100" dirty="0">
                <a:solidFill>
                  <a:schemeClr val="tx1"/>
                </a:solidFill>
              </a:rPr>
              <a:t>Python/</a:t>
            </a:r>
            <a:r>
              <a:rPr lang="en-AS" sz="1100" dirty="0" err="1">
                <a:solidFill>
                  <a:schemeClr val="tx1"/>
                </a:solidFill>
              </a:rPr>
              <a:t>Powershell</a:t>
            </a:r>
            <a:r>
              <a:rPr lang="en-AS" sz="1100" dirty="0">
                <a:solidFill>
                  <a:schemeClr val="tx1"/>
                </a:solidFill>
              </a:rPr>
              <a:t>/batch/shell/</a:t>
            </a:r>
            <a:r>
              <a:rPr lang="en-AS" sz="1100" dirty="0" err="1">
                <a:solidFill>
                  <a:schemeClr val="tx1"/>
                </a:solidFill>
              </a:rPr>
              <a:t>AutoIT</a:t>
            </a:r>
            <a:r>
              <a:rPr lang="en-AS" sz="1100" dirty="0">
                <a:solidFill>
                  <a:schemeClr val="tx1"/>
                </a:solidFill>
              </a:rPr>
              <a:t>/AppleScript/Dotnet/Curl/Java/AWS CLI..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0A0C8D-60FA-473D-985E-6AB96BE73B4F}"/>
              </a:ext>
            </a:extLst>
          </p:cNvPr>
          <p:cNvSpPr/>
          <p:nvPr/>
        </p:nvSpPr>
        <p:spPr>
          <a:xfrm>
            <a:off x="6748272" y="3462528"/>
            <a:ext cx="1883664" cy="920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S" sz="1400" dirty="0">
                <a:solidFill>
                  <a:schemeClr val="tx1"/>
                </a:solidFill>
              </a:rPr>
              <a:t>Jenkins/Gitlab/ </a:t>
            </a:r>
            <a:r>
              <a:rPr lang="en-AS" sz="1400" dirty="0" err="1">
                <a:solidFill>
                  <a:schemeClr val="tx1"/>
                </a:solidFill>
              </a:rPr>
              <a:t>Automaction</a:t>
            </a:r>
            <a:r>
              <a:rPr lang="en-AS" sz="1400" dirty="0">
                <a:solidFill>
                  <a:schemeClr val="tx1"/>
                </a:solidFill>
              </a:rPr>
              <a:t> Server...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D71B57-D8E4-4FA5-906F-B7A31CFED2D4}"/>
              </a:ext>
            </a:extLst>
          </p:cNvPr>
          <p:cNvSpPr/>
          <p:nvPr/>
        </p:nvSpPr>
        <p:spPr>
          <a:xfrm>
            <a:off x="6138672" y="5358384"/>
            <a:ext cx="1316736" cy="8107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S" sz="1400" dirty="0">
                <a:solidFill>
                  <a:schemeClr val="tx1"/>
                </a:solidFill>
              </a:rPr>
              <a:t>Selenium/Appium/</a:t>
            </a:r>
            <a:r>
              <a:rPr lang="en-AS" sz="1400" dirty="0" err="1">
                <a:solidFill>
                  <a:schemeClr val="tx1"/>
                </a:solidFill>
              </a:rPr>
              <a:t>WinApp</a:t>
            </a:r>
            <a:r>
              <a:rPr lang="en-AS" sz="1400" dirty="0">
                <a:solidFill>
                  <a:schemeClr val="tx1"/>
                </a:solidFill>
              </a:rPr>
              <a:t> Driver/GRPC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B2EBD5-8D4D-4571-BCE2-2A2333B4B45B}"/>
              </a:ext>
            </a:extLst>
          </p:cNvPr>
          <p:cNvSpPr txBox="1"/>
          <p:nvPr/>
        </p:nvSpPr>
        <p:spPr>
          <a:xfrm>
            <a:off x="112916" y="3535680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S" dirty="0" err="1">
                <a:solidFill>
                  <a:srgbClr val="00B0F0"/>
                </a:solidFill>
              </a:rPr>
              <a:t>ClientAPI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B5CD22-47E7-4EFC-8EE6-71424D9BB70C}"/>
              </a:ext>
            </a:extLst>
          </p:cNvPr>
          <p:cNvSpPr txBox="1"/>
          <p:nvPr/>
        </p:nvSpPr>
        <p:spPr>
          <a:xfrm>
            <a:off x="381140" y="3992880"/>
            <a:ext cx="954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S" dirty="0" err="1">
                <a:solidFill>
                  <a:srgbClr val="00B0F0"/>
                </a:solidFill>
              </a:rPr>
              <a:t>WebAPI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C2E3CA-FA81-48F6-975B-42AE938C7DAF}"/>
              </a:ext>
            </a:extLst>
          </p:cNvPr>
          <p:cNvSpPr txBox="1"/>
          <p:nvPr/>
        </p:nvSpPr>
        <p:spPr>
          <a:xfrm>
            <a:off x="478676" y="1706880"/>
            <a:ext cx="949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S" dirty="0" err="1">
                <a:solidFill>
                  <a:srgbClr val="00B0F0"/>
                </a:solidFill>
              </a:rPr>
              <a:t>RestAPI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74220C-433D-4E11-BE26-42B12A5A9D09}"/>
              </a:ext>
            </a:extLst>
          </p:cNvPr>
          <p:cNvSpPr txBox="1"/>
          <p:nvPr/>
        </p:nvSpPr>
        <p:spPr>
          <a:xfrm>
            <a:off x="655460" y="2109216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S" dirty="0" err="1">
                <a:solidFill>
                  <a:srgbClr val="00B0F0"/>
                </a:solidFill>
              </a:rPr>
              <a:t>GraphQL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95C4BF-7B16-438A-A1F9-1DD6D29A6C32}"/>
              </a:ext>
            </a:extLst>
          </p:cNvPr>
          <p:cNvSpPr txBox="1"/>
          <p:nvPr/>
        </p:nvSpPr>
        <p:spPr>
          <a:xfrm>
            <a:off x="8482724" y="4468368"/>
            <a:ext cx="949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S" dirty="0">
                <a:solidFill>
                  <a:srgbClr val="00B0F0"/>
                </a:solidFill>
              </a:rPr>
              <a:t>RestAPI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F5D9A4-1E99-4E99-8989-11501DA73957}"/>
              </a:ext>
            </a:extLst>
          </p:cNvPr>
          <p:cNvSpPr txBox="1"/>
          <p:nvPr/>
        </p:nvSpPr>
        <p:spPr>
          <a:xfrm>
            <a:off x="7708532" y="1859280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S" dirty="0">
                <a:solidFill>
                  <a:srgbClr val="00B0F0"/>
                </a:solidFill>
              </a:rPr>
              <a:t>CLI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FEA7B0-3CA5-4389-A1D8-14AF622FA6E1}"/>
              </a:ext>
            </a:extLst>
          </p:cNvPr>
          <p:cNvSpPr txBox="1"/>
          <p:nvPr/>
        </p:nvSpPr>
        <p:spPr>
          <a:xfrm>
            <a:off x="5385956" y="1200912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S" dirty="0">
                <a:solidFill>
                  <a:srgbClr val="00B0F0"/>
                </a:solidFill>
              </a:rPr>
              <a:t>SSH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E158B6-38CB-484E-ACFE-4251A2D8DA2E}"/>
              </a:ext>
            </a:extLst>
          </p:cNvPr>
          <p:cNvSpPr txBox="1"/>
          <p:nvPr/>
        </p:nvSpPr>
        <p:spPr>
          <a:xfrm>
            <a:off x="832244" y="6175248"/>
            <a:ext cx="908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S" dirty="0">
                <a:solidFill>
                  <a:srgbClr val="00B0F0"/>
                </a:solidFill>
              </a:rPr>
              <a:t>Web UI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1FB3FC-3E08-48C2-94A7-6C82AE32A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295" y="6435344"/>
            <a:ext cx="35242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F5C0304-C8DD-4DBC-8DE0-A48129F6E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050" y="5958078"/>
            <a:ext cx="36195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74A9939-1A54-4212-BE0B-9C2D18B63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660" y="6439853"/>
            <a:ext cx="35242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DF6643B-33C0-45E5-9157-A89526144A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9443" y="703707"/>
            <a:ext cx="476250" cy="476250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9E3DC6B-67B5-4DBB-B61F-163E06930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98" y="2519958"/>
            <a:ext cx="609022" cy="609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54025F7-7C8D-4BDD-A704-C90F66E9A7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068" y="1207500"/>
            <a:ext cx="913532" cy="51766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F63C01A-F929-479D-8A69-2758DC3E85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2244" y="5348097"/>
            <a:ext cx="942975" cy="79057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E48B4C0-009A-4F90-8F64-99B60DFB713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2365" y="4368862"/>
            <a:ext cx="1343025" cy="85725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063F71D-84A4-4B54-8BE9-A4DAAF520A4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09566" y="593344"/>
            <a:ext cx="476250" cy="476250"/>
          </a:xfrm>
          <a:prstGeom prst="rect">
            <a:avLst/>
          </a:prstGeom>
        </p:spPr>
      </p:pic>
      <p:pic>
        <p:nvPicPr>
          <p:cNvPr id="1024" name="Picture 1023">
            <a:extLst>
              <a:ext uri="{FF2B5EF4-FFF2-40B4-BE49-F238E27FC236}">
                <a16:creationId xmlns:a16="http://schemas.microsoft.com/office/drawing/2014/main" id="{24F5280B-64B9-499D-95D2-0BC16B7C333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73274" y="3590544"/>
            <a:ext cx="1514475" cy="762000"/>
          </a:xfrm>
          <a:prstGeom prst="rect">
            <a:avLst/>
          </a:prstGeom>
        </p:spPr>
      </p:pic>
      <p:pic>
        <p:nvPicPr>
          <p:cNvPr id="1027" name="Picture 1026">
            <a:extLst>
              <a:ext uri="{FF2B5EF4-FFF2-40B4-BE49-F238E27FC236}">
                <a16:creationId xmlns:a16="http://schemas.microsoft.com/office/drawing/2014/main" id="{F1084AD6-2C6F-4F9E-852A-712D3FEBA56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08176" y="5488495"/>
            <a:ext cx="1552575" cy="733425"/>
          </a:xfrm>
          <a:prstGeom prst="rect">
            <a:avLst/>
          </a:prstGeom>
        </p:spPr>
      </p:pic>
      <p:pic>
        <p:nvPicPr>
          <p:cNvPr id="1031" name="Picture 1030">
            <a:extLst>
              <a:ext uri="{FF2B5EF4-FFF2-40B4-BE49-F238E27FC236}">
                <a16:creationId xmlns:a16="http://schemas.microsoft.com/office/drawing/2014/main" id="{0FB87117-8DC7-4701-A86B-65790EEF90B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74333" y="863981"/>
            <a:ext cx="895350" cy="762000"/>
          </a:xfrm>
          <a:prstGeom prst="rect">
            <a:avLst/>
          </a:prstGeom>
        </p:spPr>
      </p:pic>
      <p:pic>
        <p:nvPicPr>
          <p:cNvPr id="1036" name="Picture 1035">
            <a:extLst>
              <a:ext uri="{FF2B5EF4-FFF2-40B4-BE49-F238E27FC236}">
                <a16:creationId xmlns:a16="http://schemas.microsoft.com/office/drawing/2014/main" id="{D36254D7-552D-4584-B548-0FBA6EAA07C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0104" y="1001806"/>
            <a:ext cx="670561" cy="670561"/>
          </a:xfrm>
          <a:prstGeom prst="rect">
            <a:avLst/>
          </a:prstGeom>
        </p:spPr>
      </p:pic>
      <p:pic>
        <p:nvPicPr>
          <p:cNvPr id="1037" name="Picture 10">
            <a:extLst>
              <a:ext uri="{FF2B5EF4-FFF2-40B4-BE49-F238E27FC236}">
                <a16:creationId xmlns:a16="http://schemas.microsoft.com/office/drawing/2014/main" id="{AEC1372F-DA80-4E0B-8D33-2EA3C7F2C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0471" y="1650299"/>
            <a:ext cx="582930" cy="582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038">
            <a:extLst>
              <a:ext uri="{FF2B5EF4-FFF2-40B4-BE49-F238E27FC236}">
                <a16:creationId xmlns:a16="http://schemas.microsoft.com/office/drawing/2014/main" id="{64AAE875-35D1-4B90-A11B-6FA170E0021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457119" y="2476947"/>
            <a:ext cx="644843" cy="644843"/>
          </a:xfrm>
          <a:prstGeom prst="rect">
            <a:avLst/>
          </a:prstGeom>
        </p:spPr>
      </p:pic>
      <p:pic>
        <p:nvPicPr>
          <p:cNvPr id="1041" name="Picture 1040">
            <a:extLst>
              <a:ext uri="{FF2B5EF4-FFF2-40B4-BE49-F238E27FC236}">
                <a16:creationId xmlns:a16="http://schemas.microsoft.com/office/drawing/2014/main" id="{47035A1C-25DC-49A6-86F0-DC079CC1A6B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832556" y="4911951"/>
            <a:ext cx="759279" cy="566928"/>
          </a:xfrm>
          <a:prstGeom prst="rect">
            <a:avLst/>
          </a:prstGeom>
        </p:spPr>
      </p:pic>
      <p:pic>
        <p:nvPicPr>
          <p:cNvPr id="1043" name="Picture 1042">
            <a:extLst>
              <a:ext uri="{FF2B5EF4-FFF2-40B4-BE49-F238E27FC236}">
                <a16:creationId xmlns:a16="http://schemas.microsoft.com/office/drawing/2014/main" id="{2218618F-7D95-4BB7-B10C-EB92155267F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401789" y="1069594"/>
            <a:ext cx="647700" cy="6477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7270A76-9F6D-72EF-0F76-3DE086C0E06B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834515" y="6295072"/>
            <a:ext cx="2000250" cy="48577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6A2D854-65F3-4B21-6774-E0B1548234AF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664237" y="6316565"/>
            <a:ext cx="745969" cy="52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32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2DB593-5231-44C6-8552-234559B28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Security ? Yes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-regular message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-encrypt message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82CBE4-3F97-41D6-9FBB-77857A9EF0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4021" y="839205"/>
            <a:ext cx="5510212" cy="21243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E84517-6F15-4AA5-9BA1-4382C5DFA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307" y="3709987"/>
            <a:ext cx="64484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4638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0A344-3AC8-4DFF-AC29-6A70AB287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da-DK">
                <a:solidFill>
                  <a:srgbClr val="FFFFFF"/>
                </a:solidFill>
              </a:rPr>
              <a:t>Command line inside soonr.jar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4BEFE5-219C-440F-A3CB-4BAF80DF7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51" y="2736354"/>
            <a:ext cx="3856774" cy="14741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CA3CA-D047-423B-95BA-D9416239A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da-DK" sz="1100">
                <a:solidFill>
                  <a:srgbClr val="FFFFFF"/>
                </a:solidFill>
              </a:rPr>
              <a:t>md5,smd5,upload,download..</a:t>
            </a:r>
          </a:p>
          <a:p>
            <a:pPr>
              <a:lnSpc>
                <a:spcPct val="90000"/>
              </a:lnSpc>
            </a:pPr>
            <a:r>
              <a:rPr lang="da-DK" sz="1100">
                <a:solidFill>
                  <a:srgbClr val="FFFFFF"/>
                </a:solidFill>
              </a:rPr>
              <a:t>sync,unsync, async, aunsync</a:t>
            </a:r>
          </a:p>
          <a:p>
            <a:pPr>
              <a:lnSpc>
                <a:spcPct val="90000"/>
              </a:lnSpc>
            </a:pPr>
            <a:r>
              <a:rPr lang="da-DK" sz="1100">
                <a:solidFill>
                  <a:srgbClr val="FFFFFF"/>
                </a:solidFill>
              </a:rPr>
              <a:t>wait,wait4on,wait4off..</a:t>
            </a:r>
          </a:p>
          <a:p>
            <a:pPr>
              <a:lnSpc>
                <a:spcPct val="90000"/>
              </a:lnSpc>
            </a:pPr>
            <a:r>
              <a:rPr lang="da-DK" sz="1100">
                <a:solidFill>
                  <a:srgbClr val="FFFFFF"/>
                </a:solidFill>
              </a:rPr>
              <a:t>createfolder, addfiles...</a:t>
            </a:r>
          </a:p>
          <a:p>
            <a:pPr>
              <a:lnSpc>
                <a:spcPct val="90000"/>
              </a:lnSpc>
            </a:pPr>
            <a:r>
              <a:rPr lang="da-DK" sz="1100">
                <a:solidFill>
                  <a:srgbClr val="FFFFFF"/>
                </a:solidFill>
              </a:rPr>
              <a:t>Run shell cmd, URL,Scripts..</a:t>
            </a:r>
          </a:p>
          <a:p>
            <a:pPr>
              <a:lnSpc>
                <a:spcPct val="90000"/>
              </a:lnSpc>
            </a:pPr>
            <a:r>
              <a:rPr lang="da-DK" sz="1100">
                <a:solidFill>
                  <a:srgbClr val="FFFFFF"/>
                </a:solidFill>
              </a:rPr>
              <a:t>Run Automation...</a:t>
            </a:r>
          </a:p>
          <a:p>
            <a:pPr>
              <a:lnSpc>
                <a:spcPct val="90000"/>
              </a:lnSpc>
            </a:pPr>
            <a:r>
              <a:rPr lang="da-DK" sz="1100">
                <a:solidFill>
                  <a:srgbClr val="FFFFFF"/>
                </a:solidFill>
              </a:rPr>
              <a:t>checkagent,stop/start agent...</a:t>
            </a:r>
          </a:p>
          <a:p>
            <a:pPr>
              <a:lnSpc>
                <a:spcPct val="90000"/>
              </a:lnSpc>
            </a:pPr>
            <a:r>
              <a:rPr lang="da-DK" sz="1100">
                <a:solidFill>
                  <a:srgbClr val="FFFFFF"/>
                </a:solidFill>
              </a:rPr>
              <a:t>reset,resetvfs,task,heartbeat...</a:t>
            </a:r>
          </a:p>
          <a:p>
            <a:pPr>
              <a:lnSpc>
                <a:spcPct val="90000"/>
              </a:lnSpc>
            </a:pPr>
            <a:r>
              <a:rPr lang="da-DK" sz="1100">
                <a:solidFill>
                  <a:srgbClr val="FFFFFF"/>
                </a:solidFill>
              </a:rPr>
              <a:t>encrypt, decrypt, attack,CV...</a:t>
            </a:r>
          </a:p>
          <a:p>
            <a:pPr>
              <a:lnSpc>
                <a:spcPct val="90000"/>
              </a:lnSpc>
            </a:pPr>
            <a:r>
              <a:rPr lang="da-DK" sz="1100">
                <a:solidFill>
                  <a:srgbClr val="FFFFFF"/>
                </a:solidFill>
              </a:rPr>
              <a:t>P2P Files transfer between machines..</a:t>
            </a:r>
          </a:p>
          <a:p>
            <a:pPr>
              <a:lnSpc>
                <a:spcPct val="90000"/>
              </a:lnSpc>
            </a:pPr>
            <a:r>
              <a:rPr lang="da-DK" sz="1100">
                <a:solidFill>
                  <a:srgbClr val="FFFFFF"/>
                </a:solidFill>
              </a:rPr>
              <a:t>help command [ new </a:t>
            </a:r>
            <a:r>
              <a:rPr lang="da-DK" sz="1100">
                <a:solidFill>
                  <a:srgbClr val="FFFFFF"/>
                </a:solidFill>
                <a:sym typeface="Wingdings" panose="05000000000000000000" pitchFamily="2" charset="2"/>
              </a:rPr>
              <a:t></a:t>
            </a:r>
            <a:r>
              <a:rPr lang="da-DK" sz="1100">
                <a:solidFill>
                  <a:srgbClr val="FFFFFF"/>
                </a:solidFill>
              </a:rPr>
              <a:t>]...</a:t>
            </a:r>
          </a:p>
          <a:p>
            <a:pPr>
              <a:lnSpc>
                <a:spcPct val="90000"/>
              </a:lnSpc>
            </a:pPr>
            <a:r>
              <a:rPr lang="da-DK" sz="1100">
                <a:solidFill>
                  <a:srgbClr val="FFFFFF"/>
                </a:solidFill>
              </a:rPr>
              <a:t>....more command....</a:t>
            </a:r>
            <a:endParaRPr lang="en-US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839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CC4CF-C22C-471A-A5FD-281F46EC3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S" dirty="0"/>
              <a:t>Ransomware Test Process Diagram</a:t>
            </a:r>
            <a:endParaRPr lang="en-US" dirty="0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59245962-BC6F-4CD2-B399-2A80CE1D79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6505" y="1521726"/>
            <a:ext cx="7706460" cy="4390646"/>
          </a:xfrm>
        </p:spPr>
      </p:pic>
    </p:spTree>
    <p:extLst>
      <p:ext uri="{BB962C8B-B14F-4D97-AF65-F5344CB8AC3E}">
        <p14:creationId xmlns:p14="http://schemas.microsoft.com/office/powerpoint/2010/main" val="2323447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240BF0-2196-452D-B5AB-FAEE0B8F5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Life Cycle of Soonr.jar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2077C-5560-490E-9079-E6EAD40A0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Build soonr.jar </a:t>
            </a:r>
          </a:p>
          <a:p>
            <a:pPr lvl="1"/>
            <a:r>
              <a:rPr lang="en-US" dirty="0">
                <a:solidFill>
                  <a:schemeClr val="bg1"/>
                </a:solidFill>
                <a:hlinkClick r:id="rId2"/>
              </a:rPr>
              <a:t>via Jenkins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Push new version to remote machine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Via p2p file transfer</a:t>
            </a:r>
          </a:p>
          <a:p>
            <a:r>
              <a:rPr lang="en-US" dirty="0">
                <a:solidFill>
                  <a:schemeClr val="bg1"/>
                </a:solidFill>
              </a:rPr>
              <a:t>Soonr.jar Auto Update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Via task 1 0 jar update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34C1CF-955B-4800-A311-B875C8124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050303"/>
            <a:ext cx="5143500" cy="4744879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613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F7750-616D-4AE7-8F11-BBE3E34F8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Deploy Automation Unit[soonr.jar]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CFDED-A302-4FA8-BE54-36C3314ED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/>
              <a:t>Soonr Automation Project, Jhtml [git clone </a:t>
            </a:r>
            <a:r>
              <a:rPr lang="da-DK" dirty="0">
                <a:hlinkClick r:id="rId2"/>
              </a:rPr>
              <a:t>https://git.soonr.com/r/qa/jhtml</a:t>
            </a:r>
            <a:r>
              <a:rPr lang="da-DK" dirty="0"/>
              <a:t>]</a:t>
            </a:r>
          </a:p>
          <a:p>
            <a:r>
              <a:rPr lang="da-DK" dirty="0"/>
              <a:t>What is it contians inside Jhtml</a:t>
            </a:r>
          </a:p>
          <a:p>
            <a:pPr lvl="1"/>
            <a:r>
              <a:rPr lang="da-DK" dirty="0"/>
              <a:t> Automation Part</a:t>
            </a:r>
          </a:p>
          <a:p>
            <a:pPr lvl="2"/>
            <a:r>
              <a:rPr lang="da-DK" dirty="0"/>
              <a:t>Agent remote deployment automation via AEM installation script</a:t>
            </a:r>
          </a:p>
          <a:p>
            <a:pPr lvl="2"/>
            <a:r>
              <a:rPr lang="da-DK" dirty="0"/>
              <a:t>PSA integration + webAPI+ Backup + webUI[ Fang’s and Gabo]</a:t>
            </a:r>
          </a:p>
          <a:p>
            <a:pPr lvl="2"/>
            <a:r>
              <a:rPr lang="da-DK" dirty="0"/>
              <a:t>Sync core automation</a:t>
            </a:r>
          </a:p>
          <a:p>
            <a:pPr lvl="1"/>
            <a:r>
              <a:rPr lang="da-DK" dirty="0"/>
              <a:t>Operation Part</a:t>
            </a:r>
          </a:p>
          <a:p>
            <a:pPr lvl="2"/>
            <a:r>
              <a:rPr lang="da-DK" dirty="0"/>
              <a:t>File System operation, fx: add files/folders, encrypt &amp; decrypt,c\</a:t>
            </a:r>
          </a:p>
          <a:p>
            <a:pPr lvl="2"/>
            <a:r>
              <a:rPr lang="da-DK" dirty="0"/>
              <a:t>Upload, Download Files/Folder. Content compare between agent and server</a:t>
            </a:r>
          </a:p>
          <a:p>
            <a:pPr lvl="2"/>
            <a:r>
              <a:rPr lang="da-DK" dirty="0"/>
              <a:t>Multi Job runner for JUnit testing.</a:t>
            </a:r>
          </a:p>
          <a:p>
            <a:pPr lvl="2"/>
            <a:r>
              <a:rPr lang="da-DK" dirty="0"/>
              <a:t>HeartBeat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1264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625</TotalTime>
  <Words>537</Words>
  <Application>Microsoft Office PowerPoint</Application>
  <PresentationFormat>Widescreen</PresentationFormat>
  <Paragraphs>103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Trebuchet MS</vt:lpstr>
      <vt:lpstr>Wingdings</vt:lpstr>
      <vt:lpstr>Wingdings 3</vt:lpstr>
      <vt:lpstr>Facet</vt:lpstr>
      <vt:lpstr>Automation Intelligent</vt:lpstr>
      <vt:lpstr> Architecture for Soonr.jar</vt:lpstr>
      <vt:lpstr>TestClient</vt:lpstr>
      <vt:lpstr>TestClient(soon.jar)</vt:lpstr>
      <vt:lpstr>Security ? Yes -regular message -encrypt message</vt:lpstr>
      <vt:lpstr>Command line inside soonr.jar</vt:lpstr>
      <vt:lpstr>Ransomware Test Process Diagram</vt:lpstr>
      <vt:lpstr>Life Cycle of Soonr.jar</vt:lpstr>
      <vt:lpstr>Deploy Automation Unit[soonr.jar]</vt:lpstr>
      <vt:lpstr>Automatio Unit[Jhtml]</vt:lpstr>
      <vt:lpstr>Register Autoamtion Unit</vt:lpstr>
      <vt:lpstr>2 Type of Task</vt:lpstr>
      <vt:lpstr>HeartBeat Server</vt:lpstr>
      <vt:lpstr>Security of HeartBeat?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 Intelligent</dc:title>
  <dc:creator>Fang Zhiyong</dc:creator>
  <cp:lastModifiedBy>Fang Zhiyong</cp:lastModifiedBy>
  <cp:revision>41</cp:revision>
  <dcterms:created xsi:type="dcterms:W3CDTF">2018-11-21T12:46:55Z</dcterms:created>
  <dcterms:modified xsi:type="dcterms:W3CDTF">2024-05-13T15:18:49Z</dcterms:modified>
</cp:coreProperties>
</file>