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62" r:id="rId5"/>
    <p:sldId id="269" r:id="rId6"/>
    <p:sldId id="268" r:id="rId7"/>
    <p:sldId id="270" r:id="rId8"/>
    <p:sldId id="272" r:id="rId9"/>
    <p:sldId id="274" r:id="rId10"/>
    <p:sldId id="271" r:id="rId11"/>
    <p:sldId id="273" r:id="rId12"/>
    <p:sldId id="267" r:id="rId13"/>
    <p:sldId id="263" r:id="rId14"/>
    <p:sldId id="266" r:id="rId15"/>
    <p:sldId id="259" r:id="rId16"/>
    <p:sldId id="257" r:id="rId17"/>
    <p:sldId id="261" r:id="rId18"/>
    <p:sldId id="260" r:id="rId19"/>
    <p:sldId id="25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 Zhiyong" initials="FZ" lastIdx="2" clrIdx="0">
    <p:extLst>
      <p:ext uri="{19B8F6BF-5375-455C-9EA6-DF929625EA0E}">
        <p15:presenceInfo xmlns:p15="http://schemas.microsoft.com/office/powerpoint/2012/main" userId="S::fzhiyong@datto.com::f4eebef5-7943-4b14-85b5-6ab626179a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2T13:21:41.95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1T14:02:46.7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52,'0'3,"0"4,-3 3,0 3,-1 3,1 0,1 2,1-1,0 4,-2-3,-1 0,0-2,2 0,0 1,1-1,0 0,1 1,0 0,0 0,0 0,3 0,1 0,0 0,5-1,0 1,3 0,-2 0,1 0,1-3,2-1,1 1,1 0,1-2,0-1,-3 2,-1 1,1-2,0-3,1-3,1 0,0 3,4-2,0 0,1-3,2 2,6-1,0 0,2 0,-2 1,-3-1,-3 1,1 0,-2-2,2 0,0-2,1-1,5 0,6-4,6-1,1 0,-1 1,-1-3,-6 1,-5 1,-5 0,-4 2,0 1,0 1,7-1,6 2,-2-1,1 0,-3 0,0 0,-4 0,-2 1,1-1,-2 0,-2 0,-1 0,-1 0,-2 0,0 0,0 0,0 0,2 0,2 0,-1 0,0 0,-1 0,2 0,3 0,1 0,1 0,0 0,4 0,2 0,2 0,1 0,2 0,2 0,-3 0,-3 0,-3 0,-4 0,-1 0,-2 0,-2 0,-1 0,-2 0,3 0,2 0,1 0,0 0,-3 0,-1 0,-1 0,-1 0,2 0,3 0,1 0,-3-3,-3-1,-2-3,9-2,13-1,13 2,9 2,0 3,-8 1,-9 1,-10 1,-1 0,6 1,1-1,3 0,-3 1,-2-1,-4 0,-6-3,-3-1,-4 0,-2 1,-2 1,0 1,0 0,3 1,1 0,3 0,4-3,-1 0,-1-1,-2 1,-3 1,-4-2,1 0,0 0,1 1,-1 1,1 1,-1 0,0 1,0 0,0 0,0 0,0 1,0-1,2 0,2 0,0 0,-1 0,-1 0,2 0,0 0,0 0,-1 0,-1 0,-1 0,-1 0,0 0,0 0,3 0,0 0,1 0,-1 0,-1 0,-1 3,-1 1,3-1,4 0,3-1,3 0,5-2,3 3,3 1,0 0,-1-1,-1-1,-2 2,2 0,2 0,-2 2,0-1,6 0,0-1,2-2,-2-1,-6 0,-6-1,-6 0,-2-1,-2 1,0 0,3 0,-1 0,-1 0,0 0,3 0,5 0,0 0,-3 0,-3 0,-3 0,-3 0,-2 0,2 0,6 0,2 0,-2 0,-1 0,0 0,1 0,-3-3,-3-1,2 0,-2 1,3 1,3 1,3 0,2 1,-2 0,1 0,1 0,-3 0,1-2,-3-2,-2 0,1 1,-2 1,4 1,4 0,-2 1,7 0,9-3,2 0,-2-1,2 1,-6 1,-6 1,-7 0,-4 1,-2 0,2 0,3 0,-1 1,-2-1,-1 0,-3 0,1 0,4 0,-1 0,2 0,0 0,-3 0,2 0,-2 0,-1 0,-1 0,1 0,-1 0,3 0,5 0,1 0,1 0,4 0,-1 0,-1 0,-2 0,-5 0,0 0,-2-3,-2-1,-5-2,-3-1,0 1,-3-1,0 0,3 2,6 2,8 0,1 2,0-2,-3-1,-3-2,-2-1,-2 2,-2-2,3 0,0-1,0 1,0-2,1 1,1-1,-1 1,-1 2,-1 2,-4-2,-1-2,0 1,-1 0,-1 0,-3-3,-3-2,-3-5,-2-2,-3 1,-5 2,-4 3,0 1,-4 3,-3-3,0 0,-6 0,-11-4,-14-3,-24 0,-5-3,1-1,9 2,12 3,11 5,3 5,2 3,-3 4,-1 0,3 2,-3 0,-2 0,-8-3,-9-1,-6-1,4 2,10 0,11 0,10 2,8-4,3 1,2-1,-3 1,-4 1,-3 1,1 0,3 1,3 0,2 0,3 1,4-4,-1-1,0 1,-4 0,-7 1,-2-3,-4 1,0 0,3 1,1 1,3 1,-1 0,-1 1,-1 0,-2 1,1-1,4 0,2 0,3 0,3 0,0-3,1-1,-2 1,-1 0,-6 1,-4 0,0 2,-3-1,1 1,2 1,2-1,-7 0,1 0,-1 0,3 0,2 0,-1 3,3 1,0 0,-1-1,-1-1,1-1,-2 0,-3-1,3 0,0 0,2 0,1 2,2 2,3 0,2-2,-1 1,3 1,3 0,-3 0,2 2,2 0,-3-1,-4 1,-1 0,0-1,1-2,2-1,-1 0,-7-2,-1 0,-3 3,-4 0,0 1,-3-2,-1 0,1 2,2 1,0 2,5-1,1 0,3-2,1-1,2-2,3 0,-5-1,-8 0,-4 0,-7-1,-5 1,-4 0,0 0,2 0,4 2,7 2,8 0,7-1,2-1,-3-1,0 0,-1-1,2 0,0 0,-2 0,2 0,-1 0,-1-3,-2-1,-1 0,0 1,-5 1,-3 1,-5 0,-5 1,-3 0,-5 0,6 0,2 0,7 1,6-1,2-3,2-1,4 0,0 1,1 1,-2 1,-4 0,-5 1,-1 0,-1 0,2 0,2 0,1 1,1-1,0 0,2 0,-1 0,-3 0,0 0,0 0,-3 0,1 0,0 0,1 0,2 0,4 0,1 0,1 0,2-3,0-1,-3 0,-3 1,-1-2,-3 0,1 1,2 1,1 1,4 0,0 2,1 0,-2 0,0 0,1 0,4 1,0-1,1 0,3-3,2-1,1 1,-2 0,-2 1,-1 0,0 1,3 1,1 0,-2 0,-5 0,-1 1,1-1,2 0,3 0,2 0,1 0,-7 0,-10 0,-12 0,-5 0,-3 0,2 0,8 0,9 0,7 0,7 0,3 0,4 0,3 3,-1 1,-2-1,0 0,-1-1,3 3,3-1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enkins.soonr.com/job/Automation/job/Jht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soonr.com/r/qa/j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datto.byethost3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b.35cloud.com/livei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EF9E-7360-4544-9D5A-331173F2F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iOS Sync </a:t>
            </a:r>
            <a:r>
              <a:rPr lang="da-DK" dirty="0"/>
              <a:t>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CBCDC-027B-4463-B320-13F473D1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@Power by Soonr.jar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F3E10D-4932-4624-9221-0E2485A3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Appium Cluster </a:t>
            </a:r>
            <a:r>
              <a:rPr lang="en-A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via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HeartBeat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4DB22-C0F6-40D5-9599-D877A22F7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229260"/>
            <a:ext cx="8288033" cy="30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8AB-B962-48C0-AC3F-C20C674D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/>
              <a:t>SDK ? CLI ? Demo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DDA2-ED01-4B48-82CB-16A0D17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Regular VFS Desktop Agent without Encryption</a:t>
            </a:r>
          </a:p>
          <a:p>
            <a:r>
              <a:rPr lang="da-DK" dirty="0"/>
              <a:t>10.3 VFS Desktop agent with Encryption</a:t>
            </a:r>
          </a:p>
          <a:p>
            <a:r>
              <a:rPr lang="en-US" dirty="0"/>
              <a:t>Play around iOS VFS agent</a:t>
            </a:r>
          </a:p>
          <a:p>
            <a:r>
              <a:rPr lang="en-US" dirty="0"/>
              <a:t>How to write testing code for VFS iOS agent</a:t>
            </a:r>
            <a:endParaRPr lang="en-AS" dirty="0"/>
          </a:p>
          <a:p>
            <a:r>
              <a:rPr lang="en-AS" dirty="0"/>
              <a:t>How to write script for soonr.jar client</a:t>
            </a:r>
            <a:endParaRPr lang="en-US" dirty="0"/>
          </a:p>
          <a:p>
            <a:r>
              <a:rPr lang="en-US" altLang="zh-CN" dirty="0"/>
              <a:t>How to build Appium cluster</a:t>
            </a:r>
          </a:p>
          <a:p>
            <a:r>
              <a:rPr lang="en-US" dirty="0"/>
              <a:t>How to drive via Heartbeat System as horsepower</a:t>
            </a:r>
            <a:r>
              <a:rPr lang="en-AS" dirty="0"/>
              <a:t>, like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3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DB593-5231-44C6-8552-234559B2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 ? Yes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-regular message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-encrypt message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82CBE4-3F97-41D6-9FBB-77857A9EF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021" y="839205"/>
            <a:ext cx="5510212" cy="212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84517-6F15-4AA5-9BA1-4382C5DF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307" y="3709987"/>
            <a:ext cx="6448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6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0A344-3AC8-4DFF-AC29-6A70AB28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Command line inside soonr.jar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BEFE5-219C-440F-A3CB-4BAF80D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736354"/>
            <a:ext cx="3856774" cy="1474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A3CA-D047-423B-95BA-D9416239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md5,smd5,upload,download..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sync,unsync, async, aunsync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wait,wait4on,wait4off..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createfolder, addfiles...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Run shell cmd, URL,Scripts..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Run Automation...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checkagent,stop/start agent...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reset,resetvfs,task,heartbeat...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encrypt, decrypt, attack,CV...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P2P Files transfer between machines..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help command [ new </a:t>
            </a:r>
            <a:r>
              <a:rPr lang="da-DK" sz="11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r>
              <a:rPr lang="da-DK" sz="1100">
                <a:solidFill>
                  <a:srgbClr val="FFFFFF"/>
                </a:solidFill>
              </a:rPr>
              <a:t>]...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....more command....</a:t>
            </a:r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3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40BF0-2196-452D-B5AB-FAEE0B8F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Life Cycle of Soonr.jar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77C-5560-490E-9079-E6EAD40A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 soonr.jar 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via Jenkins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Push new version to remote machine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p2p file transfer</a:t>
            </a:r>
          </a:p>
          <a:p>
            <a:r>
              <a:rPr lang="en-US" dirty="0">
                <a:solidFill>
                  <a:schemeClr val="bg1"/>
                </a:solidFill>
              </a:rPr>
              <a:t>Soonr.jar Auto Update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task 1 0 jar update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4C1CF-955B-4800-A311-B875C812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50303"/>
            <a:ext cx="5143500" cy="474487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1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7750-616D-4AE7-8F11-BBE3E34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 Automation Unit[soonr.jar]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FDED-A302-4FA8-BE54-36C3314E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Soonr Automation Project, Jhtml [git clone </a:t>
            </a:r>
            <a:r>
              <a:rPr lang="da-DK" dirty="0">
                <a:hlinkClick r:id="rId2"/>
              </a:rPr>
              <a:t>https://git.soonr.com/r/qa/jhtml</a:t>
            </a:r>
            <a:r>
              <a:rPr lang="da-DK" dirty="0"/>
              <a:t>]</a:t>
            </a:r>
          </a:p>
          <a:p>
            <a:r>
              <a:rPr lang="da-DK" dirty="0"/>
              <a:t>What is it contians inside Jhtml</a:t>
            </a:r>
          </a:p>
          <a:p>
            <a:pPr lvl="1"/>
            <a:r>
              <a:rPr lang="da-DK" dirty="0"/>
              <a:t> Automation Part</a:t>
            </a:r>
          </a:p>
          <a:p>
            <a:pPr lvl="2"/>
            <a:r>
              <a:rPr lang="da-DK" dirty="0"/>
              <a:t>Agent remote deployment automation via AEM installation script</a:t>
            </a:r>
          </a:p>
          <a:p>
            <a:pPr lvl="2"/>
            <a:r>
              <a:rPr lang="da-DK" dirty="0"/>
              <a:t>PSA integration + webAPI+ Backup + webUI[ Fang’s and Gabo]</a:t>
            </a:r>
          </a:p>
          <a:p>
            <a:pPr lvl="2"/>
            <a:r>
              <a:rPr lang="da-DK" dirty="0"/>
              <a:t>Sync core automation</a:t>
            </a:r>
          </a:p>
          <a:p>
            <a:pPr lvl="1"/>
            <a:r>
              <a:rPr lang="da-DK" dirty="0"/>
              <a:t>Operation Part</a:t>
            </a:r>
          </a:p>
          <a:p>
            <a:pPr lvl="2"/>
            <a:r>
              <a:rPr lang="da-DK" dirty="0"/>
              <a:t>File System operation, fx: add files/folders, encrypt &amp; decrypt,c\</a:t>
            </a:r>
          </a:p>
          <a:p>
            <a:pPr lvl="2"/>
            <a:r>
              <a:rPr lang="da-DK" dirty="0"/>
              <a:t>Upload, Download Files/Folder. Content compare between agent and server</a:t>
            </a:r>
          </a:p>
          <a:p>
            <a:pPr lvl="2"/>
            <a:r>
              <a:rPr lang="da-DK" dirty="0"/>
              <a:t>Multi Job runner for JUnit testing.</a:t>
            </a:r>
          </a:p>
          <a:p>
            <a:pPr lvl="2"/>
            <a:r>
              <a:rPr lang="da-DK" dirty="0"/>
              <a:t>HeartBeat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0840-3D79-4639-A6B7-B92425ED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Automatio Unit[Jhtml]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7BCF-7754-44CA-9989-0613B50E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 –jar soonr.jar – to launch automation instance</a:t>
            </a:r>
          </a:p>
          <a:p>
            <a:r>
              <a:rPr lang="da-DK" dirty="0"/>
              <a:t>Run automation</a:t>
            </a:r>
            <a:r>
              <a:rPr lang="en-US" dirty="0"/>
              <a:t> via</a:t>
            </a:r>
          </a:p>
          <a:p>
            <a:pPr lvl="1"/>
            <a:r>
              <a:rPr lang="da-DK" dirty="0"/>
              <a:t>T</a:t>
            </a:r>
            <a:r>
              <a:rPr lang="en-US" dirty="0" err="1"/>
              <a:t>elnet</a:t>
            </a:r>
            <a:r>
              <a:rPr lang="en-US" dirty="0"/>
              <a:t> Terminal command line</a:t>
            </a:r>
          </a:p>
          <a:p>
            <a:pPr lvl="1"/>
            <a:r>
              <a:rPr lang="da-DK" dirty="0"/>
              <a:t>W</a:t>
            </a:r>
            <a:r>
              <a:rPr lang="en-US" dirty="0" err="1"/>
              <a:t>eb</a:t>
            </a:r>
            <a:r>
              <a:rPr lang="en-US" dirty="0"/>
              <a:t> Portal</a:t>
            </a:r>
          </a:p>
          <a:p>
            <a:pPr lvl="1"/>
            <a:r>
              <a:rPr lang="da-DK" dirty="0"/>
              <a:t>H</a:t>
            </a:r>
            <a:r>
              <a:rPr lang="en-US" dirty="0" err="1"/>
              <a:t>eartbeat</a:t>
            </a:r>
            <a:r>
              <a:rPr lang="en-US" dirty="0"/>
              <a:t> command</a:t>
            </a:r>
            <a:endParaRPr lang="da-DK" dirty="0"/>
          </a:p>
          <a:p>
            <a:r>
              <a:rPr lang="da-DK" dirty="0"/>
              <a:t>Heartbeat web server to collect automation resource.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C3E1D-6D84-4EFC-A5A6-A9B16517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909" y="3384125"/>
            <a:ext cx="5132186" cy="347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4F316-69F1-4480-A366-51E46D9A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61" y="113649"/>
            <a:ext cx="4566839" cy="36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4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2E84-54EC-4462-9A56-C7D7C3A4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Register Autoamtion 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C0DC-068E-41E6-AA2D-4743CF65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Parameters to heartbeat Server</a:t>
            </a:r>
          </a:p>
          <a:p>
            <a:pPr lvl="1"/>
            <a:r>
              <a:rPr lang="da-DK" dirty="0"/>
              <a:t>heartbeat= 120</a:t>
            </a:r>
          </a:p>
          <a:p>
            <a:pPr lvl="1"/>
            <a:r>
              <a:rPr lang="da-DK" dirty="0"/>
              <a:t>api=http://dk.35cloud.com/api</a:t>
            </a:r>
          </a:p>
          <a:p>
            <a:pPr lvl="1"/>
            <a:r>
              <a:rPr lang="da-DK" dirty="0"/>
              <a:t>secret=</a:t>
            </a:r>
            <a:r>
              <a:rPr lang="en-US" dirty="0"/>
              <a:t> 5bec608ea20f1</a:t>
            </a:r>
            <a:endParaRPr lang="da-DK" dirty="0"/>
          </a:p>
          <a:p>
            <a:r>
              <a:rPr lang="da-DK" dirty="0"/>
              <a:t>List of automation UI</a:t>
            </a:r>
          </a:p>
          <a:p>
            <a:pPr lvl="1"/>
            <a:r>
              <a:rPr lang="da-DK" dirty="0"/>
              <a:t>Fake machine: Jenkins Master</a:t>
            </a:r>
          </a:p>
          <a:p>
            <a:pPr lvl="1"/>
            <a:r>
              <a:rPr lang="da-DK" dirty="0"/>
              <a:t>Machine from DK office</a:t>
            </a:r>
          </a:p>
          <a:p>
            <a:pPr lvl="1"/>
            <a:r>
              <a:rPr lang="da-DK" dirty="0"/>
              <a:t>Machine from SK office</a:t>
            </a:r>
          </a:p>
          <a:p>
            <a:pPr lvl="1"/>
            <a:r>
              <a:rPr lang="da-DK" dirty="0"/>
              <a:t>Machine from any place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28C8C-77D9-4B04-BE1F-4DCBA3D3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6" y="1601337"/>
            <a:ext cx="5110054" cy="46470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6CE4D0-105A-4635-A542-1109FDEBBFB1}"/>
                  </a:ext>
                </a:extLst>
              </p14:cNvPr>
              <p14:cNvContentPartPr/>
              <p14:nvPr/>
            </p14:nvContentPartPr>
            <p14:xfrm>
              <a:off x="5613888" y="4614240"/>
              <a:ext cx="2714400" cy="25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6CE4D0-105A-4635-A542-1109FDEBBF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5248" y="4605240"/>
                <a:ext cx="273204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45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7C5C-6E93-45AA-8C34-5ED65FEB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 Type of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3809-ABD2-4751-97C4-47708E1B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Private Job</a:t>
            </a:r>
          </a:p>
          <a:p>
            <a:pPr lvl="1"/>
            <a:r>
              <a:rPr lang="da-DK" dirty="0"/>
              <a:t>Automatio Unit will ask the server in every certain periods to get private job</a:t>
            </a:r>
          </a:p>
          <a:p>
            <a:r>
              <a:rPr lang="da-DK" dirty="0"/>
              <a:t>Public Job</a:t>
            </a:r>
          </a:p>
          <a:p>
            <a:pPr lvl="1"/>
            <a:r>
              <a:rPr lang="da-DK" dirty="0"/>
              <a:t>If there is no private job for him, He will look for public job, which defines by one fake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1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066A-09AD-4F8A-9BBA-67AA7C90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HeartBeat Server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62D8-1735-447B-81BA-F7191A69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Task exection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359A1-9FA2-4444-BE82-3BD96CA8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92" y="1198728"/>
            <a:ext cx="5552776" cy="50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3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0EC8EDD-EB09-45D3-8CF0-3F880E7C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024" y="809417"/>
            <a:ext cx="7651680" cy="61787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0E7E7-5C3F-AA63-7B2B-2DB8ABD3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594372" cy="1320800"/>
          </a:xfrm>
        </p:spPr>
        <p:txBody>
          <a:bodyPr/>
          <a:lstStyle/>
          <a:p>
            <a:r>
              <a:rPr lang="en-US" dirty="0" err="1"/>
              <a:t>TestClient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21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3760-7C36-4D49-AE2D-B0F7F05D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Security of HeartBeat?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47BA1D14-F05D-49D4-90BF-1B4F3503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175" y="2065054"/>
            <a:ext cx="4451131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307306-3A8E-4320-ABC9-CBBBFD4E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36" y="1078932"/>
            <a:ext cx="6475564" cy="55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E5F4-7802-48A5-82C5-D3C7DF8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072"/>
            <a:ext cx="8596668" cy="670560"/>
          </a:xfrm>
        </p:spPr>
        <p:txBody>
          <a:bodyPr/>
          <a:lstStyle/>
          <a:p>
            <a:r>
              <a:rPr lang="en-US" dirty="0" err="1"/>
              <a:t>TestClient</a:t>
            </a:r>
            <a:r>
              <a:rPr lang="en-US" dirty="0"/>
              <a:t>(soon.jar)</a:t>
            </a: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19FC5936-35A1-4443-AAD0-7C2520F71B8A}"/>
              </a:ext>
            </a:extLst>
          </p:cNvPr>
          <p:cNvSpPr/>
          <p:nvPr/>
        </p:nvSpPr>
        <p:spPr>
          <a:xfrm>
            <a:off x="2779776" y="1987296"/>
            <a:ext cx="3883152" cy="3877056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dirty="0" err="1">
                <a:solidFill>
                  <a:schemeClr val="accent2"/>
                </a:solidFill>
              </a:rPr>
              <a:t>TestClient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(soonr.jar)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85A00-5E11-4820-881B-B580A58A58B9}"/>
              </a:ext>
            </a:extLst>
          </p:cNvPr>
          <p:cNvSpPr/>
          <p:nvPr/>
        </p:nvSpPr>
        <p:spPr>
          <a:xfrm>
            <a:off x="1408176" y="3535680"/>
            <a:ext cx="1316736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100" dirty="0">
                <a:solidFill>
                  <a:schemeClr val="tx1"/>
                </a:solidFill>
              </a:rPr>
              <a:t>Workplace Server/Client:</a:t>
            </a:r>
            <a:br>
              <a:rPr lang="en-AS" sz="1100" dirty="0">
                <a:solidFill>
                  <a:schemeClr val="tx1"/>
                </a:solidFill>
              </a:rPr>
            </a:br>
            <a:r>
              <a:rPr lang="en-AS" sz="1100" dirty="0" err="1">
                <a:solidFill>
                  <a:schemeClr val="tx1"/>
                </a:solidFill>
              </a:rPr>
              <a:t>dwp</a:t>
            </a:r>
            <a:r>
              <a:rPr lang="en-AS" sz="1100" dirty="0">
                <a:solidFill>
                  <a:schemeClr val="tx1"/>
                </a:solidFill>
              </a:rPr>
              <a:t>/</a:t>
            </a:r>
            <a:r>
              <a:rPr lang="en-AS" sz="1100" dirty="0" err="1">
                <a:solidFill>
                  <a:schemeClr val="tx1"/>
                </a:solidFill>
              </a:rPr>
              <a:t>dfp</a:t>
            </a:r>
            <a:r>
              <a:rPr lang="en-AS" sz="1100" dirty="0">
                <a:solidFill>
                  <a:schemeClr val="tx1"/>
                </a:solidFill>
              </a:rPr>
              <a:t>/</a:t>
            </a:r>
            <a:r>
              <a:rPr lang="en-AS" sz="1100" dirty="0" err="1">
                <a:solidFill>
                  <a:schemeClr val="tx1"/>
                </a:solidFill>
              </a:rPr>
              <a:t>dwc</a:t>
            </a:r>
            <a:r>
              <a:rPr lang="en-AS" sz="1100" dirty="0">
                <a:solidFill>
                  <a:schemeClr val="tx1"/>
                </a:solidFill>
              </a:rPr>
              <a:t>/Android/iOS, RFS 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138929-DAAD-49B7-A9EB-4A0A02FB969B}"/>
              </a:ext>
            </a:extLst>
          </p:cNvPr>
          <p:cNvSpPr/>
          <p:nvPr/>
        </p:nvSpPr>
        <p:spPr>
          <a:xfrm>
            <a:off x="1664208" y="1425448"/>
            <a:ext cx="1645920" cy="1110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200" b="1" dirty="0">
                <a:solidFill>
                  <a:srgbClr val="00B050"/>
                </a:solidFill>
              </a:rPr>
              <a:t>RMM Ransomware Detection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AS" sz="1200" dirty="0">
                <a:solidFill>
                  <a:schemeClr val="tx1"/>
                </a:solidFill>
              </a:rPr>
              <a:t>Remote Deployment/, RMM server/client, ES server/Client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31B50-039D-480B-88BD-07BD4A7A5DB7}"/>
              </a:ext>
            </a:extLst>
          </p:cNvPr>
          <p:cNvSpPr/>
          <p:nvPr/>
        </p:nvSpPr>
        <p:spPr>
          <a:xfrm>
            <a:off x="1874520" y="5327904"/>
            <a:ext cx="1417320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600" dirty="0">
                <a:solidFill>
                  <a:schemeClr val="tx1"/>
                </a:solidFill>
              </a:rPr>
              <a:t>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B1FAC-0EA3-4F8F-B8E8-14657C96946A}"/>
              </a:ext>
            </a:extLst>
          </p:cNvPr>
          <p:cNvSpPr/>
          <p:nvPr/>
        </p:nvSpPr>
        <p:spPr>
          <a:xfrm>
            <a:off x="4062984" y="1119632"/>
            <a:ext cx="1316736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V</a:t>
            </a:r>
            <a:r>
              <a:rPr lang="en-US" sz="1400" dirty="0">
                <a:solidFill>
                  <a:schemeClr val="tx1"/>
                </a:solidFill>
              </a:rPr>
              <a:t>m</a:t>
            </a:r>
            <a:r>
              <a:rPr lang="en-AS" sz="1400" dirty="0">
                <a:solidFill>
                  <a:schemeClr val="tx1"/>
                </a:solidFill>
              </a:rPr>
              <a:t>ware/E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AS" sz="1400" dirty="0">
                <a:solidFill>
                  <a:schemeClr val="tx1"/>
                </a:solidFill>
              </a:rPr>
              <a:t>xi/</a:t>
            </a:r>
            <a:r>
              <a:rPr lang="en-AS" sz="1400" dirty="0" err="1">
                <a:solidFill>
                  <a:schemeClr val="tx1"/>
                </a:solidFill>
              </a:rPr>
              <a:t>VitualBox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A6294-B93C-4B2A-931F-F3A4D87F248C}"/>
              </a:ext>
            </a:extLst>
          </p:cNvPr>
          <p:cNvSpPr/>
          <p:nvPr/>
        </p:nvSpPr>
        <p:spPr>
          <a:xfrm>
            <a:off x="4062984" y="5921248"/>
            <a:ext cx="1417320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Win/Mac/Linux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5A2D7-A8B9-4A73-A48E-4921E13D87DB}"/>
              </a:ext>
            </a:extLst>
          </p:cNvPr>
          <p:cNvSpPr/>
          <p:nvPr/>
        </p:nvSpPr>
        <p:spPr>
          <a:xfrm>
            <a:off x="6181344" y="1688592"/>
            <a:ext cx="1481328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100" dirty="0">
                <a:solidFill>
                  <a:schemeClr val="tx1"/>
                </a:solidFill>
              </a:rPr>
              <a:t>Python/</a:t>
            </a:r>
            <a:r>
              <a:rPr lang="en-AS" sz="1100" dirty="0" err="1">
                <a:solidFill>
                  <a:schemeClr val="tx1"/>
                </a:solidFill>
              </a:rPr>
              <a:t>Powershell</a:t>
            </a:r>
            <a:r>
              <a:rPr lang="en-AS" sz="1100" dirty="0">
                <a:solidFill>
                  <a:schemeClr val="tx1"/>
                </a:solidFill>
              </a:rPr>
              <a:t>/batch/shell/</a:t>
            </a:r>
            <a:r>
              <a:rPr lang="en-AS" sz="1100" dirty="0" err="1">
                <a:solidFill>
                  <a:schemeClr val="tx1"/>
                </a:solidFill>
              </a:rPr>
              <a:t>AutoIT</a:t>
            </a:r>
            <a:r>
              <a:rPr lang="en-AS" sz="1100" dirty="0">
                <a:solidFill>
                  <a:schemeClr val="tx1"/>
                </a:solidFill>
              </a:rPr>
              <a:t>/AppleScript/Dotnet/Curl/Java/AWS CLI..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A0C8D-60FA-473D-985E-6AB96BE73B4F}"/>
              </a:ext>
            </a:extLst>
          </p:cNvPr>
          <p:cNvSpPr/>
          <p:nvPr/>
        </p:nvSpPr>
        <p:spPr>
          <a:xfrm>
            <a:off x="6748272" y="3462528"/>
            <a:ext cx="1883664" cy="92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Jenkins/Gitlab/ </a:t>
            </a:r>
            <a:r>
              <a:rPr lang="en-AS" sz="1400" dirty="0" err="1">
                <a:solidFill>
                  <a:schemeClr val="tx1"/>
                </a:solidFill>
              </a:rPr>
              <a:t>Automaction</a:t>
            </a:r>
            <a:r>
              <a:rPr lang="en-AS" sz="1400" dirty="0">
                <a:solidFill>
                  <a:schemeClr val="tx1"/>
                </a:solidFill>
              </a:rPr>
              <a:t> Server...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71B57-D8E4-4FA5-906F-B7A31CFED2D4}"/>
              </a:ext>
            </a:extLst>
          </p:cNvPr>
          <p:cNvSpPr/>
          <p:nvPr/>
        </p:nvSpPr>
        <p:spPr>
          <a:xfrm>
            <a:off x="6138672" y="5358384"/>
            <a:ext cx="1316736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Selenium/Appium/</a:t>
            </a:r>
            <a:r>
              <a:rPr lang="en-AS" sz="1400" dirty="0" err="1">
                <a:solidFill>
                  <a:schemeClr val="tx1"/>
                </a:solidFill>
              </a:rPr>
              <a:t>WinApp</a:t>
            </a:r>
            <a:r>
              <a:rPr lang="en-AS" sz="1400" dirty="0">
                <a:solidFill>
                  <a:schemeClr val="tx1"/>
                </a:solidFill>
              </a:rPr>
              <a:t> Driver/GRPC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2EBD5-8D4D-4571-BCE2-2A2333B4B45B}"/>
              </a:ext>
            </a:extLst>
          </p:cNvPr>
          <p:cNvSpPr txBox="1"/>
          <p:nvPr/>
        </p:nvSpPr>
        <p:spPr>
          <a:xfrm>
            <a:off x="112916" y="353568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ClientAPI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5CD22-47E7-4EFC-8EE6-71424D9BB70C}"/>
              </a:ext>
            </a:extLst>
          </p:cNvPr>
          <p:cNvSpPr txBox="1"/>
          <p:nvPr/>
        </p:nvSpPr>
        <p:spPr>
          <a:xfrm>
            <a:off x="381140" y="3992880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WebAPI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2E3CA-FA81-48F6-975B-42AE938C7DAF}"/>
              </a:ext>
            </a:extLst>
          </p:cNvPr>
          <p:cNvSpPr txBox="1"/>
          <p:nvPr/>
        </p:nvSpPr>
        <p:spPr>
          <a:xfrm>
            <a:off x="478676" y="1706880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RestAPI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4220C-433D-4E11-BE26-42B12A5A9D09}"/>
              </a:ext>
            </a:extLst>
          </p:cNvPr>
          <p:cNvSpPr txBox="1"/>
          <p:nvPr/>
        </p:nvSpPr>
        <p:spPr>
          <a:xfrm>
            <a:off x="655460" y="210921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GraphQL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5C4BF-7B16-438A-A1F9-1DD6D29A6C32}"/>
              </a:ext>
            </a:extLst>
          </p:cNvPr>
          <p:cNvSpPr txBox="1"/>
          <p:nvPr/>
        </p:nvSpPr>
        <p:spPr>
          <a:xfrm>
            <a:off x="8482724" y="4468368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RestAPI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5D9A4-1E99-4E99-8989-11501DA73957}"/>
              </a:ext>
            </a:extLst>
          </p:cNvPr>
          <p:cNvSpPr txBox="1"/>
          <p:nvPr/>
        </p:nvSpPr>
        <p:spPr>
          <a:xfrm>
            <a:off x="7708532" y="185928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CLI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EA7B0-3CA5-4389-A1D8-14AF622FA6E1}"/>
              </a:ext>
            </a:extLst>
          </p:cNvPr>
          <p:cNvSpPr txBox="1"/>
          <p:nvPr/>
        </p:nvSpPr>
        <p:spPr>
          <a:xfrm>
            <a:off x="5385956" y="12009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SSH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158B6-38CB-484E-ACFE-4251A2D8DA2E}"/>
              </a:ext>
            </a:extLst>
          </p:cNvPr>
          <p:cNvSpPr txBox="1"/>
          <p:nvPr/>
        </p:nvSpPr>
        <p:spPr>
          <a:xfrm>
            <a:off x="832244" y="6175248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Web UI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1FB3FC-3E08-48C2-94A7-6C82AE32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95" y="6435344"/>
            <a:ext cx="3524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5C0304-C8DD-4DBC-8DE0-A48129F6E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50" y="5958078"/>
            <a:ext cx="3619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4A9939-1A54-4212-BE0B-9C2D18B6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660" y="6439853"/>
            <a:ext cx="3524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F6643B-33C0-45E5-9157-A8952614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43" y="703707"/>
            <a:ext cx="476250" cy="47625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E3DC6B-67B5-4DBB-B61F-163E0693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98" y="2519958"/>
            <a:ext cx="609022" cy="60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4025F7-7C8D-4BDD-A704-C90F66E9A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68" y="1207500"/>
            <a:ext cx="913532" cy="517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01A-F929-479D-8A69-2758DC3E8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244" y="5348097"/>
            <a:ext cx="942975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48B4C0-009A-4F90-8F64-99B60DFB7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65" y="4368862"/>
            <a:ext cx="1343025" cy="857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63F71D-84A4-4B54-8BE9-A4DAAF520A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566" y="593344"/>
            <a:ext cx="476250" cy="47625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24F5280B-64B9-499D-95D2-0BC16B7C33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73274" y="3590544"/>
            <a:ext cx="1514475" cy="7620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1084AD6-2C6F-4F9E-852A-712D3FEBA5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08176" y="5488495"/>
            <a:ext cx="1552575" cy="733425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0FB87117-8DC7-4701-A86B-65790EEF90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4333" y="863981"/>
            <a:ext cx="895350" cy="762000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D36254D7-552D-4584-B548-0FBA6EAA07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0104" y="1001806"/>
            <a:ext cx="670561" cy="670561"/>
          </a:xfrm>
          <a:prstGeom prst="rect">
            <a:avLst/>
          </a:prstGeom>
        </p:spPr>
      </p:pic>
      <p:pic>
        <p:nvPicPr>
          <p:cNvPr id="1037" name="Picture 10">
            <a:extLst>
              <a:ext uri="{FF2B5EF4-FFF2-40B4-BE49-F238E27FC236}">
                <a16:creationId xmlns:a16="http://schemas.microsoft.com/office/drawing/2014/main" id="{AEC1372F-DA80-4E0B-8D33-2EA3C7F2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71" y="1650299"/>
            <a:ext cx="582930" cy="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4AAE875-35D1-4B90-A11B-6FA170E0021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7119" y="2476947"/>
            <a:ext cx="644843" cy="644843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47035A1C-25DC-49A6-86F0-DC079CC1A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32556" y="4911951"/>
            <a:ext cx="759279" cy="566928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2218618F-7D95-4BB7-B10C-EB92155267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1789" y="1069594"/>
            <a:ext cx="647700" cy="647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270A76-9F6D-72EF-0F76-3DE086C0E0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34515" y="6295072"/>
            <a:ext cx="2000250" cy="485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A2D854-65F3-4B21-6774-E0B1548234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64237" y="6316565"/>
            <a:ext cx="745969" cy="5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418E-7CBB-40C7-92F1-96C2FF8A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0" y="650543"/>
            <a:ext cx="8695358" cy="946216"/>
          </a:xfrm>
        </p:spPr>
        <p:txBody>
          <a:bodyPr/>
          <a:lstStyle/>
          <a:p>
            <a:r>
              <a:rPr lang="da-DK" dirty="0"/>
              <a:t> Architecture for Soonr.jar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21E8F0A-ADFC-4899-936B-4D36280E8222}"/>
              </a:ext>
            </a:extLst>
          </p:cNvPr>
          <p:cNvSpPr/>
          <p:nvPr/>
        </p:nvSpPr>
        <p:spPr>
          <a:xfrm>
            <a:off x="7653101" y="1973978"/>
            <a:ext cx="1412860" cy="1365386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11B781B-E28A-446D-9CC0-FA8BEE2EB7C4}"/>
              </a:ext>
            </a:extLst>
          </p:cNvPr>
          <p:cNvSpPr/>
          <p:nvPr/>
        </p:nvSpPr>
        <p:spPr>
          <a:xfrm>
            <a:off x="4337930" y="1959283"/>
            <a:ext cx="1758070" cy="158913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D9F39-03CB-476A-B017-1EF9C0270E81}"/>
              </a:ext>
            </a:extLst>
          </p:cNvPr>
          <p:cNvSpPr txBox="1"/>
          <p:nvPr/>
        </p:nvSpPr>
        <p:spPr>
          <a:xfrm>
            <a:off x="4701475" y="2497741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soonr.jar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262714D-3B9D-4529-A672-15A67E557C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9250" y="1644687"/>
            <a:ext cx="85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dirty="0"/>
              <a:t>Web server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94D31-8520-4DBE-929E-42A40D7F5EAF}"/>
              </a:ext>
            </a:extLst>
          </p:cNvPr>
          <p:cNvSpPr txBox="1"/>
          <p:nvPr/>
        </p:nvSpPr>
        <p:spPr>
          <a:xfrm>
            <a:off x="7840665" y="2333506"/>
            <a:ext cx="113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</a:t>
            </a:r>
          </a:p>
          <a:p>
            <a:r>
              <a:rPr lang="en-US" dirty="0"/>
              <a:t>Network</a:t>
            </a:r>
            <a:br>
              <a:rPr lang="en-AS" dirty="0"/>
            </a:br>
            <a:r>
              <a:rPr lang="en-AS" dirty="0"/>
              <a:t>(CLI)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E880B0-CAD6-42AC-A80E-DB9CF1526F88}"/>
              </a:ext>
            </a:extLst>
          </p:cNvPr>
          <p:cNvCxnSpPr/>
          <p:nvPr/>
        </p:nvCxnSpPr>
        <p:spPr>
          <a:xfrm>
            <a:off x="6361851" y="2653189"/>
            <a:ext cx="110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AE7E0A-B1DC-491F-B25E-1EAD0188CB21}"/>
              </a:ext>
            </a:extLst>
          </p:cNvPr>
          <p:cNvSpPr txBox="1"/>
          <p:nvPr/>
        </p:nvSpPr>
        <p:spPr>
          <a:xfrm>
            <a:off x="6443615" y="2246019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87A3E-2177-44ED-8B20-F32EFEE9EC65}"/>
              </a:ext>
            </a:extLst>
          </p:cNvPr>
          <p:cNvSpPr txBox="1"/>
          <p:nvPr/>
        </p:nvSpPr>
        <p:spPr>
          <a:xfrm>
            <a:off x="6443615" y="2786241"/>
            <a:ext cx="969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real-time control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34B6084-A379-4C82-B712-4D6CD9638204}"/>
              </a:ext>
            </a:extLst>
          </p:cNvPr>
          <p:cNvSpPr/>
          <p:nvPr/>
        </p:nvSpPr>
        <p:spPr>
          <a:xfrm>
            <a:off x="1719525" y="2208383"/>
            <a:ext cx="1184962" cy="146913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608EE2-885A-4232-A71B-BF6BDB134E40}"/>
              </a:ext>
            </a:extLst>
          </p:cNvPr>
          <p:cNvSpPr txBox="1"/>
          <p:nvPr/>
        </p:nvSpPr>
        <p:spPr>
          <a:xfrm>
            <a:off x="1922316" y="27935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php</a:t>
            </a:r>
            <a:r>
              <a:rPr lang="da-DK" dirty="0"/>
              <a:t>+</a:t>
            </a:r>
            <a:endParaRPr lang="en-US" dirty="0"/>
          </a:p>
          <a:p>
            <a:r>
              <a:rPr lang="en-US" dirty="0"/>
              <a:t>mysql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D00060-7A5A-4014-B2C2-9DD719B4E6A1}"/>
              </a:ext>
            </a:extLst>
          </p:cNvPr>
          <p:cNvCxnSpPr/>
          <p:nvPr/>
        </p:nvCxnSpPr>
        <p:spPr>
          <a:xfrm flipH="1">
            <a:off x="3179739" y="2497741"/>
            <a:ext cx="1091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B09F2A-3E93-4D61-99B8-EF8569B03F92}"/>
              </a:ext>
            </a:extLst>
          </p:cNvPr>
          <p:cNvSpPr txBox="1"/>
          <p:nvPr/>
        </p:nvSpPr>
        <p:spPr>
          <a:xfrm>
            <a:off x="3054979" y="2199853"/>
            <a:ext cx="124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/>
              <a:t>Ask for new task</a:t>
            </a:r>
            <a:endParaRPr lang="en-US" sz="1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6F602B-4E6E-46FB-9E4A-9498DEF89440}"/>
              </a:ext>
            </a:extLst>
          </p:cNvPr>
          <p:cNvCxnSpPr/>
          <p:nvPr/>
        </p:nvCxnSpPr>
        <p:spPr>
          <a:xfrm>
            <a:off x="3205159" y="2942951"/>
            <a:ext cx="1065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5D7DD-5B19-427F-A140-7E0189FA09CA}"/>
              </a:ext>
            </a:extLst>
          </p:cNvPr>
          <p:cNvSpPr txBox="1"/>
          <p:nvPr/>
        </p:nvSpPr>
        <p:spPr>
          <a:xfrm>
            <a:off x="3167323" y="2635103"/>
            <a:ext cx="1065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/>
              <a:t>Return task </a:t>
            </a:r>
            <a:endParaRPr 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445DB0-DA3C-4E42-9302-688F6BF3B55A}"/>
              </a:ext>
            </a:extLst>
          </p:cNvPr>
          <p:cNvSpPr txBox="1"/>
          <p:nvPr/>
        </p:nvSpPr>
        <p:spPr>
          <a:xfrm>
            <a:off x="3144709" y="3216253"/>
            <a:ext cx="205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HeartBeat Control</a:t>
            </a:r>
            <a:endParaRPr lang="en-US" sz="1000" dirty="0"/>
          </a:p>
        </p:txBody>
      </p: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13DD8A13-D444-41D5-93AD-65F87380D65C}"/>
              </a:ext>
            </a:extLst>
          </p:cNvPr>
          <p:cNvSpPr/>
          <p:nvPr/>
        </p:nvSpPr>
        <p:spPr>
          <a:xfrm rot="11997277">
            <a:off x="3770882" y="3800960"/>
            <a:ext cx="1123450" cy="932586"/>
          </a:xfrm>
          <a:prstGeom prst="circularArrow">
            <a:avLst>
              <a:gd name="adj1" fmla="val 4371"/>
              <a:gd name="adj2" fmla="val 704086"/>
              <a:gd name="adj3" fmla="val 3287429"/>
              <a:gd name="adj4" fmla="val 7255670"/>
              <a:gd name="adj5" fmla="val 135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0CFF70-C19A-40D1-9D26-B37BD5778404}"/>
              </a:ext>
            </a:extLst>
          </p:cNvPr>
          <p:cNvSpPr txBox="1"/>
          <p:nvPr/>
        </p:nvSpPr>
        <p:spPr>
          <a:xfrm>
            <a:off x="3874238" y="4161322"/>
            <a:ext cx="14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Heartbeat</a:t>
            </a:r>
            <a:endParaRPr lang="en-US" sz="1000" dirty="0"/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FD4261DE-30B6-4810-A4B0-BF8F3CA476B2}"/>
              </a:ext>
            </a:extLst>
          </p:cNvPr>
          <p:cNvSpPr/>
          <p:nvPr/>
        </p:nvSpPr>
        <p:spPr>
          <a:xfrm>
            <a:off x="6385171" y="4174667"/>
            <a:ext cx="1027708" cy="8776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4A688E-D77A-409E-8B9F-DE0C7DCD10DE}"/>
              </a:ext>
            </a:extLst>
          </p:cNvPr>
          <p:cNvSpPr txBox="1"/>
          <p:nvPr/>
        </p:nvSpPr>
        <p:spPr>
          <a:xfrm>
            <a:off x="6385171" y="4369430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soonr.jar</a:t>
            </a:r>
            <a:endParaRPr lang="en-US" dirty="0"/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0E57DE78-FFDA-461D-8A5B-5FFB87EB1B84}"/>
              </a:ext>
            </a:extLst>
          </p:cNvPr>
          <p:cNvSpPr/>
          <p:nvPr/>
        </p:nvSpPr>
        <p:spPr>
          <a:xfrm>
            <a:off x="1259731" y="4768700"/>
            <a:ext cx="1027708" cy="8776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24233-368C-4E2D-898A-6BB9AD86AA9F}"/>
              </a:ext>
            </a:extLst>
          </p:cNvPr>
          <p:cNvSpPr txBox="1"/>
          <p:nvPr/>
        </p:nvSpPr>
        <p:spPr>
          <a:xfrm>
            <a:off x="1265827" y="5042711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soonr.jar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79B655-434C-4243-A016-8FDC5B8C0687}"/>
              </a:ext>
            </a:extLst>
          </p:cNvPr>
          <p:cNvCxnSpPr>
            <a:cxnSpLocks/>
          </p:cNvCxnSpPr>
          <p:nvPr/>
        </p:nvCxnSpPr>
        <p:spPr>
          <a:xfrm>
            <a:off x="5832663" y="3536032"/>
            <a:ext cx="681588" cy="683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A6ED4B-A45E-4CA4-9C86-D2834CC048AE}"/>
              </a:ext>
            </a:extLst>
          </p:cNvPr>
          <p:cNvSpPr txBox="1"/>
          <p:nvPr/>
        </p:nvSpPr>
        <p:spPr>
          <a:xfrm>
            <a:off x="5670940" y="3758456"/>
            <a:ext cx="62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call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376940-C567-4800-A50C-226F750C39D6}"/>
              </a:ext>
            </a:extLst>
          </p:cNvPr>
          <p:cNvCxnSpPr>
            <a:cxnSpLocks/>
          </p:cNvCxnSpPr>
          <p:nvPr/>
        </p:nvCxnSpPr>
        <p:spPr>
          <a:xfrm flipH="1">
            <a:off x="7289221" y="3462474"/>
            <a:ext cx="681974" cy="757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BA7C2-2BBD-4203-B94F-5469C5B6B93E}"/>
              </a:ext>
            </a:extLst>
          </p:cNvPr>
          <p:cNvSpPr txBox="1"/>
          <p:nvPr/>
        </p:nvSpPr>
        <p:spPr>
          <a:xfrm rot="18826699">
            <a:off x="7476705" y="3647571"/>
            <a:ext cx="10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860DD0-94BE-43EF-9555-83A0C7EBF88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49480" y="3750330"/>
            <a:ext cx="327582" cy="78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B507F5-1E8A-42A6-9108-D186F718CF22}"/>
              </a:ext>
            </a:extLst>
          </p:cNvPr>
          <p:cNvCxnSpPr>
            <a:cxnSpLocks/>
          </p:cNvCxnSpPr>
          <p:nvPr/>
        </p:nvCxnSpPr>
        <p:spPr>
          <a:xfrm flipV="1">
            <a:off x="1644732" y="3739643"/>
            <a:ext cx="231718" cy="98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hought Bubble: Cloud 57">
            <a:extLst>
              <a:ext uri="{FF2B5EF4-FFF2-40B4-BE49-F238E27FC236}">
                <a16:creationId xmlns:a16="http://schemas.microsoft.com/office/drawing/2014/main" id="{9247C1A0-B75A-460C-8E55-8F907A078638}"/>
              </a:ext>
            </a:extLst>
          </p:cNvPr>
          <p:cNvSpPr/>
          <p:nvPr/>
        </p:nvSpPr>
        <p:spPr>
          <a:xfrm>
            <a:off x="278590" y="4165093"/>
            <a:ext cx="1027708" cy="8776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DEC1E2-B4AE-41C4-B01F-4E4AA3B5B1EB}"/>
              </a:ext>
            </a:extLst>
          </p:cNvPr>
          <p:cNvSpPr txBox="1"/>
          <p:nvPr/>
        </p:nvSpPr>
        <p:spPr>
          <a:xfrm>
            <a:off x="240202" y="4351088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soonr.jar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F12D02-0A76-465B-8D93-179A32696B8F}"/>
              </a:ext>
            </a:extLst>
          </p:cNvPr>
          <p:cNvCxnSpPr/>
          <p:nvPr/>
        </p:nvCxnSpPr>
        <p:spPr>
          <a:xfrm>
            <a:off x="5143500" y="2218754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B864CC-A84F-407D-BBF3-68A7835FFD44}"/>
              </a:ext>
            </a:extLst>
          </p:cNvPr>
          <p:cNvCxnSpPr/>
          <p:nvPr/>
        </p:nvCxnSpPr>
        <p:spPr>
          <a:xfrm>
            <a:off x="5145881" y="3033811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3A0D70-7341-48BD-92CC-1BC288AE6B99}"/>
              </a:ext>
            </a:extLst>
          </p:cNvPr>
          <p:cNvCxnSpPr/>
          <p:nvPr/>
        </p:nvCxnSpPr>
        <p:spPr>
          <a:xfrm>
            <a:off x="5174456" y="3832237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C55E4B-FFC5-41CD-BA79-78A3134B89E3}"/>
              </a:ext>
            </a:extLst>
          </p:cNvPr>
          <p:cNvCxnSpPr/>
          <p:nvPr/>
        </p:nvCxnSpPr>
        <p:spPr>
          <a:xfrm>
            <a:off x="5174456" y="4643161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9740A7-D517-4674-AB22-3E014EFEB0F6}"/>
              </a:ext>
            </a:extLst>
          </p:cNvPr>
          <p:cNvCxnSpPr>
            <a:cxnSpLocks/>
          </p:cNvCxnSpPr>
          <p:nvPr/>
        </p:nvCxnSpPr>
        <p:spPr>
          <a:xfrm>
            <a:off x="5174456" y="5375561"/>
            <a:ext cx="0" cy="5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18EE736-85A4-4F61-84AA-3B52B4131E45}"/>
              </a:ext>
            </a:extLst>
          </p:cNvPr>
          <p:cNvSpPr txBox="1"/>
          <p:nvPr/>
        </p:nvSpPr>
        <p:spPr>
          <a:xfrm>
            <a:off x="5440108" y="5725566"/>
            <a:ext cx="26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     Local Network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3DB5F7-864B-4E0A-8146-D8EC75713530}"/>
              </a:ext>
            </a:extLst>
          </p:cNvPr>
          <p:cNvSpPr txBox="1"/>
          <p:nvPr/>
        </p:nvSpPr>
        <p:spPr>
          <a:xfrm>
            <a:off x="2375105" y="5913655"/>
            <a:ext cx="21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Global Network</a:t>
            </a:r>
            <a:endParaRPr lang="en-US" dirty="0"/>
          </a:p>
        </p:txBody>
      </p:sp>
      <p:sp>
        <p:nvSpPr>
          <p:cNvPr id="76" name="Thought Bubble: Cloud 75">
            <a:extLst>
              <a:ext uri="{FF2B5EF4-FFF2-40B4-BE49-F238E27FC236}">
                <a16:creationId xmlns:a16="http://schemas.microsoft.com/office/drawing/2014/main" id="{876754C2-29B9-4315-B78B-58D50FFC409B}"/>
              </a:ext>
            </a:extLst>
          </p:cNvPr>
          <p:cNvSpPr/>
          <p:nvPr/>
        </p:nvSpPr>
        <p:spPr>
          <a:xfrm>
            <a:off x="8231200" y="4889715"/>
            <a:ext cx="1306407" cy="98685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CCA820-1BC7-4E26-8A68-41B3DE9D2501}"/>
              </a:ext>
            </a:extLst>
          </p:cNvPr>
          <p:cNvSpPr txBox="1"/>
          <p:nvPr/>
        </p:nvSpPr>
        <p:spPr>
          <a:xfrm>
            <a:off x="8577072" y="5126736"/>
            <a:ext cx="693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00" dirty="0"/>
              <a:t>Python</a:t>
            </a:r>
            <a:r>
              <a:rPr lang="en-AS" sz="1000" dirty="0"/>
              <a:t>, Java,</a:t>
            </a:r>
            <a:br>
              <a:rPr lang="en-AS" sz="1000" dirty="0"/>
            </a:br>
            <a:r>
              <a:rPr lang="en-AS" sz="1000" dirty="0" err="1"/>
              <a:t>AutoIT</a:t>
            </a:r>
            <a:br>
              <a:rPr lang="en-AS" sz="1000" dirty="0"/>
            </a:br>
            <a:r>
              <a:rPr lang="en-AS" sz="1000" dirty="0"/>
              <a:t>PHP</a:t>
            </a:r>
            <a:endParaRPr lang="en-US" sz="1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AA472D-0B50-4022-8437-9C327B6CF9FD}"/>
              </a:ext>
            </a:extLst>
          </p:cNvPr>
          <p:cNvCxnSpPr>
            <a:cxnSpLocks/>
          </p:cNvCxnSpPr>
          <p:nvPr/>
        </p:nvCxnSpPr>
        <p:spPr>
          <a:xfrm flipH="1" flipV="1">
            <a:off x="7430852" y="4806115"/>
            <a:ext cx="916192" cy="27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4EB89-B8CB-49A0-BD38-0EAF1D0BAC74}"/>
              </a:ext>
            </a:extLst>
          </p:cNvPr>
          <p:cNvCxnSpPr/>
          <p:nvPr/>
        </p:nvCxnSpPr>
        <p:spPr>
          <a:xfrm>
            <a:off x="1349480" y="2014019"/>
            <a:ext cx="370045" cy="48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BDBABA-0E87-48B0-BF9E-777070B8B075}"/>
              </a:ext>
            </a:extLst>
          </p:cNvPr>
          <p:cNvSpPr txBox="1"/>
          <p:nvPr/>
        </p:nvSpPr>
        <p:spPr>
          <a:xfrm>
            <a:off x="4662601" y="4180985"/>
            <a:ext cx="109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“proxy”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5411EC-31CA-4201-B12B-4CC49512BA13}"/>
              </a:ext>
            </a:extLst>
          </p:cNvPr>
          <p:cNvCxnSpPr>
            <a:cxnSpLocks/>
          </p:cNvCxnSpPr>
          <p:nvPr/>
        </p:nvCxnSpPr>
        <p:spPr>
          <a:xfrm>
            <a:off x="6092215" y="2966483"/>
            <a:ext cx="2632378" cy="1900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0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45F9-7456-4A33-9D32-A130221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Architecture </a:t>
            </a:r>
            <a:r>
              <a:rPr lang="en-AS" dirty="0"/>
              <a:t>for iOS Sync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1034-94E5-4D63-AB06-980CF653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S" dirty="0">
                <a:hlinkClick r:id="rId2"/>
              </a:rPr>
              <a:t>http://hb.35cloud.com/liveios</a:t>
            </a:r>
            <a:r>
              <a:rPr lang="en-AS" dirty="0"/>
              <a:t> </a:t>
            </a:r>
            <a:endParaRPr lang="en-U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239F33C-B561-4D82-8056-92EE765D3656}"/>
              </a:ext>
            </a:extLst>
          </p:cNvPr>
          <p:cNvSpPr/>
          <p:nvPr/>
        </p:nvSpPr>
        <p:spPr>
          <a:xfrm>
            <a:off x="1436686" y="3088172"/>
            <a:ext cx="2017714" cy="204827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2E156-355A-48C4-96B1-F011EB30D457}"/>
              </a:ext>
            </a:extLst>
          </p:cNvPr>
          <p:cNvSpPr txBox="1"/>
          <p:nvPr/>
        </p:nvSpPr>
        <p:spPr>
          <a:xfrm>
            <a:off x="1811520" y="3784676"/>
            <a:ext cx="11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soonr.jar</a:t>
            </a:r>
            <a:endParaRPr lang="en-AS" dirty="0"/>
          </a:p>
          <a:p>
            <a:r>
              <a:rPr lang="en-AS" dirty="0"/>
              <a:t>client</a:t>
            </a:r>
            <a:endParaRPr lang="en-US" dirty="0"/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B1120864-584D-4BA4-A6CC-FAA6EEC97019}"/>
              </a:ext>
            </a:extLst>
          </p:cNvPr>
          <p:cNvSpPr/>
          <p:nvPr/>
        </p:nvSpPr>
        <p:spPr>
          <a:xfrm rot="11997277">
            <a:off x="880925" y="2491451"/>
            <a:ext cx="1123450" cy="932586"/>
          </a:xfrm>
          <a:prstGeom prst="circularArrow">
            <a:avLst>
              <a:gd name="adj1" fmla="val 4371"/>
              <a:gd name="adj2" fmla="val 704086"/>
              <a:gd name="adj3" fmla="val 3287429"/>
              <a:gd name="adj4" fmla="val 7255670"/>
              <a:gd name="adj5" fmla="val 135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E9B9D-F9E3-4BC2-AD85-876899C11D9C}"/>
              </a:ext>
            </a:extLst>
          </p:cNvPr>
          <p:cNvSpPr txBox="1"/>
          <p:nvPr/>
        </p:nvSpPr>
        <p:spPr>
          <a:xfrm>
            <a:off x="984281" y="2851813"/>
            <a:ext cx="14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Heartbeat</a:t>
            </a:r>
            <a:endParaRPr lang="en-US" sz="1000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5C12427-47C1-49A3-A5F6-D751DF10F3E4}"/>
              </a:ext>
            </a:extLst>
          </p:cNvPr>
          <p:cNvSpPr/>
          <p:nvPr/>
        </p:nvSpPr>
        <p:spPr>
          <a:xfrm>
            <a:off x="4785726" y="3306070"/>
            <a:ext cx="1412860" cy="1365386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08287-91C1-4B6B-9F2E-BAFCCFF72DD6}"/>
              </a:ext>
            </a:extLst>
          </p:cNvPr>
          <p:cNvSpPr txBox="1"/>
          <p:nvPr/>
        </p:nvSpPr>
        <p:spPr>
          <a:xfrm>
            <a:off x="4919132" y="3784676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dirty="0"/>
              <a:t> Appium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58BE82-9504-4AAA-B698-E580C6F6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752" y="2008543"/>
            <a:ext cx="1743075" cy="34956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D4855-0248-4DDD-AAC4-7996351CBE92}"/>
              </a:ext>
            </a:extLst>
          </p:cNvPr>
          <p:cNvCxnSpPr>
            <a:cxnSpLocks/>
          </p:cNvCxnSpPr>
          <p:nvPr/>
        </p:nvCxnSpPr>
        <p:spPr>
          <a:xfrm>
            <a:off x="6483772" y="3890450"/>
            <a:ext cx="7772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4073E1-74D9-418E-A252-51C917C3EFFD}"/>
              </a:ext>
            </a:extLst>
          </p:cNvPr>
          <p:cNvCxnSpPr>
            <a:cxnSpLocks/>
          </p:cNvCxnSpPr>
          <p:nvPr/>
        </p:nvCxnSpPr>
        <p:spPr>
          <a:xfrm>
            <a:off x="3806046" y="3962698"/>
            <a:ext cx="8201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7FCB83C3-40FC-4A6A-801B-3FB2940B78E1}"/>
              </a:ext>
            </a:extLst>
          </p:cNvPr>
          <p:cNvSpPr/>
          <p:nvPr/>
        </p:nvSpPr>
        <p:spPr>
          <a:xfrm>
            <a:off x="2080471" y="5759364"/>
            <a:ext cx="1929451" cy="862286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B153C-3F9D-48D8-B941-2618ADB72417}"/>
              </a:ext>
            </a:extLst>
          </p:cNvPr>
          <p:cNvSpPr txBox="1"/>
          <p:nvPr/>
        </p:nvSpPr>
        <p:spPr>
          <a:xfrm>
            <a:off x="2228426" y="6008353"/>
            <a:ext cx="1404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1000" dirty="0" err="1"/>
              <a:t>Java,Python,PHP,Batch,AutoIT,Telnet</a:t>
            </a:r>
            <a:r>
              <a:rPr lang="en-AS" sz="1000" dirty="0"/>
              <a:t> CLI</a:t>
            </a:r>
            <a:br>
              <a:rPr lang="en-AS" sz="1000" dirty="0"/>
            </a:br>
            <a:endParaRPr lang="en-AS" sz="10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3FFCAA04-E1F6-4827-B57F-E5DCB33C02A8}"/>
              </a:ext>
            </a:extLst>
          </p:cNvPr>
          <p:cNvSpPr/>
          <p:nvPr/>
        </p:nvSpPr>
        <p:spPr>
          <a:xfrm>
            <a:off x="1892042" y="5473582"/>
            <a:ext cx="296621" cy="2817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E401CCF-9EC5-4416-8F79-EE6BE8708E0A}"/>
              </a:ext>
            </a:extLst>
          </p:cNvPr>
          <p:cNvSpPr/>
          <p:nvPr/>
        </p:nvSpPr>
        <p:spPr>
          <a:xfrm>
            <a:off x="4492751" y="4980459"/>
            <a:ext cx="425447" cy="8622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D7D9-DB26-4D22-B19C-D0A7F7F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/>
              <a:t>iOS Sync Core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DB3D-BA96-44C6-B56A-7D7382F1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S" dirty="0"/>
              <a:t>Target &amp; Goal</a:t>
            </a:r>
          </a:p>
          <a:p>
            <a:r>
              <a:rPr lang="en-AS" dirty="0"/>
              <a:t>Let iOS VFS agent running like Desktop Agent</a:t>
            </a:r>
          </a:p>
          <a:p>
            <a:r>
              <a:rPr lang="en-AS" dirty="0"/>
              <a:t>Let iOS agent been control like Desktop Agent:</a:t>
            </a:r>
          </a:p>
          <a:p>
            <a:pPr lvl="1"/>
            <a:r>
              <a:rPr lang="en-AS" dirty="0"/>
              <a:t>Stop Agent, Start Agent, Install, Upgrade, </a:t>
            </a:r>
            <a:r>
              <a:rPr lang="en-AS" dirty="0" err="1"/>
              <a:t>unintall</a:t>
            </a:r>
            <a:endParaRPr lang="en-AS" dirty="0"/>
          </a:p>
          <a:p>
            <a:r>
              <a:rPr lang="en-AS" dirty="0"/>
              <a:t>Let Monitor server service Jenkins Pipeline </a:t>
            </a:r>
            <a:r>
              <a:rPr lang="en-AS" dirty="0" err="1"/>
              <a:t>runni</a:t>
            </a:r>
            <a:r>
              <a:rPr lang="en-US" dirty="0"/>
              <a:t>ng</a:t>
            </a:r>
            <a:r>
              <a:rPr lang="en-AS" dirty="0"/>
              <a:t> task.</a:t>
            </a:r>
          </a:p>
          <a:p>
            <a:pPr lvl="1"/>
            <a:r>
              <a:rPr lang="en-AS" dirty="0"/>
              <a:t>new IOS build -&gt; new testing of new build -&gt; reporting</a:t>
            </a:r>
          </a:p>
          <a:p>
            <a:r>
              <a:rPr lang="en-AS" dirty="0"/>
              <a:t>Let iOS share the same testing code as like Android, Win &amp; Mac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1A85-551A-4295-AA5B-D0387BE0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/>
              <a:t>iOS Sync Core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28F6-D44B-4F50-9AB9-FD5F43F0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S" dirty="0"/>
              <a:t>Content updates on agent and verify on the server</a:t>
            </a:r>
          </a:p>
          <a:p>
            <a:pPr lvl="1"/>
            <a:r>
              <a:rPr lang="en-AS" dirty="0"/>
              <a:t>Hard-Sync project[done]</a:t>
            </a:r>
          </a:p>
          <a:p>
            <a:pPr lvl="2"/>
            <a:r>
              <a:rPr lang="en-US" dirty="0"/>
              <a:t>C</a:t>
            </a:r>
            <a:r>
              <a:rPr lang="en-AS" dirty="0" err="1"/>
              <a:t>reate</a:t>
            </a:r>
            <a:r>
              <a:rPr lang="en-AS" dirty="0"/>
              <a:t>/Edit/Rename/Delete - Files/Folder/Project</a:t>
            </a:r>
          </a:p>
          <a:p>
            <a:pPr lvl="1"/>
            <a:r>
              <a:rPr lang="en-AS" dirty="0"/>
              <a:t>Soft-Sync Project [done]</a:t>
            </a:r>
          </a:p>
          <a:p>
            <a:pPr lvl="2"/>
            <a:r>
              <a:rPr lang="en-AS" dirty="0"/>
              <a:t>Create/Edit/Rename/Delete – File/Folder/Project </a:t>
            </a:r>
          </a:p>
          <a:p>
            <a:r>
              <a:rPr lang="en-AS" dirty="0"/>
              <a:t>Content updates on server and verify on the device</a:t>
            </a:r>
          </a:p>
          <a:p>
            <a:pPr lvl="1"/>
            <a:r>
              <a:rPr lang="en-AS" dirty="0"/>
              <a:t>Soft-Sync Project [done]</a:t>
            </a:r>
          </a:p>
          <a:p>
            <a:pPr lvl="2"/>
            <a:r>
              <a:rPr lang="en-AS" dirty="0"/>
              <a:t>Create/Edit/Rename/Delete – File/Folder/Project</a:t>
            </a:r>
            <a:endParaRPr lang="en-US" dirty="0"/>
          </a:p>
          <a:p>
            <a:pPr lvl="1"/>
            <a:r>
              <a:rPr lang="en-US" altLang="zh-CN" dirty="0"/>
              <a:t>Hard-Sync Project [TODO]</a:t>
            </a:r>
          </a:p>
          <a:p>
            <a:pPr lvl="2"/>
            <a:r>
              <a:rPr lang="en-US" dirty="0"/>
              <a:t>Create/Edit/Rename/Delete –File /Folder/Project on the server, check </a:t>
            </a:r>
            <a:r>
              <a:rPr lang="en-US"/>
              <a:t>on agent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F96A-CB85-44D1-AA2F-5788F039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/>
              <a:t>iOS Sync core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A902-E9AF-4C9F-AFB3-1CD06AA8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S" dirty="0"/>
              <a:t>iOS sync core database</a:t>
            </a:r>
          </a:p>
          <a:p>
            <a:pPr lvl="1"/>
            <a:r>
              <a:rPr lang="en-US" dirty="0"/>
              <a:t>A</a:t>
            </a:r>
            <a:r>
              <a:rPr lang="en-AS" dirty="0" err="1"/>
              <a:t>gent.db</a:t>
            </a:r>
            <a:r>
              <a:rPr lang="en-AS" dirty="0"/>
              <a:t> and </a:t>
            </a:r>
            <a:r>
              <a:rPr lang="en-AS" dirty="0" err="1"/>
              <a:t>Sync.db</a:t>
            </a:r>
            <a:endParaRPr lang="en-AS" dirty="0"/>
          </a:p>
          <a:p>
            <a:r>
              <a:rPr lang="en-AS" dirty="0"/>
              <a:t>iOS file cache</a:t>
            </a:r>
          </a:p>
          <a:p>
            <a:pPr lvl="1"/>
            <a:r>
              <a:rPr lang="en-US" dirty="0"/>
              <a:t>E</a:t>
            </a:r>
            <a:r>
              <a:rPr lang="en-AS" dirty="0" err="1"/>
              <a:t>ncryption</a:t>
            </a:r>
            <a:r>
              <a:rPr lang="en-AS" dirty="0"/>
              <a:t> header (via 16-hex value)</a:t>
            </a:r>
          </a:p>
          <a:p>
            <a:pPr lvl="1"/>
            <a:r>
              <a:rPr lang="en-AS" dirty="0"/>
              <a:t>Encryption body (via Kurt Ransomware Encryption tool)</a:t>
            </a:r>
          </a:p>
          <a:p>
            <a:pPr lvl="1"/>
            <a:r>
              <a:rPr lang="en-AS" dirty="0"/>
              <a:t>Content Scanner via Apache Tika tool</a:t>
            </a:r>
          </a:p>
          <a:p>
            <a:r>
              <a:rPr lang="en-AS" dirty="0"/>
              <a:t>iOS content compare</a:t>
            </a:r>
          </a:p>
          <a:p>
            <a:pPr lvl="1"/>
            <a:r>
              <a:rPr lang="en-AS" dirty="0"/>
              <a:t>Take screen and do screen compare via 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B80AFD-4BA3-4944-9FCE-1715C759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iOS Runner </a:t>
            </a:r>
            <a:r>
              <a:rPr lang="en-AS" sz="4800" dirty="0"/>
              <a:t>via</a:t>
            </a:r>
            <a:r>
              <a:rPr lang="en-US" sz="4800" dirty="0"/>
              <a:t> 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01A8D-61AE-4BBC-AB03-77D83B01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57" y="1018769"/>
            <a:ext cx="4883927" cy="3137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36737-EFEC-4790-BC7F-E9067570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61" y="1263400"/>
            <a:ext cx="3176540" cy="23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Words>871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iOS Sync Automation</vt:lpstr>
      <vt:lpstr>TestClient</vt:lpstr>
      <vt:lpstr>TestClient(soon.jar)</vt:lpstr>
      <vt:lpstr> Architecture for Soonr.jar</vt:lpstr>
      <vt:lpstr> Architecture for iOS Sync Automation</vt:lpstr>
      <vt:lpstr>iOS Sync Core Automation</vt:lpstr>
      <vt:lpstr>iOS Sync Core Coverage</vt:lpstr>
      <vt:lpstr>iOS Sync core verification</vt:lpstr>
      <vt:lpstr>iOS Runner via Jenkins</vt:lpstr>
      <vt:lpstr>Appium Cluster via HeartBeat System</vt:lpstr>
      <vt:lpstr>SDK ? CLI ? Demo ? </vt:lpstr>
      <vt:lpstr>Security ? Yes -regular message -encrypt message</vt:lpstr>
      <vt:lpstr>Command line inside soonr.jar</vt:lpstr>
      <vt:lpstr>Life Cycle of Soonr.jar</vt:lpstr>
      <vt:lpstr>Deploy Automation Unit[soonr.jar]</vt:lpstr>
      <vt:lpstr>Automatio Unit[Jhtml]</vt:lpstr>
      <vt:lpstr>Register Autoamtion Unit</vt:lpstr>
      <vt:lpstr>2 Type of Task</vt:lpstr>
      <vt:lpstr>HeartBeat Server</vt:lpstr>
      <vt:lpstr>Security of HeartBeat?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Intelligent</dc:title>
  <dc:creator>Fang Zhiyong</dc:creator>
  <cp:lastModifiedBy>Fang Zhiyong</cp:lastModifiedBy>
  <cp:revision>56</cp:revision>
  <dcterms:created xsi:type="dcterms:W3CDTF">2018-11-21T12:46:55Z</dcterms:created>
  <dcterms:modified xsi:type="dcterms:W3CDTF">2024-05-13T14:56:14Z</dcterms:modified>
</cp:coreProperties>
</file>