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Roboto"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3036F4-1417-4374-AF73-5B33759F966A}">
  <a:tblStyle styleId="{813036F4-1417-4374-AF73-5B33759F966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b4c6196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g10b4c6196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a2415a0b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a2415a0b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a2415a0b2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a2415a0b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a2415a0b2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a2415a0b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a2415a0b2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a2415a0b2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a2415a0b2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a2415a0b2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a2415a0b2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a2415a0b2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a2415a0b2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a2415a0b2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0a2415a0b2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0a2415a0b2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0a2415a0b2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0a2415a0b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a2415a0b2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0a2415a0b2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b4c6196a9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b4c6196a9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a2415a0b2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a2415a0b2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a2415a0b2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0a2415a0b2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a2415a0b2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a2415a0b2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a2415a0b2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a2415a0b2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b4c6196a9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b4c6196a9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b4c6196a9_0_1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b4c6196a9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b4c6196a9_0_1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0b4c6196a9_0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0a58ed77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0a58ed77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a58ed77b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a58ed77b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b4c6196a9_0_1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b4c6196a9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a2415a0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a2415a0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1000" b="1">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b4c6196a9_0_1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b4c6196a9_0_1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0b4c6196a9_0_1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0b4c6196a9_0_1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0b8c7ef3b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0b8c7ef3b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0b4c6196a9_0_1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0b4c6196a9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0b68e407c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0b68e407c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0b68e407c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0b68e407c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b4c6196a9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b4c6196a9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b562d13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0b562d13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0a241568ee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0a241568e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0b4c6196a9_0_1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0b4c6196a9_0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b4c6196a9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b4c6196a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0b68e407c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0b68e407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a58ed77b9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0a58ed77b9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0b4c6196a9_0_1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0b4c6196a9_0_1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0a58ed77b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0a58ed77b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b8c7ef3bb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b8c7ef3bb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0b8c7ef3bb_6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0b8c7ef3bb_6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0a58ed77b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0a58ed77b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0a58ed77b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0a58ed77b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0a58ed77b9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0a58ed77b9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0a58ed77b9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0a58ed77b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a2415a0b2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a2415a0b2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0b8c7ef3bb_6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0b8c7ef3bb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0b8c7ef3b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0b8c7ef3b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a58ed77b9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9" name="Google Shape;649;g10a58ed77b9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a2415a0b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a2415a0b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a2415a0b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a2415a0b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a2415a0b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a2415a0b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a2415a0b2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a2415a0b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sz="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www.ibm.com/cloud/learn/etl"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932920" y="735186"/>
            <a:ext cx="5700000" cy="6234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000000"/>
              </a:solidFill>
              <a:latin typeface="Arial"/>
              <a:ea typeface="Arial"/>
              <a:cs typeface="Arial"/>
              <a:sym typeface="Arial"/>
            </a:endParaRPr>
          </a:p>
        </p:txBody>
      </p:sp>
      <p:sp>
        <p:nvSpPr>
          <p:cNvPr id="55" name="Google Shape;55;p13"/>
          <p:cNvSpPr txBox="1"/>
          <p:nvPr/>
        </p:nvSpPr>
        <p:spPr>
          <a:xfrm>
            <a:off x="2444128" y="1836864"/>
            <a:ext cx="5700000" cy="845073"/>
          </a:xfrm>
          <a:prstGeom prst="rect">
            <a:avLst/>
          </a:prstGeom>
          <a:noFill/>
          <a:ln>
            <a:noFill/>
          </a:ln>
        </p:spPr>
        <p:txBody>
          <a:bodyPr spcFirstLastPara="1" wrap="square" lIns="68575" tIns="34275" rIns="68575" bIns="34275" anchor="ctr" anchorCtr="0">
            <a:spAutoFit/>
          </a:bodyPr>
          <a:lstStyle/>
          <a:p>
            <a:pPr marL="0" lvl="0" indent="0" algn="ctr" rtl="0">
              <a:lnSpc>
                <a:spcPct val="115000"/>
              </a:lnSpc>
              <a:spcBef>
                <a:spcPts val="2000"/>
              </a:spcBef>
              <a:spcAft>
                <a:spcPts val="600"/>
              </a:spcAft>
              <a:buClr>
                <a:schemeClr val="dk1"/>
              </a:buClr>
              <a:buSzPts val="1100"/>
              <a:buFont typeface="Arial"/>
              <a:buNone/>
            </a:pPr>
            <a:r>
              <a:rPr lang="en-US" sz="2500" b="1" dirty="0" smtClean="0">
                <a:solidFill>
                  <a:schemeClr val="dk1"/>
                </a:solidFill>
              </a:rPr>
              <a:t>Business Analysis System</a:t>
            </a:r>
            <a:endParaRPr sz="4300" b="1" i="0" u="none" strike="noStrike" cap="none" dirty="0">
              <a:solidFill>
                <a:srgbClr val="000000"/>
              </a:solidFill>
              <a:latin typeface="Arial"/>
              <a:ea typeface="Arial"/>
              <a:cs typeface="Arial"/>
              <a:sym typeface="Arial"/>
            </a:endParaRPr>
          </a:p>
        </p:txBody>
      </p:sp>
      <p:sp>
        <p:nvSpPr>
          <p:cNvPr id="56" name="Google Shape;56;p13"/>
          <p:cNvSpPr/>
          <p:nvPr/>
        </p:nvSpPr>
        <p:spPr>
          <a:xfrm>
            <a:off x="333648" y="1760801"/>
            <a:ext cx="997200" cy="9972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7" name="Google Shape;57;p13"/>
          <p:cNvSpPr/>
          <p:nvPr/>
        </p:nvSpPr>
        <p:spPr>
          <a:xfrm>
            <a:off x="788652" y="2272790"/>
            <a:ext cx="997200" cy="9972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8" name="Google Shape;58;p13"/>
          <p:cNvSpPr/>
          <p:nvPr/>
        </p:nvSpPr>
        <p:spPr>
          <a:xfrm>
            <a:off x="1331828" y="1760801"/>
            <a:ext cx="997200" cy="9972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9" name="Google Shape;59;p13"/>
          <p:cNvSpPr/>
          <p:nvPr/>
        </p:nvSpPr>
        <p:spPr>
          <a:xfrm>
            <a:off x="2444128" y="1386950"/>
            <a:ext cx="39300" cy="225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161" name="Google Shape;161;p23"/>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62" name="Google Shape;162;p23"/>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63" name="Google Shape;163;p23"/>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64" name="Google Shape;164;p23"/>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Tiền xử lý dữ liệu</a:t>
            </a:r>
            <a:endParaRPr sz="2800" b="1" i="0" u="none" strike="noStrike" cap="none">
              <a:solidFill>
                <a:srgbClr val="000000"/>
              </a:solidFill>
              <a:latin typeface="Arial"/>
              <a:ea typeface="Arial"/>
              <a:cs typeface="Arial"/>
              <a:sym typeface="Arial"/>
            </a:endParaRPr>
          </a:p>
        </p:txBody>
      </p:sp>
      <p:sp>
        <p:nvSpPr>
          <p:cNvPr id="165" name="Google Shape;165;p23"/>
          <p:cNvSpPr txBox="1"/>
          <p:nvPr/>
        </p:nvSpPr>
        <p:spPr>
          <a:xfrm>
            <a:off x="1522150" y="1216525"/>
            <a:ext cx="5350800" cy="952800"/>
          </a:xfrm>
          <a:prstGeom prst="rect">
            <a:avLst/>
          </a:prstGeom>
          <a:noFill/>
          <a:ln>
            <a:noFill/>
          </a:ln>
        </p:spPr>
        <p:txBody>
          <a:bodyPr spcFirstLastPara="1" wrap="square" lIns="91425" tIns="91425" rIns="91425" bIns="91425" anchor="t" anchorCtr="0">
            <a:spAutoFit/>
          </a:bodyPr>
          <a:lstStyle/>
          <a:p>
            <a:pPr marL="457200" lvl="0" indent="-381000" algn="just" rtl="0">
              <a:lnSpc>
                <a:spcPct val="107916"/>
              </a:lnSpc>
              <a:spcBef>
                <a:spcPts val="0"/>
              </a:spcBef>
              <a:spcAft>
                <a:spcPts val="0"/>
              </a:spcAft>
              <a:buClr>
                <a:schemeClr val="dk1"/>
              </a:buClr>
              <a:buSzPts val="2400"/>
              <a:buChar char="●"/>
            </a:pPr>
            <a:r>
              <a:rPr lang="vi" sz="2400">
                <a:solidFill>
                  <a:schemeClr val="dk1"/>
                </a:solidFill>
              </a:rPr>
              <a:t>ETL là gì ?</a:t>
            </a:r>
            <a:endParaRPr sz="2400">
              <a:solidFill>
                <a:schemeClr val="dk1"/>
              </a:solidFill>
            </a:endParaRPr>
          </a:p>
          <a:p>
            <a:pPr marL="457200" lvl="0" indent="0" algn="just" rtl="0">
              <a:lnSpc>
                <a:spcPct val="107916"/>
              </a:lnSpc>
              <a:spcBef>
                <a:spcPts val="0"/>
              </a:spcBef>
              <a:spcAft>
                <a:spcPts val="0"/>
              </a:spcAft>
              <a:buNone/>
            </a:pPr>
            <a:endParaRPr sz="2400"/>
          </a:p>
        </p:txBody>
      </p:sp>
      <p:pic>
        <p:nvPicPr>
          <p:cNvPr id="166" name="Google Shape;166;p23"/>
          <p:cNvPicPr preferRelativeResize="0"/>
          <p:nvPr/>
        </p:nvPicPr>
        <p:blipFill>
          <a:blip r:embed="rId3">
            <a:alphaModFix/>
          </a:blip>
          <a:stretch>
            <a:fillRect/>
          </a:stretch>
        </p:blipFill>
        <p:spPr>
          <a:xfrm>
            <a:off x="785375" y="1827723"/>
            <a:ext cx="7573248" cy="268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172" name="Google Shape;172;p24"/>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73" name="Google Shape;173;p24"/>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74" name="Google Shape;174;p24"/>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75" name="Google Shape;175;p24"/>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Tiền xử lý dữ liệu</a:t>
            </a:r>
            <a:endParaRPr sz="2800" b="1" i="0" u="none" strike="noStrike" cap="none">
              <a:solidFill>
                <a:srgbClr val="000000"/>
              </a:solidFill>
              <a:latin typeface="Arial"/>
              <a:ea typeface="Arial"/>
              <a:cs typeface="Arial"/>
              <a:sym typeface="Arial"/>
            </a:endParaRPr>
          </a:p>
        </p:txBody>
      </p:sp>
      <p:sp>
        <p:nvSpPr>
          <p:cNvPr id="176" name="Google Shape;176;p24"/>
          <p:cNvSpPr txBox="1"/>
          <p:nvPr/>
        </p:nvSpPr>
        <p:spPr>
          <a:xfrm>
            <a:off x="1077450" y="1199100"/>
            <a:ext cx="7032300" cy="3302100"/>
          </a:xfrm>
          <a:prstGeom prst="rect">
            <a:avLst/>
          </a:prstGeom>
          <a:noFill/>
          <a:ln>
            <a:noFill/>
          </a:ln>
        </p:spPr>
        <p:txBody>
          <a:bodyPr spcFirstLastPara="1" wrap="square" lIns="91425" tIns="91425" rIns="91425" bIns="91425" anchor="t" anchorCtr="0">
            <a:spAutoFit/>
          </a:bodyPr>
          <a:lstStyle/>
          <a:p>
            <a:pPr marL="457200" lvl="0" indent="-355600" algn="just" rtl="0">
              <a:lnSpc>
                <a:spcPct val="112000"/>
              </a:lnSpc>
              <a:spcBef>
                <a:spcPts val="0"/>
              </a:spcBef>
              <a:spcAft>
                <a:spcPts val="0"/>
              </a:spcAft>
              <a:buClr>
                <a:srgbClr val="050505"/>
              </a:buClr>
              <a:buSzPts val="2000"/>
              <a:buChar char="●"/>
            </a:pPr>
            <a:r>
              <a:rPr lang="vi" sz="2000">
                <a:solidFill>
                  <a:srgbClr val="050505"/>
                </a:solidFill>
                <a:highlight>
                  <a:srgbClr val="FFFFFF"/>
                </a:highlight>
              </a:rPr>
              <a:t>ETL viết tắt Extract, Transform, Load, là một quá trình trích xuất, chuyển đổi và tải dữ liệu từ nhiều nguồn vào kho dữ liệu.</a:t>
            </a:r>
            <a:endParaRPr sz="2000">
              <a:solidFill>
                <a:srgbClr val="050505"/>
              </a:solidFill>
              <a:highlight>
                <a:srgbClr val="FFFFFF"/>
              </a:highlight>
            </a:endParaRPr>
          </a:p>
          <a:p>
            <a:pPr marL="457200" lvl="0" indent="0" algn="just" rtl="0">
              <a:lnSpc>
                <a:spcPct val="112000"/>
              </a:lnSpc>
              <a:spcBef>
                <a:spcPts val="200"/>
              </a:spcBef>
              <a:spcAft>
                <a:spcPts val="0"/>
              </a:spcAft>
              <a:buNone/>
            </a:pPr>
            <a:endParaRPr sz="2000">
              <a:solidFill>
                <a:srgbClr val="050505"/>
              </a:solidFill>
              <a:highlight>
                <a:srgbClr val="FFFFFF"/>
              </a:highlight>
            </a:endParaRPr>
          </a:p>
          <a:p>
            <a:pPr marL="457200" lvl="0" indent="-355600" algn="just" rtl="0">
              <a:lnSpc>
                <a:spcPct val="112000"/>
              </a:lnSpc>
              <a:spcBef>
                <a:spcPts val="200"/>
              </a:spcBef>
              <a:spcAft>
                <a:spcPts val="0"/>
              </a:spcAft>
              <a:buClr>
                <a:schemeClr val="dk1"/>
              </a:buClr>
              <a:buSzPts val="2000"/>
              <a:buChar char="●"/>
            </a:pPr>
            <a:r>
              <a:rPr lang="vi" sz="2000">
                <a:solidFill>
                  <a:schemeClr val="dk1"/>
                </a:solidFill>
              </a:rPr>
              <a:t>ETL thường được một tổ chức sử dụng để:</a:t>
            </a:r>
            <a:endParaRPr sz="2000">
              <a:solidFill>
                <a:schemeClr val="dk1"/>
              </a:solidFill>
            </a:endParaRPr>
          </a:p>
          <a:p>
            <a:pPr marL="914400" lvl="0" indent="-355600" algn="just" rtl="0">
              <a:lnSpc>
                <a:spcPct val="112000"/>
              </a:lnSpc>
              <a:spcBef>
                <a:spcPts val="0"/>
              </a:spcBef>
              <a:spcAft>
                <a:spcPts val="0"/>
              </a:spcAft>
              <a:buClr>
                <a:srgbClr val="050505"/>
              </a:buClr>
              <a:buSzPts val="2000"/>
              <a:buAutoNum type="arabicPeriod"/>
            </a:pPr>
            <a:r>
              <a:rPr lang="vi" sz="2000">
                <a:solidFill>
                  <a:schemeClr val="dk1"/>
                </a:solidFill>
              </a:rPr>
              <a:t>Trích xuất dữ liệu từ các hệ thống kế thừa</a:t>
            </a:r>
            <a:endParaRPr sz="2000">
              <a:solidFill>
                <a:schemeClr val="dk1"/>
              </a:solidFill>
            </a:endParaRPr>
          </a:p>
          <a:p>
            <a:pPr marL="914400" lvl="0" indent="-355600" algn="just" rtl="0">
              <a:lnSpc>
                <a:spcPct val="112000"/>
              </a:lnSpc>
              <a:spcBef>
                <a:spcPts val="0"/>
              </a:spcBef>
              <a:spcAft>
                <a:spcPts val="0"/>
              </a:spcAft>
              <a:buClr>
                <a:srgbClr val="050505"/>
              </a:buClr>
              <a:buSzPts val="2000"/>
              <a:buAutoNum type="arabicPeriod"/>
            </a:pPr>
            <a:r>
              <a:rPr lang="vi" sz="2000">
                <a:solidFill>
                  <a:schemeClr val="dk1"/>
                </a:solidFill>
              </a:rPr>
              <a:t>Làm sạch dữ liệu để cải thiện chất lượng dữ liệu và thiết lập tính nhất quán</a:t>
            </a:r>
            <a:endParaRPr sz="2000">
              <a:solidFill>
                <a:schemeClr val="dk1"/>
              </a:solidFill>
            </a:endParaRPr>
          </a:p>
          <a:p>
            <a:pPr marL="914400" lvl="0" indent="-355600" algn="just" rtl="0">
              <a:lnSpc>
                <a:spcPct val="112000"/>
              </a:lnSpc>
              <a:spcBef>
                <a:spcPts val="0"/>
              </a:spcBef>
              <a:spcAft>
                <a:spcPts val="0"/>
              </a:spcAft>
              <a:buClr>
                <a:srgbClr val="050505"/>
              </a:buClr>
              <a:buSzPts val="2000"/>
              <a:buAutoNum type="arabicPeriod"/>
            </a:pPr>
            <a:r>
              <a:rPr lang="vi" sz="2000">
                <a:solidFill>
                  <a:schemeClr val="dk1"/>
                </a:solidFill>
              </a:rPr>
              <a:t>Tải dữ liệu vào cơ sở dữ liệu đích</a:t>
            </a:r>
            <a:endParaRPr sz="1800">
              <a:solidFill>
                <a:srgbClr val="050505"/>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182" name="Google Shape;182;p25"/>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83" name="Google Shape;183;p25"/>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84" name="Google Shape;184;p25"/>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85" name="Google Shape;185;p25"/>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Tiền xử lý dữ liệu</a:t>
            </a:r>
            <a:endParaRPr sz="2800" b="1" i="0" u="none" strike="noStrike" cap="none">
              <a:solidFill>
                <a:srgbClr val="000000"/>
              </a:solidFill>
              <a:latin typeface="Arial"/>
              <a:ea typeface="Arial"/>
              <a:cs typeface="Arial"/>
              <a:sym typeface="Arial"/>
            </a:endParaRPr>
          </a:p>
        </p:txBody>
      </p:sp>
      <p:sp>
        <p:nvSpPr>
          <p:cNvPr id="186" name="Google Shape;186;p25"/>
          <p:cNvSpPr txBox="1"/>
          <p:nvPr/>
        </p:nvSpPr>
        <p:spPr>
          <a:xfrm>
            <a:off x="847475" y="1249200"/>
            <a:ext cx="3257700" cy="3327900"/>
          </a:xfrm>
          <a:prstGeom prst="rect">
            <a:avLst/>
          </a:prstGeom>
          <a:noFill/>
          <a:ln>
            <a:noFill/>
          </a:ln>
        </p:spPr>
        <p:txBody>
          <a:bodyPr spcFirstLastPara="1" wrap="square" lIns="91425" tIns="91425" rIns="91425" bIns="91425" anchor="t" anchorCtr="0">
            <a:spAutoFit/>
          </a:bodyPr>
          <a:lstStyle/>
          <a:p>
            <a:pPr marL="0" lvl="0" indent="0" algn="l" rtl="0">
              <a:lnSpc>
                <a:spcPct val="112000"/>
              </a:lnSpc>
              <a:spcBef>
                <a:spcPts val="0"/>
              </a:spcBef>
              <a:spcAft>
                <a:spcPts val="0"/>
              </a:spcAft>
              <a:buNone/>
            </a:pPr>
            <a:r>
              <a:rPr lang="vi" sz="2000">
                <a:solidFill>
                  <a:schemeClr val="dk1"/>
                </a:solidFill>
              </a:rPr>
              <a:t>Extract</a:t>
            </a:r>
            <a:endParaRPr sz="2000">
              <a:solidFill>
                <a:schemeClr val="dk1"/>
              </a:solidFill>
            </a:endParaRPr>
          </a:p>
          <a:p>
            <a:pPr marL="0" lvl="0" indent="0" algn="l" rtl="0">
              <a:lnSpc>
                <a:spcPct val="112000"/>
              </a:lnSpc>
              <a:spcBef>
                <a:spcPts val="200"/>
              </a:spcBef>
              <a:spcAft>
                <a:spcPts val="0"/>
              </a:spcAft>
              <a:buNone/>
            </a:pPr>
            <a:r>
              <a:rPr lang="vi" sz="2000">
                <a:solidFill>
                  <a:schemeClr val="dk1"/>
                </a:solidFill>
              </a:rPr>
              <a:t>Các nguồn data:</a:t>
            </a:r>
            <a:endParaRPr sz="2000">
              <a:solidFill>
                <a:schemeClr val="dk1"/>
              </a:solidFill>
            </a:endParaRPr>
          </a:p>
          <a:p>
            <a:pPr marL="457200" lvl="0" indent="-355600" algn="l" rtl="0">
              <a:lnSpc>
                <a:spcPct val="112000"/>
              </a:lnSpc>
              <a:spcBef>
                <a:spcPts val="200"/>
              </a:spcBef>
              <a:spcAft>
                <a:spcPts val="0"/>
              </a:spcAft>
              <a:buClr>
                <a:schemeClr val="dk1"/>
              </a:buClr>
              <a:buSzPts val="2000"/>
              <a:buChar char="●"/>
            </a:pPr>
            <a:r>
              <a:rPr lang="vi" sz="2000">
                <a:solidFill>
                  <a:schemeClr val="dk1"/>
                </a:solidFill>
              </a:rPr>
              <a:t>Máy chủ SQL hoặc NoSQL</a:t>
            </a:r>
            <a:endParaRPr sz="2000">
              <a:solidFill>
                <a:schemeClr val="dk1"/>
              </a:solidFill>
            </a:endParaRPr>
          </a:p>
          <a:p>
            <a:pPr marL="457200" lvl="0" indent="-355600" algn="l" rtl="0">
              <a:lnSpc>
                <a:spcPct val="112000"/>
              </a:lnSpc>
              <a:spcBef>
                <a:spcPts val="0"/>
              </a:spcBef>
              <a:spcAft>
                <a:spcPts val="0"/>
              </a:spcAft>
              <a:buClr>
                <a:schemeClr val="dk1"/>
              </a:buClr>
              <a:buSzPts val="2000"/>
              <a:buChar char="●"/>
            </a:pPr>
            <a:r>
              <a:rPr lang="vi" sz="2000">
                <a:solidFill>
                  <a:schemeClr val="dk1"/>
                </a:solidFill>
              </a:rPr>
              <a:t>Hệ thống CRM và ERP</a:t>
            </a:r>
            <a:endParaRPr sz="2000">
              <a:solidFill>
                <a:schemeClr val="dk1"/>
              </a:solidFill>
            </a:endParaRPr>
          </a:p>
          <a:p>
            <a:pPr marL="457200" lvl="0" indent="-355600" algn="l" rtl="0">
              <a:lnSpc>
                <a:spcPct val="112000"/>
              </a:lnSpc>
              <a:spcBef>
                <a:spcPts val="0"/>
              </a:spcBef>
              <a:spcAft>
                <a:spcPts val="0"/>
              </a:spcAft>
              <a:buClr>
                <a:schemeClr val="dk1"/>
              </a:buClr>
              <a:buSzPts val="2000"/>
              <a:buChar char="●"/>
            </a:pPr>
            <a:r>
              <a:rPr lang="vi" sz="2000">
                <a:solidFill>
                  <a:schemeClr val="dk1"/>
                </a:solidFill>
              </a:rPr>
              <a:t>Flat files</a:t>
            </a:r>
            <a:endParaRPr sz="2000">
              <a:solidFill>
                <a:schemeClr val="dk1"/>
              </a:solidFill>
            </a:endParaRPr>
          </a:p>
          <a:p>
            <a:pPr marL="457200" lvl="0" indent="-355600" algn="l" rtl="0">
              <a:lnSpc>
                <a:spcPct val="112000"/>
              </a:lnSpc>
              <a:spcBef>
                <a:spcPts val="0"/>
              </a:spcBef>
              <a:spcAft>
                <a:spcPts val="0"/>
              </a:spcAft>
              <a:buClr>
                <a:schemeClr val="dk1"/>
              </a:buClr>
              <a:buSzPts val="2000"/>
              <a:buChar char="●"/>
            </a:pPr>
            <a:r>
              <a:rPr lang="vi" sz="2000">
                <a:solidFill>
                  <a:schemeClr val="dk1"/>
                </a:solidFill>
              </a:rPr>
              <a:t>Email</a:t>
            </a:r>
            <a:endParaRPr sz="2000">
              <a:solidFill>
                <a:schemeClr val="dk1"/>
              </a:solidFill>
            </a:endParaRPr>
          </a:p>
          <a:p>
            <a:pPr marL="457200" lvl="0" indent="-355600" algn="l" rtl="0">
              <a:lnSpc>
                <a:spcPct val="112000"/>
              </a:lnSpc>
              <a:spcBef>
                <a:spcPts val="0"/>
              </a:spcBef>
              <a:spcAft>
                <a:spcPts val="0"/>
              </a:spcAft>
              <a:buClr>
                <a:schemeClr val="dk1"/>
              </a:buClr>
              <a:buSzPts val="2000"/>
              <a:buChar char="●"/>
            </a:pPr>
            <a:r>
              <a:rPr lang="vi" sz="2000">
                <a:solidFill>
                  <a:schemeClr val="dk1"/>
                </a:solidFill>
              </a:rPr>
              <a:t>Trang web</a:t>
            </a:r>
            <a:endParaRPr sz="2000">
              <a:solidFill>
                <a:schemeClr val="dk1"/>
              </a:solidFill>
            </a:endParaRPr>
          </a:p>
          <a:p>
            <a:pPr marL="1828800" lvl="0" indent="0" algn="l" rtl="0">
              <a:lnSpc>
                <a:spcPct val="112000"/>
              </a:lnSpc>
              <a:spcBef>
                <a:spcPts val="200"/>
              </a:spcBef>
              <a:spcAft>
                <a:spcPts val="200"/>
              </a:spcAft>
              <a:buNone/>
            </a:pPr>
            <a:r>
              <a:rPr lang="vi" sz="2000">
                <a:solidFill>
                  <a:schemeClr val="dk1"/>
                </a:solidFill>
              </a:rPr>
              <a:t>·</a:t>
            </a:r>
            <a:r>
              <a:rPr lang="vi" sz="2000">
                <a:solidFill>
                  <a:schemeClr val="dk1"/>
                </a:solidFill>
                <a:latin typeface="Times New Roman"/>
                <a:ea typeface="Times New Roman"/>
                <a:cs typeface="Times New Roman"/>
                <a:sym typeface="Times New Roman"/>
              </a:rPr>
              <a:t>         </a:t>
            </a:r>
            <a:endParaRPr sz="2000">
              <a:solidFill>
                <a:schemeClr val="dk1"/>
              </a:solidFill>
            </a:endParaRPr>
          </a:p>
        </p:txBody>
      </p:sp>
      <p:pic>
        <p:nvPicPr>
          <p:cNvPr id="187" name="Google Shape;187;p25"/>
          <p:cNvPicPr preferRelativeResize="0"/>
          <p:nvPr/>
        </p:nvPicPr>
        <p:blipFill>
          <a:blip r:embed="rId3">
            <a:alphaModFix/>
          </a:blip>
          <a:stretch>
            <a:fillRect/>
          </a:stretch>
        </p:blipFill>
        <p:spPr>
          <a:xfrm>
            <a:off x="4087925" y="1460000"/>
            <a:ext cx="4767051" cy="27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193" name="Google Shape;193;p26"/>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94" name="Google Shape;194;p26"/>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95" name="Google Shape;195;p26"/>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96" name="Google Shape;196;p26"/>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Tiền xử lý dữ liệu</a:t>
            </a:r>
            <a:endParaRPr sz="2800" b="1" i="0" u="none" strike="noStrike" cap="none">
              <a:solidFill>
                <a:srgbClr val="000000"/>
              </a:solidFill>
              <a:latin typeface="Arial"/>
              <a:ea typeface="Arial"/>
              <a:cs typeface="Arial"/>
              <a:sym typeface="Arial"/>
            </a:endParaRPr>
          </a:p>
        </p:txBody>
      </p:sp>
      <p:sp>
        <p:nvSpPr>
          <p:cNvPr id="197" name="Google Shape;197;p26"/>
          <p:cNvSpPr txBox="1"/>
          <p:nvPr/>
        </p:nvSpPr>
        <p:spPr>
          <a:xfrm>
            <a:off x="592175" y="2429838"/>
            <a:ext cx="1904400" cy="1157100"/>
          </a:xfrm>
          <a:prstGeom prst="rect">
            <a:avLst/>
          </a:prstGeom>
          <a:noFill/>
          <a:ln>
            <a:noFill/>
          </a:ln>
        </p:spPr>
        <p:txBody>
          <a:bodyPr spcFirstLastPara="1" wrap="square" lIns="91425" tIns="91425" rIns="91425" bIns="91425" anchor="t" anchorCtr="0">
            <a:spAutoFit/>
          </a:bodyPr>
          <a:lstStyle/>
          <a:p>
            <a:pPr marL="457200" lvl="0" indent="-355600" algn="l" rtl="0">
              <a:lnSpc>
                <a:spcPct val="107916"/>
              </a:lnSpc>
              <a:spcBef>
                <a:spcPts val="0"/>
              </a:spcBef>
              <a:spcAft>
                <a:spcPts val="0"/>
              </a:spcAft>
              <a:buClr>
                <a:srgbClr val="050505"/>
              </a:buClr>
              <a:buSzPts val="2000"/>
              <a:buChar char="●"/>
            </a:pPr>
            <a:r>
              <a:rPr lang="vi" sz="2000">
                <a:solidFill>
                  <a:srgbClr val="050505"/>
                </a:solidFill>
                <a:highlight>
                  <a:srgbClr val="FFFFFF"/>
                </a:highlight>
              </a:rPr>
              <a:t>Load data vào Power Query </a:t>
            </a:r>
            <a:endParaRPr sz="2000">
              <a:solidFill>
                <a:srgbClr val="050505"/>
              </a:solidFill>
              <a:highlight>
                <a:srgbClr val="FFFFFF"/>
              </a:highlight>
            </a:endParaRPr>
          </a:p>
        </p:txBody>
      </p:sp>
      <p:pic>
        <p:nvPicPr>
          <p:cNvPr id="198" name="Google Shape;198;p26"/>
          <p:cNvPicPr preferRelativeResize="0"/>
          <p:nvPr/>
        </p:nvPicPr>
        <p:blipFill>
          <a:blip r:embed="rId3">
            <a:alphaModFix/>
          </a:blip>
          <a:stretch>
            <a:fillRect/>
          </a:stretch>
        </p:blipFill>
        <p:spPr>
          <a:xfrm>
            <a:off x="2976525" y="905650"/>
            <a:ext cx="5117399" cy="387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204" name="Google Shape;204;p27"/>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05" name="Google Shape;205;p27"/>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06" name="Google Shape;206;p27"/>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07" name="Google Shape;207;p27"/>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Tiền xử lý dữ liệu</a:t>
            </a:r>
            <a:endParaRPr sz="2800" b="1" i="0" u="none" strike="noStrike" cap="none">
              <a:solidFill>
                <a:srgbClr val="000000"/>
              </a:solidFill>
              <a:latin typeface="Arial"/>
              <a:ea typeface="Arial"/>
              <a:cs typeface="Arial"/>
              <a:sym typeface="Arial"/>
            </a:endParaRPr>
          </a:p>
        </p:txBody>
      </p:sp>
      <p:sp>
        <p:nvSpPr>
          <p:cNvPr id="208" name="Google Shape;208;p27"/>
          <p:cNvSpPr txBox="1"/>
          <p:nvPr/>
        </p:nvSpPr>
        <p:spPr>
          <a:xfrm>
            <a:off x="592175" y="1827138"/>
            <a:ext cx="1904400" cy="1489200"/>
          </a:xfrm>
          <a:prstGeom prst="rect">
            <a:avLst/>
          </a:prstGeom>
          <a:noFill/>
          <a:ln>
            <a:noFill/>
          </a:ln>
        </p:spPr>
        <p:txBody>
          <a:bodyPr spcFirstLastPara="1" wrap="square" lIns="91425" tIns="91425" rIns="91425" bIns="91425" anchor="t" anchorCtr="0">
            <a:spAutoFit/>
          </a:bodyPr>
          <a:lstStyle/>
          <a:p>
            <a:pPr marL="457200" lvl="0" indent="-355600" algn="l" rtl="0">
              <a:lnSpc>
                <a:spcPct val="107916"/>
              </a:lnSpc>
              <a:spcBef>
                <a:spcPts val="0"/>
              </a:spcBef>
              <a:spcAft>
                <a:spcPts val="0"/>
              </a:spcAft>
              <a:buClr>
                <a:srgbClr val="050505"/>
              </a:buClr>
              <a:buSzPts val="2000"/>
              <a:buChar char="●"/>
            </a:pPr>
            <a:r>
              <a:rPr lang="vi" sz="2000">
                <a:solidFill>
                  <a:srgbClr val="050505"/>
                </a:solidFill>
                <a:highlight>
                  <a:srgbClr val="FFFFFF"/>
                </a:highlight>
              </a:rPr>
              <a:t>Loại bỏ các trường giữ liệu trống </a:t>
            </a:r>
            <a:endParaRPr sz="2000">
              <a:solidFill>
                <a:srgbClr val="050505"/>
              </a:solidFill>
              <a:highlight>
                <a:srgbClr val="FFFFFF"/>
              </a:highlight>
            </a:endParaRPr>
          </a:p>
        </p:txBody>
      </p:sp>
      <p:pic>
        <p:nvPicPr>
          <p:cNvPr id="209" name="Google Shape;209;p27"/>
          <p:cNvPicPr preferRelativeResize="0"/>
          <p:nvPr/>
        </p:nvPicPr>
        <p:blipFill>
          <a:blip r:embed="rId3">
            <a:alphaModFix/>
          </a:blip>
          <a:stretch>
            <a:fillRect/>
          </a:stretch>
        </p:blipFill>
        <p:spPr>
          <a:xfrm>
            <a:off x="3272300" y="836700"/>
            <a:ext cx="5238750" cy="1828800"/>
          </a:xfrm>
          <a:prstGeom prst="rect">
            <a:avLst/>
          </a:prstGeom>
          <a:noFill/>
          <a:ln>
            <a:noFill/>
          </a:ln>
        </p:spPr>
      </p:pic>
      <p:pic>
        <p:nvPicPr>
          <p:cNvPr id="210" name="Google Shape;210;p27"/>
          <p:cNvPicPr preferRelativeResize="0"/>
          <p:nvPr/>
        </p:nvPicPr>
        <p:blipFill>
          <a:blip r:embed="rId4">
            <a:alphaModFix/>
          </a:blip>
          <a:stretch>
            <a:fillRect/>
          </a:stretch>
        </p:blipFill>
        <p:spPr>
          <a:xfrm>
            <a:off x="3378838" y="2852425"/>
            <a:ext cx="5025674" cy="204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216" name="Google Shape;216;p28"/>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17" name="Google Shape;217;p28"/>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18" name="Google Shape;218;p28"/>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19" name="Google Shape;219;p28"/>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Tiền xử lý dữ liệu</a:t>
            </a:r>
            <a:endParaRPr sz="2800" b="1" i="0" u="none" strike="noStrike" cap="none">
              <a:solidFill>
                <a:srgbClr val="000000"/>
              </a:solidFill>
              <a:latin typeface="Arial"/>
              <a:ea typeface="Arial"/>
              <a:cs typeface="Arial"/>
              <a:sym typeface="Arial"/>
            </a:endParaRPr>
          </a:p>
        </p:txBody>
      </p:sp>
      <p:sp>
        <p:nvSpPr>
          <p:cNvPr id="220" name="Google Shape;220;p28"/>
          <p:cNvSpPr txBox="1"/>
          <p:nvPr/>
        </p:nvSpPr>
        <p:spPr>
          <a:xfrm>
            <a:off x="467325" y="1494900"/>
            <a:ext cx="2438700" cy="1489200"/>
          </a:xfrm>
          <a:prstGeom prst="rect">
            <a:avLst/>
          </a:prstGeom>
          <a:noFill/>
          <a:ln>
            <a:noFill/>
          </a:ln>
        </p:spPr>
        <p:txBody>
          <a:bodyPr spcFirstLastPara="1" wrap="square" lIns="91425" tIns="91425" rIns="91425" bIns="91425" anchor="t" anchorCtr="0">
            <a:spAutoFit/>
          </a:bodyPr>
          <a:lstStyle/>
          <a:p>
            <a:pPr marL="457200" lvl="0" indent="-355600" algn="l" rtl="0">
              <a:lnSpc>
                <a:spcPct val="107916"/>
              </a:lnSpc>
              <a:spcBef>
                <a:spcPts val="0"/>
              </a:spcBef>
              <a:spcAft>
                <a:spcPts val="0"/>
              </a:spcAft>
              <a:buClr>
                <a:srgbClr val="050505"/>
              </a:buClr>
              <a:buSzPts val="2000"/>
              <a:buChar char="●"/>
            </a:pPr>
            <a:r>
              <a:rPr lang="vi" sz="2000">
                <a:solidFill>
                  <a:srgbClr val="050505"/>
                </a:solidFill>
                <a:highlight>
                  <a:srgbClr val="FFFFFF"/>
                </a:highlight>
              </a:rPr>
              <a:t>Xóa các trường dữ liệu bị bỏ trống, không cần thiết</a:t>
            </a:r>
            <a:endParaRPr sz="2000">
              <a:solidFill>
                <a:srgbClr val="050505"/>
              </a:solidFill>
              <a:highlight>
                <a:srgbClr val="FFFFFF"/>
              </a:highlight>
            </a:endParaRPr>
          </a:p>
        </p:txBody>
      </p:sp>
      <p:pic>
        <p:nvPicPr>
          <p:cNvPr id="221" name="Google Shape;221;p28"/>
          <p:cNvPicPr preferRelativeResize="0"/>
          <p:nvPr/>
        </p:nvPicPr>
        <p:blipFill>
          <a:blip r:embed="rId3">
            <a:alphaModFix/>
          </a:blip>
          <a:stretch>
            <a:fillRect/>
          </a:stretch>
        </p:blipFill>
        <p:spPr>
          <a:xfrm>
            <a:off x="3343200" y="1029300"/>
            <a:ext cx="4648200" cy="1734833"/>
          </a:xfrm>
          <a:prstGeom prst="rect">
            <a:avLst/>
          </a:prstGeom>
          <a:noFill/>
          <a:ln>
            <a:noFill/>
          </a:ln>
        </p:spPr>
      </p:pic>
      <p:pic>
        <p:nvPicPr>
          <p:cNvPr id="222" name="Google Shape;222;p28"/>
          <p:cNvPicPr preferRelativeResize="0"/>
          <p:nvPr/>
        </p:nvPicPr>
        <p:blipFill>
          <a:blip r:embed="rId4">
            <a:alphaModFix/>
          </a:blip>
          <a:stretch>
            <a:fillRect/>
          </a:stretch>
        </p:blipFill>
        <p:spPr>
          <a:xfrm>
            <a:off x="3343200" y="3130300"/>
            <a:ext cx="4648200" cy="171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228" name="Google Shape;228;p29"/>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29" name="Google Shape;229;p29"/>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30" name="Google Shape;230;p29"/>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31" name="Google Shape;231;p29"/>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Tiền xử lý dữ liệu</a:t>
            </a:r>
            <a:endParaRPr sz="2800" b="1" i="0" u="none" strike="noStrike" cap="none">
              <a:solidFill>
                <a:srgbClr val="000000"/>
              </a:solidFill>
              <a:latin typeface="Arial"/>
              <a:ea typeface="Arial"/>
              <a:cs typeface="Arial"/>
              <a:sym typeface="Arial"/>
            </a:endParaRPr>
          </a:p>
        </p:txBody>
      </p:sp>
      <p:sp>
        <p:nvSpPr>
          <p:cNvPr id="232" name="Google Shape;232;p29"/>
          <p:cNvSpPr txBox="1"/>
          <p:nvPr/>
        </p:nvSpPr>
        <p:spPr>
          <a:xfrm>
            <a:off x="467325" y="1494888"/>
            <a:ext cx="1904400" cy="1489200"/>
          </a:xfrm>
          <a:prstGeom prst="rect">
            <a:avLst/>
          </a:prstGeom>
          <a:noFill/>
          <a:ln>
            <a:noFill/>
          </a:ln>
        </p:spPr>
        <p:txBody>
          <a:bodyPr spcFirstLastPara="1" wrap="square" lIns="91425" tIns="91425" rIns="91425" bIns="91425" anchor="t" anchorCtr="0">
            <a:spAutoFit/>
          </a:bodyPr>
          <a:lstStyle/>
          <a:p>
            <a:pPr marL="457200" lvl="0" indent="-355600" algn="l" rtl="0">
              <a:lnSpc>
                <a:spcPct val="107916"/>
              </a:lnSpc>
              <a:spcBef>
                <a:spcPts val="0"/>
              </a:spcBef>
              <a:spcAft>
                <a:spcPts val="0"/>
              </a:spcAft>
              <a:buClr>
                <a:srgbClr val="050505"/>
              </a:buClr>
              <a:buSzPts val="2000"/>
              <a:buChar char="●"/>
            </a:pPr>
            <a:r>
              <a:rPr lang="vi" sz="2000">
                <a:solidFill>
                  <a:srgbClr val="050505"/>
                </a:solidFill>
                <a:highlight>
                  <a:srgbClr val="FFFFFF"/>
                </a:highlight>
              </a:rPr>
              <a:t>Định dạng lại đúng kiểu dữ liệu</a:t>
            </a:r>
            <a:endParaRPr sz="2000">
              <a:solidFill>
                <a:srgbClr val="050505"/>
              </a:solidFill>
              <a:highlight>
                <a:srgbClr val="FFFFFF"/>
              </a:highlight>
            </a:endParaRPr>
          </a:p>
        </p:txBody>
      </p:sp>
      <p:pic>
        <p:nvPicPr>
          <p:cNvPr id="233" name="Google Shape;233;p29"/>
          <p:cNvPicPr preferRelativeResize="0"/>
          <p:nvPr/>
        </p:nvPicPr>
        <p:blipFill>
          <a:blip r:embed="rId3">
            <a:alphaModFix/>
          </a:blip>
          <a:stretch>
            <a:fillRect/>
          </a:stretch>
        </p:blipFill>
        <p:spPr>
          <a:xfrm>
            <a:off x="2524125" y="1151288"/>
            <a:ext cx="6467476" cy="28409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239" name="Google Shape;239;p30"/>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40" name="Google Shape;240;p30"/>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41" name="Google Shape;241;p30"/>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42" name="Google Shape;242;p30"/>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Phân tích dữ liệu</a:t>
            </a:r>
            <a:endParaRPr sz="2800" b="1" i="0" u="none" strike="noStrike" cap="none">
              <a:solidFill>
                <a:srgbClr val="000000"/>
              </a:solidFill>
              <a:latin typeface="Arial"/>
              <a:ea typeface="Arial"/>
              <a:cs typeface="Arial"/>
              <a:sym typeface="Arial"/>
            </a:endParaRPr>
          </a:p>
        </p:txBody>
      </p:sp>
      <p:sp>
        <p:nvSpPr>
          <p:cNvPr id="243" name="Google Shape;243;p30"/>
          <p:cNvSpPr txBox="1"/>
          <p:nvPr/>
        </p:nvSpPr>
        <p:spPr>
          <a:xfrm>
            <a:off x="847475" y="1729950"/>
            <a:ext cx="2151900" cy="16836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endParaRPr sz="2000">
              <a:solidFill>
                <a:srgbClr val="050505"/>
              </a:solidFill>
              <a:highlight>
                <a:srgbClr val="FFFFFF"/>
              </a:highlight>
            </a:endParaRPr>
          </a:p>
          <a:p>
            <a:pPr marL="457200" lvl="0" indent="-381000" algn="l" rtl="0">
              <a:lnSpc>
                <a:spcPct val="107916"/>
              </a:lnSpc>
              <a:spcBef>
                <a:spcPts val="0"/>
              </a:spcBef>
              <a:spcAft>
                <a:spcPts val="0"/>
              </a:spcAft>
              <a:buClr>
                <a:srgbClr val="050505"/>
              </a:buClr>
              <a:buSzPts val="2400"/>
              <a:buChar char="●"/>
            </a:pPr>
            <a:r>
              <a:rPr lang="vi" sz="2400">
                <a:solidFill>
                  <a:srgbClr val="050505"/>
                </a:solidFill>
                <a:highlight>
                  <a:srgbClr val="FFFFFF"/>
                </a:highlight>
              </a:rPr>
              <a:t>Phân tích dữ liệu là gì ?</a:t>
            </a:r>
            <a:endParaRPr sz="2400">
              <a:solidFill>
                <a:srgbClr val="050505"/>
              </a:solidFill>
              <a:highlight>
                <a:srgbClr val="FFFFFF"/>
              </a:highlight>
            </a:endParaRPr>
          </a:p>
        </p:txBody>
      </p:sp>
      <p:pic>
        <p:nvPicPr>
          <p:cNvPr id="244" name="Google Shape;244;p30"/>
          <p:cNvPicPr preferRelativeResize="0"/>
          <p:nvPr/>
        </p:nvPicPr>
        <p:blipFill>
          <a:blip r:embed="rId3">
            <a:alphaModFix/>
          </a:blip>
          <a:stretch>
            <a:fillRect/>
          </a:stretch>
        </p:blipFill>
        <p:spPr>
          <a:xfrm>
            <a:off x="3202848" y="1394038"/>
            <a:ext cx="5418500" cy="321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250" name="Google Shape;250;p31"/>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51" name="Google Shape;251;p31"/>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52" name="Google Shape;252;p31"/>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53" name="Google Shape;253;p31"/>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Phân tích dữ liệu</a:t>
            </a:r>
            <a:endParaRPr sz="2800" b="1" i="0" u="none" strike="noStrike" cap="none">
              <a:solidFill>
                <a:srgbClr val="000000"/>
              </a:solidFill>
              <a:latin typeface="Arial"/>
              <a:ea typeface="Arial"/>
              <a:cs typeface="Arial"/>
              <a:sym typeface="Arial"/>
            </a:endParaRPr>
          </a:p>
        </p:txBody>
      </p:sp>
      <p:sp>
        <p:nvSpPr>
          <p:cNvPr id="254" name="Google Shape;254;p31"/>
          <p:cNvSpPr txBox="1"/>
          <p:nvPr/>
        </p:nvSpPr>
        <p:spPr>
          <a:xfrm>
            <a:off x="212025" y="2010200"/>
            <a:ext cx="2769900" cy="18465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r>
              <a:rPr lang="vi" sz="2000">
                <a:solidFill>
                  <a:srgbClr val="050505"/>
                </a:solidFill>
                <a:highlight>
                  <a:srgbClr val="FFFFFF"/>
                </a:highlight>
              </a:rPr>
              <a:t>3 giai đoạn phân tích: </a:t>
            </a:r>
            <a:endParaRPr sz="2000">
              <a:solidFill>
                <a:srgbClr val="050505"/>
              </a:solidFill>
              <a:highlight>
                <a:srgbClr val="FFFFFF"/>
              </a:highlight>
            </a:endParaRPr>
          </a:p>
          <a:p>
            <a:pPr marL="457200" lvl="0" indent="-355600" algn="l" rtl="0">
              <a:lnSpc>
                <a:spcPct val="107916"/>
              </a:lnSpc>
              <a:spcBef>
                <a:spcPts val="0"/>
              </a:spcBef>
              <a:spcAft>
                <a:spcPts val="0"/>
              </a:spcAft>
              <a:buClr>
                <a:schemeClr val="dk1"/>
              </a:buClr>
              <a:buSzPts val="2000"/>
              <a:buChar char="●"/>
            </a:pPr>
            <a:r>
              <a:rPr lang="vi" sz="2000">
                <a:solidFill>
                  <a:schemeClr val="dk1"/>
                </a:solidFill>
              </a:rPr>
              <a:t>Phân tích mô tả</a:t>
            </a:r>
            <a:endParaRPr sz="2000">
              <a:solidFill>
                <a:schemeClr val="dk1"/>
              </a:solidFill>
            </a:endParaRPr>
          </a:p>
          <a:p>
            <a:pPr marL="457200" lvl="0" indent="-355600" algn="l" rtl="0">
              <a:lnSpc>
                <a:spcPct val="112000"/>
              </a:lnSpc>
              <a:spcBef>
                <a:spcPts val="0"/>
              </a:spcBef>
              <a:spcAft>
                <a:spcPts val="0"/>
              </a:spcAft>
              <a:buClr>
                <a:srgbClr val="050505"/>
              </a:buClr>
              <a:buSzPts val="2000"/>
              <a:buChar char="●"/>
            </a:pPr>
            <a:r>
              <a:rPr lang="vi" sz="2000">
                <a:solidFill>
                  <a:schemeClr val="dk1"/>
                </a:solidFill>
              </a:rPr>
              <a:t>Phân tích dự đoán.</a:t>
            </a:r>
            <a:endParaRPr sz="2000">
              <a:solidFill>
                <a:schemeClr val="dk1"/>
              </a:solidFill>
            </a:endParaRPr>
          </a:p>
          <a:p>
            <a:pPr marL="457200" lvl="0" indent="-355600" algn="l" rtl="0">
              <a:lnSpc>
                <a:spcPct val="115000"/>
              </a:lnSpc>
              <a:spcBef>
                <a:spcPts val="0"/>
              </a:spcBef>
              <a:spcAft>
                <a:spcPts val="0"/>
              </a:spcAft>
              <a:buClr>
                <a:srgbClr val="050505"/>
              </a:buClr>
              <a:buSzPts val="2000"/>
              <a:buChar char="●"/>
            </a:pPr>
            <a:r>
              <a:rPr lang="vi" sz="2000">
                <a:solidFill>
                  <a:schemeClr val="dk1"/>
                </a:solidFill>
              </a:rPr>
              <a:t>Phân tích đề xuất.</a:t>
            </a:r>
            <a:endParaRPr sz="2000">
              <a:solidFill>
                <a:srgbClr val="050505"/>
              </a:solidFill>
              <a:highlight>
                <a:srgbClr val="FFFFFF"/>
              </a:highlight>
            </a:endParaRPr>
          </a:p>
        </p:txBody>
      </p:sp>
      <p:pic>
        <p:nvPicPr>
          <p:cNvPr id="255" name="Google Shape;255;p31"/>
          <p:cNvPicPr preferRelativeResize="0"/>
          <p:nvPr/>
        </p:nvPicPr>
        <p:blipFill>
          <a:blip r:embed="rId3">
            <a:alphaModFix/>
          </a:blip>
          <a:stretch>
            <a:fillRect/>
          </a:stretch>
        </p:blipFill>
        <p:spPr>
          <a:xfrm>
            <a:off x="3060825" y="1029300"/>
            <a:ext cx="5856650" cy="3660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261" name="Google Shape;261;p32"/>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62" name="Google Shape;262;p32"/>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63" name="Google Shape;263;p32"/>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64" name="Google Shape;264;p32"/>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Dữ liệu ban đầu</a:t>
            </a:r>
            <a:endParaRPr sz="2800" b="1" i="0" u="none" strike="noStrike" cap="none">
              <a:solidFill>
                <a:srgbClr val="000000"/>
              </a:solidFill>
              <a:latin typeface="Arial"/>
              <a:ea typeface="Arial"/>
              <a:cs typeface="Arial"/>
              <a:sym typeface="Arial"/>
            </a:endParaRPr>
          </a:p>
        </p:txBody>
      </p:sp>
      <p:sp>
        <p:nvSpPr>
          <p:cNvPr id="265" name="Google Shape;265;p32"/>
          <p:cNvSpPr txBox="1"/>
          <p:nvPr/>
        </p:nvSpPr>
        <p:spPr>
          <a:xfrm>
            <a:off x="592175" y="2140400"/>
            <a:ext cx="2040000" cy="952800"/>
          </a:xfrm>
          <a:prstGeom prst="rect">
            <a:avLst/>
          </a:prstGeom>
          <a:noFill/>
          <a:ln>
            <a:noFill/>
          </a:ln>
        </p:spPr>
        <p:txBody>
          <a:bodyPr spcFirstLastPara="1" wrap="square" lIns="91425" tIns="91425" rIns="91425" bIns="91425" anchor="t" anchorCtr="0">
            <a:spAutoFit/>
          </a:bodyPr>
          <a:lstStyle/>
          <a:p>
            <a:pPr marL="457200" lvl="0" indent="-381000" algn="l" rtl="0">
              <a:lnSpc>
                <a:spcPct val="107916"/>
              </a:lnSpc>
              <a:spcBef>
                <a:spcPts val="0"/>
              </a:spcBef>
              <a:spcAft>
                <a:spcPts val="0"/>
              </a:spcAft>
              <a:buClr>
                <a:schemeClr val="dk1"/>
              </a:buClr>
              <a:buSzPts val="2400"/>
              <a:buChar char="●"/>
            </a:pPr>
            <a:r>
              <a:rPr lang="vi" sz="2400">
                <a:solidFill>
                  <a:schemeClr val="dk1"/>
                </a:solidFill>
              </a:rPr>
              <a:t>Báo cáo phân tích</a:t>
            </a:r>
            <a:endParaRPr sz="2400"/>
          </a:p>
        </p:txBody>
      </p:sp>
      <p:pic>
        <p:nvPicPr>
          <p:cNvPr id="266" name="Google Shape;266;p32"/>
          <p:cNvPicPr preferRelativeResize="0"/>
          <p:nvPr/>
        </p:nvPicPr>
        <p:blipFill>
          <a:blip r:embed="rId3">
            <a:alphaModFix/>
          </a:blip>
          <a:stretch>
            <a:fillRect/>
          </a:stretch>
        </p:blipFill>
        <p:spPr>
          <a:xfrm>
            <a:off x="2771125" y="1029300"/>
            <a:ext cx="5353724" cy="383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75" name="Google Shape;75;p15"/>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76" name="Google Shape;76;p15"/>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77" name="Google Shape;77;p15"/>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78" name="Google Shape;78;p15"/>
          <p:cNvSpPr txBox="1"/>
          <p:nvPr/>
        </p:nvSpPr>
        <p:spPr>
          <a:xfrm>
            <a:off x="1149700" y="336600"/>
            <a:ext cx="37872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Nội Dung Trình Bày</a:t>
            </a:r>
            <a:endParaRPr sz="2800" b="1" i="0" u="none" strike="noStrike" cap="none">
              <a:solidFill>
                <a:srgbClr val="000000"/>
              </a:solidFill>
              <a:latin typeface="Arial"/>
              <a:ea typeface="Arial"/>
              <a:cs typeface="Arial"/>
              <a:sym typeface="Arial"/>
            </a:endParaRPr>
          </a:p>
        </p:txBody>
      </p:sp>
      <p:sp>
        <p:nvSpPr>
          <p:cNvPr id="79" name="Google Shape;79;p15"/>
          <p:cNvSpPr txBox="1"/>
          <p:nvPr/>
        </p:nvSpPr>
        <p:spPr>
          <a:xfrm>
            <a:off x="1021425" y="1524738"/>
            <a:ext cx="593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a:t>1. Giới thiệu bài toán, vai trò, ý nghĩa bài toán</a:t>
            </a:r>
            <a:endParaRPr sz="2000"/>
          </a:p>
        </p:txBody>
      </p:sp>
      <p:sp>
        <p:nvSpPr>
          <p:cNvPr id="80" name="Google Shape;80;p15"/>
          <p:cNvSpPr txBox="1"/>
          <p:nvPr/>
        </p:nvSpPr>
        <p:spPr>
          <a:xfrm>
            <a:off x="1048725" y="2058550"/>
            <a:ext cx="740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a:t>2. Tiền xử lý và phân tích dữ liệu</a:t>
            </a:r>
            <a:endParaRPr sz="2000"/>
          </a:p>
        </p:txBody>
      </p:sp>
      <p:sp>
        <p:nvSpPr>
          <p:cNvPr id="81" name="Google Shape;81;p15"/>
          <p:cNvSpPr txBox="1"/>
          <p:nvPr/>
        </p:nvSpPr>
        <p:spPr>
          <a:xfrm>
            <a:off x="1048725" y="2592363"/>
            <a:ext cx="7405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a:t>3. Nghiên cứu một số phương pháp dự báo dữ liệu dạng chuỗi thời gian.</a:t>
            </a:r>
            <a:endParaRPr sz="2000"/>
          </a:p>
        </p:txBody>
      </p:sp>
      <p:sp>
        <p:nvSpPr>
          <p:cNvPr id="82" name="Google Shape;82;p15"/>
          <p:cNvSpPr txBox="1"/>
          <p:nvPr/>
        </p:nvSpPr>
        <p:spPr>
          <a:xfrm>
            <a:off x="1048725" y="3300763"/>
            <a:ext cx="593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a:t>4. Giao diện người dùng và Demo</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272" name="Google Shape;272;p33"/>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73" name="Google Shape;273;p33"/>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74" name="Google Shape;274;p33"/>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75" name="Google Shape;275;p33"/>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Khảo sát nghiệp vụ</a:t>
            </a:r>
            <a:endParaRPr sz="2800" b="1" i="0" u="none" strike="noStrike" cap="none">
              <a:solidFill>
                <a:srgbClr val="000000"/>
              </a:solidFill>
              <a:latin typeface="Arial"/>
              <a:ea typeface="Arial"/>
              <a:cs typeface="Arial"/>
              <a:sym typeface="Arial"/>
            </a:endParaRPr>
          </a:p>
        </p:txBody>
      </p:sp>
      <p:sp>
        <p:nvSpPr>
          <p:cNvPr id="276" name="Google Shape;276;p33"/>
          <p:cNvSpPr txBox="1"/>
          <p:nvPr/>
        </p:nvSpPr>
        <p:spPr>
          <a:xfrm>
            <a:off x="1077450" y="1229950"/>
            <a:ext cx="6989100" cy="32166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r>
              <a:rPr lang="vi" sz="2000">
                <a:solidFill>
                  <a:srgbClr val="050505"/>
                </a:solidFill>
                <a:highlight>
                  <a:srgbClr val="FFFFFF"/>
                </a:highlight>
              </a:rPr>
              <a:t>Cửa hàng cung cấp đơn hàng:</a:t>
            </a:r>
            <a:r>
              <a:rPr lang="vi" sz="2400">
                <a:solidFill>
                  <a:srgbClr val="050505"/>
                </a:solidFill>
                <a:highlight>
                  <a:srgbClr val="FFFFFF"/>
                </a:highlight>
              </a:rPr>
              <a:t>  </a:t>
            </a:r>
            <a:endParaRPr sz="2400">
              <a:solidFill>
                <a:srgbClr val="050505"/>
              </a:solidFill>
              <a:highlight>
                <a:srgbClr val="FFFFFF"/>
              </a:highlight>
            </a:endParaRPr>
          </a:p>
          <a:p>
            <a:pPr marL="809999"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Đơn hàng được đặt tại cửa hàng ở Thành phố? Tiểu bang? Quốc gia? Khu vực? Thị trường nào? </a:t>
            </a:r>
            <a:endParaRPr sz="2000">
              <a:solidFill>
                <a:srgbClr val="050505"/>
              </a:solidFill>
              <a:highlight>
                <a:srgbClr val="FFFFFF"/>
              </a:highlight>
            </a:endParaRPr>
          </a:p>
          <a:p>
            <a:pPr marL="809999" lvl="0" indent="0" algn="just" rtl="0">
              <a:lnSpc>
                <a:spcPct val="107916"/>
              </a:lnSpc>
              <a:spcBef>
                <a:spcPts val="0"/>
              </a:spcBef>
              <a:spcAft>
                <a:spcPts val="0"/>
              </a:spcAft>
              <a:buNone/>
            </a:pPr>
            <a:endParaRPr sz="2000">
              <a:solidFill>
                <a:srgbClr val="050505"/>
              </a:solidFill>
              <a:highlight>
                <a:srgbClr val="FFFFFF"/>
              </a:highlight>
            </a:endParaRPr>
          </a:p>
          <a:p>
            <a:pPr marL="0" lvl="0" indent="0" algn="just" rtl="0">
              <a:lnSpc>
                <a:spcPct val="107916"/>
              </a:lnSpc>
              <a:spcBef>
                <a:spcPts val="0"/>
              </a:spcBef>
              <a:spcAft>
                <a:spcPts val="0"/>
              </a:spcAft>
              <a:buNone/>
            </a:pPr>
            <a:r>
              <a:rPr lang="vi" sz="2000">
                <a:solidFill>
                  <a:srgbClr val="050505"/>
                </a:solidFill>
                <a:highlight>
                  <a:srgbClr val="FFFFFF"/>
                </a:highlight>
              </a:rPr>
              <a:t> Chi tiết sản phẩm của đơn hàng:</a:t>
            </a:r>
            <a:endParaRPr sz="2000">
              <a:solidFill>
                <a:srgbClr val="050505"/>
              </a:solidFill>
              <a:highlight>
                <a:srgbClr val="FFFFFF"/>
              </a:highlight>
            </a:endParaRPr>
          </a:p>
          <a:p>
            <a:pPr marL="809999"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Sản phẩm thuộc Chủng loại? Bộ phận? Nhóm bộ phận nào? </a:t>
            </a:r>
            <a:endParaRPr sz="2000">
              <a:solidFill>
                <a:srgbClr val="050505"/>
              </a:solidFill>
              <a:highlight>
                <a:srgbClr val="FFFFFF"/>
              </a:highlight>
            </a:endParaRPr>
          </a:p>
          <a:p>
            <a:pPr marL="809999"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Đơn giá của sản phẩm là bao nhiêu? </a:t>
            </a:r>
            <a:endParaRPr sz="2000">
              <a:solidFill>
                <a:srgbClr val="050505"/>
              </a:solidFill>
              <a:highlight>
                <a:srgbClr val="FFFFFF"/>
              </a:highlight>
            </a:endParaRPr>
          </a:p>
          <a:p>
            <a:pPr marL="809999"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Số lượng của mỗi sản phẩm được đặt là</a:t>
            </a:r>
            <a:endParaRPr sz="2000">
              <a:solidFill>
                <a:srgbClr val="050505"/>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282" name="Google Shape;282;p34"/>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83" name="Google Shape;283;p34"/>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84" name="Google Shape;284;p34"/>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85" name="Google Shape;285;p34"/>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Khảo sát nghiệp vụ</a:t>
            </a:r>
            <a:endParaRPr sz="2800" b="1" i="0" u="none" strike="noStrike" cap="none">
              <a:solidFill>
                <a:srgbClr val="000000"/>
              </a:solidFill>
              <a:latin typeface="Arial"/>
              <a:ea typeface="Arial"/>
              <a:cs typeface="Arial"/>
              <a:sym typeface="Arial"/>
            </a:endParaRPr>
          </a:p>
        </p:txBody>
      </p:sp>
      <p:sp>
        <p:nvSpPr>
          <p:cNvPr id="286" name="Google Shape;286;p34"/>
          <p:cNvSpPr txBox="1"/>
          <p:nvPr/>
        </p:nvSpPr>
        <p:spPr>
          <a:xfrm>
            <a:off x="1077450" y="1229950"/>
            <a:ext cx="6989100" cy="18213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r>
              <a:rPr lang="vi" sz="2000">
                <a:solidFill>
                  <a:srgbClr val="050505"/>
                </a:solidFill>
                <a:highlight>
                  <a:srgbClr val="FFFFFF"/>
                </a:highlight>
              </a:rPr>
              <a:t>Thông tin về khách hàng: </a:t>
            </a:r>
            <a:endParaRPr sz="2000">
              <a:solidFill>
                <a:srgbClr val="050505"/>
              </a:solidFill>
              <a:highlight>
                <a:srgbClr val="FFFFFF"/>
              </a:highlight>
            </a:endParaRPr>
          </a:p>
          <a:p>
            <a:pPr marL="457200"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Họ và tên khách hàng</a:t>
            </a:r>
            <a:endParaRPr sz="2000">
              <a:solidFill>
                <a:srgbClr val="050505"/>
              </a:solidFill>
              <a:highlight>
                <a:srgbClr val="FFFFFF"/>
              </a:highlight>
            </a:endParaRPr>
          </a:p>
          <a:p>
            <a:pPr marL="457200"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Địa chỉ khách hàng (Quốc gia, tiểu bang, thành phố, đường </a:t>
            </a:r>
            <a:endParaRPr sz="2000">
              <a:solidFill>
                <a:srgbClr val="050505"/>
              </a:solidFill>
              <a:highlight>
                <a:srgbClr val="FFFFFF"/>
              </a:highlight>
            </a:endParaRPr>
          </a:p>
          <a:p>
            <a:pPr marL="457200"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Phân khúc khách hàng</a:t>
            </a:r>
            <a:endParaRPr sz="2000">
              <a:solidFill>
                <a:srgbClr val="050505"/>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292" name="Google Shape;292;p35"/>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93" name="Google Shape;293;p35"/>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94" name="Google Shape;294;p35"/>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95" name="Google Shape;295;p35"/>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Phân tích dữ liệu</a:t>
            </a:r>
            <a:endParaRPr sz="2800" b="1" i="0" u="none" strike="noStrike" cap="none">
              <a:solidFill>
                <a:srgbClr val="000000"/>
              </a:solidFill>
              <a:latin typeface="Arial"/>
              <a:ea typeface="Arial"/>
              <a:cs typeface="Arial"/>
              <a:sym typeface="Arial"/>
            </a:endParaRPr>
          </a:p>
        </p:txBody>
      </p:sp>
      <p:sp>
        <p:nvSpPr>
          <p:cNvPr id="296" name="Google Shape;296;p35"/>
          <p:cNvSpPr txBox="1"/>
          <p:nvPr/>
        </p:nvSpPr>
        <p:spPr>
          <a:xfrm>
            <a:off x="309550" y="2082625"/>
            <a:ext cx="2082600" cy="11571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endParaRPr sz="2000">
              <a:solidFill>
                <a:srgbClr val="050505"/>
              </a:solidFill>
              <a:highlight>
                <a:srgbClr val="FFFFFF"/>
              </a:highlight>
            </a:endParaRPr>
          </a:p>
          <a:p>
            <a:pPr marL="457200"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Product Overview</a:t>
            </a:r>
            <a:endParaRPr sz="2000">
              <a:solidFill>
                <a:srgbClr val="050505"/>
              </a:solidFill>
              <a:highlight>
                <a:srgbClr val="FFFFFF"/>
              </a:highlight>
            </a:endParaRPr>
          </a:p>
        </p:txBody>
      </p:sp>
      <p:pic>
        <p:nvPicPr>
          <p:cNvPr id="297" name="Google Shape;297;p35"/>
          <p:cNvPicPr preferRelativeResize="0"/>
          <p:nvPr/>
        </p:nvPicPr>
        <p:blipFill>
          <a:blip r:embed="rId3">
            <a:alphaModFix/>
          </a:blip>
          <a:stretch>
            <a:fillRect/>
          </a:stretch>
        </p:blipFill>
        <p:spPr>
          <a:xfrm>
            <a:off x="2092375" y="1143150"/>
            <a:ext cx="6536987" cy="3677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303" name="Google Shape;303;p36"/>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04" name="Google Shape;304;p36"/>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05" name="Google Shape;305;p36"/>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06" name="Google Shape;306;p36"/>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Phân tích dữ liệu</a:t>
            </a:r>
            <a:endParaRPr sz="2800" b="1" i="0" u="none" strike="noStrike" cap="none">
              <a:solidFill>
                <a:srgbClr val="000000"/>
              </a:solidFill>
              <a:latin typeface="Arial"/>
              <a:ea typeface="Arial"/>
              <a:cs typeface="Arial"/>
              <a:sym typeface="Arial"/>
            </a:endParaRPr>
          </a:p>
        </p:txBody>
      </p:sp>
      <p:sp>
        <p:nvSpPr>
          <p:cNvPr id="307" name="Google Shape;307;p36"/>
          <p:cNvSpPr txBox="1"/>
          <p:nvPr/>
        </p:nvSpPr>
        <p:spPr>
          <a:xfrm>
            <a:off x="309550" y="2082625"/>
            <a:ext cx="2082600" cy="11571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endParaRPr sz="2000">
              <a:solidFill>
                <a:srgbClr val="050505"/>
              </a:solidFill>
              <a:highlight>
                <a:srgbClr val="FFFFFF"/>
              </a:highlight>
            </a:endParaRPr>
          </a:p>
          <a:p>
            <a:pPr marL="457200"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Customer Overview</a:t>
            </a:r>
            <a:endParaRPr sz="2000">
              <a:solidFill>
                <a:srgbClr val="050505"/>
              </a:solidFill>
              <a:highlight>
                <a:srgbClr val="FFFFFF"/>
              </a:highlight>
            </a:endParaRPr>
          </a:p>
        </p:txBody>
      </p:sp>
      <p:pic>
        <p:nvPicPr>
          <p:cNvPr id="308" name="Google Shape;308;p36"/>
          <p:cNvPicPr preferRelativeResize="0"/>
          <p:nvPr/>
        </p:nvPicPr>
        <p:blipFill>
          <a:blip r:embed="rId3">
            <a:alphaModFix/>
          </a:blip>
          <a:stretch>
            <a:fillRect/>
          </a:stretch>
        </p:blipFill>
        <p:spPr>
          <a:xfrm>
            <a:off x="2092375" y="1143150"/>
            <a:ext cx="6536987" cy="3677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314" name="Google Shape;314;p37"/>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15" name="Google Shape;315;p37"/>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16" name="Google Shape;316;p37"/>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17" name="Google Shape;317;p37"/>
          <p:cNvSpPr txBox="1"/>
          <p:nvPr/>
        </p:nvSpPr>
        <p:spPr>
          <a:xfrm>
            <a:off x="1149700" y="336600"/>
            <a:ext cx="28143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Bài toán 2</a:t>
            </a:r>
            <a:endParaRPr sz="2800" b="1"/>
          </a:p>
        </p:txBody>
      </p:sp>
      <p:sp>
        <p:nvSpPr>
          <p:cNvPr id="318" name="Google Shape;318;p37"/>
          <p:cNvSpPr txBox="1"/>
          <p:nvPr/>
        </p:nvSpPr>
        <p:spPr>
          <a:xfrm>
            <a:off x="1021425" y="1386175"/>
            <a:ext cx="7222800" cy="2979000"/>
          </a:xfrm>
          <a:prstGeom prst="rect">
            <a:avLst/>
          </a:prstGeom>
          <a:noFill/>
          <a:ln>
            <a:noFill/>
          </a:ln>
        </p:spPr>
        <p:txBody>
          <a:bodyPr spcFirstLastPara="1" wrap="square" lIns="91425" tIns="91425" rIns="91425" bIns="91425" anchor="t" anchorCtr="0">
            <a:noAutofit/>
          </a:bodyPr>
          <a:lstStyle/>
          <a:p>
            <a:pPr marL="0" lvl="0" indent="269999" algn="just" rtl="0">
              <a:lnSpc>
                <a:spcPct val="115000"/>
              </a:lnSpc>
              <a:spcBef>
                <a:spcPts val="0"/>
              </a:spcBef>
              <a:spcAft>
                <a:spcPts val="0"/>
              </a:spcAft>
              <a:buNone/>
            </a:pPr>
            <a:r>
              <a:rPr lang="vi" sz="2000">
                <a:solidFill>
                  <a:schemeClr val="dk1"/>
                </a:solidFill>
              </a:rPr>
              <a:t>Trong </a:t>
            </a:r>
            <a:r>
              <a:rPr lang="vi" sz="2000" b="1">
                <a:solidFill>
                  <a:schemeClr val="dk1"/>
                </a:solidFill>
              </a:rPr>
              <a:t>Bài toán 2</a:t>
            </a:r>
            <a:r>
              <a:rPr lang="vi" sz="2000">
                <a:solidFill>
                  <a:schemeClr val="dk1"/>
                </a:solidFill>
              </a:rPr>
              <a:t>, chúng ta sẽ tập trung tìm hiểu các phương pháp phân tích, dự báo dữ liệu kinh doanh dạng chuỗi thời gian. </a:t>
            </a:r>
            <a:endParaRPr sz="2000">
              <a:solidFill>
                <a:schemeClr val="dk1"/>
              </a:solidFill>
            </a:endParaRPr>
          </a:p>
          <a:p>
            <a:pPr marL="899999" lvl="0" indent="-355599" algn="just" rtl="0">
              <a:lnSpc>
                <a:spcPct val="115000"/>
              </a:lnSpc>
              <a:spcBef>
                <a:spcPts val="0"/>
              </a:spcBef>
              <a:spcAft>
                <a:spcPts val="0"/>
              </a:spcAft>
              <a:buClr>
                <a:schemeClr val="dk1"/>
              </a:buClr>
              <a:buSzPts val="2000"/>
              <a:buAutoNum type="arabicPeriod"/>
            </a:pPr>
            <a:r>
              <a:rPr lang="vi" sz="2000">
                <a:solidFill>
                  <a:schemeClr val="dk1"/>
                </a:solidFill>
              </a:rPr>
              <a:t>Giới thiệu về dữ liệu chuỗi thời gian</a:t>
            </a:r>
            <a:endParaRPr sz="2000">
              <a:solidFill>
                <a:schemeClr val="dk1"/>
              </a:solidFill>
            </a:endParaRPr>
          </a:p>
          <a:p>
            <a:pPr marL="899999" lvl="0" indent="-355599" algn="just" rtl="0">
              <a:lnSpc>
                <a:spcPct val="115000"/>
              </a:lnSpc>
              <a:spcBef>
                <a:spcPts val="0"/>
              </a:spcBef>
              <a:spcAft>
                <a:spcPts val="0"/>
              </a:spcAft>
              <a:buClr>
                <a:schemeClr val="dk1"/>
              </a:buClr>
              <a:buSzPts val="2000"/>
              <a:buAutoNum type="arabicPeriod"/>
            </a:pPr>
            <a:r>
              <a:rPr lang="vi" sz="2000">
                <a:solidFill>
                  <a:schemeClr val="dk1"/>
                </a:solidFill>
              </a:rPr>
              <a:t>Các mô hình dự báo</a:t>
            </a:r>
            <a:endParaRPr sz="2000">
              <a:solidFill>
                <a:schemeClr val="dk1"/>
              </a:solidFill>
            </a:endParaRPr>
          </a:p>
        </p:txBody>
      </p:sp>
      <p:sp>
        <p:nvSpPr>
          <p:cNvPr id="319" name="Google Shape;319;p37"/>
          <p:cNvSpPr txBox="1"/>
          <p:nvPr/>
        </p:nvSpPr>
        <p:spPr>
          <a:xfrm>
            <a:off x="2225200" y="340475"/>
            <a:ext cx="18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325" name="Google Shape;325;p38"/>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26" name="Google Shape;326;p38"/>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27" name="Google Shape;327;p38"/>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28" name="Google Shape;328;p38"/>
          <p:cNvSpPr txBox="1"/>
          <p:nvPr/>
        </p:nvSpPr>
        <p:spPr>
          <a:xfrm>
            <a:off x="1101075" y="336600"/>
            <a:ext cx="42612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Dữ liệu chuỗi thời gian</a:t>
            </a:r>
            <a:endParaRPr sz="2800" b="1"/>
          </a:p>
        </p:txBody>
      </p:sp>
      <p:sp>
        <p:nvSpPr>
          <p:cNvPr id="329" name="Google Shape;329;p38"/>
          <p:cNvSpPr txBox="1"/>
          <p:nvPr/>
        </p:nvSpPr>
        <p:spPr>
          <a:xfrm>
            <a:off x="847475" y="1123388"/>
            <a:ext cx="19797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AutoNum type="arabicPeriod"/>
            </a:pPr>
            <a:r>
              <a:rPr lang="vi" sz="1800" b="1"/>
              <a:t>Giới thiệu</a:t>
            </a:r>
            <a:endParaRPr sz="1800" b="1"/>
          </a:p>
        </p:txBody>
      </p:sp>
      <p:pic>
        <p:nvPicPr>
          <p:cNvPr id="330" name="Google Shape;330;p38"/>
          <p:cNvPicPr preferRelativeResize="0"/>
          <p:nvPr/>
        </p:nvPicPr>
        <p:blipFill>
          <a:blip r:embed="rId3">
            <a:alphaModFix/>
          </a:blip>
          <a:stretch>
            <a:fillRect/>
          </a:stretch>
        </p:blipFill>
        <p:spPr>
          <a:xfrm>
            <a:off x="4353050" y="1580375"/>
            <a:ext cx="4553399" cy="2646625"/>
          </a:xfrm>
          <a:prstGeom prst="rect">
            <a:avLst/>
          </a:prstGeom>
          <a:noFill/>
          <a:ln>
            <a:noFill/>
          </a:ln>
        </p:spPr>
      </p:pic>
      <p:sp>
        <p:nvSpPr>
          <p:cNvPr id="331" name="Google Shape;331;p38"/>
          <p:cNvSpPr txBox="1"/>
          <p:nvPr/>
        </p:nvSpPr>
        <p:spPr>
          <a:xfrm>
            <a:off x="4353125" y="4389600"/>
            <a:ext cx="455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t>Biểu đồ Giá trị cổ phiếu HPG</a:t>
            </a:r>
            <a:endParaRPr/>
          </a:p>
        </p:txBody>
      </p:sp>
      <p:sp>
        <p:nvSpPr>
          <p:cNvPr id="332" name="Google Shape;332;p38"/>
          <p:cNvSpPr txBox="1"/>
          <p:nvPr/>
        </p:nvSpPr>
        <p:spPr>
          <a:xfrm>
            <a:off x="467325" y="1679200"/>
            <a:ext cx="3581700" cy="22320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SzPts val="1900"/>
              <a:buChar char="●"/>
            </a:pPr>
            <a:r>
              <a:rPr lang="vi" sz="1900"/>
              <a:t>Dữ liệu chuỗi thời gian được định nghĩa là những điểm dữ liệu đã được đánh index theo thời gian và có khoảng cách điều nhau giữa những quan sát liên tiếp.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338" name="Google Shape;338;p39"/>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39" name="Google Shape;339;p39"/>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40" name="Google Shape;340;p39"/>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41" name="Google Shape;341;p39"/>
          <p:cNvSpPr txBox="1"/>
          <p:nvPr/>
        </p:nvSpPr>
        <p:spPr>
          <a:xfrm>
            <a:off x="1101075" y="336600"/>
            <a:ext cx="42612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Dữ liệu chuỗi thời gian</a:t>
            </a:r>
            <a:endParaRPr sz="2800" b="1"/>
          </a:p>
        </p:txBody>
      </p:sp>
      <p:sp>
        <p:nvSpPr>
          <p:cNvPr id="342" name="Google Shape;342;p39"/>
          <p:cNvSpPr txBox="1"/>
          <p:nvPr/>
        </p:nvSpPr>
        <p:spPr>
          <a:xfrm>
            <a:off x="847475" y="1176138"/>
            <a:ext cx="207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b="1"/>
              <a:t>2.	Đặc điểm</a:t>
            </a:r>
            <a:endParaRPr sz="2000" b="1"/>
          </a:p>
        </p:txBody>
      </p:sp>
      <p:pic>
        <p:nvPicPr>
          <p:cNvPr id="343" name="Google Shape;343;p39"/>
          <p:cNvPicPr preferRelativeResize="0"/>
          <p:nvPr/>
        </p:nvPicPr>
        <p:blipFill>
          <a:blip r:embed="rId3">
            <a:alphaModFix/>
          </a:blip>
          <a:stretch>
            <a:fillRect/>
          </a:stretch>
        </p:blipFill>
        <p:spPr>
          <a:xfrm>
            <a:off x="4424525" y="1511975"/>
            <a:ext cx="4567075" cy="2646600"/>
          </a:xfrm>
          <a:prstGeom prst="rect">
            <a:avLst/>
          </a:prstGeom>
          <a:noFill/>
          <a:ln>
            <a:noFill/>
          </a:ln>
        </p:spPr>
      </p:pic>
      <p:sp>
        <p:nvSpPr>
          <p:cNvPr id="344" name="Google Shape;344;p39"/>
          <p:cNvSpPr txBox="1"/>
          <p:nvPr/>
        </p:nvSpPr>
        <p:spPr>
          <a:xfrm>
            <a:off x="4669275" y="4340975"/>
            <a:ext cx="4261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t>Đồ thị về yếu tố xu hướng trong chuỗi thời gian của chuỗi giá.</a:t>
            </a:r>
            <a:endParaRPr/>
          </a:p>
        </p:txBody>
      </p:sp>
      <p:sp>
        <p:nvSpPr>
          <p:cNvPr id="345" name="Google Shape;345;p39"/>
          <p:cNvSpPr txBox="1"/>
          <p:nvPr/>
        </p:nvSpPr>
        <p:spPr>
          <a:xfrm>
            <a:off x="532375" y="1784688"/>
            <a:ext cx="35262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vi" sz="2000"/>
              <a:t>Tính xu hướng (Trend)</a:t>
            </a:r>
            <a:endParaRPr sz="2000"/>
          </a:p>
        </p:txBody>
      </p:sp>
      <p:sp>
        <p:nvSpPr>
          <p:cNvPr id="346" name="Google Shape;346;p39"/>
          <p:cNvSpPr txBox="1"/>
          <p:nvPr/>
        </p:nvSpPr>
        <p:spPr>
          <a:xfrm>
            <a:off x="532375" y="2325125"/>
            <a:ext cx="35262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vi" sz="2000"/>
              <a:t>Tính mùa vụ (Seasonal)</a:t>
            </a:r>
            <a:endParaRPr sz="2000"/>
          </a:p>
        </p:txBody>
      </p:sp>
      <p:sp>
        <p:nvSpPr>
          <p:cNvPr id="347" name="Google Shape;347;p39"/>
          <p:cNvSpPr txBox="1"/>
          <p:nvPr/>
        </p:nvSpPr>
        <p:spPr>
          <a:xfrm>
            <a:off x="532375" y="2865575"/>
            <a:ext cx="33291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vi" sz="2000"/>
              <a:t>Tính bất thường (Outliers)</a:t>
            </a:r>
            <a:endParaRPr sz="2000"/>
          </a:p>
        </p:txBody>
      </p:sp>
      <p:sp>
        <p:nvSpPr>
          <p:cNvPr id="348" name="Google Shape;348;p39"/>
          <p:cNvSpPr txBox="1"/>
          <p:nvPr/>
        </p:nvSpPr>
        <p:spPr>
          <a:xfrm>
            <a:off x="532375" y="3665975"/>
            <a:ext cx="33291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vi" sz="2000"/>
              <a:t>Tính dừng</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0"/>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354" name="Google Shape;354;p40"/>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55" name="Google Shape;355;p40"/>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56" name="Google Shape;356;p40"/>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57" name="Google Shape;357;p40"/>
          <p:cNvSpPr txBox="1"/>
          <p:nvPr/>
        </p:nvSpPr>
        <p:spPr>
          <a:xfrm>
            <a:off x="1101075" y="336600"/>
            <a:ext cx="42612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Dữ liệu chuỗi thời gian</a:t>
            </a:r>
            <a:endParaRPr sz="2800" b="1"/>
          </a:p>
        </p:txBody>
      </p:sp>
      <p:sp>
        <p:nvSpPr>
          <p:cNvPr id="358" name="Google Shape;358;p40"/>
          <p:cNvSpPr txBox="1"/>
          <p:nvPr/>
        </p:nvSpPr>
        <p:spPr>
          <a:xfrm>
            <a:off x="4735837" y="4135689"/>
            <a:ext cx="40308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500"/>
              <a:t>Đồ thị về chuỗi nhiệt độ trung bình theo tháng.</a:t>
            </a:r>
            <a:endParaRPr sz="1500"/>
          </a:p>
        </p:txBody>
      </p:sp>
      <p:pic>
        <p:nvPicPr>
          <p:cNvPr id="359" name="Google Shape;359;p40"/>
          <p:cNvPicPr preferRelativeResize="0"/>
          <p:nvPr/>
        </p:nvPicPr>
        <p:blipFill>
          <a:blip r:embed="rId3">
            <a:alphaModFix/>
          </a:blip>
          <a:stretch>
            <a:fillRect/>
          </a:stretch>
        </p:blipFill>
        <p:spPr>
          <a:xfrm>
            <a:off x="4571975" y="1146225"/>
            <a:ext cx="4358475" cy="2851038"/>
          </a:xfrm>
          <a:prstGeom prst="rect">
            <a:avLst/>
          </a:prstGeom>
          <a:noFill/>
          <a:ln>
            <a:noFill/>
          </a:ln>
        </p:spPr>
      </p:pic>
      <p:sp>
        <p:nvSpPr>
          <p:cNvPr id="360" name="Google Shape;360;p40"/>
          <p:cNvSpPr txBox="1"/>
          <p:nvPr/>
        </p:nvSpPr>
        <p:spPr>
          <a:xfrm>
            <a:off x="248900" y="4028000"/>
            <a:ext cx="42612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500"/>
              <a:t>Biểu đồ đường của dữ liệu doanh số dầu gội (shampoo) trong 36 tháng.</a:t>
            </a:r>
            <a:endParaRPr sz="1500"/>
          </a:p>
        </p:txBody>
      </p:sp>
      <p:pic>
        <p:nvPicPr>
          <p:cNvPr id="361" name="Google Shape;361;p40"/>
          <p:cNvPicPr preferRelativeResize="0"/>
          <p:nvPr/>
        </p:nvPicPr>
        <p:blipFill>
          <a:blip r:embed="rId4">
            <a:alphaModFix/>
          </a:blip>
          <a:stretch>
            <a:fillRect/>
          </a:stretch>
        </p:blipFill>
        <p:spPr>
          <a:xfrm>
            <a:off x="75763" y="1570690"/>
            <a:ext cx="4607475" cy="24573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1"/>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367" name="Google Shape;367;p41"/>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68" name="Google Shape;368;p41"/>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69" name="Google Shape;369;p41"/>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70" name="Google Shape;370;p41"/>
          <p:cNvSpPr txBox="1"/>
          <p:nvPr/>
        </p:nvSpPr>
        <p:spPr>
          <a:xfrm>
            <a:off x="1101075" y="336600"/>
            <a:ext cx="42612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Dữ liệu chuỗi thời gian</a:t>
            </a:r>
            <a:endParaRPr sz="2800" b="1"/>
          </a:p>
        </p:txBody>
      </p:sp>
      <p:sp>
        <p:nvSpPr>
          <p:cNvPr id="371" name="Google Shape;371;p41"/>
          <p:cNvSpPr txBox="1"/>
          <p:nvPr/>
        </p:nvSpPr>
        <p:spPr>
          <a:xfrm>
            <a:off x="847475" y="1134125"/>
            <a:ext cx="218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b="1"/>
              <a:t>3.	Tính dừng</a:t>
            </a:r>
            <a:endParaRPr sz="2000" b="1"/>
          </a:p>
        </p:txBody>
      </p:sp>
      <p:sp>
        <p:nvSpPr>
          <p:cNvPr id="372" name="Google Shape;372;p41"/>
          <p:cNvSpPr txBox="1"/>
          <p:nvPr/>
        </p:nvSpPr>
        <p:spPr>
          <a:xfrm>
            <a:off x="847475" y="1595825"/>
            <a:ext cx="7595700" cy="203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vi" sz="2000"/>
              <a:t>Tầm quan trọng của chuỗi dừng:</a:t>
            </a:r>
            <a:endParaRPr sz="2000"/>
          </a:p>
          <a:p>
            <a:pPr marL="457200" lvl="0" indent="-355600" algn="just" rtl="0">
              <a:spcBef>
                <a:spcPts val="0"/>
              </a:spcBef>
              <a:spcAft>
                <a:spcPts val="0"/>
              </a:spcAft>
              <a:buSzPts val="2000"/>
              <a:buChar char="●"/>
            </a:pPr>
            <a:r>
              <a:rPr lang="vi" sz="2000"/>
              <a:t>Đối với mục đích dự báo, chuỗi không dừng không có giá trị ứng dụng. </a:t>
            </a:r>
            <a:endParaRPr sz="2000"/>
          </a:p>
          <a:p>
            <a:pPr marL="457200" lvl="0" indent="-355600" algn="just" rtl="0">
              <a:spcBef>
                <a:spcPts val="0"/>
              </a:spcBef>
              <a:spcAft>
                <a:spcPts val="0"/>
              </a:spcAft>
              <a:buSzPts val="2000"/>
              <a:buChar char="●"/>
            </a:pPr>
            <a:r>
              <a:rPr lang="vi" sz="2000"/>
              <a:t>Phân tích hồi quy với các chuỗi không dừng có thể dẫn đến hiện tượng hồi quy giả mạo (spurious regression) hoặc hồi quy vô nghĩa (nonsense regression).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378" name="Google Shape;378;p42"/>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79" name="Google Shape;379;p42"/>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80" name="Google Shape;380;p42"/>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81" name="Google Shape;381;p42"/>
          <p:cNvSpPr txBox="1"/>
          <p:nvPr/>
        </p:nvSpPr>
        <p:spPr>
          <a:xfrm>
            <a:off x="1101075" y="336600"/>
            <a:ext cx="42612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Dữ liệu chuỗi thời gian</a:t>
            </a:r>
            <a:endParaRPr sz="2800" b="1"/>
          </a:p>
        </p:txBody>
      </p:sp>
      <p:sp>
        <p:nvSpPr>
          <p:cNvPr id="382" name="Google Shape;382;p42"/>
          <p:cNvSpPr txBox="1"/>
          <p:nvPr/>
        </p:nvSpPr>
        <p:spPr>
          <a:xfrm>
            <a:off x="592175" y="1617450"/>
            <a:ext cx="4261200" cy="2524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vi" sz="1900">
                <a:solidFill>
                  <a:schemeClr val="dk1"/>
                </a:solidFill>
              </a:rPr>
              <a:t>Một chuỗi thời gian được cho là dừng </a:t>
            </a:r>
            <a:endParaRPr sz="1900">
              <a:solidFill>
                <a:schemeClr val="dk1"/>
              </a:solidFill>
            </a:endParaRPr>
          </a:p>
          <a:p>
            <a:pPr marL="457200" lvl="0" indent="-349250" algn="just" rtl="0">
              <a:spcBef>
                <a:spcPts val="0"/>
              </a:spcBef>
              <a:spcAft>
                <a:spcPts val="0"/>
              </a:spcAft>
              <a:buClr>
                <a:schemeClr val="dk1"/>
              </a:buClr>
              <a:buSzPts val="1900"/>
              <a:buChar char="●"/>
            </a:pPr>
            <a:r>
              <a:rPr lang="vi" sz="1900">
                <a:solidFill>
                  <a:schemeClr val="dk1"/>
                </a:solidFill>
              </a:rPr>
              <a:t>Nếu trung bình và phương sai của nó là không đổi qua thời gian </a:t>
            </a:r>
            <a:endParaRPr sz="1900">
              <a:solidFill>
                <a:schemeClr val="dk1"/>
              </a:solidFill>
            </a:endParaRPr>
          </a:p>
          <a:p>
            <a:pPr marL="457200" lvl="0" indent="-349250" algn="just" rtl="0">
              <a:spcBef>
                <a:spcPts val="0"/>
              </a:spcBef>
              <a:spcAft>
                <a:spcPts val="0"/>
              </a:spcAft>
              <a:buClr>
                <a:schemeClr val="dk1"/>
              </a:buClr>
              <a:buSzPts val="1900"/>
              <a:buChar char="●"/>
            </a:pPr>
            <a:r>
              <a:rPr lang="vi" sz="1900">
                <a:solidFill>
                  <a:schemeClr val="dk1"/>
                </a:solidFill>
              </a:rPr>
              <a:t>Nếu giá trị hiệp phương sai giữa hai giai đoạn chỉ phụ thuộc vào khoảng cách giữa hai giai đoạn ấy chứ không phụ thuộc vào thời gian thực sự.</a:t>
            </a:r>
            <a:endParaRPr sz="1900"/>
          </a:p>
        </p:txBody>
      </p:sp>
      <p:pic>
        <p:nvPicPr>
          <p:cNvPr id="383" name="Google Shape;383;p42"/>
          <p:cNvPicPr preferRelativeResize="0"/>
          <p:nvPr/>
        </p:nvPicPr>
        <p:blipFill>
          <a:blip r:embed="rId3">
            <a:alphaModFix/>
          </a:blip>
          <a:stretch>
            <a:fillRect/>
          </a:stretch>
        </p:blipFill>
        <p:spPr>
          <a:xfrm>
            <a:off x="5118900" y="1645978"/>
            <a:ext cx="3714299" cy="2633447"/>
          </a:xfrm>
          <a:prstGeom prst="rect">
            <a:avLst/>
          </a:prstGeom>
          <a:noFill/>
          <a:ln>
            <a:noFill/>
          </a:ln>
        </p:spPr>
      </p:pic>
      <p:sp>
        <p:nvSpPr>
          <p:cNvPr id="384" name="Google Shape;384;p42"/>
          <p:cNvSpPr txBox="1"/>
          <p:nvPr/>
        </p:nvSpPr>
        <p:spPr>
          <a:xfrm>
            <a:off x="4845450" y="4279425"/>
            <a:ext cx="426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t>LEX tỷ giá đối hoái theo ngày đồng Dollar/Euro</a:t>
            </a:r>
            <a:endParaRPr/>
          </a:p>
        </p:txBody>
      </p:sp>
      <p:sp>
        <p:nvSpPr>
          <p:cNvPr id="385" name="Google Shape;385;p42"/>
          <p:cNvSpPr txBox="1"/>
          <p:nvPr/>
        </p:nvSpPr>
        <p:spPr>
          <a:xfrm>
            <a:off x="847475" y="1092525"/>
            <a:ext cx="218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b="1"/>
              <a:t>3.	Tính dừng</a:t>
            </a: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88" name="Google Shape;88;p16"/>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89" name="Google Shape;89;p16"/>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90" name="Google Shape;90;p16"/>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91" name="Google Shape;91;p16"/>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Giới thiệu dự án</a:t>
            </a:r>
            <a:endParaRPr sz="2800" b="1" i="0" u="none" strike="noStrike" cap="none">
              <a:solidFill>
                <a:srgbClr val="000000"/>
              </a:solidFill>
              <a:latin typeface="Arial"/>
              <a:ea typeface="Arial"/>
              <a:cs typeface="Arial"/>
              <a:sym typeface="Arial"/>
            </a:endParaRPr>
          </a:p>
        </p:txBody>
      </p:sp>
      <p:sp>
        <p:nvSpPr>
          <p:cNvPr id="92" name="Google Shape;92;p16"/>
          <p:cNvSpPr txBox="1"/>
          <p:nvPr/>
        </p:nvSpPr>
        <p:spPr>
          <a:xfrm>
            <a:off x="1077450" y="1922350"/>
            <a:ext cx="6989100" cy="1489200"/>
          </a:xfrm>
          <a:prstGeom prst="rect">
            <a:avLst/>
          </a:prstGeom>
          <a:noFill/>
          <a:ln>
            <a:noFill/>
          </a:ln>
        </p:spPr>
        <p:txBody>
          <a:bodyPr spcFirstLastPara="1" wrap="square" lIns="91425" tIns="91425" rIns="91425" bIns="91425" anchor="t" anchorCtr="0">
            <a:spAutoFit/>
          </a:bodyPr>
          <a:lstStyle/>
          <a:p>
            <a:pPr marL="457200" lvl="0" indent="-355600" algn="just" rtl="0">
              <a:lnSpc>
                <a:spcPct val="107916"/>
              </a:lnSpc>
              <a:spcBef>
                <a:spcPts val="0"/>
              </a:spcBef>
              <a:spcAft>
                <a:spcPts val="0"/>
              </a:spcAft>
              <a:buClr>
                <a:schemeClr val="dk1"/>
              </a:buClr>
              <a:buSzPts val="2000"/>
              <a:buChar char="●"/>
            </a:pPr>
            <a:r>
              <a:rPr lang="vi" sz="2000" b="1">
                <a:solidFill>
                  <a:schemeClr val="dk1"/>
                </a:solidFill>
              </a:rPr>
              <a:t>Bài toán 1</a:t>
            </a:r>
            <a:r>
              <a:rPr lang="vi" sz="2000">
                <a:solidFill>
                  <a:schemeClr val="dk1"/>
                </a:solidFill>
              </a:rPr>
              <a:t>: Xử lý, phân tích, hiển thị dữ liệu.</a:t>
            </a:r>
            <a:endParaRPr sz="2000">
              <a:solidFill>
                <a:schemeClr val="dk1"/>
              </a:solidFill>
            </a:endParaRPr>
          </a:p>
          <a:p>
            <a:pPr marL="457200" lvl="0" indent="-355600" algn="just" rtl="0">
              <a:lnSpc>
                <a:spcPct val="107916"/>
              </a:lnSpc>
              <a:spcBef>
                <a:spcPts val="0"/>
              </a:spcBef>
              <a:spcAft>
                <a:spcPts val="0"/>
              </a:spcAft>
              <a:buClr>
                <a:schemeClr val="dk1"/>
              </a:buClr>
              <a:buSzPts val="2000"/>
              <a:buChar char="●"/>
            </a:pPr>
            <a:r>
              <a:rPr lang="vi" sz="2000" b="1">
                <a:solidFill>
                  <a:schemeClr val="dk1"/>
                </a:solidFill>
              </a:rPr>
              <a:t>Bài toán 2</a:t>
            </a:r>
            <a:r>
              <a:rPr lang="vi" sz="2000">
                <a:solidFill>
                  <a:schemeClr val="dk1"/>
                </a:solidFill>
              </a:rPr>
              <a:t>: </a:t>
            </a:r>
            <a:r>
              <a:rPr lang="vi" sz="2000">
                <a:solidFill>
                  <a:srgbClr val="050505"/>
                </a:solidFill>
                <a:highlight>
                  <a:srgbClr val="FFFFFF"/>
                </a:highlight>
              </a:rPr>
              <a:t>Nghiên cứu một số phương pháp dự báo dữ liệu dạng chuỗi thời gian</a:t>
            </a:r>
            <a:endParaRPr sz="2000">
              <a:solidFill>
                <a:srgbClr val="050505"/>
              </a:solidFill>
              <a:highlight>
                <a:srgbClr val="FFFFFF"/>
              </a:highlight>
            </a:endParaRPr>
          </a:p>
          <a:p>
            <a:pPr marL="457200" lvl="0" indent="-355600" algn="just" rtl="0">
              <a:lnSpc>
                <a:spcPct val="107916"/>
              </a:lnSpc>
              <a:spcBef>
                <a:spcPts val="0"/>
              </a:spcBef>
              <a:spcAft>
                <a:spcPts val="0"/>
              </a:spcAft>
              <a:buClr>
                <a:schemeClr val="dk1"/>
              </a:buClr>
              <a:buSzPts val="2000"/>
              <a:buChar char="●"/>
            </a:pPr>
            <a:r>
              <a:rPr lang="vi" sz="2000" b="1">
                <a:solidFill>
                  <a:schemeClr val="dk1"/>
                </a:solidFill>
              </a:rPr>
              <a:t>Bài toán 3</a:t>
            </a:r>
            <a:r>
              <a:rPr lang="vi" sz="2000">
                <a:solidFill>
                  <a:schemeClr val="dk1"/>
                </a:solidFill>
              </a:rPr>
              <a:t>: </a:t>
            </a:r>
            <a:r>
              <a:rPr lang="vi" sz="2000">
                <a:solidFill>
                  <a:srgbClr val="050505"/>
                </a:solidFill>
                <a:highlight>
                  <a:srgbClr val="FFFFFF"/>
                </a:highlight>
              </a:rPr>
              <a:t>Thiết kế giao diện.</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3"/>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391" name="Google Shape;391;p43"/>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92" name="Google Shape;392;p43"/>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93" name="Google Shape;393;p43"/>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94" name="Google Shape;394;p43"/>
          <p:cNvSpPr txBox="1"/>
          <p:nvPr/>
        </p:nvSpPr>
        <p:spPr>
          <a:xfrm>
            <a:off x="1101075" y="336600"/>
            <a:ext cx="42612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Dữ liệu chuỗi thời gian</a:t>
            </a:r>
            <a:endParaRPr sz="2800" b="1"/>
          </a:p>
        </p:txBody>
      </p:sp>
      <p:sp>
        <p:nvSpPr>
          <p:cNvPr id="395" name="Google Shape;395;p43"/>
          <p:cNvSpPr txBox="1"/>
          <p:nvPr/>
        </p:nvSpPr>
        <p:spPr>
          <a:xfrm>
            <a:off x="847475" y="1134125"/>
            <a:ext cx="218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b="1"/>
              <a:t>3.	Tính dừng</a:t>
            </a:r>
            <a:endParaRPr sz="2000" b="1"/>
          </a:p>
        </p:txBody>
      </p:sp>
      <p:sp>
        <p:nvSpPr>
          <p:cNvPr id="396" name="Google Shape;396;p43"/>
          <p:cNvSpPr txBox="1"/>
          <p:nvPr/>
        </p:nvSpPr>
        <p:spPr>
          <a:xfrm>
            <a:off x="802525" y="1909050"/>
            <a:ext cx="70647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a:t>Kiểm định dừng:</a:t>
            </a:r>
            <a:endParaRPr sz="2000"/>
          </a:p>
          <a:p>
            <a:pPr marL="457200" lvl="0" indent="-355600" algn="l" rtl="0">
              <a:spcBef>
                <a:spcPts val="0"/>
              </a:spcBef>
              <a:spcAft>
                <a:spcPts val="0"/>
              </a:spcAft>
              <a:buSzPts val="2000"/>
              <a:buChar char="●"/>
            </a:pPr>
            <a:r>
              <a:rPr lang="vi" sz="2000"/>
              <a:t>Phân tích đồ thị (graphical analysis)</a:t>
            </a:r>
            <a:endParaRPr sz="2000"/>
          </a:p>
          <a:p>
            <a:pPr marL="457200" lvl="0" indent="-355600" algn="l" rtl="0">
              <a:spcBef>
                <a:spcPts val="0"/>
              </a:spcBef>
              <a:spcAft>
                <a:spcPts val="0"/>
              </a:spcAft>
              <a:buSzPts val="2000"/>
              <a:buChar char="●"/>
            </a:pPr>
            <a:r>
              <a:rPr lang="vi" sz="2000"/>
              <a:t>Hàm tương quan (Autocorrelation Function - ACF) và giản đồ tự tương quan (Correlogram)</a:t>
            </a:r>
            <a:endParaRPr sz="2000"/>
          </a:p>
          <a:p>
            <a:pPr marL="457200" lvl="0" indent="-355600" algn="l" rtl="0">
              <a:spcBef>
                <a:spcPts val="0"/>
              </a:spcBef>
              <a:spcAft>
                <a:spcPts val="0"/>
              </a:spcAft>
              <a:buSzPts val="2000"/>
              <a:buChar char="●"/>
            </a:pPr>
            <a:r>
              <a:rPr lang="vi" sz="2000"/>
              <a:t>Kiểm định nghiệm đơn vị về tính dừng (kiểm định DF - ADF)</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4"/>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402" name="Google Shape;402;p44"/>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03" name="Google Shape;403;p44"/>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04" name="Google Shape;404;p44"/>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05" name="Google Shape;405;p44"/>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406" name="Google Shape;406;p44"/>
          <p:cNvSpPr txBox="1"/>
          <p:nvPr/>
        </p:nvSpPr>
        <p:spPr>
          <a:xfrm>
            <a:off x="1791175" y="2426025"/>
            <a:ext cx="41457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AutoNum type="arabicPeriod"/>
            </a:pPr>
            <a:r>
              <a:rPr lang="vi" sz="2000"/>
              <a:t>Mô hình Prophet</a:t>
            </a:r>
            <a:endParaRPr sz="2000"/>
          </a:p>
          <a:p>
            <a:pPr marL="457200" lvl="0" indent="-355600" algn="l" rtl="0">
              <a:spcBef>
                <a:spcPts val="0"/>
              </a:spcBef>
              <a:spcAft>
                <a:spcPts val="0"/>
              </a:spcAft>
              <a:buSzPts val="2000"/>
              <a:buAutoNum type="arabicPeriod"/>
            </a:pPr>
            <a:r>
              <a:rPr lang="vi" sz="2000"/>
              <a:t>Mô hình ARIMA</a:t>
            </a:r>
            <a:endParaRPr sz="2000"/>
          </a:p>
          <a:p>
            <a:pPr marL="457200" lvl="0" indent="-355600" algn="l" rtl="0">
              <a:spcBef>
                <a:spcPts val="0"/>
              </a:spcBef>
              <a:spcAft>
                <a:spcPts val="0"/>
              </a:spcAft>
              <a:buSzPts val="2000"/>
              <a:buAutoNum type="arabicPeriod"/>
            </a:pPr>
            <a:r>
              <a:rPr lang="vi" sz="2000"/>
              <a:t>Mô hình Simple Exponential Smoothing</a:t>
            </a:r>
            <a:endParaRPr sz="2000"/>
          </a:p>
        </p:txBody>
      </p:sp>
      <p:sp>
        <p:nvSpPr>
          <p:cNvPr id="407" name="Google Shape;407;p44"/>
          <p:cNvSpPr txBox="1"/>
          <p:nvPr/>
        </p:nvSpPr>
        <p:spPr>
          <a:xfrm>
            <a:off x="1076025" y="1231163"/>
            <a:ext cx="7316400" cy="800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vi" sz="2000"/>
              <a:t>Một mô hình chuỗi thời gian thường dự báo dựa trên giả định rằng các quy luật trong quá khứ sẽ lặp lại ở tương lai. </a:t>
            </a:r>
            <a:endParaRPr sz="2000"/>
          </a:p>
        </p:txBody>
      </p:sp>
      <p:sp>
        <p:nvSpPr>
          <p:cNvPr id="408" name="Google Shape;408;p44"/>
          <p:cNvSpPr txBox="1"/>
          <p:nvPr/>
        </p:nvSpPr>
        <p:spPr>
          <a:xfrm>
            <a:off x="1139175" y="2084463"/>
            <a:ext cx="7333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b="1"/>
              <a:t>Bài toán 2</a:t>
            </a:r>
            <a:r>
              <a:rPr lang="vi" sz="2000"/>
              <a:t> sẽ tập trung tìm hiểu 3 mô hình dự báo:</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5"/>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414" name="Google Shape;414;p45"/>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15" name="Google Shape;415;p45"/>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16" name="Google Shape;416;p45"/>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17" name="Google Shape;417;p45"/>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418" name="Google Shape;418;p45"/>
          <p:cNvSpPr txBox="1"/>
          <p:nvPr/>
        </p:nvSpPr>
        <p:spPr>
          <a:xfrm>
            <a:off x="1021425" y="1863750"/>
            <a:ext cx="7296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a:t>Bộ dữ liệu sử dụng </a:t>
            </a:r>
            <a:r>
              <a:rPr lang="vi" sz="2000" b="1"/>
              <a:t>Bài toán 2 </a:t>
            </a:r>
            <a:r>
              <a:rPr lang="vi" sz="2000"/>
              <a:t>là bộ dữ liệu doanh thu theo tháng của công ty DataCo :</a:t>
            </a:r>
            <a:endParaRPr sz="2000">
              <a:solidFill>
                <a:schemeClr val="dk1"/>
              </a:solidFill>
            </a:endParaRPr>
          </a:p>
          <a:p>
            <a:pPr marL="457200" lvl="0" indent="-355600" algn="l" rtl="0">
              <a:spcBef>
                <a:spcPts val="0"/>
              </a:spcBef>
              <a:spcAft>
                <a:spcPts val="0"/>
              </a:spcAft>
              <a:buClr>
                <a:schemeClr val="dk1"/>
              </a:buClr>
              <a:buSzPts val="2000"/>
              <a:buChar char="-"/>
            </a:pPr>
            <a:r>
              <a:rPr lang="vi" sz="2000">
                <a:solidFill>
                  <a:schemeClr val="dk1"/>
                </a:solidFill>
              </a:rPr>
              <a:t>Tập huấn luyện bao gồm 27 quan sát (1/2015 - 3/2017)</a:t>
            </a:r>
            <a:endParaRPr sz="2000">
              <a:solidFill>
                <a:schemeClr val="dk1"/>
              </a:solidFill>
            </a:endParaRPr>
          </a:p>
          <a:p>
            <a:pPr marL="457200" lvl="0" indent="-355600" algn="l" rtl="0">
              <a:spcBef>
                <a:spcPts val="0"/>
              </a:spcBef>
              <a:spcAft>
                <a:spcPts val="0"/>
              </a:spcAft>
              <a:buClr>
                <a:schemeClr val="dk1"/>
              </a:buClr>
              <a:buSzPts val="2000"/>
              <a:buChar char="-"/>
            </a:pPr>
            <a:r>
              <a:rPr lang="vi" sz="2000">
                <a:solidFill>
                  <a:schemeClr val="dk1"/>
                </a:solidFill>
              </a:rPr>
              <a:t>Tập kiểm thử bao gồm 8 quan sát. (4/2017 - 12/2017) </a:t>
            </a:r>
            <a:endParaRPr sz="20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6"/>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424" name="Google Shape;424;p46"/>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25" name="Google Shape;425;p46"/>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26" name="Google Shape;426;p46"/>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27" name="Google Shape;427;p46"/>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428" name="Google Shape;428;p46"/>
          <p:cNvSpPr txBox="1"/>
          <p:nvPr/>
        </p:nvSpPr>
        <p:spPr>
          <a:xfrm>
            <a:off x="847475" y="1283413"/>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29" name="Google Shape;429;p46"/>
          <p:cNvSpPr txBox="1"/>
          <p:nvPr/>
        </p:nvSpPr>
        <p:spPr>
          <a:xfrm>
            <a:off x="847475" y="1169688"/>
            <a:ext cx="30000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AutoNum type="arabicPeriod"/>
            </a:pPr>
            <a:r>
              <a:rPr lang="vi" sz="1800" b="1">
                <a:solidFill>
                  <a:schemeClr val="dk1"/>
                </a:solidFill>
              </a:rPr>
              <a:t>Mô hình Prophet</a:t>
            </a:r>
            <a:endParaRPr sz="1700" b="1"/>
          </a:p>
        </p:txBody>
      </p:sp>
      <p:pic>
        <p:nvPicPr>
          <p:cNvPr id="430" name="Google Shape;430;p46"/>
          <p:cNvPicPr preferRelativeResize="0"/>
          <p:nvPr/>
        </p:nvPicPr>
        <p:blipFill>
          <a:blip r:embed="rId3">
            <a:alphaModFix/>
          </a:blip>
          <a:stretch>
            <a:fillRect/>
          </a:stretch>
        </p:blipFill>
        <p:spPr>
          <a:xfrm>
            <a:off x="2161563" y="3268150"/>
            <a:ext cx="4820875" cy="589500"/>
          </a:xfrm>
          <a:prstGeom prst="rect">
            <a:avLst/>
          </a:prstGeom>
          <a:noFill/>
          <a:ln>
            <a:noFill/>
          </a:ln>
        </p:spPr>
      </p:pic>
      <p:sp>
        <p:nvSpPr>
          <p:cNvPr id="431" name="Google Shape;431;p46"/>
          <p:cNvSpPr txBox="1"/>
          <p:nvPr/>
        </p:nvSpPr>
        <p:spPr>
          <a:xfrm>
            <a:off x="847475" y="1808375"/>
            <a:ext cx="7486500" cy="1200600"/>
          </a:xfrm>
          <a:prstGeom prst="rect">
            <a:avLst/>
          </a:prstGeom>
          <a:noFill/>
          <a:ln>
            <a:noFill/>
          </a:ln>
        </p:spPr>
        <p:txBody>
          <a:bodyPr spcFirstLastPara="1" wrap="square" lIns="91425" tIns="91425" rIns="91425" bIns="91425" anchor="t" anchorCtr="0">
            <a:spAutoFit/>
          </a:bodyPr>
          <a:lstStyle/>
          <a:p>
            <a:pPr marL="0" lvl="0" indent="269999" algn="just" rtl="0">
              <a:lnSpc>
                <a:spcPct val="115000"/>
              </a:lnSpc>
              <a:spcBef>
                <a:spcPts val="0"/>
              </a:spcBef>
              <a:spcAft>
                <a:spcPts val="0"/>
              </a:spcAft>
              <a:buNone/>
            </a:pPr>
            <a:r>
              <a:rPr lang="vi" sz="2000">
                <a:solidFill>
                  <a:schemeClr val="dk1"/>
                </a:solidFill>
              </a:rPr>
              <a:t>Cốt lõi của nó là tổng của ba hàm số của thời gian cộng với một thuật ngữ lỗi: tăng trưởng g(t) , thời vụ s(t), ngày lễ h(t) và lỗi:</a:t>
            </a:r>
            <a:endParaRPr sz="20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7"/>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437" name="Google Shape;437;p47"/>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38" name="Google Shape;438;p47"/>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39" name="Google Shape;439;p47"/>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40" name="Google Shape;440;p47"/>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441" name="Google Shape;441;p47"/>
          <p:cNvSpPr txBox="1"/>
          <p:nvPr/>
        </p:nvSpPr>
        <p:spPr>
          <a:xfrm>
            <a:off x="847475" y="1283413"/>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42" name="Google Shape;442;p47"/>
          <p:cNvSpPr txBox="1"/>
          <p:nvPr/>
        </p:nvSpPr>
        <p:spPr>
          <a:xfrm>
            <a:off x="847475" y="1169688"/>
            <a:ext cx="30000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AutoNum type="arabicPeriod"/>
            </a:pPr>
            <a:r>
              <a:rPr lang="vi" sz="1800" b="1">
                <a:solidFill>
                  <a:schemeClr val="dk1"/>
                </a:solidFill>
              </a:rPr>
              <a:t>Mô hình Prophet</a:t>
            </a:r>
            <a:endParaRPr sz="1700" b="1"/>
          </a:p>
        </p:txBody>
      </p:sp>
      <p:pic>
        <p:nvPicPr>
          <p:cNvPr id="443" name="Google Shape;443;p47"/>
          <p:cNvPicPr preferRelativeResize="0"/>
          <p:nvPr/>
        </p:nvPicPr>
        <p:blipFill>
          <a:blip r:embed="rId3">
            <a:alphaModFix/>
          </a:blip>
          <a:stretch>
            <a:fillRect/>
          </a:stretch>
        </p:blipFill>
        <p:spPr>
          <a:xfrm>
            <a:off x="1817525" y="1631400"/>
            <a:ext cx="5405125" cy="2398175"/>
          </a:xfrm>
          <a:prstGeom prst="rect">
            <a:avLst/>
          </a:prstGeom>
          <a:noFill/>
          <a:ln>
            <a:noFill/>
          </a:ln>
        </p:spPr>
      </p:pic>
      <p:sp>
        <p:nvSpPr>
          <p:cNvPr id="444" name="Google Shape;444;p47"/>
          <p:cNvSpPr txBox="1"/>
          <p:nvPr/>
        </p:nvSpPr>
        <p:spPr>
          <a:xfrm>
            <a:off x="1374000" y="4148750"/>
            <a:ext cx="63960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vi">
                <a:solidFill>
                  <a:schemeClr val="dk1"/>
                </a:solidFill>
              </a:rPr>
              <a:t>Biểu đồ dự đoán doanh thu theo tháng áp dụng mô hình Prophet trên R</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8"/>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450" name="Google Shape;450;p48"/>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51" name="Google Shape;451;p48"/>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52" name="Google Shape;452;p48"/>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53" name="Google Shape;453;p48"/>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454" name="Google Shape;454;p48"/>
          <p:cNvSpPr txBox="1"/>
          <p:nvPr/>
        </p:nvSpPr>
        <p:spPr>
          <a:xfrm>
            <a:off x="847475" y="1283413"/>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55" name="Google Shape;455;p48"/>
          <p:cNvSpPr txBox="1"/>
          <p:nvPr/>
        </p:nvSpPr>
        <p:spPr>
          <a:xfrm>
            <a:off x="847475" y="1169688"/>
            <a:ext cx="30000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AutoNum type="arabicPeriod"/>
            </a:pPr>
            <a:r>
              <a:rPr lang="vi" sz="1800" b="1">
                <a:solidFill>
                  <a:schemeClr val="dk1"/>
                </a:solidFill>
              </a:rPr>
              <a:t>Mô hình Prophet</a:t>
            </a:r>
            <a:endParaRPr sz="1700" b="1"/>
          </a:p>
        </p:txBody>
      </p:sp>
      <p:sp>
        <p:nvSpPr>
          <p:cNvPr id="456" name="Google Shape;456;p48"/>
          <p:cNvSpPr txBox="1"/>
          <p:nvPr/>
        </p:nvSpPr>
        <p:spPr>
          <a:xfrm>
            <a:off x="1021425" y="1560125"/>
            <a:ext cx="18117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vi" sz="1800"/>
              <a:t>Kết quả</a:t>
            </a:r>
            <a:endParaRPr sz="1800"/>
          </a:p>
        </p:txBody>
      </p:sp>
      <p:graphicFrame>
        <p:nvGraphicFramePr>
          <p:cNvPr id="457" name="Google Shape;457;p48"/>
          <p:cNvGraphicFramePr/>
          <p:nvPr/>
        </p:nvGraphicFramePr>
        <p:xfrm>
          <a:off x="4189425" y="1960325"/>
          <a:ext cx="3000000" cy="3000000"/>
        </p:xfrm>
        <a:graphic>
          <a:graphicData uri="http://schemas.openxmlformats.org/drawingml/2006/table">
            <a:tbl>
              <a:tblPr>
                <a:noFill/>
                <a:tableStyleId>{813036F4-1417-4374-AF73-5B33759F966A}</a:tableStyleId>
              </a:tblPr>
              <a:tblGrid>
                <a:gridCol w="155257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vi" b="1"/>
                        <a:t>Thời gian</a:t>
                      </a:r>
                      <a:endParaRPr b="1"/>
                    </a:p>
                  </a:txBody>
                  <a:tcPr marL="63500" marR="63500" marT="63500" marB="63500"/>
                </a:tc>
                <a:tc>
                  <a:txBody>
                    <a:bodyPr/>
                    <a:lstStyle/>
                    <a:p>
                      <a:pPr marL="0" lvl="0" indent="0" algn="ctr" rtl="0">
                        <a:spcBef>
                          <a:spcPts val="0"/>
                        </a:spcBef>
                        <a:spcAft>
                          <a:spcPts val="0"/>
                        </a:spcAft>
                        <a:buNone/>
                      </a:pPr>
                      <a:r>
                        <a:rPr lang="vi" b="1"/>
                        <a:t>Dự đoán</a:t>
                      </a:r>
                      <a:endParaRPr b="1"/>
                    </a:p>
                  </a:txBody>
                  <a:tcPr marL="63500" marR="63500" marT="63500" marB="63500"/>
                </a:tc>
                <a:tc>
                  <a:txBody>
                    <a:bodyPr/>
                    <a:lstStyle/>
                    <a:p>
                      <a:pPr marL="0" lvl="0" indent="0" algn="ctr" rtl="0">
                        <a:spcBef>
                          <a:spcPts val="0"/>
                        </a:spcBef>
                        <a:spcAft>
                          <a:spcPts val="0"/>
                        </a:spcAft>
                        <a:buNone/>
                      </a:pPr>
                      <a:r>
                        <a:rPr lang="vi" b="1"/>
                        <a:t>Thực tế</a:t>
                      </a:r>
                      <a:endParaRPr b="1"/>
                    </a:p>
                  </a:txBody>
                  <a:tcPr marL="63500" marR="63500" marT="63500" marB="63500"/>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vi"/>
                        <a:t>2017-04-01</a:t>
                      </a:r>
                      <a:endParaRPr/>
                    </a:p>
                  </a:txBody>
                  <a:tcPr marL="63500" marR="63500" marT="63500" marB="63500"/>
                </a:tc>
                <a:tc>
                  <a:txBody>
                    <a:bodyPr/>
                    <a:lstStyle/>
                    <a:p>
                      <a:pPr marL="0" lvl="0" indent="0" algn="ctr" rtl="0">
                        <a:spcBef>
                          <a:spcPts val="0"/>
                        </a:spcBef>
                        <a:spcAft>
                          <a:spcPts val="0"/>
                        </a:spcAft>
                        <a:buNone/>
                      </a:pPr>
                      <a:r>
                        <a:rPr lang="vi"/>
                        <a:t>897333.6</a:t>
                      </a:r>
                      <a:endParaRPr/>
                    </a:p>
                  </a:txBody>
                  <a:tcPr marL="63500" marR="63500" marT="63500" marB="63500"/>
                </a:tc>
                <a:tc>
                  <a:txBody>
                    <a:bodyPr/>
                    <a:lstStyle/>
                    <a:p>
                      <a:pPr marL="0" lvl="0" indent="0" algn="ctr" rtl="0">
                        <a:spcBef>
                          <a:spcPts val="0"/>
                        </a:spcBef>
                        <a:spcAft>
                          <a:spcPts val="0"/>
                        </a:spcAft>
                        <a:buNone/>
                      </a:pPr>
                      <a:r>
                        <a:rPr lang="vi"/>
                        <a:t>932318.2</a:t>
                      </a:r>
                      <a:endParaRPr/>
                    </a:p>
                  </a:txBody>
                  <a:tcPr marL="63500" marR="63500" marT="63500" marB="63500"/>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vi"/>
                        <a:t>2017-05-01</a:t>
                      </a:r>
                      <a:endParaRPr/>
                    </a:p>
                  </a:txBody>
                  <a:tcPr marL="63500" marR="63500" marT="63500" marB="63500"/>
                </a:tc>
                <a:tc>
                  <a:txBody>
                    <a:bodyPr/>
                    <a:lstStyle/>
                    <a:p>
                      <a:pPr marL="0" lvl="0" indent="0" algn="ctr" rtl="0">
                        <a:spcBef>
                          <a:spcPts val="0"/>
                        </a:spcBef>
                        <a:spcAft>
                          <a:spcPts val="0"/>
                        </a:spcAft>
                        <a:buNone/>
                      </a:pPr>
                      <a:r>
                        <a:rPr lang="vi"/>
                        <a:t>923999.4</a:t>
                      </a:r>
                      <a:endParaRPr/>
                    </a:p>
                  </a:txBody>
                  <a:tcPr marL="63500" marR="63500" marT="63500" marB="63500"/>
                </a:tc>
                <a:tc>
                  <a:txBody>
                    <a:bodyPr/>
                    <a:lstStyle/>
                    <a:p>
                      <a:pPr marL="0" lvl="0" indent="0" algn="ctr" rtl="0">
                        <a:spcBef>
                          <a:spcPts val="0"/>
                        </a:spcBef>
                        <a:spcAft>
                          <a:spcPts val="0"/>
                        </a:spcAft>
                        <a:buNone/>
                      </a:pPr>
                      <a:r>
                        <a:rPr lang="vi"/>
                        <a:t>993199.1</a:t>
                      </a:r>
                      <a:endParaRPr/>
                    </a:p>
                  </a:txBody>
                  <a:tcPr marL="63500" marR="63500" marT="63500" marB="63500"/>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vi"/>
                        <a:t>2017-06-01</a:t>
                      </a:r>
                      <a:endParaRPr/>
                    </a:p>
                  </a:txBody>
                  <a:tcPr marL="63500" marR="63500" marT="63500" marB="63500"/>
                </a:tc>
                <a:tc>
                  <a:txBody>
                    <a:bodyPr/>
                    <a:lstStyle/>
                    <a:p>
                      <a:pPr marL="0" lvl="0" indent="0" algn="ctr" rtl="0">
                        <a:spcBef>
                          <a:spcPts val="0"/>
                        </a:spcBef>
                        <a:spcAft>
                          <a:spcPts val="0"/>
                        </a:spcAft>
                        <a:buNone/>
                      </a:pPr>
                      <a:r>
                        <a:rPr lang="vi"/>
                        <a:t>899710.4</a:t>
                      </a:r>
                      <a:endParaRPr/>
                    </a:p>
                  </a:txBody>
                  <a:tcPr marL="63500" marR="63500" marT="63500" marB="63500"/>
                </a:tc>
                <a:tc>
                  <a:txBody>
                    <a:bodyPr/>
                    <a:lstStyle/>
                    <a:p>
                      <a:pPr marL="0" lvl="0" indent="0" algn="ctr" rtl="0">
                        <a:spcBef>
                          <a:spcPts val="0"/>
                        </a:spcBef>
                        <a:spcAft>
                          <a:spcPts val="0"/>
                        </a:spcAft>
                        <a:buNone/>
                      </a:pPr>
                      <a:r>
                        <a:rPr lang="vi"/>
                        <a:t>927446.0</a:t>
                      </a:r>
                      <a:endParaRPr/>
                    </a:p>
                  </a:txBody>
                  <a:tcPr marL="63500" marR="63500" marT="63500" marB="63500"/>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vi"/>
                        <a:t>2017-07-01</a:t>
                      </a:r>
                      <a:endParaRPr/>
                    </a:p>
                  </a:txBody>
                  <a:tcPr marL="63500" marR="63500" marT="63500" marB="63500"/>
                </a:tc>
                <a:tc>
                  <a:txBody>
                    <a:bodyPr/>
                    <a:lstStyle/>
                    <a:p>
                      <a:pPr marL="0" lvl="0" indent="0" algn="ctr" rtl="0">
                        <a:spcBef>
                          <a:spcPts val="0"/>
                        </a:spcBef>
                        <a:spcAft>
                          <a:spcPts val="0"/>
                        </a:spcAft>
                        <a:buNone/>
                      </a:pPr>
                      <a:r>
                        <a:rPr lang="vi"/>
                        <a:t>927995.6</a:t>
                      </a:r>
                      <a:endParaRPr/>
                    </a:p>
                  </a:txBody>
                  <a:tcPr marL="63500" marR="63500" marT="63500" marB="63500"/>
                </a:tc>
                <a:tc>
                  <a:txBody>
                    <a:bodyPr/>
                    <a:lstStyle/>
                    <a:p>
                      <a:pPr marL="0" lvl="0" indent="0" algn="ctr" rtl="0">
                        <a:spcBef>
                          <a:spcPts val="0"/>
                        </a:spcBef>
                        <a:spcAft>
                          <a:spcPts val="0"/>
                        </a:spcAft>
                        <a:buNone/>
                      </a:pPr>
                      <a:r>
                        <a:rPr lang="vi"/>
                        <a:t>992423.4</a:t>
                      </a:r>
                      <a:endParaRPr/>
                    </a:p>
                  </a:txBody>
                  <a:tcPr marL="63500" marR="63500" marT="63500" marB="63500"/>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vi"/>
                        <a:t>2017-08-01</a:t>
                      </a:r>
                      <a:endParaRPr/>
                    </a:p>
                  </a:txBody>
                  <a:tcPr marL="63500" marR="63500" marT="63500" marB="63500"/>
                </a:tc>
                <a:tc>
                  <a:txBody>
                    <a:bodyPr/>
                    <a:lstStyle/>
                    <a:p>
                      <a:pPr marL="0" lvl="0" indent="0" algn="ctr" rtl="0">
                        <a:spcBef>
                          <a:spcPts val="0"/>
                        </a:spcBef>
                        <a:spcAft>
                          <a:spcPts val="0"/>
                        </a:spcAft>
                        <a:buNone/>
                      </a:pPr>
                      <a:r>
                        <a:rPr lang="vi"/>
                        <a:t>893213.2</a:t>
                      </a:r>
                      <a:endParaRPr/>
                    </a:p>
                  </a:txBody>
                  <a:tcPr marL="63500" marR="63500" marT="63500" marB="63500"/>
                </a:tc>
                <a:tc>
                  <a:txBody>
                    <a:bodyPr/>
                    <a:lstStyle/>
                    <a:p>
                      <a:pPr marL="0" lvl="0" indent="0" algn="ctr" rtl="0">
                        <a:spcBef>
                          <a:spcPts val="0"/>
                        </a:spcBef>
                        <a:spcAft>
                          <a:spcPts val="0"/>
                        </a:spcAft>
                        <a:buNone/>
                      </a:pPr>
                      <a:r>
                        <a:rPr lang="vi"/>
                        <a:t>996507.9</a:t>
                      </a:r>
                      <a:endParaRPr/>
                    </a:p>
                  </a:txBody>
                  <a:tcPr marL="63500" marR="63500" marT="63500" marB="63500"/>
                </a:tc>
                <a:extLst>
                  <a:ext uri="{0D108BD9-81ED-4DB2-BD59-A6C34878D82A}">
                    <a16:rowId xmlns:a16="http://schemas.microsoft.com/office/drawing/2014/main" val="10005"/>
                  </a:ext>
                </a:extLst>
              </a:tr>
            </a:tbl>
          </a:graphicData>
        </a:graphic>
      </p:graphicFrame>
      <p:sp>
        <p:nvSpPr>
          <p:cNvPr id="458" name="Google Shape;458;p48"/>
          <p:cNvSpPr txBox="1"/>
          <p:nvPr/>
        </p:nvSpPr>
        <p:spPr>
          <a:xfrm>
            <a:off x="4088950" y="4096625"/>
            <a:ext cx="4839600" cy="5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 sz="1700"/>
              <a:t>Bảng 1 Dữ liệu thực tế và dữ liệu dự đoán doanh thu theo tháng bằng mô hình Prophet</a:t>
            </a:r>
            <a:endParaRPr sz="1700"/>
          </a:p>
        </p:txBody>
      </p:sp>
      <p:sp>
        <p:nvSpPr>
          <p:cNvPr id="459" name="Google Shape;459;p48"/>
          <p:cNvSpPr txBox="1"/>
          <p:nvPr/>
        </p:nvSpPr>
        <p:spPr>
          <a:xfrm>
            <a:off x="640800" y="2086800"/>
            <a:ext cx="3277500" cy="1417500"/>
          </a:xfrm>
          <a:prstGeom prst="rect">
            <a:avLst/>
          </a:prstGeom>
          <a:noFill/>
          <a:ln>
            <a:noFill/>
          </a:ln>
        </p:spPr>
        <p:txBody>
          <a:bodyPr spcFirstLastPara="1" wrap="square" lIns="91425" tIns="91425" rIns="91425" bIns="91425" anchor="t" anchorCtr="0">
            <a:spAutoFit/>
          </a:bodyPr>
          <a:lstStyle/>
          <a:p>
            <a:pPr marL="0" lvl="0" indent="269999" algn="just" rtl="0">
              <a:lnSpc>
                <a:spcPct val="115000"/>
              </a:lnSpc>
              <a:spcBef>
                <a:spcPts val="0"/>
              </a:spcBef>
              <a:spcAft>
                <a:spcPts val="0"/>
              </a:spcAft>
              <a:buNone/>
            </a:pPr>
            <a:r>
              <a:rPr lang="vi" sz="1800">
                <a:solidFill>
                  <a:schemeClr val="dk1"/>
                </a:solidFill>
              </a:rPr>
              <a:t>So sánh kết quả dự đoán với dữ liệu thực tế </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vi" sz="1800">
                <a:solidFill>
                  <a:schemeClr val="dk1"/>
                </a:solidFill>
              </a:rPr>
              <a:t>MAPE = 6.11</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vi" sz="1800">
                <a:solidFill>
                  <a:schemeClr val="dk1"/>
                </a:solidFill>
              </a:rPr>
              <a:t>MAE =  59928,48.</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9"/>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465" name="Google Shape;465;p49"/>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66" name="Google Shape;466;p49"/>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67" name="Google Shape;467;p49"/>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68" name="Google Shape;468;p49"/>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469" name="Google Shape;469;p49"/>
          <p:cNvSpPr txBox="1"/>
          <p:nvPr/>
        </p:nvSpPr>
        <p:spPr>
          <a:xfrm>
            <a:off x="1021425" y="1178325"/>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70" name="Google Shape;470;p49"/>
          <p:cNvSpPr txBox="1"/>
          <p:nvPr/>
        </p:nvSpPr>
        <p:spPr>
          <a:xfrm>
            <a:off x="847475" y="114757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b="1">
                <a:solidFill>
                  <a:schemeClr val="dk1"/>
                </a:solidFill>
              </a:rPr>
              <a:t>2.	Mô hình ARIMA</a:t>
            </a:r>
            <a:endParaRPr sz="2000" b="1"/>
          </a:p>
        </p:txBody>
      </p:sp>
      <p:sp>
        <p:nvSpPr>
          <p:cNvPr id="471" name="Google Shape;471;p49"/>
          <p:cNvSpPr txBox="1"/>
          <p:nvPr/>
        </p:nvSpPr>
        <p:spPr>
          <a:xfrm>
            <a:off x="786875" y="1920150"/>
            <a:ext cx="7286400" cy="1554600"/>
          </a:xfrm>
          <a:prstGeom prst="rect">
            <a:avLst/>
          </a:prstGeom>
          <a:noFill/>
          <a:ln>
            <a:noFill/>
          </a:ln>
        </p:spPr>
        <p:txBody>
          <a:bodyPr spcFirstLastPara="1" wrap="square" lIns="91425" tIns="91425" rIns="91425" bIns="91425" anchor="t" anchorCtr="0">
            <a:spAutoFit/>
          </a:bodyPr>
          <a:lstStyle/>
          <a:p>
            <a:pPr marL="0" lvl="0" indent="269999" algn="l" rtl="0">
              <a:lnSpc>
                <a:spcPct val="115000"/>
              </a:lnSpc>
              <a:spcBef>
                <a:spcPts val="0"/>
              </a:spcBef>
              <a:spcAft>
                <a:spcPts val="0"/>
              </a:spcAft>
              <a:buClr>
                <a:schemeClr val="dk1"/>
              </a:buClr>
              <a:buSzPts val="1100"/>
              <a:buFont typeface="Arial"/>
              <a:buNone/>
            </a:pPr>
            <a:r>
              <a:rPr lang="vi" sz="2000">
                <a:solidFill>
                  <a:schemeClr val="dk1"/>
                </a:solidFill>
              </a:rPr>
              <a:t>Mô hình ARIMA được kết hợp bởi 3 phần:</a:t>
            </a:r>
            <a:endParaRPr sz="2000">
              <a:solidFill>
                <a:schemeClr val="dk1"/>
              </a:solidFill>
            </a:endParaRPr>
          </a:p>
          <a:p>
            <a:pPr marL="719999" lvl="0" indent="-355600" algn="l" rtl="0">
              <a:lnSpc>
                <a:spcPct val="115000"/>
              </a:lnSpc>
              <a:spcBef>
                <a:spcPts val="0"/>
              </a:spcBef>
              <a:spcAft>
                <a:spcPts val="0"/>
              </a:spcAft>
              <a:buClr>
                <a:schemeClr val="dk1"/>
              </a:buClr>
              <a:buSzPts val="2000"/>
              <a:buChar char="●"/>
            </a:pPr>
            <a:r>
              <a:rPr lang="vi" sz="2000">
                <a:solidFill>
                  <a:schemeClr val="dk1"/>
                </a:solidFill>
              </a:rPr>
              <a:t>Thành phần tự hồi quy AR - p</a:t>
            </a:r>
            <a:endParaRPr sz="2000">
              <a:solidFill>
                <a:schemeClr val="dk1"/>
              </a:solidFill>
            </a:endParaRPr>
          </a:p>
          <a:p>
            <a:pPr marL="719999" lvl="0" indent="-355600" algn="l" rtl="0">
              <a:lnSpc>
                <a:spcPct val="115000"/>
              </a:lnSpc>
              <a:spcBef>
                <a:spcPts val="0"/>
              </a:spcBef>
              <a:spcAft>
                <a:spcPts val="0"/>
              </a:spcAft>
              <a:buClr>
                <a:schemeClr val="dk1"/>
              </a:buClr>
              <a:buSzPts val="2000"/>
              <a:buChar char="●"/>
            </a:pPr>
            <a:r>
              <a:rPr lang="vi" sz="2000">
                <a:solidFill>
                  <a:schemeClr val="dk1"/>
                </a:solidFill>
              </a:rPr>
              <a:t>Tính dừng của chuỗi - sai phân I - d</a:t>
            </a:r>
            <a:endParaRPr sz="2000">
              <a:solidFill>
                <a:schemeClr val="dk1"/>
              </a:solidFill>
            </a:endParaRPr>
          </a:p>
          <a:p>
            <a:pPr marL="719999" lvl="0" indent="-355600" algn="l" rtl="0">
              <a:lnSpc>
                <a:spcPct val="115000"/>
              </a:lnSpc>
              <a:spcBef>
                <a:spcPts val="0"/>
              </a:spcBef>
              <a:spcAft>
                <a:spcPts val="0"/>
              </a:spcAft>
              <a:buClr>
                <a:schemeClr val="dk1"/>
              </a:buClr>
              <a:buSzPts val="2000"/>
              <a:buChar char="●"/>
            </a:pPr>
            <a:r>
              <a:rPr lang="vi" sz="2000">
                <a:solidFill>
                  <a:schemeClr val="dk1"/>
                </a:solidFill>
              </a:rPr>
              <a:t>Mô hình trung bình trượt ( Moving-Average): MA-q</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0"/>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477" name="Google Shape;477;p50"/>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78" name="Google Shape;478;p50"/>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79" name="Google Shape;479;p50"/>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80" name="Google Shape;480;p50"/>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481" name="Google Shape;481;p50"/>
          <p:cNvSpPr txBox="1"/>
          <p:nvPr/>
        </p:nvSpPr>
        <p:spPr>
          <a:xfrm>
            <a:off x="1021425" y="1029300"/>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82" name="Google Shape;482;p50"/>
          <p:cNvSpPr txBox="1"/>
          <p:nvPr/>
        </p:nvSpPr>
        <p:spPr>
          <a:xfrm>
            <a:off x="1048725" y="1129488"/>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b="1">
                <a:solidFill>
                  <a:schemeClr val="dk1"/>
                </a:solidFill>
              </a:rPr>
              <a:t>2 Mô hình ARIMA</a:t>
            </a:r>
            <a:endParaRPr sz="2000" b="1"/>
          </a:p>
        </p:txBody>
      </p:sp>
      <p:pic>
        <p:nvPicPr>
          <p:cNvPr id="483" name="Google Shape;483;p50"/>
          <p:cNvPicPr preferRelativeResize="0"/>
          <p:nvPr/>
        </p:nvPicPr>
        <p:blipFill>
          <a:blip r:embed="rId3">
            <a:alphaModFix/>
          </a:blip>
          <a:stretch>
            <a:fillRect/>
          </a:stretch>
        </p:blipFill>
        <p:spPr>
          <a:xfrm>
            <a:off x="2878625" y="1622101"/>
            <a:ext cx="5608826" cy="2954750"/>
          </a:xfrm>
          <a:prstGeom prst="rect">
            <a:avLst/>
          </a:prstGeom>
          <a:noFill/>
          <a:ln>
            <a:noFill/>
          </a:ln>
        </p:spPr>
      </p:pic>
      <p:sp>
        <p:nvSpPr>
          <p:cNvPr id="484" name="Google Shape;484;p50"/>
          <p:cNvSpPr txBox="1"/>
          <p:nvPr/>
        </p:nvSpPr>
        <p:spPr>
          <a:xfrm>
            <a:off x="592175" y="2699275"/>
            <a:ext cx="1963500" cy="800400"/>
          </a:xfrm>
          <a:prstGeom prst="rect">
            <a:avLst/>
          </a:prstGeom>
          <a:noFill/>
          <a:ln>
            <a:noFill/>
          </a:ln>
        </p:spPr>
        <p:txBody>
          <a:bodyPr spcFirstLastPara="1" wrap="square" lIns="91425" tIns="91425" rIns="91425" bIns="91425" anchor="t" anchorCtr="0">
            <a:spAutoFit/>
          </a:bodyPr>
          <a:lstStyle/>
          <a:p>
            <a:pPr marL="457200" lvl="0" indent="-355600" algn="ctr" rtl="0">
              <a:spcBef>
                <a:spcPts val="0"/>
              </a:spcBef>
              <a:spcAft>
                <a:spcPts val="0"/>
              </a:spcAft>
              <a:buSzPts val="2000"/>
              <a:buChar char="●"/>
            </a:pPr>
            <a:r>
              <a:rPr lang="vi" sz="2000"/>
              <a:t>Ý tưởng thuật toán</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1"/>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490" name="Google Shape;490;p51"/>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91" name="Google Shape;491;p51"/>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92" name="Google Shape;492;p51"/>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93" name="Google Shape;493;p51"/>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494" name="Google Shape;494;p51"/>
          <p:cNvSpPr txBox="1"/>
          <p:nvPr/>
        </p:nvSpPr>
        <p:spPr>
          <a:xfrm>
            <a:off x="1021425" y="1029300"/>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95" name="Google Shape;495;p51"/>
          <p:cNvSpPr txBox="1"/>
          <p:nvPr/>
        </p:nvSpPr>
        <p:spPr>
          <a:xfrm>
            <a:off x="847475" y="1106588"/>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b="1">
                <a:solidFill>
                  <a:schemeClr val="dk1"/>
                </a:solidFill>
              </a:rPr>
              <a:t>2	Mô hình ARIMA</a:t>
            </a:r>
            <a:endParaRPr sz="1800" b="1"/>
          </a:p>
        </p:txBody>
      </p:sp>
      <p:sp>
        <p:nvSpPr>
          <p:cNvPr id="496" name="Google Shape;496;p51"/>
          <p:cNvSpPr txBox="1"/>
          <p:nvPr/>
        </p:nvSpPr>
        <p:spPr>
          <a:xfrm>
            <a:off x="1021425" y="1560125"/>
            <a:ext cx="18117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vi" sz="2000"/>
              <a:t>Kết quả:</a:t>
            </a:r>
            <a:endParaRPr sz="2000"/>
          </a:p>
        </p:txBody>
      </p:sp>
      <p:graphicFrame>
        <p:nvGraphicFramePr>
          <p:cNvPr id="497" name="Google Shape;497;p51"/>
          <p:cNvGraphicFramePr/>
          <p:nvPr/>
        </p:nvGraphicFramePr>
        <p:xfrm>
          <a:off x="2262175" y="2683750"/>
          <a:ext cx="3000000" cy="3000000"/>
        </p:xfrm>
        <a:graphic>
          <a:graphicData uri="http://schemas.openxmlformats.org/drawingml/2006/table">
            <a:tbl>
              <a:tblPr>
                <a:noFill/>
                <a:tableStyleId>{813036F4-1417-4374-AF73-5B33759F966A}</a:tableStyleId>
              </a:tblPr>
              <a:tblGrid>
                <a:gridCol w="154305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1447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vi" sz="1800" b="1"/>
                        <a:t>Mô hình </a:t>
                      </a:r>
                      <a:endParaRPr sz="1800" b="1"/>
                    </a:p>
                  </a:txBody>
                  <a:tcPr marL="63500" marR="63500" marT="63500" marB="63500"/>
                </a:tc>
                <a:tc>
                  <a:txBody>
                    <a:bodyPr/>
                    <a:lstStyle/>
                    <a:p>
                      <a:pPr marL="0" lvl="0" indent="0" algn="ctr" rtl="0">
                        <a:spcBef>
                          <a:spcPts val="0"/>
                        </a:spcBef>
                        <a:spcAft>
                          <a:spcPts val="0"/>
                        </a:spcAft>
                        <a:buNone/>
                      </a:pPr>
                      <a:r>
                        <a:rPr lang="vi" sz="1800" b="1"/>
                        <a:t>MAE</a:t>
                      </a:r>
                      <a:endParaRPr sz="1800" b="1"/>
                    </a:p>
                  </a:txBody>
                  <a:tcPr marL="63500" marR="63500" marT="63500" marB="63500"/>
                </a:tc>
                <a:tc>
                  <a:txBody>
                    <a:bodyPr/>
                    <a:lstStyle/>
                    <a:p>
                      <a:pPr marL="0" lvl="0" indent="0" algn="ctr" rtl="0">
                        <a:spcBef>
                          <a:spcPts val="0"/>
                        </a:spcBef>
                        <a:spcAft>
                          <a:spcPts val="0"/>
                        </a:spcAft>
                        <a:buNone/>
                      </a:pPr>
                      <a:r>
                        <a:rPr lang="vi" sz="1800" b="1"/>
                        <a:t>MAPE</a:t>
                      </a:r>
                      <a:endParaRPr sz="1800" b="1"/>
                    </a:p>
                  </a:txBody>
                  <a:tcPr marL="63500" marR="63500" marT="63500" marB="63500"/>
                </a:tc>
                <a:extLst>
                  <a:ext uri="{0D108BD9-81ED-4DB2-BD59-A6C34878D82A}">
                    <a16:rowId xmlns:a16="http://schemas.microsoft.com/office/drawing/2014/main" val="10000"/>
                  </a:ext>
                </a:extLst>
              </a:tr>
              <a:tr h="217800">
                <a:tc>
                  <a:txBody>
                    <a:bodyPr/>
                    <a:lstStyle/>
                    <a:p>
                      <a:pPr marL="0" lvl="0" indent="0" algn="ctr" rtl="0">
                        <a:spcBef>
                          <a:spcPts val="0"/>
                        </a:spcBef>
                        <a:spcAft>
                          <a:spcPts val="0"/>
                        </a:spcAft>
                        <a:buNone/>
                      </a:pPr>
                      <a:r>
                        <a:rPr lang="vi" sz="1800"/>
                        <a:t>ARIMA(1,2,1)</a:t>
                      </a:r>
                      <a:endParaRPr sz="1800"/>
                    </a:p>
                  </a:txBody>
                  <a:tcPr marL="63500" marR="63500" marT="63500" marB="63500"/>
                </a:tc>
                <a:tc>
                  <a:txBody>
                    <a:bodyPr/>
                    <a:lstStyle/>
                    <a:p>
                      <a:pPr marL="0" lvl="0" indent="0" algn="ctr" rtl="0">
                        <a:spcBef>
                          <a:spcPts val="0"/>
                        </a:spcBef>
                        <a:spcAft>
                          <a:spcPts val="0"/>
                        </a:spcAft>
                        <a:buNone/>
                      </a:pPr>
                      <a:r>
                        <a:rPr lang="vi" sz="1800"/>
                        <a:t>75087.68</a:t>
                      </a:r>
                      <a:endParaRPr sz="1800"/>
                    </a:p>
                  </a:txBody>
                  <a:tcPr marL="63500" marR="63500" marT="63500" marB="63500"/>
                </a:tc>
                <a:tc>
                  <a:txBody>
                    <a:bodyPr/>
                    <a:lstStyle/>
                    <a:p>
                      <a:pPr marL="0" lvl="0" indent="0" algn="ctr" rtl="0">
                        <a:spcBef>
                          <a:spcPts val="0"/>
                        </a:spcBef>
                        <a:spcAft>
                          <a:spcPts val="0"/>
                        </a:spcAft>
                        <a:buNone/>
                      </a:pPr>
                      <a:r>
                        <a:rPr lang="vi" sz="1800"/>
                        <a:t>7.65</a:t>
                      </a:r>
                      <a:endParaRPr sz="1800"/>
                    </a:p>
                  </a:txBody>
                  <a:tcPr marL="63500" marR="63500" marT="63500" marB="63500"/>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vi" sz="1800" u="sng"/>
                        <a:t>ARIMA(2,2,2)</a:t>
                      </a:r>
                      <a:endParaRPr sz="1800" u="sng"/>
                    </a:p>
                  </a:txBody>
                  <a:tcPr marL="63500" marR="63500" marT="63500" marB="63500"/>
                </a:tc>
                <a:tc>
                  <a:txBody>
                    <a:bodyPr/>
                    <a:lstStyle/>
                    <a:p>
                      <a:pPr marL="0" lvl="0" indent="0" algn="ctr" rtl="0">
                        <a:spcBef>
                          <a:spcPts val="0"/>
                        </a:spcBef>
                        <a:spcAft>
                          <a:spcPts val="0"/>
                        </a:spcAft>
                        <a:buNone/>
                      </a:pPr>
                      <a:r>
                        <a:rPr lang="vi" sz="1800" u="sng"/>
                        <a:t>62476.72</a:t>
                      </a:r>
                      <a:endParaRPr sz="1800" u="sng"/>
                    </a:p>
                  </a:txBody>
                  <a:tcPr marL="63500" marR="63500" marT="63500" marB="63500"/>
                </a:tc>
                <a:tc>
                  <a:txBody>
                    <a:bodyPr/>
                    <a:lstStyle/>
                    <a:p>
                      <a:pPr marL="0" lvl="0" indent="0" algn="ctr" rtl="0">
                        <a:spcBef>
                          <a:spcPts val="0"/>
                        </a:spcBef>
                        <a:spcAft>
                          <a:spcPts val="0"/>
                        </a:spcAft>
                        <a:buNone/>
                      </a:pPr>
                      <a:r>
                        <a:rPr lang="vi" sz="1800" u="sng"/>
                        <a:t>6.34</a:t>
                      </a:r>
                      <a:endParaRPr sz="1800" u="sng"/>
                    </a:p>
                  </a:txBody>
                  <a:tcPr marL="63500" marR="63500" marT="63500" marB="63500"/>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vi" sz="1800"/>
                        <a:t>ARIMA(3,2,3)</a:t>
                      </a:r>
                      <a:endParaRPr sz="1800"/>
                    </a:p>
                  </a:txBody>
                  <a:tcPr marL="63500" marR="63500" marT="63500" marB="63500"/>
                </a:tc>
                <a:tc>
                  <a:txBody>
                    <a:bodyPr/>
                    <a:lstStyle/>
                    <a:p>
                      <a:pPr marL="0" lvl="0" indent="0" algn="ctr" rtl="0">
                        <a:spcBef>
                          <a:spcPts val="0"/>
                        </a:spcBef>
                        <a:spcAft>
                          <a:spcPts val="0"/>
                        </a:spcAft>
                        <a:buNone/>
                      </a:pPr>
                      <a:r>
                        <a:rPr lang="vi" sz="1800"/>
                        <a:t>63818.6</a:t>
                      </a:r>
                      <a:endParaRPr sz="1800"/>
                    </a:p>
                  </a:txBody>
                  <a:tcPr marL="63500" marR="63500" marT="63500" marB="63500"/>
                </a:tc>
                <a:tc>
                  <a:txBody>
                    <a:bodyPr/>
                    <a:lstStyle/>
                    <a:p>
                      <a:pPr marL="0" lvl="0" indent="0" algn="ctr" rtl="0">
                        <a:spcBef>
                          <a:spcPts val="0"/>
                        </a:spcBef>
                        <a:spcAft>
                          <a:spcPts val="0"/>
                        </a:spcAft>
                        <a:buNone/>
                      </a:pPr>
                      <a:r>
                        <a:rPr lang="vi" sz="1800"/>
                        <a:t>6.49</a:t>
                      </a:r>
                      <a:endParaRPr sz="1800"/>
                    </a:p>
                  </a:txBody>
                  <a:tcPr marL="63500" marR="63500" marT="63500" marB="63500"/>
                </a:tc>
                <a:extLst>
                  <a:ext uri="{0D108BD9-81ED-4DB2-BD59-A6C34878D82A}">
                    <a16:rowId xmlns:a16="http://schemas.microsoft.com/office/drawing/2014/main" val="10003"/>
                  </a:ext>
                </a:extLst>
              </a:tr>
            </a:tbl>
          </a:graphicData>
        </a:graphic>
      </p:graphicFrame>
      <p:sp>
        <p:nvSpPr>
          <p:cNvPr id="498" name="Google Shape;498;p51"/>
          <p:cNvSpPr txBox="1"/>
          <p:nvPr/>
        </p:nvSpPr>
        <p:spPr>
          <a:xfrm>
            <a:off x="2284625" y="4296650"/>
            <a:ext cx="4619700" cy="747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vi" sz="1700">
                <a:solidFill>
                  <a:schemeClr val="dk1"/>
                </a:solidFill>
              </a:rPr>
              <a:t>Bảng 3. Kết quả mô hình ARIMA cho dự báo doanh thu theo tháng</a:t>
            </a:r>
            <a:endParaRPr sz="1700"/>
          </a:p>
        </p:txBody>
      </p:sp>
      <p:sp>
        <p:nvSpPr>
          <p:cNvPr id="499" name="Google Shape;499;p51"/>
          <p:cNvSpPr txBox="1"/>
          <p:nvPr/>
        </p:nvSpPr>
        <p:spPr>
          <a:xfrm>
            <a:off x="847475" y="1939000"/>
            <a:ext cx="7494000" cy="492600"/>
          </a:xfrm>
          <a:prstGeom prst="rect">
            <a:avLst/>
          </a:prstGeom>
          <a:noFill/>
          <a:ln>
            <a:noFill/>
          </a:ln>
        </p:spPr>
        <p:txBody>
          <a:bodyPr spcFirstLastPara="1" wrap="square" lIns="91425" tIns="91425" rIns="91425" bIns="91425" anchor="t" anchorCtr="0">
            <a:spAutoFit/>
          </a:bodyPr>
          <a:lstStyle/>
          <a:p>
            <a:pPr marL="0" lvl="0" indent="269999" algn="just" rtl="0">
              <a:lnSpc>
                <a:spcPct val="115000"/>
              </a:lnSpc>
              <a:spcBef>
                <a:spcPts val="0"/>
              </a:spcBef>
              <a:spcAft>
                <a:spcPts val="0"/>
              </a:spcAft>
              <a:buNone/>
            </a:pPr>
            <a:r>
              <a:rPr lang="vi" sz="2000">
                <a:solidFill>
                  <a:schemeClr val="dk1"/>
                </a:solidFill>
              </a:rPr>
              <a:t>Thay đổi các tham số q,p nhận được kết quả theo bảng sau:</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05" name="Google Shape;505;p52"/>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06" name="Google Shape;506;p52"/>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07" name="Google Shape;507;p52"/>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08" name="Google Shape;508;p52"/>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509" name="Google Shape;509;p52"/>
          <p:cNvSpPr txBox="1"/>
          <p:nvPr/>
        </p:nvSpPr>
        <p:spPr>
          <a:xfrm>
            <a:off x="1021425" y="1187113"/>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10" name="Google Shape;510;p52"/>
          <p:cNvSpPr txBox="1"/>
          <p:nvPr/>
        </p:nvSpPr>
        <p:spPr>
          <a:xfrm>
            <a:off x="847475" y="1095175"/>
            <a:ext cx="5618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b="1">
                <a:solidFill>
                  <a:schemeClr val="dk1"/>
                </a:solidFill>
              </a:rPr>
              <a:t>3.	Mô hình Simple Exponential Smoothing</a:t>
            </a:r>
            <a:endParaRPr sz="1900" b="1"/>
          </a:p>
        </p:txBody>
      </p:sp>
      <p:sp>
        <p:nvSpPr>
          <p:cNvPr id="511" name="Google Shape;511;p52"/>
          <p:cNvSpPr txBox="1"/>
          <p:nvPr/>
        </p:nvSpPr>
        <p:spPr>
          <a:xfrm>
            <a:off x="1038438" y="1745150"/>
            <a:ext cx="7067100" cy="1200600"/>
          </a:xfrm>
          <a:prstGeom prst="rect">
            <a:avLst/>
          </a:prstGeom>
          <a:noFill/>
          <a:ln>
            <a:noFill/>
          </a:ln>
        </p:spPr>
        <p:txBody>
          <a:bodyPr spcFirstLastPara="1" wrap="square" lIns="91425" tIns="91425" rIns="91425" bIns="91425" anchor="t" anchorCtr="0">
            <a:spAutoFit/>
          </a:bodyPr>
          <a:lstStyle/>
          <a:p>
            <a:pPr marL="0" lvl="0" indent="269999" algn="just" rtl="0">
              <a:lnSpc>
                <a:spcPct val="115000"/>
              </a:lnSpc>
              <a:spcBef>
                <a:spcPts val="0"/>
              </a:spcBef>
              <a:spcAft>
                <a:spcPts val="0"/>
              </a:spcAft>
              <a:buNone/>
            </a:pPr>
            <a:r>
              <a:rPr lang="vi" sz="2000">
                <a:solidFill>
                  <a:schemeClr val="dk1"/>
                </a:solidFill>
              </a:rPr>
              <a:t>Phương pháp làm mịn theo cấp số nhân bao gồm dự báo dựa trên dữ liệu giai đoạn trước ảnh hưởng giảm dần theo cấp số nhân khi chúng trở nên cũ hơn. </a:t>
            </a:r>
            <a:endParaRPr sz="2000"/>
          </a:p>
        </p:txBody>
      </p:sp>
      <p:pic>
        <p:nvPicPr>
          <p:cNvPr id="512" name="Google Shape;512;p52"/>
          <p:cNvPicPr preferRelativeResize="0"/>
          <p:nvPr/>
        </p:nvPicPr>
        <p:blipFill>
          <a:blip r:embed="rId3">
            <a:alphaModFix/>
          </a:blip>
          <a:stretch>
            <a:fillRect/>
          </a:stretch>
        </p:blipFill>
        <p:spPr>
          <a:xfrm>
            <a:off x="2899223" y="3261675"/>
            <a:ext cx="3727950" cy="102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98" name="Google Shape;98;p17"/>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99" name="Google Shape;99;p17"/>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00" name="Google Shape;100;p17"/>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01" name="Google Shape;101;p17"/>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Giới thiệu dự án</a:t>
            </a:r>
            <a:endParaRPr sz="2800" b="1" i="0" u="none" strike="noStrike" cap="none">
              <a:solidFill>
                <a:srgbClr val="000000"/>
              </a:solidFill>
              <a:latin typeface="Arial"/>
              <a:ea typeface="Arial"/>
              <a:cs typeface="Arial"/>
              <a:sym typeface="Arial"/>
            </a:endParaRPr>
          </a:p>
        </p:txBody>
      </p:sp>
      <p:pic>
        <p:nvPicPr>
          <p:cNvPr id="102" name="Google Shape;102;p17"/>
          <p:cNvPicPr preferRelativeResize="0"/>
          <p:nvPr/>
        </p:nvPicPr>
        <p:blipFill>
          <a:blip r:embed="rId3">
            <a:alphaModFix/>
          </a:blip>
          <a:stretch>
            <a:fillRect/>
          </a:stretch>
        </p:blipFill>
        <p:spPr>
          <a:xfrm>
            <a:off x="1048725" y="1338175"/>
            <a:ext cx="7398148" cy="3389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3"/>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18" name="Google Shape;518;p53"/>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19" name="Google Shape;519;p53"/>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20" name="Google Shape;520;p53"/>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21" name="Google Shape;521;p53"/>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522" name="Google Shape;522;p53"/>
          <p:cNvSpPr txBox="1"/>
          <p:nvPr/>
        </p:nvSpPr>
        <p:spPr>
          <a:xfrm>
            <a:off x="847475" y="1129175"/>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23" name="Google Shape;523;p53"/>
          <p:cNvSpPr txBox="1"/>
          <p:nvPr/>
        </p:nvSpPr>
        <p:spPr>
          <a:xfrm>
            <a:off x="847475" y="1098425"/>
            <a:ext cx="5129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b="1">
                <a:solidFill>
                  <a:schemeClr val="dk1"/>
                </a:solidFill>
              </a:rPr>
              <a:t>3.	Mô hình Simple Exponential Smoothing</a:t>
            </a:r>
            <a:endParaRPr sz="1700" b="1"/>
          </a:p>
        </p:txBody>
      </p:sp>
      <p:sp>
        <p:nvSpPr>
          <p:cNvPr id="524" name="Google Shape;524;p53"/>
          <p:cNvSpPr txBox="1"/>
          <p:nvPr/>
        </p:nvSpPr>
        <p:spPr>
          <a:xfrm>
            <a:off x="592175" y="1598500"/>
            <a:ext cx="3000000" cy="492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vi" sz="2000">
                <a:solidFill>
                  <a:schemeClr val="dk1"/>
                </a:solidFill>
              </a:rPr>
              <a:t>Hiệu chỉnh tham số ⍶ .</a:t>
            </a:r>
            <a:endParaRPr sz="2000">
              <a:solidFill>
                <a:schemeClr val="dk1"/>
              </a:solidFill>
            </a:endParaRPr>
          </a:p>
        </p:txBody>
      </p:sp>
      <p:graphicFrame>
        <p:nvGraphicFramePr>
          <p:cNvPr id="525" name="Google Shape;525;p53"/>
          <p:cNvGraphicFramePr/>
          <p:nvPr/>
        </p:nvGraphicFramePr>
        <p:xfrm>
          <a:off x="5192125" y="1529375"/>
          <a:ext cx="3000000" cy="3000000"/>
        </p:xfrm>
        <a:graphic>
          <a:graphicData uri="http://schemas.openxmlformats.org/drawingml/2006/table">
            <a:tbl>
              <a:tblPr>
                <a:noFill/>
                <a:tableStyleId>{813036F4-1417-4374-AF73-5B33759F966A}</a:tableStyleId>
              </a:tblPr>
              <a:tblGrid>
                <a:gridCol w="1219200">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1209675">
                  <a:extLst>
                    <a:ext uri="{9D8B030D-6E8A-4147-A177-3AD203B41FA5}">
                      <a16:colId xmlns:a16="http://schemas.microsoft.com/office/drawing/2014/main" val="20002"/>
                    </a:ext>
                  </a:extLst>
                </a:gridCol>
              </a:tblGrid>
              <a:tr h="291775">
                <a:tc>
                  <a:txBody>
                    <a:bodyPr/>
                    <a:lstStyle/>
                    <a:p>
                      <a:pPr marL="0" lvl="0" indent="0" algn="ctr" rtl="0">
                        <a:spcBef>
                          <a:spcPts val="0"/>
                        </a:spcBef>
                        <a:spcAft>
                          <a:spcPts val="0"/>
                        </a:spcAft>
                        <a:buNone/>
                      </a:pPr>
                      <a:r>
                        <a:rPr lang="vi" b="1"/>
                        <a:t>alpha</a:t>
                      </a:r>
                      <a:endParaRPr b="1"/>
                    </a:p>
                  </a:txBody>
                  <a:tcPr marL="63500" marR="63500" marT="63500" marB="63500"/>
                </a:tc>
                <a:tc>
                  <a:txBody>
                    <a:bodyPr/>
                    <a:lstStyle/>
                    <a:p>
                      <a:pPr marL="0" lvl="0" indent="0" algn="ctr" rtl="0">
                        <a:spcBef>
                          <a:spcPts val="0"/>
                        </a:spcBef>
                        <a:spcAft>
                          <a:spcPts val="0"/>
                        </a:spcAft>
                        <a:buNone/>
                      </a:pPr>
                      <a:r>
                        <a:rPr lang="vi" b="1"/>
                        <a:t>MAE</a:t>
                      </a:r>
                      <a:endParaRPr b="1"/>
                    </a:p>
                  </a:txBody>
                  <a:tcPr marL="63500" marR="63500" marT="63500" marB="63500"/>
                </a:tc>
                <a:tc>
                  <a:txBody>
                    <a:bodyPr/>
                    <a:lstStyle/>
                    <a:p>
                      <a:pPr marL="0" lvl="0" indent="0" algn="ctr" rtl="0">
                        <a:spcBef>
                          <a:spcPts val="0"/>
                        </a:spcBef>
                        <a:spcAft>
                          <a:spcPts val="0"/>
                        </a:spcAft>
                        <a:buNone/>
                      </a:pPr>
                      <a:r>
                        <a:rPr lang="vi" b="1"/>
                        <a:t>MAPE</a:t>
                      </a:r>
                      <a:endParaRPr b="1"/>
                    </a:p>
                  </a:txBody>
                  <a:tcPr marL="63500" marR="63500" marT="63500" marB="63500"/>
                </a:tc>
                <a:extLst>
                  <a:ext uri="{0D108BD9-81ED-4DB2-BD59-A6C34878D82A}">
                    <a16:rowId xmlns:a16="http://schemas.microsoft.com/office/drawing/2014/main" val="10000"/>
                  </a:ext>
                </a:extLst>
              </a:tr>
              <a:tr h="291775">
                <a:tc>
                  <a:txBody>
                    <a:bodyPr/>
                    <a:lstStyle/>
                    <a:p>
                      <a:pPr marL="0" lvl="0" indent="0" algn="ctr" rtl="0">
                        <a:spcBef>
                          <a:spcPts val="0"/>
                        </a:spcBef>
                        <a:spcAft>
                          <a:spcPts val="0"/>
                        </a:spcAft>
                        <a:buNone/>
                      </a:pPr>
                      <a:r>
                        <a:rPr lang="vi"/>
                        <a:t>0.1</a:t>
                      </a:r>
                      <a:endParaRPr/>
                    </a:p>
                  </a:txBody>
                  <a:tcPr marL="63500" marR="63500" marT="63500" marB="63500"/>
                </a:tc>
                <a:tc>
                  <a:txBody>
                    <a:bodyPr/>
                    <a:lstStyle/>
                    <a:p>
                      <a:pPr marL="0" lvl="0" indent="0" algn="ctr" rtl="0">
                        <a:spcBef>
                          <a:spcPts val="0"/>
                        </a:spcBef>
                        <a:spcAft>
                          <a:spcPts val="0"/>
                        </a:spcAft>
                        <a:buNone/>
                      </a:pPr>
                      <a:r>
                        <a:rPr lang="vi"/>
                        <a:t>43344.82</a:t>
                      </a:r>
                      <a:endParaRPr/>
                    </a:p>
                  </a:txBody>
                  <a:tcPr marL="63500" marR="63500" marT="63500" marB="63500"/>
                </a:tc>
                <a:tc>
                  <a:txBody>
                    <a:bodyPr/>
                    <a:lstStyle/>
                    <a:p>
                      <a:pPr marL="0" lvl="0" indent="0" algn="ctr" rtl="0">
                        <a:spcBef>
                          <a:spcPts val="0"/>
                        </a:spcBef>
                        <a:spcAft>
                          <a:spcPts val="0"/>
                        </a:spcAft>
                        <a:buNone/>
                      </a:pPr>
                      <a:r>
                        <a:rPr lang="vi"/>
                        <a:t>4.37</a:t>
                      </a:r>
                      <a:endParaRPr/>
                    </a:p>
                  </a:txBody>
                  <a:tcPr marL="63500" marR="63500" marT="63500" marB="63500"/>
                </a:tc>
                <a:extLst>
                  <a:ext uri="{0D108BD9-81ED-4DB2-BD59-A6C34878D82A}">
                    <a16:rowId xmlns:a16="http://schemas.microsoft.com/office/drawing/2014/main" val="10001"/>
                  </a:ext>
                </a:extLst>
              </a:tr>
              <a:tr h="291775">
                <a:tc>
                  <a:txBody>
                    <a:bodyPr/>
                    <a:lstStyle/>
                    <a:p>
                      <a:pPr marL="0" lvl="0" indent="0" algn="ctr" rtl="0">
                        <a:spcBef>
                          <a:spcPts val="0"/>
                        </a:spcBef>
                        <a:spcAft>
                          <a:spcPts val="0"/>
                        </a:spcAft>
                        <a:buNone/>
                      </a:pPr>
                      <a:r>
                        <a:rPr lang="vi"/>
                        <a:t>0.2</a:t>
                      </a:r>
                      <a:endParaRPr/>
                    </a:p>
                  </a:txBody>
                  <a:tcPr marL="63500" marR="63500" marT="63500" marB="63500"/>
                </a:tc>
                <a:tc>
                  <a:txBody>
                    <a:bodyPr/>
                    <a:lstStyle/>
                    <a:p>
                      <a:pPr marL="0" lvl="0" indent="0" algn="ctr" rtl="0">
                        <a:spcBef>
                          <a:spcPts val="0"/>
                        </a:spcBef>
                        <a:spcAft>
                          <a:spcPts val="0"/>
                        </a:spcAft>
                        <a:buNone/>
                      </a:pPr>
                      <a:r>
                        <a:rPr lang="vi"/>
                        <a:t>40417.34</a:t>
                      </a:r>
                      <a:endParaRPr/>
                    </a:p>
                  </a:txBody>
                  <a:tcPr marL="63500" marR="63500" marT="63500" marB="63500"/>
                </a:tc>
                <a:tc>
                  <a:txBody>
                    <a:bodyPr/>
                    <a:lstStyle/>
                    <a:p>
                      <a:pPr marL="0" lvl="0" indent="0" algn="ctr" rtl="0">
                        <a:spcBef>
                          <a:spcPts val="0"/>
                        </a:spcBef>
                        <a:spcAft>
                          <a:spcPts val="0"/>
                        </a:spcAft>
                        <a:buNone/>
                      </a:pPr>
                      <a:r>
                        <a:rPr lang="vi"/>
                        <a:t>4.03</a:t>
                      </a:r>
                      <a:endParaRPr/>
                    </a:p>
                  </a:txBody>
                  <a:tcPr marL="63500" marR="63500" marT="63500" marB="63500"/>
                </a:tc>
                <a:extLst>
                  <a:ext uri="{0D108BD9-81ED-4DB2-BD59-A6C34878D82A}">
                    <a16:rowId xmlns:a16="http://schemas.microsoft.com/office/drawing/2014/main" val="10002"/>
                  </a:ext>
                </a:extLst>
              </a:tr>
              <a:tr h="291775">
                <a:tc>
                  <a:txBody>
                    <a:bodyPr/>
                    <a:lstStyle/>
                    <a:p>
                      <a:pPr marL="0" lvl="0" indent="0" algn="ctr" rtl="0">
                        <a:spcBef>
                          <a:spcPts val="0"/>
                        </a:spcBef>
                        <a:spcAft>
                          <a:spcPts val="0"/>
                        </a:spcAft>
                        <a:buNone/>
                      </a:pPr>
                      <a:r>
                        <a:rPr lang="vi" u="sng"/>
                        <a:t>0.3</a:t>
                      </a:r>
                      <a:endParaRPr u="sng"/>
                    </a:p>
                  </a:txBody>
                  <a:tcPr marL="63500" marR="63500" marT="63500" marB="63500"/>
                </a:tc>
                <a:tc>
                  <a:txBody>
                    <a:bodyPr/>
                    <a:lstStyle/>
                    <a:p>
                      <a:pPr marL="0" lvl="0" indent="0" algn="ctr" rtl="0">
                        <a:spcBef>
                          <a:spcPts val="0"/>
                        </a:spcBef>
                        <a:spcAft>
                          <a:spcPts val="0"/>
                        </a:spcAft>
                        <a:buNone/>
                      </a:pPr>
                      <a:r>
                        <a:rPr lang="vi" u="sng"/>
                        <a:t>38856.56</a:t>
                      </a:r>
                      <a:endParaRPr u="sng"/>
                    </a:p>
                  </a:txBody>
                  <a:tcPr marL="63500" marR="63500" marT="63500" marB="63500"/>
                </a:tc>
                <a:tc>
                  <a:txBody>
                    <a:bodyPr/>
                    <a:lstStyle/>
                    <a:p>
                      <a:pPr marL="0" lvl="0" indent="0" algn="ctr" rtl="0">
                        <a:spcBef>
                          <a:spcPts val="0"/>
                        </a:spcBef>
                        <a:spcAft>
                          <a:spcPts val="0"/>
                        </a:spcAft>
                        <a:buNone/>
                      </a:pPr>
                      <a:r>
                        <a:rPr lang="vi" u="sng"/>
                        <a:t>3.77</a:t>
                      </a:r>
                      <a:endParaRPr u="sng"/>
                    </a:p>
                  </a:txBody>
                  <a:tcPr marL="63500" marR="63500" marT="63500" marB="63500"/>
                </a:tc>
                <a:extLst>
                  <a:ext uri="{0D108BD9-81ED-4DB2-BD59-A6C34878D82A}">
                    <a16:rowId xmlns:a16="http://schemas.microsoft.com/office/drawing/2014/main" val="10003"/>
                  </a:ext>
                </a:extLst>
              </a:tr>
              <a:tr h="291775">
                <a:tc>
                  <a:txBody>
                    <a:bodyPr/>
                    <a:lstStyle/>
                    <a:p>
                      <a:pPr marL="0" lvl="0" indent="0" algn="ctr" rtl="0">
                        <a:spcBef>
                          <a:spcPts val="0"/>
                        </a:spcBef>
                        <a:spcAft>
                          <a:spcPts val="0"/>
                        </a:spcAft>
                        <a:buNone/>
                      </a:pPr>
                      <a:r>
                        <a:rPr lang="vi"/>
                        <a:t>0.4</a:t>
                      </a:r>
                      <a:endParaRPr/>
                    </a:p>
                  </a:txBody>
                  <a:tcPr marL="63500" marR="63500" marT="63500" marB="63500"/>
                </a:tc>
                <a:tc>
                  <a:txBody>
                    <a:bodyPr/>
                    <a:lstStyle/>
                    <a:p>
                      <a:pPr marL="0" lvl="0" indent="0" algn="ctr" rtl="0">
                        <a:spcBef>
                          <a:spcPts val="0"/>
                        </a:spcBef>
                        <a:spcAft>
                          <a:spcPts val="0"/>
                        </a:spcAft>
                        <a:buNone/>
                      </a:pPr>
                      <a:r>
                        <a:rPr lang="vi"/>
                        <a:t>37937.78</a:t>
                      </a:r>
                      <a:endParaRPr/>
                    </a:p>
                  </a:txBody>
                  <a:tcPr marL="63500" marR="63500" marT="63500" marB="63500"/>
                </a:tc>
                <a:tc>
                  <a:txBody>
                    <a:bodyPr/>
                    <a:lstStyle/>
                    <a:p>
                      <a:pPr marL="0" lvl="0" indent="0" algn="ctr" rtl="0">
                        <a:spcBef>
                          <a:spcPts val="0"/>
                        </a:spcBef>
                        <a:spcAft>
                          <a:spcPts val="0"/>
                        </a:spcAft>
                        <a:buNone/>
                      </a:pPr>
                      <a:r>
                        <a:rPr lang="vi"/>
                        <a:t>3.82</a:t>
                      </a:r>
                      <a:endParaRPr/>
                    </a:p>
                  </a:txBody>
                  <a:tcPr marL="63500" marR="63500" marT="63500" marB="63500"/>
                </a:tc>
                <a:extLst>
                  <a:ext uri="{0D108BD9-81ED-4DB2-BD59-A6C34878D82A}">
                    <a16:rowId xmlns:a16="http://schemas.microsoft.com/office/drawing/2014/main" val="10004"/>
                  </a:ext>
                </a:extLst>
              </a:tr>
              <a:tr h="291775">
                <a:tc>
                  <a:txBody>
                    <a:bodyPr/>
                    <a:lstStyle/>
                    <a:p>
                      <a:pPr marL="0" lvl="0" indent="0" algn="ctr" rtl="0">
                        <a:spcBef>
                          <a:spcPts val="0"/>
                        </a:spcBef>
                        <a:spcAft>
                          <a:spcPts val="0"/>
                        </a:spcAft>
                        <a:buNone/>
                      </a:pPr>
                      <a:r>
                        <a:rPr lang="vi"/>
                        <a:t>0.5</a:t>
                      </a:r>
                      <a:endParaRPr/>
                    </a:p>
                  </a:txBody>
                  <a:tcPr marL="63500" marR="63500" marT="63500" marB="63500"/>
                </a:tc>
                <a:tc>
                  <a:txBody>
                    <a:bodyPr/>
                    <a:lstStyle/>
                    <a:p>
                      <a:pPr marL="0" lvl="0" indent="0" algn="ctr" rtl="0">
                        <a:spcBef>
                          <a:spcPts val="0"/>
                        </a:spcBef>
                        <a:spcAft>
                          <a:spcPts val="0"/>
                        </a:spcAft>
                        <a:buNone/>
                      </a:pPr>
                      <a:r>
                        <a:rPr lang="vi"/>
                        <a:t>37735.84</a:t>
                      </a:r>
                      <a:endParaRPr/>
                    </a:p>
                  </a:txBody>
                  <a:tcPr marL="63500" marR="63500" marT="63500" marB="63500"/>
                </a:tc>
                <a:tc>
                  <a:txBody>
                    <a:bodyPr/>
                    <a:lstStyle/>
                    <a:p>
                      <a:pPr marL="0" lvl="0" indent="0" algn="ctr" rtl="0">
                        <a:spcBef>
                          <a:spcPts val="0"/>
                        </a:spcBef>
                        <a:spcAft>
                          <a:spcPts val="0"/>
                        </a:spcAft>
                        <a:buNone/>
                      </a:pPr>
                      <a:r>
                        <a:rPr lang="vi"/>
                        <a:t>3.81</a:t>
                      </a:r>
                      <a:endParaRPr/>
                    </a:p>
                  </a:txBody>
                  <a:tcPr marL="63500" marR="63500" marT="63500" marB="63500"/>
                </a:tc>
                <a:extLst>
                  <a:ext uri="{0D108BD9-81ED-4DB2-BD59-A6C34878D82A}">
                    <a16:rowId xmlns:a16="http://schemas.microsoft.com/office/drawing/2014/main" val="10005"/>
                  </a:ext>
                </a:extLst>
              </a:tr>
              <a:tr h="291775">
                <a:tc>
                  <a:txBody>
                    <a:bodyPr/>
                    <a:lstStyle/>
                    <a:p>
                      <a:pPr marL="0" lvl="0" indent="0" algn="ctr" rtl="0">
                        <a:spcBef>
                          <a:spcPts val="0"/>
                        </a:spcBef>
                        <a:spcAft>
                          <a:spcPts val="0"/>
                        </a:spcAft>
                        <a:buNone/>
                      </a:pPr>
                      <a:r>
                        <a:rPr lang="vi"/>
                        <a:t>0.6</a:t>
                      </a:r>
                      <a:endParaRPr/>
                    </a:p>
                  </a:txBody>
                  <a:tcPr marL="63500" marR="63500" marT="63500" marB="63500"/>
                </a:tc>
                <a:tc>
                  <a:txBody>
                    <a:bodyPr/>
                    <a:lstStyle/>
                    <a:p>
                      <a:pPr marL="0" lvl="0" indent="0" algn="ctr" rtl="0">
                        <a:spcBef>
                          <a:spcPts val="0"/>
                        </a:spcBef>
                        <a:spcAft>
                          <a:spcPts val="0"/>
                        </a:spcAft>
                        <a:buNone/>
                      </a:pPr>
                      <a:r>
                        <a:rPr lang="vi"/>
                        <a:t>37650.46</a:t>
                      </a:r>
                      <a:endParaRPr/>
                    </a:p>
                  </a:txBody>
                  <a:tcPr marL="63500" marR="63500" marT="63500" marB="63500"/>
                </a:tc>
                <a:tc>
                  <a:txBody>
                    <a:bodyPr/>
                    <a:lstStyle/>
                    <a:p>
                      <a:pPr marL="0" lvl="0" indent="0" algn="ctr" rtl="0">
                        <a:spcBef>
                          <a:spcPts val="0"/>
                        </a:spcBef>
                        <a:spcAft>
                          <a:spcPts val="0"/>
                        </a:spcAft>
                        <a:buNone/>
                      </a:pPr>
                      <a:r>
                        <a:rPr lang="vi"/>
                        <a:t>3.80</a:t>
                      </a:r>
                      <a:endParaRPr/>
                    </a:p>
                  </a:txBody>
                  <a:tcPr marL="63500" marR="63500" marT="63500" marB="63500"/>
                </a:tc>
                <a:extLst>
                  <a:ext uri="{0D108BD9-81ED-4DB2-BD59-A6C34878D82A}">
                    <a16:rowId xmlns:a16="http://schemas.microsoft.com/office/drawing/2014/main" val="10006"/>
                  </a:ext>
                </a:extLst>
              </a:tr>
              <a:tr h="291775">
                <a:tc>
                  <a:txBody>
                    <a:bodyPr/>
                    <a:lstStyle/>
                    <a:p>
                      <a:pPr marL="0" lvl="0" indent="0" algn="ctr" rtl="0">
                        <a:spcBef>
                          <a:spcPts val="0"/>
                        </a:spcBef>
                        <a:spcAft>
                          <a:spcPts val="0"/>
                        </a:spcAft>
                        <a:buNone/>
                      </a:pPr>
                      <a:r>
                        <a:rPr lang="vi"/>
                        <a:t>0.7</a:t>
                      </a:r>
                      <a:endParaRPr/>
                    </a:p>
                  </a:txBody>
                  <a:tcPr marL="63500" marR="63500" marT="63500" marB="63500"/>
                </a:tc>
                <a:tc>
                  <a:txBody>
                    <a:bodyPr/>
                    <a:lstStyle/>
                    <a:p>
                      <a:pPr marL="0" lvl="0" indent="0" algn="ctr" rtl="0">
                        <a:spcBef>
                          <a:spcPts val="0"/>
                        </a:spcBef>
                        <a:spcAft>
                          <a:spcPts val="0"/>
                        </a:spcAft>
                        <a:buNone/>
                      </a:pPr>
                      <a:r>
                        <a:rPr lang="vi"/>
                        <a:t>37655.62</a:t>
                      </a:r>
                      <a:endParaRPr/>
                    </a:p>
                  </a:txBody>
                  <a:tcPr marL="63500" marR="63500" marT="63500" marB="63500"/>
                </a:tc>
                <a:tc>
                  <a:txBody>
                    <a:bodyPr/>
                    <a:lstStyle/>
                    <a:p>
                      <a:pPr marL="0" lvl="0" indent="0" algn="ctr" rtl="0">
                        <a:spcBef>
                          <a:spcPts val="0"/>
                        </a:spcBef>
                        <a:spcAft>
                          <a:spcPts val="0"/>
                        </a:spcAft>
                        <a:buNone/>
                      </a:pPr>
                      <a:r>
                        <a:rPr lang="vi"/>
                        <a:t>3.80</a:t>
                      </a:r>
                      <a:endParaRPr/>
                    </a:p>
                  </a:txBody>
                  <a:tcPr marL="63500" marR="63500" marT="63500" marB="63500"/>
                </a:tc>
                <a:extLst>
                  <a:ext uri="{0D108BD9-81ED-4DB2-BD59-A6C34878D82A}">
                    <a16:rowId xmlns:a16="http://schemas.microsoft.com/office/drawing/2014/main" val="10007"/>
                  </a:ext>
                </a:extLst>
              </a:tr>
              <a:tr h="291775">
                <a:tc>
                  <a:txBody>
                    <a:bodyPr/>
                    <a:lstStyle/>
                    <a:p>
                      <a:pPr marL="0" lvl="0" indent="0" algn="ctr" rtl="0">
                        <a:spcBef>
                          <a:spcPts val="0"/>
                        </a:spcBef>
                        <a:spcAft>
                          <a:spcPts val="0"/>
                        </a:spcAft>
                        <a:buNone/>
                      </a:pPr>
                      <a:r>
                        <a:rPr lang="vi"/>
                        <a:t>0.8</a:t>
                      </a:r>
                      <a:endParaRPr/>
                    </a:p>
                  </a:txBody>
                  <a:tcPr marL="63500" marR="63500" marT="63500" marB="63500"/>
                </a:tc>
                <a:tc>
                  <a:txBody>
                    <a:bodyPr/>
                    <a:lstStyle/>
                    <a:p>
                      <a:pPr marL="0" lvl="0" indent="0" algn="ctr" rtl="0">
                        <a:spcBef>
                          <a:spcPts val="0"/>
                        </a:spcBef>
                        <a:spcAft>
                          <a:spcPts val="0"/>
                        </a:spcAft>
                        <a:buNone/>
                      </a:pPr>
                      <a:r>
                        <a:rPr lang="vi"/>
                        <a:t>37735.40</a:t>
                      </a:r>
                      <a:endParaRPr/>
                    </a:p>
                  </a:txBody>
                  <a:tcPr marL="63500" marR="63500" marT="63500" marB="63500"/>
                </a:tc>
                <a:tc>
                  <a:txBody>
                    <a:bodyPr/>
                    <a:lstStyle/>
                    <a:p>
                      <a:pPr marL="0" lvl="0" indent="0" algn="ctr" rtl="0">
                        <a:spcBef>
                          <a:spcPts val="0"/>
                        </a:spcBef>
                        <a:spcAft>
                          <a:spcPts val="0"/>
                        </a:spcAft>
                        <a:buNone/>
                      </a:pPr>
                      <a:r>
                        <a:rPr lang="vi"/>
                        <a:t>3.81</a:t>
                      </a:r>
                      <a:endParaRPr/>
                    </a:p>
                  </a:txBody>
                  <a:tcPr marL="63500" marR="63500" marT="63500" marB="63500"/>
                </a:tc>
                <a:extLst>
                  <a:ext uri="{0D108BD9-81ED-4DB2-BD59-A6C34878D82A}">
                    <a16:rowId xmlns:a16="http://schemas.microsoft.com/office/drawing/2014/main" val="10008"/>
                  </a:ext>
                </a:extLst>
              </a:tr>
              <a:tr h="291775">
                <a:tc>
                  <a:txBody>
                    <a:bodyPr/>
                    <a:lstStyle/>
                    <a:p>
                      <a:pPr marL="0" lvl="0" indent="0" algn="ctr" rtl="0">
                        <a:spcBef>
                          <a:spcPts val="0"/>
                        </a:spcBef>
                        <a:spcAft>
                          <a:spcPts val="0"/>
                        </a:spcAft>
                        <a:buNone/>
                      </a:pPr>
                      <a:r>
                        <a:rPr lang="vi"/>
                        <a:t>0.9</a:t>
                      </a:r>
                      <a:endParaRPr/>
                    </a:p>
                  </a:txBody>
                  <a:tcPr marL="63500" marR="63500" marT="63500" marB="63500"/>
                </a:tc>
                <a:tc>
                  <a:txBody>
                    <a:bodyPr/>
                    <a:lstStyle/>
                    <a:p>
                      <a:pPr marL="0" lvl="0" indent="0" algn="ctr" rtl="0">
                        <a:spcBef>
                          <a:spcPts val="0"/>
                        </a:spcBef>
                        <a:spcAft>
                          <a:spcPts val="0"/>
                        </a:spcAft>
                        <a:buNone/>
                      </a:pPr>
                      <a:r>
                        <a:rPr lang="vi"/>
                        <a:t>37875.08</a:t>
                      </a:r>
                      <a:endParaRPr/>
                    </a:p>
                  </a:txBody>
                  <a:tcPr marL="63500" marR="63500" marT="63500" marB="63500"/>
                </a:tc>
                <a:tc>
                  <a:txBody>
                    <a:bodyPr/>
                    <a:lstStyle/>
                    <a:p>
                      <a:pPr marL="0" lvl="0" indent="0" algn="ctr" rtl="0">
                        <a:spcBef>
                          <a:spcPts val="0"/>
                        </a:spcBef>
                        <a:spcAft>
                          <a:spcPts val="0"/>
                        </a:spcAft>
                        <a:buNone/>
                      </a:pPr>
                      <a:r>
                        <a:rPr lang="vi"/>
                        <a:t>3.82</a:t>
                      </a:r>
                      <a:endParaRPr/>
                    </a:p>
                  </a:txBody>
                  <a:tcPr marL="63500" marR="63500" marT="63500" marB="63500"/>
                </a:tc>
                <a:extLst>
                  <a:ext uri="{0D108BD9-81ED-4DB2-BD59-A6C34878D82A}">
                    <a16:rowId xmlns:a16="http://schemas.microsoft.com/office/drawing/2014/main" val="10009"/>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4"/>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31" name="Google Shape;531;p54"/>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32" name="Google Shape;532;p54"/>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33" name="Google Shape;533;p54"/>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34" name="Google Shape;534;p54"/>
          <p:cNvSpPr txBox="1"/>
          <p:nvPr/>
        </p:nvSpPr>
        <p:spPr>
          <a:xfrm>
            <a:off x="1048725" y="336600"/>
            <a:ext cx="40107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mô hình dự báo </a:t>
            </a:r>
            <a:endParaRPr sz="2800" b="1"/>
          </a:p>
        </p:txBody>
      </p:sp>
      <p:sp>
        <p:nvSpPr>
          <p:cNvPr id="535" name="Google Shape;535;p54"/>
          <p:cNvSpPr txBox="1"/>
          <p:nvPr/>
        </p:nvSpPr>
        <p:spPr>
          <a:xfrm>
            <a:off x="847475" y="1129175"/>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36" name="Google Shape;536;p54"/>
          <p:cNvSpPr txBox="1"/>
          <p:nvPr/>
        </p:nvSpPr>
        <p:spPr>
          <a:xfrm>
            <a:off x="847475" y="1098425"/>
            <a:ext cx="3659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100" b="1">
                <a:solidFill>
                  <a:schemeClr val="dk1"/>
                </a:solidFill>
              </a:rPr>
              <a:t>4.	Đánh giá mô hình</a:t>
            </a:r>
            <a:endParaRPr sz="2000" b="1"/>
          </a:p>
        </p:txBody>
      </p:sp>
      <p:sp>
        <p:nvSpPr>
          <p:cNvPr id="537" name="Google Shape;537;p54"/>
          <p:cNvSpPr txBox="1"/>
          <p:nvPr/>
        </p:nvSpPr>
        <p:spPr>
          <a:xfrm>
            <a:off x="810300" y="1529375"/>
            <a:ext cx="7523400" cy="1822500"/>
          </a:xfrm>
          <a:prstGeom prst="rect">
            <a:avLst/>
          </a:prstGeom>
          <a:noFill/>
          <a:ln>
            <a:noFill/>
          </a:ln>
        </p:spPr>
        <p:txBody>
          <a:bodyPr spcFirstLastPara="1" wrap="square" lIns="91425" tIns="91425" rIns="91425" bIns="91425" anchor="t" anchorCtr="0">
            <a:spAutoFit/>
          </a:bodyPr>
          <a:lstStyle/>
          <a:p>
            <a:pPr marL="0" lvl="0" indent="269999" algn="just" rtl="0">
              <a:lnSpc>
                <a:spcPct val="115000"/>
              </a:lnSpc>
              <a:spcBef>
                <a:spcPts val="0"/>
              </a:spcBef>
              <a:spcAft>
                <a:spcPts val="0"/>
              </a:spcAft>
              <a:buNone/>
            </a:pPr>
            <a:r>
              <a:rPr lang="vi" sz="1900">
                <a:solidFill>
                  <a:schemeClr val="dk1"/>
                </a:solidFill>
              </a:rPr>
              <a:t>Thực nghiệm 3 mô hình với kỹ thuật Sliding Windows (cửa sổ trượt) với </a:t>
            </a:r>
            <a:r>
              <a:rPr lang="vi" sz="1900">
                <a:solidFill>
                  <a:schemeClr val="dk1"/>
                </a:solidFill>
                <a:highlight>
                  <a:srgbClr val="FFFFFF"/>
                </a:highlight>
                <a:latin typeface="Roboto"/>
                <a:ea typeface="Roboto"/>
                <a:cs typeface="Roboto"/>
                <a:sym typeface="Roboto"/>
              </a:rPr>
              <a:t>Window Size = </a:t>
            </a:r>
            <a:r>
              <a:rPr lang="vi" sz="1900">
                <a:solidFill>
                  <a:schemeClr val="dk1"/>
                </a:solidFill>
              </a:rPr>
              <a:t> 12, 18, 24 (độ rộng cửa sổ), </a:t>
            </a:r>
            <a:r>
              <a:rPr lang="vi" sz="1900">
                <a:solidFill>
                  <a:schemeClr val="dk1"/>
                </a:solidFill>
                <a:highlight>
                  <a:srgbClr val="FFFFFF"/>
                </a:highlight>
                <a:latin typeface="Roboto"/>
                <a:ea typeface="Roboto"/>
                <a:cs typeface="Roboto"/>
                <a:sym typeface="Roboto"/>
              </a:rPr>
              <a:t>Stride = 1 (</a:t>
            </a:r>
            <a:r>
              <a:rPr lang="vi" sz="1900">
                <a:solidFill>
                  <a:schemeClr val="dk1"/>
                </a:solidFill>
              </a:rPr>
              <a:t>mỗi lần trượt cửa sổ 1 quan sát).</a:t>
            </a:r>
            <a:endParaRPr sz="1900">
              <a:solidFill>
                <a:schemeClr val="dk1"/>
              </a:solidFill>
            </a:endParaRPr>
          </a:p>
          <a:p>
            <a:pPr marL="0" lvl="0" indent="269999" algn="just" rtl="0">
              <a:lnSpc>
                <a:spcPct val="115000"/>
              </a:lnSpc>
              <a:spcBef>
                <a:spcPts val="0"/>
              </a:spcBef>
              <a:spcAft>
                <a:spcPts val="0"/>
              </a:spcAft>
              <a:buNone/>
            </a:pPr>
            <a:r>
              <a:rPr lang="vi" sz="1900">
                <a:solidFill>
                  <a:schemeClr val="dk1"/>
                </a:solidFill>
              </a:rPr>
              <a:t>Ta thu được mô hình tốt nhất với cửa sổ trượt bằng 18. Kết quả:</a:t>
            </a:r>
            <a:br>
              <a:rPr lang="vi" sz="1900">
                <a:solidFill>
                  <a:schemeClr val="dk1"/>
                </a:solidFill>
              </a:rPr>
            </a:br>
            <a:endParaRPr sz="1900"/>
          </a:p>
        </p:txBody>
      </p:sp>
      <p:sp>
        <p:nvSpPr>
          <p:cNvPr id="538" name="Google Shape;538;p54"/>
          <p:cNvSpPr txBox="1"/>
          <p:nvPr/>
        </p:nvSpPr>
        <p:spPr>
          <a:xfrm>
            <a:off x="1914750" y="4674188"/>
            <a:ext cx="53145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700"/>
              <a:t>Bảng 6. So sánh kết quả thực nghiệm 3 mô hình</a:t>
            </a:r>
            <a:endParaRPr sz="1700"/>
          </a:p>
        </p:txBody>
      </p:sp>
      <p:graphicFrame>
        <p:nvGraphicFramePr>
          <p:cNvPr id="539" name="Google Shape;539;p54"/>
          <p:cNvGraphicFramePr/>
          <p:nvPr/>
        </p:nvGraphicFramePr>
        <p:xfrm>
          <a:off x="1706400" y="3184700"/>
          <a:ext cx="3000000" cy="3000000"/>
        </p:xfrm>
        <a:graphic>
          <a:graphicData uri="http://schemas.openxmlformats.org/drawingml/2006/table">
            <a:tbl>
              <a:tblPr>
                <a:noFill/>
                <a:tableStyleId>{813036F4-1417-4374-AF73-5B33759F966A}</a:tableStyleId>
              </a:tblPr>
              <a:tblGrid>
                <a:gridCol w="1432800">
                  <a:extLst>
                    <a:ext uri="{9D8B030D-6E8A-4147-A177-3AD203B41FA5}">
                      <a16:colId xmlns:a16="http://schemas.microsoft.com/office/drawing/2014/main" val="20000"/>
                    </a:ext>
                  </a:extLst>
                </a:gridCol>
                <a:gridCol w="1432800">
                  <a:extLst>
                    <a:ext uri="{9D8B030D-6E8A-4147-A177-3AD203B41FA5}">
                      <a16:colId xmlns:a16="http://schemas.microsoft.com/office/drawing/2014/main" val="20001"/>
                    </a:ext>
                  </a:extLst>
                </a:gridCol>
                <a:gridCol w="1432800">
                  <a:extLst>
                    <a:ext uri="{9D8B030D-6E8A-4147-A177-3AD203B41FA5}">
                      <a16:colId xmlns:a16="http://schemas.microsoft.com/office/drawing/2014/main" val="20002"/>
                    </a:ext>
                  </a:extLst>
                </a:gridCol>
                <a:gridCol w="14328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vi" sz="1500" b="1"/>
                        <a:t>Mô hình</a:t>
                      </a:r>
                      <a:endParaRPr sz="1500" b="1"/>
                    </a:p>
                  </a:txBody>
                  <a:tcPr marL="63500" marR="63500" marT="63500" marB="63500"/>
                </a:tc>
                <a:tc>
                  <a:txBody>
                    <a:bodyPr/>
                    <a:lstStyle/>
                    <a:p>
                      <a:pPr marL="0" lvl="0" indent="0" algn="ctr" rtl="0">
                        <a:spcBef>
                          <a:spcPts val="0"/>
                        </a:spcBef>
                        <a:spcAft>
                          <a:spcPts val="0"/>
                        </a:spcAft>
                        <a:buNone/>
                      </a:pPr>
                      <a:r>
                        <a:rPr lang="vi" sz="1500" b="1"/>
                        <a:t>MAE</a:t>
                      </a:r>
                      <a:endParaRPr sz="1500" b="1"/>
                    </a:p>
                  </a:txBody>
                  <a:tcPr marL="63500" marR="63500" marT="63500" marB="63500"/>
                </a:tc>
                <a:tc>
                  <a:txBody>
                    <a:bodyPr/>
                    <a:lstStyle/>
                    <a:p>
                      <a:pPr marL="0" lvl="0" indent="0" algn="ctr" rtl="0">
                        <a:spcBef>
                          <a:spcPts val="0"/>
                        </a:spcBef>
                        <a:spcAft>
                          <a:spcPts val="0"/>
                        </a:spcAft>
                        <a:buNone/>
                      </a:pPr>
                      <a:r>
                        <a:rPr lang="vi" sz="1500" b="1"/>
                        <a:t>MAPE</a:t>
                      </a:r>
                      <a:endParaRPr sz="1500" b="1"/>
                    </a:p>
                  </a:txBody>
                  <a:tcPr marL="63500" marR="63500" marT="63500" marB="63500"/>
                </a:tc>
                <a:tc>
                  <a:txBody>
                    <a:bodyPr/>
                    <a:lstStyle/>
                    <a:p>
                      <a:pPr marL="0" lvl="0" indent="0" algn="ctr" rtl="0">
                        <a:spcBef>
                          <a:spcPts val="0"/>
                        </a:spcBef>
                        <a:spcAft>
                          <a:spcPts val="0"/>
                        </a:spcAft>
                        <a:buNone/>
                      </a:pPr>
                      <a:r>
                        <a:rPr lang="vi" sz="1500" b="1"/>
                        <a:t>RMSE</a:t>
                      </a:r>
                      <a:endParaRPr sz="1500" b="1"/>
                    </a:p>
                  </a:txBody>
                  <a:tcPr marL="63500" marR="63500" marT="63500" marB="63500"/>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vi" sz="1500" b="1"/>
                        <a:t>ARIMA</a:t>
                      </a:r>
                      <a:endParaRPr sz="1500" b="1"/>
                    </a:p>
                  </a:txBody>
                  <a:tcPr marL="63500" marR="63500" marT="63500" marB="63500"/>
                </a:tc>
                <a:tc>
                  <a:txBody>
                    <a:bodyPr/>
                    <a:lstStyle/>
                    <a:p>
                      <a:pPr marL="0" lvl="0" indent="0" algn="ctr" rtl="0">
                        <a:spcBef>
                          <a:spcPts val="0"/>
                        </a:spcBef>
                        <a:spcAft>
                          <a:spcPts val="0"/>
                        </a:spcAft>
                        <a:buNone/>
                      </a:pPr>
                      <a:r>
                        <a:rPr lang="vi" sz="1500"/>
                        <a:t>37924.54</a:t>
                      </a:r>
                      <a:endParaRPr sz="1500"/>
                    </a:p>
                  </a:txBody>
                  <a:tcPr marL="63500" marR="63500" marT="63500" marB="63500"/>
                </a:tc>
                <a:tc>
                  <a:txBody>
                    <a:bodyPr/>
                    <a:lstStyle/>
                    <a:p>
                      <a:pPr marL="0" lvl="0" indent="0" algn="ctr" rtl="0">
                        <a:spcBef>
                          <a:spcPts val="0"/>
                        </a:spcBef>
                        <a:spcAft>
                          <a:spcPts val="0"/>
                        </a:spcAft>
                        <a:buNone/>
                      </a:pPr>
                      <a:r>
                        <a:rPr lang="vi" sz="1500"/>
                        <a:t>4.38</a:t>
                      </a:r>
                      <a:endParaRPr sz="1500"/>
                    </a:p>
                  </a:txBody>
                  <a:tcPr marL="63500" marR="63500" marT="63500" marB="63500"/>
                </a:tc>
                <a:tc>
                  <a:txBody>
                    <a:bodyPr/>
                    <a:lstStyle/>
                    <a:p>
                      <a:pPr marL="0" lvl="0" indent="0" algn="ctr" rtl="0">
                        <a:spcBef>
                          <a:spcPts val="0"/>
                        </a:spcBef>
                        <a:spcAft>
                          <a:spcPts val="0"/>
                        </a:spcAft>
                        <a:buNone/>
                      </a:pPr>
                      <a:r>
                        <a:rPr lang="vi" sz="1500"/>
                        <a:t>47684.25</a:t>
                      </a:r>
                      <a:endParaRPr sz="1500"/>
                    </a:p>
                  </a:txBody>
                  <a:tcPr marL="63500" marR="63500" marT="63500" marB="63500"/>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vi" sz="1500" b="1"/>
                        <a:t>SES</a:t>
                      </a:r>
                      <a:endParaRPr sz="1500" b="1"/>
                    </a:p>
                  </a:txBody>
                  <a:tcPr marL="63500" marR="63500" marT="63500" marB="63500"/>
                </a:tc>
                <a:tc>
                  <a:txBody>
                    <a:bodyPr/>
                    <a:lstStyle/>
                    <a:p>
                      <a:pPr marL="0" lvl="0" indent="0" algn="ctr" rtl="0">
                        <a:spcBef>
                          <a:spcPts val="0"/>
                        </a:spcBef>
                        <a:spcAft>
                          <a:spcPts val="0"/>
                        </a:spcAft>
                        <a:buNone/>
                      </a:pPr>
                      <a:r>
                        <a:rPr lang="vi" sz="1500"/>
                        <a:t>29368.79</a:t>
                      </a:r>
                      <a:endParaRPr sz="1500"/>
                    </a:p>
                  </a:txBody>
                  <a:tcPr marL="63500" marR="63500" marT="63500" marB="63500"/>
                </a:tc>
                <a:tc>
                  <a:txBody>
                    <a:bodyPr/>
                    <a:lstStyle/>
                    <a:p>
                      <a:pPr marL="0" lvl="0" indent="0" algn="ctr" rtl="0">
                        <a:spcBef>
                          <a:spcPts val="0"/>
                        </a:spcBef>
                        <a:spcAft>
                          <a:spcPts val="0"/>
                        </a:spcAft>
                        <a:buNone/>
                      </a:pPr>
                      <a:r>
                        <a:rPr lang="vi" sz="1500"/>
                        <a:t>3.13</a:t>
                      </a:r>
                      <a:endParaRPr sz="1500"/>
                    </a:p>
                  </a:txBody>
                  <a:tcPr marL="63500" marR="63500" marT="63500" marB="63500"/>
                </a:tc>
                <a:tc>
                  <a:txBody>
                    <a:bodyPr/>
                    <a:lstStyle/>
                    <a:p>
                      <a:pPr marL="0" lvl="0" indent="0" algn="ctr" rtl="0">
                        <a:spcBef>
                          <a:spcPts val="0"/>
                        </a:spcBef>
                        <a:spcAft>
                          <a:spcPts val="0"/>
                        </a:spcAft>
                        <a:buNone/>
                      </a:pPr>
                      <a:r>
                        <a:rPr lang="vi" sz="1500"/>
                        <a:t>37743.67</a:t>
                      </a:r>
                      <a:endParaRPr sz="1500"/>
                    </a:p>
                  </a:txBody>
                  <a:tcPr marL="63500" marR="63500" marT="63500" marB="63500"/>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vi" sz="1500" b="1"/>
                        <a:t>Prophet</a:t>
                      </a:r>
                      <a:endParaRPr sz="1500" b="1"/>
                    </a:p>
                  </a:txBody>
                  <a:tcPr marL="63500" marR="63500" marT="63500" marB="63500"/>
                </a:tc>
                <a:tc>
                  <a:txBody>
                    <a:bodyPr/>
                    <a:lstStyle/>
                    <a:p>
                      <a:pPr marL="0" lvl="0" indent="0" algn="ctr" rtl="0">
                        <a:spcBef>
                          <a:spcPts val="0"/>
                        </a:spcBef>
                        <a:spcAft>
                          <a:spcPts val="0"/>
                        </a:spcAft>
                        <a:buNone/>
                      </a:pPr>
                      <a:r>
                        <a:rPr lang="vi" sz="1500"/>
                        <a:t>59176.80</a:t>
                      </a:r>
                      <a:endParaRPr sz="1500"/>
                    </a:p>
                  </a:txBody>
                  <a:tcPr marL="63500" marR="63500" marT="63500" marB="63500"/>
                </a:tc>
                <a:tc>
                  <a:txBody>
                    <a:bodyPr/>
                    <a:lstStyle/>
                    <a:p>
                      <a:pPr marL="0" lvl="0" indent="0" algn="ctr" rtl="0">
                        <a:spcBef>
                          <a:spcPts val="0"/>
                        </a:spcBef>
                        <a:spcAft>
                          <a:spcPts val="0"/>
                        </a:spcAft>
                        <a:buNone/>
                      </a:pPr>
                      <a:r>
                        <a:rPr lang="vi" sz="1500"/>
                        <a:t>6.36</a:t>
                      </a:r>
                      <a:endParaRPr sz="1500"/>
                    </a:p>
                  </a:txBody>
                  <a:tcPr marL="63500" marR="63500" marT="63500" marB="63500"/>
                </a:tc>
                <a:tc>
                  <a:txBody>
                    <a:bodyPr/>
                    <a:lstStyle/>
                    <a:p>
                      <a:pPr marL="0" lvl="0" indent="0" algn="ctr" rtl="0">
                        <a:spcBef>
                          <a:spcPts val="0"/>
                        </a:spcBef>
                        <a:spcAft>
                          <a:spcPts val="0"/>
                        </a:spcAft>
                        <a:buNone/>
                      </a:pPr>
                      <a:r>
                        <a:rPr lang="vi" sz="1500"/>
                        <a:t>81765.96</a:t>
                      </a:r>
                      <a:endParaRPr sz="1500"/>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5"/>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45" name="Google Shape;545;p55"/>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46" name="Google Shape;546;p55"/>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47" name="Google Shape;547;p55"/>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48" name="Google Shape;548;p55"/>
          <p:cNvSpPr txBox="1"/>
          <p:nvPr/>
        </p:nvSpPr>
        <p:spPr>
          <a:xfrm>
            <a:off x="1149700" y="336600"/>
            <a:ext cx="28143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Bài toán 3</a:t>
            </a:r>
            <a:endParaRPr sz="2800" b="1"/>
          </a:p>
        </p:txBody>
      </p:sp>
      <p:sp>
        <p:nvSpPr>
          <p:cNvPr id="549" name="Google Shape;549;p55"/>
          <p:cNvSpPr txBox="1"/>
          <p:nvPr/>
        </p:nvSpPr>
        <p:spPr>
          <a:xfrm>
            <a:off x="1048725" y="1567350"/>
            <a:ext cx="7272900" cy="1908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vi" sz="2000">
                <a:solidFill>
                  <a:schemeClr val="dk1"/>
                </a:solidFill>
              </a:rPr>
              <a:t>Bài toán chia làm 3 phần:</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Giới thiệu, tổng quan về các phần UI cần xây dựng.</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Demo hiển thị các Dashboard, reports của </a:t>
            </a:r>
            <a:r>
              <a:rPr lang="vi" sz="2000" b="1">
                <a:solidFill>
                  <a:schemeClr val="dk1"/>
                </a:solidFill>
              </a:rPr>
              <a:t>Bài toán 1.</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Demo upload dữ liệu và hiển thị các dự báo nâng cao của </a:t>
            </a:r>
            <a:r>
              <a:rPr lang="vi" sz="2000" b="1">
                <a:solidFill>
                  <a:schemeClr val="dk1"/>
                </a:solidFill>
              </a:rPr>
              <a:t>Bài toán 2</a:t>
            </a:r>
            <a:r>
              <a:rPr lang="vi" sz="2000">
                <a:solidFill>
                  <a:schemeClr val="dk1"/>
                </a:solidFill>
              </a:rPr>
              <a:t>.</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6"/>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55" name="Google Shape;555;p56"/>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56" name="Google Shape;556;p56"/>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57" name="Google Shape;557;p56"/>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58" name="Google Shape;558;p56"/>
          <p:cNvSpPr txBox="1"/>
          <p:nvPr/>
        </p:nvSpPr>
        <p:spPr>
          <a:xfrm>
            <a:off x="1149700" y="336600"/>
            <a:ext cx="26076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Giới thiệu</a:t>
            </a:r>
            <a:endParaRPr sz="2800" b="1" i="0" u="none" strike="noStrike" cap="none">
              <a:solidFill>
                <a:srgbClr val="000000"/>
              </a:solidFill>
              <a:latin typeface="Arial"/>
              <a:ea typeface="Arial"/>
              <a:cs typeface="Arial"/>
              <a:sym typeface="Arial"/>
            </a:endParaRPr>
          </a:p>
        </p:txBody>
      </p:sp>
      <p:pic>
        <p:nvPicPr>
          <p:cNvPr id="560" name="Google Shape;560;p56"/>
          <p:cNvPicPr preferRelativeResize="0"/>
          <p:nvPr/>
        </p:nvPicPr>
        <p:blipFill>
          <a:blip r:embed="rId3">
            <a:alphaModFix/>
          </a:blip>
          <a:stretch>
            <a:fillRect/>
          </a:stretch>
        </p:blipFill>
        <p:spPr>
          <a:xfrm>
            <a:off x="1149700" y="1419675"/>
            <a:ext cx="5370051" cy="27557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57"/>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66" name="Google Shape;566;p57"/>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67" name="Google Shape;567;p57"/>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68" name="Google Shape;568;p57"/>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69" name="Google Shape;569;p57"/>
          <p:cNvSpPr txBox="1"/>
          <p:nvPr/>
        </p:nvSpPr>
        <p:spPr>
          <a:xfrm>
            <a:off x="1149700" y="336600"/>
            <a:ext cx="39108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chức năng chính</a:t>
            </a:r>
            <a:endParaRPr sz="2800" b="1" i="0" u="none" strike="noStrike" cap="none">
              <a:solidFill>
                <a:srgbClr val="000000"/>
              </a:solidFill>
              <a:latin typeface="Arial"/>
              <a:ea typeface="Arial"/>
              <a:cs typeface="Arial"/>
              <a:sym typeface="Arial"/>
            </a:endParaRPr>
          </a:p>
        </p:txBody>
      </p:sp>
      <p:sp>
        <p:nvSpPr>
          <p:cNvPr id="570" name="Google Shape;570;p57"/>
          <p:cNvSpPr txBox="1"/>
          <p:nvPr/>
        </p:nvSpPr>
        <p:spPr>
          <a:xfrm>
            <a:off x="467325" y="2654188"/>
            <a:ext cx="34425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vi" sz="2000"/>
              <a:t>Giao diện Log in</a:t>
            </a:r>
            <a:endParaRPr sz="2000"/>
          </a:p>
        </p:txBody>
      </p:sp>
      <p:pic>
        <p:nvPicPr>
          <p:cNvPr id="571" name="Google Shape;571;p57"/>
          <p:cNvPicPr preferRelativeResize="0"/>
          <p:nvPr/>
        </p:nvPicPr>
        <p:blipFill>
          <a:blip r:embed="rId3">
            <a:alphaModFix/>
          </a:blip>
          <a:stretch>
            <a:fillRect/>
          </a:stretch>
        </p:blipFill>
        <p:spPr>
          <a:xfrm>
            <a:off x="4101975" y="969600"/>
            <a:ext cx="3566275" cy="4000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0"/>
                                        </p:tgtEl>
                                        <p:attrNameLst>
                                          <p:attrName>style.visibility</p:attrName>
                                        </p:attrNameLst>
                                      </p:cBhvr>
                                      <p:to>
                                        <p:strVal val="visible"/>
                                      </p:to>
                                    </p:set>
                                    <p:animEffect transition="in" filter="fade">
                                      <p:cBhvr>
                                        <p:cTn id="7" dur="1000"/>
                                        <p:tgtEl>
                                          <p:spTgt spid="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8"/>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77" name="Google Shape;577;p58"/>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78" name="Google Shape;578;p58"/>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79" name="Google Shape;579;p58"/>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80" name="Google Shape;580;p58"/>
          <p:cNvSpPr txBox="1"/>
          <p:nvPr/>
        </p:nvSpPr>
        <p:spPr>
          <a:xfrm>
            <a:off x="1149700" y="336600"/>
            <a:ext cx="39108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chức năng chính</a:t>
            </a:r>
            <a:endParaRPr sz="2800" b="1" i="0" u="none" strike="noStrike" cap="none">
              <a:solidFill>
                <a:srgbClr val="000000"/>
              </a:solidFill>
              <a:latin typeface="Arial"/>
              <a:ea typeface="Arial"/>
              <a:cs typeface="Arial"/>
              <a:sym typeface="Arial"/>
            </a:endParaRPr>
          </a:p>
        </p:txBody>
      </p:sp>
      <p:sp>
        <p:nvSpPr>
          <p:cNvPr id="581" name="Google Shape;581;p58"/>
          <p:cNvSpPr txBox="1"/>
          <p:nvPr/>
        </p:nvSpPr>
        <p:spPr>
          <a:xfrm>
            <a:off x="1021425" y="1215338"/>
            <a:ext cx="34425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vi" sz="2000"/>
              <a:t>Giao diện import Data</a:t>
            </a:r>
            <a:endParaRPr sz="2000"/>
          </a:p>
        </p:txBody>
      </p:sp>
      <p:pic>
        <p:nvPicPr>
          <p:cNvPr id="582" name="Google Shape;582;p58"/>
          <p:cNvPicPr preferRelativeResize="0"/>
          <p:nvPr/>
        </p:nvPicPr>
        <p:blipFill>
          <a:blip r:embed="rId3">
            <a:alphaModFix/>
          </a:blip>
          <a:stretch>
            <a:fillRect/>
          </a:stretch>
        </p:blipFill>
        <p:spPr>
          <a:xfrm>
            <a:off x="1537749" y="1894875"/>
            <a:ext cx="5700749" cy="2662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1"/>
                                        </p:tgtEl>
                                        <p:attrNameLst>
                                          <p:attrName>style.visibility</p:attrName>
                                        </p:attrNameLst>
                                      </p:cBhvr>
                                      <p:to>
                                        <p:strVal val="visible"/>
                                      </p:to>
                                    </p:set>
                                    <p:animEffect transition="in" filter="fade">
                                      <p:cBhvr>
                                        <p:cTn id="7" dur="1000"/>
                                        <p:tgtEl>
                                          <p:spTgt spid="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59"/>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88" name="Google Shape;588;p59"/>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89" name="Google Shape;589;p59"/>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90" name="Google Shape;590;p59"/>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91" name="Google Shape;591;p59"/>
          <p:cNvSpPr txBox="1"/>
          <p:nvPr/>
        </p:nvSpPr>
        <p:spPr>
          <a:xfrm>
            <a:off x="1149700" y="336600"/>
            <a:ext cx="39108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chức năng chính</a:t>
            </a:r>
            <a:endParaRPr sz="2800" b="1" i="0" u="none" strike="noStrike" cap="none">
              <a:solidFill>
                <a:srgbClr val="000000"/>
              </a:solidFill>
              <a:latin typeface="Arial"/>
              <a:ea typeface="Arial"/>
              <a:cs typeface="Arial"/>
              <a:sym typeface="Arial"/>
            </a:endParaRPr>
          </a:p>
        </p:txBody>
      </p:sp>
      <p:sp>
        <p:nvSpPr>
          <p:cNvPr id="592" name="Google Shape;592;p59"/>
          <p:cNvSpPr txBox="1"/>
          <p:nvPr/>
        </p:nvSpPr>
        <p:spPr>
          <a:xfrm>
            <a:off x="1048725" y="1360525"/>
            <a:ext cx="81342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vi" sz="2000"/>
              <a:t>Sử dụng chủ yếu </a:t>
            </a:r>
            <a:r>
              <a:rPr lang="vi" sz="2000">
                <a:solidFill>
                  <a:schemeClr val="dk1"/>
                </a:solidFill>
              </a:rPr>
              <a:t>công cụ web: Html, CSS, Javascript. Bootstrap </a:t>
            </a:r>
            <a:endParaRPr sz="2000">
              <a:solidFill>
                <a:schemeClr val="dk1"/>
              </a:solidFill>
            </a:endParaRPr>
          </a:p>
          <a:p>
            <a:pPr marL="457200" lvl="0" indent="-355600" algn="l" rtl="0">
              <a:spcBef>
                <a:spcPts val="0"/>
              </a:spcBef>
              <a:spcAft>
                <a:spcPts val="0"/>
              </a:spcAft>
              <a:buClr>
                <a:schemeClr val="dk1"/>
              </a:buClr>
              <a:buSzPts val="2000"/>
              <a:buChar char="●"/>
            </a:pPr>
            <a:r>
              <a:rPr lang="vi" sz="2000">
                <a:solidFill>
                  <a:schemeClr val="dk1"/>
                </a:solidFill>
              </a:rPr>
              <a:t>Sử dụng thêm SQL và PHP để xử lý dữ liệu.</a:t>
            </a:r>
            <a:endParaRPr sz="2000">
              <a:solidFill>
                <a:schemeClr val="dk1"/>
              </a:solidFill>
            </a:endParaRPr>
          </a:p>
          <a:p>
            <a:pPr marL="457200" lvl="0" indent="-355600" algn="l" rtl="0">
              <a:spcBef>
                <a:spcPts val="0"/>
              </a:spcBef>
              <a:spcAft>
                <a:spcPts val="0"/>
              </a:spcAft>
              <a:buClr>
                <a:schemeClr val="dk1"/>
              </a:buClr>
              <a:buSzPts val="2000"/>
              <a:buChar char="●"/>
            </a:pPr>
            <a:r>
              <a:rPr lang="vi" sz="2000">
                <a:solidFill>
                  <a:schemeClr val="dk1"/>
                </a:solidFill>
              </a:rPr>
              <a:t>Nhúng Power BI hiển thị biểu đồ.</a:t>
            </a:r>
            <a:endParaRPr sz="2000">
              <a:solidFill>
                <a:schemeClr val="dk1"/>
              </a:solidFill>
            </a:endParaRPr>
          </a:p>
          <a:p>
            <a:pPr marL="0" lvl="0" indent="0" algn="l" rtl="0">
              <a:spcBef>
                <a:spcPts val="0"/>
              </a:spcBef>
              <a:spcAft>
                <a:spcPts val="0"/>
              </a:spcAft>
              <a:buNone/>
            </a:pPr>
            <a:endParaRPr sz="2000">
              <a:solidFill>
                <a:schemeClr val="dk1"/>
              </a:solidFill>
            </a:endParaRPr>
          </a:p>
        </p:txBody>
      </p:sp>
      <p:pic>
        <p:nvPicPr>
          <p:cNvPr id="593" name="Google Shape;593;p59"/>
          <p:cNvPicPr preferRelativeResize="0"/>
          <p:nvPr/>
        </p:nvPicPr>
        <p:blipFill>
          <a:blip r:embed="rId3">
            <a:alphaModFix/>
          </a:blip>
          <a:stretch>
            <a:fillRect/>
          </a:stretch>
        </p:blipFill>
        <p:spPr>
          <a:xfrm>
            <a:off x="2477400" y="2496499"/>
            <a:ext cx="5276851" cy="24172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0"/>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599" name="Google Shape;599;p60"/>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00" name="Google Shape;600;p60"/>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01" name="Google Shape;601;p60"/>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02" name="Google Shape;602;p60"/>
          <p:cNvSpPr txBox="1"/>
          <p:nvPr/>
        </p:nvSpPr>
        <p:spPr>
          <a:xfrm>
            <a:off x="1149700" y="336600"/>
            <a:ext cx="39108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chức năng chính</a:t>
            </a:r>
            <a:endParaRPr sz="2800" b="1" i="0" u="none" strike="noStrike" cap="none">
              <a:solidFill>
                <a:srgbClr val="000000"/>
              </a:solidFill>
              <a:latin typeface="Arial"/>
              <a:ea typeface="Arial"/>
              <a:cs typeface="Arial"/>
              <a:sym typeface="Arial"/>
            </a:endParaRPr>
          </a:p>
        </p:txBody>
      </p:sp>
      <p:sp>
        <p:nvSpPr>
          <p:cNvPr id="603" name="Google Shape;603;p60"/>
          <p:cNvSpPr txBox="1"/>
          <p:nvPr/>
        </p:nvSpPr>
        <p:spPr>
          <a:xfrm>
            <a:off x="1021425" y="1215338"/>
            <a:ext cx="34425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vi" sz="2000"/>
              <a:t>Giao diện import Data</a:t>
            </a:r>
            <a:endParaRPr sz="2000"/>
          </a:p>
        </p:txBody>
      </p:sp>
      <p:pic>
        <p:nvPicPr>
          <p:cNvPr id="604" name="Google Shape;604;p60"/>
          <p:cNvPicPr preferRelativeResize="0"/>
          <p:nvPr/>
        </p:nvPicPr>
        <p:blipFill>
          <a:blip r:embed="rId3">
            <a:alphaModFix/>
          </a:blip>
          <a:stretch>
            <a:fillRect/>
          </a:stretch>
        </p:blipFill>
        <p:spPr>
          <a:xfrm>
            <a:off x="1512149" y="1796875"/>
            <a:ext cx="5700749" cy="2662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3"/>
                                        </p:tgtEl>
                                        <p:attrNameLst>
                                          <p:attrName>style.visibility</p:attrName>
                                        </p:attrNameLst>
                                      </p:cBhvr>
                                      <p:to>
                                        <p:strVal val="visible"/>
                                      </p:to>
                                    </p:set>
                                    <p:animEffect transition="in" filter="fade">
                                      <p:cBhvr>
                                        <p:cTn id="7" dur="1000"/>
                                        <p:tgtEl>
                                          <p:spTgt spid="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1"/>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610" name="Google Shape;610;p61"/>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11" name="Google Shape;611;p61"/>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12" name="Google Shape;612;p61"/>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13" name="Google Shape;613;p61"/>
          <p:cNvSpPr txBox="1"/>
          <p:nvPr/>
        </p:nvSpPr>
        <p:spPr>
          <a:xfrm>
            <a:off x="1149700" y="336600"/>
            <a:ext cx="39108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Các chức năng chính</a:t>
            </a:r>
            <a:endParaRPr sz="2800" b="1" i="0" u="none" strike="noStrike" cap="none">
              <a:solidFill>
                <a:srgbClr val="000000"/>
              </a:solidFill>
              <a:latin typeface="Arial"/>
              <a:ea typeface="Arial"/>
              <a:cs typeface="Arial"/>
              <a:sym typeface="Arial"/>
            </a:endParaRPr>
          </a:p>
        </p:txBody>
      </p:sp>
      <p:sp>
        <p:nvSpPr>
          <p:cNvPr id="614" name="Google Shape;614;p61"/>
          <p:cNvSpPr txBox="1"/>
          <p:nvPr/>
        </p:nvSpPr>
        <p:spPr>
          <a:xfrm>
            <a:off x="1714500" y="4406825"/>
            <a:ext cx="5763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000"/>
              <a:t>Các biểu đồ phân tích sau khi đã xử lý dữ liệu</a:t>
            </a:r>
            <a:endParaRPr sz="2000"/>
          </a:p>
        </p:txBody>
      </p:sp>
      <p:pic>
        <p:nvPicPr>
          <p:cNvPr id="615" name="Google Shape;615;p61"/>
          <p:cNvPicPr preferRelativeResize="0"/>
          <p:nvPr/>
        </p:nvPicPr>
        <p:blipFill>
          <a:blip r:embed="rId3">
            <a:alphaModFix/>
          </a:blip>
          <a:stretch>
            <a:fillRect/>
          </a:stretch>
        </p:blipFill>
        <p:spPr>
          <a:xfrm>
            <a:off x="1149700" y="1253575"/>
            <a:ext cx="6719999" cy="31863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62"/>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621" name="Google Shape;621;p62"/>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22" name="Google Shape;622;p62"/>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23" name="Google Shape;623;p62"/>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24" name="Google Shape;624;p62"/>
          <p:cNvSpPr txBox="1"/>
          <p:nvPr/>
        </p:nvSpPr>
        <p:spPr>
          <a:xfrm>
            <a:off x="1106150" y="336600"/>
            <a:ext cx="22773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Kết luận</a:t>
            </a:r>
            <a:endParaRPr sz="2800" b="1"/>
          </a:p>
        </p:txBody>
      </p:sp>
      <p:sp>
        <p:nvSpPr>
          <p:cNvPr id="625" name="Google Shape;625;p62"/>
          <p:cNvSpPr txBox="1"/>
          <p:nvPr/>
        </p:nvSpPr>
        <p:spPr>
          <a:xfrm>
            <a:off x="1021425" y="1453325"/>
            <a:ext cx="7549500" cy="2616600"/>
          </a:xfrm>
          <a:prstGeom prst="rect">
            <a:avLst/>
          </a:prstGeom>
          <a:noFill/>
          <a:ln>
            <a:noFill/>
          </a:ln>
        </p:spPr>
        <p:txBody>
          <a:bodyPr spcFirstLastPara="1" wrap="square" lIns="91425" tIns="91425" rIns="91425" bIns="91425" anchor="t" anchorCtr="0">
            <a:spAutoFit/>
          </a:bodyPr>
          <a:lstStyle/>
          <a:p>
            <a:pPr marL="0" lvl="0" indent="266700" algn="just" rtl="0">
              <a:lnSpc>
                <a:spcPct val="115000"/>
              </a:lnSpc>
              <a:spcBef>
                <a:spcPts val="0"/>
              </a:spcBef>
              <a:spcAft>
                <a:spcPts val="0"/>
              </a:spcAft>
              <a:buNone/>
            </a:pPr>
            <a:r>
              <a:rPr lang="vi" sz="2000">
                <a:solidFill>
                  <a:schemeClr val="dk1"/>
                </a:solidFill>
              </a:rPr>
              <a:t>Kết quả đạt được:</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Hiểu biết về tư duy phân tích kinh doanh, xử lý dữ liệu thô,...</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Hiểu biết về dữ liệu chuỗi thời gian (đặc điểm, tính chất), các thuật toán dự báo cổ điển ARIMA, Prophet, SES, áp dụng các thuật toán trên bộ dữ liệu kinh doanh.</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Thiết kế giao diện người dùng tích hợp các công cụ phân tích và trực quan hoá dữ liệu.</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108" name="Google Shape;108;p18"/>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09" name="Google Shape;109;p18"/>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10" name="Google Shape;110;p18"/>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11" name="Google Shape;111;p18"/>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Giới thiệu dự án</a:t>
            </a:r>
            <a:endParaRPr sz="2800" b="1" i="0" u="none" strike="noStrike" cap="none">
              <a:solidFill>
                <a:srgbClr val="000000"/>
              </a:solidFill>
              <a:latin typeface="Arial"/>
              <a:ea typeface="Arial"/>
              <a:cs typeface="Arial"/>
              <a:sym typeface="Arial"/>
            </a:endParaRPr>
          </a:p>
        </p:txBody>
      </p:sp>
      <p:pic>
        <p:nvPicPr>
          <p:cNvPr id="112" name="Google Shape;112;p18"/>
          <p:cNvPicPr preferRelativeResize="0"/>
          <p:nvPr/>
        </p:nvPicPr>
        <p:blipFill>
          <a:blip r:embed="rId3">
            <a:alphaModFix/>
          </a:blip>
          <a:stretch>
            <a:fillRect/>
          </a:stretch>
        </p:blipFill>
        <p:spPr>
          <a:xfrm>
            <a:off x="1021425" y="1182975"/>
            <a:ext cx="7784426" cy="3485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63"/>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631" name="Google Shape;631;p63"/>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32" name="Google Shape;632;p63"/>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33" name="Google Shape;633;p63"/>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34" name="Google Shape;634;p63"/>
          <p:cNvSpPr txBox="1"/>
          <p:nvPr/>
        </p:nvSpPr>
        <p:spPr>
          <a:xfrm>
            <a:off x="1149700" y="336600"/>
            <a:ext cx="39108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Kết Luận</a:t>
            </a:r>
            <a:endParaRPr sz="2800" b="1" i="0" u="none" strike="noStrike" cap="none">
              <a:solidFill>
                <a:srgbClr val="000000"/>
              </a:solidFill>
              <a:latin typeface="Arial"/>
              <a:ea typeface="Arial"/>
              <a:cs typeface="Arial"/>
              <a:sym typeface="Arial"/>
            </a:endParaRPr>
          </a:p>
        </p:txBody>
      </p:sp>
      <p:sp>
        <p:nvSpPr>
          <p:cNvPr id="635" name="Google Shape;635;p63"/>
          <p:cNvSpPr txBox="1"/>
          <p:nvPr/>
        </p:nvSpPr>
        <p:spPr>
          <a:xfrm>
            <a:off x="2142975" y="4349250"/>
            <a:ext cx="5045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p>
        </p:txBody>
      </p:sp>
      <p:sp>
        <p:nvSpPr>
          <p:cNvPr id="636" name="Google Shape;636;p63"/>
          <p:cNvSpPr txBox="1"/>
          <p:nvPr/>
        </p:nvSpPr>
        <p:spPr>
          <a:xfrm>
            <a:off x="1019850" y="1203975"/>
            <a:ext cx="7104300" cy="2970600"/>
          </a:xfrm>
          <a:prstGeom prst="rect">
            <a:avLst/>
          </a:prstGeom>
          <a:noFill/>
          <a:ln>
            <a:noFill/>
          </a:ln>
        </p:spPr>
        <p:txBody>
          <a:bodyPr spcFirstLastPara="1" wrap="square" lIns="91425" tIns="91425" rIns="91425" bIns="91425" anchor="t" anchorCtr="0">
            <a:spAutoFit/>
          </a:bodyPr>
          <a:lstStyle/>
          <a:p>
            <a:pPr marL="0" lvl="0" indent="269999" algn="just" rtl="0">
              <a:lnSpc>
                <a:spcPct val="115000"/>
              </a:lnSpc>
              <a:spcBef>
                <a:spcPts val="0"/>
              </a:spcBef>
              <a:spcAft>
                <a:spcPts val="0"/>
              </a:spcAft>
              <a:buNone/>
            </a:pPr>
            <a:r>
              <a:rPr lang="vi" sz="2000">
                <a:solidFill>
                  <a:schemeClr val="dk1"/>
                </a:solidFill>
              </a:rPr>
              <a:t>Hạn chế:</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Do hạn chế bộ dữ liệu nên các mô hình chỉ áp dụng cho dự báo ngắn hạn.</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Các công nghệ áp dụng cho UI chưa tối ưu.</a:t>
            </a:r>
            <a:endParaRPr sz="2000">
              <a:solidFill>
                <a:schemeClr val="dk1"/>
              </a:solidFill>
            </a:endParaRPr>
          </a:p>
          <a:p>
            <a:pPr marL="0" lvl="0" indent="269999" algn="just" rtl="0">
              <a:lnSpc>
                <a:spcPct val="115000"/>
              </a:lnSpc>
              <a:spcBef>
                <a:spcPts val="0"/>
              </a:spcBef>
              <a:spcAft>
                <a:spcPts val="0"/>
              </a:spcAft>
              <a:buNone/>
            </a:pPr>
            <a:r>
              <a:rPr lang="vi" sz="2000">
                <a:solidFill>
                  <a:schemeClr val="dk1"/>
                </a:solidFill>
              </a:rPr>
              <a:t>Hướng phát triển:</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Nghiên cứu các thuật toán dự báo mạnh mẽ khác như SARIMA, mạng nơron,...</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vi" sz="2000">
                <a:solidFill>
                  <a:schemeClr val="dk1"/>
                </a:solidFill>
              </a:rPr>
              <a:t>Hoàn thiện các chức năng của UI.</a:t>
            </a:r>
            <a:endParaRPr sz="20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5"/>
                                        </p:tgtEl>
                                        <p:attrNameLst>
                                          <p:attrName>style.visibility</p:attrName>
                                        </p:attrNameLst>
                                      </p:cBhvr>
                                      <p:to>
                                        <p:strVal val="visible"/>
                                      </p:to>
                                    </p:set>
                                    <p:animEffect transition="in" filter="fade">
                                      <p:cBhvr>
                                        <p:cTn id="7" dur="1000"/>
                                        <p:tgtEl>
                                          <p:spTgt spid="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4"/>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642" name="Google Shape;642;p64"/>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43" name="Google Shape;643;p64"/>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44" name="Google Shape;644;p64"/>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45" name="Google Shape;645;p64"/>
          <p:cNvSpPr txBox="1"/>
          <p:nvPr/>
        </p:nvSpPr>
        <p:spPr>
          <a:xfrm>
            <a:off x="1106150" y="336600"/>
            <a:ext cx="3394500" cy="5001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vi" sz="2800" b="1"/>
              <a:t>Tài liệu tham khảo</a:t>
            </a:r>
            <a:endParaRPr sz="2800" b="1"/>
          </a:p>
        </p:txBody>
      </p:sp>
      <p:sp>
        <p:nvSpPr>
          <p:cNvPr id="646" name="Google Shape;646;p64"/>
          <p:cNvSpPr txBox="1"/>
          <p:nvPr/>
        </p:nvSpPr>
        <p:spPr>
          <a:xfrm>
            <a:off x="1048725" y="1440650"/>
            <a:ext cx="7549500" cy="2877300"/>
          </a:xfrm>
          <a:prstGeom prst="rect">
            <a:avLst/>
          </a:prstGeom>
          <a:noFill/>
          <a:ln>
            <a:noFill/>
          </a:ln>
        </p:spPr>
        <p:txBody>
          <a:bodyPr spcFirstLastPara="1" wrap="square" lIns="91425" tIns="91425" rIns="91425" bIns="91425" anchor="t" anchorCtr="0">
            <a:spAutoFit/>
          </a:bodyPr>
          <a:lstStyle/>
          <a:p>
            <a:pPr marL="231775" lvl="0" indent="-327025" algn="just" rtl="0">
              <a:lnSpc>
                <a:spcPct val="112916"/>
              </a:lnSpc>
              <a:spcBef>
                <a:spcPts val="0"/>
              </a:spcBef>
              <a:spcAft>
                <a:spcPts val="0"/>
              </a:spcAft>
              <a:buClr>
                <a:schemeClr val="dk1"/>
              </a:buClr>
              <a:buSzPts val="1500"/>
              <a:buFont typeface="Times New Roman"/>
              <a:buAutoNum type="arabicPeriod"/>
            </a:pPr>
            <a:r>
              <a:rPr lang="vi" sz="1300">
                <a:solidFill>
                  <a:schemeClr val="dk1"/>
                </a:solidFill>
              </a:rPr>
              <a:t>Tutorials Point, "Data Warehousing Tutorial," 2021. [Online]. Available: https://www.tutorialspoint.com/dwh/index.htm. </a:t>
            </a:r>
            <a:endParaRPr sz="1300">
              <a:solidFill>
                <a:schemeClr val="dk1"/>
              </a:solidFill>
            </a:endParaRPr>
          </a:p>
          <a:p>
            <a:pPr marL="231775" lvl="0" indent="-327025" algn="just" rtl="0">
              <a:lnSpc>
                <a:spcPct val="112916"/>
              </a:lnSpc>
              <a:spcBef>
                <a:spcPts val="555"/>
              </a:spcBef>
              <a:spcAft>
                <a:spcPts val="0"/>
              </a:spcAft>
              <a:buClr>
                <a:schemeClr val="dk1"/>
              </a:buClr>
              <a:buSzPts val="1500"/>
              <a:buFont typeface="Times New Roman"/>
              <a:buAutoNum type="arabicPeriod"/>
            </a:pPr>
            <a:r>
              <a:rPr lang="vi" sz="1300">
                <a:solidFill>
                  <a:schemeClr val="dk1"/>
                </a:solidFill>
              </a:rPr>
              <a:t>Guru99, "ETL (Extract, Transform, and Load) Process in Data Warehouse," [Online]. Available: https://www.guru99.com/etl-extract-load-process.html. </a:t>
            </a:r>
            <a:endParaRPr sz="1300">
              <a:solidFill>
                <a:schemeClr val="dk1"/>
              </a:solidFill>
            </a:endParaRPr>
          </a:p>
          <a:p>
            <a:pPr marL="231775" lvl="0" indent="-327025" algn="just" rtl="0">
              <a:lnSpc>
                <a:spcPct val="112916"/>
              </a:lnSpc>
              <a:spcBef>
                <a:spcPts val="485"/>
              </a:spcBef>
              <a:spcAft>
                <a:spcPts val="0"/>
              </a:spcAft>
              <a:buClr>
                <a:schemeClr val="dk1"/>
              </a:buClr>
              <a:buSzPts val="1500"/>
              <a:buFont typeface="Times New Roman"/>
              <a:buAutoNum type="arabicPeriod"/>
            </a:pPr>
            <a:r>
              <a:rPr lang="vi" sz="1300">
                <a:solidFill>
                  <a:schemeClr val="dk1"/>
                </a:solidFill>
              </a:rPr>
              <a:t>ETL [ Extract, Transform, Load]: </a:t>
            </a:r>
            <a:r>
              <a:rPr lang="vi" sz="1300" u="sng">
                <a:solidFill>
                  <a:schemeClr val="dk1"/>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https://www.ibm.com/cloud/learn/et</a:t>
            </a:r>
            <a:endParaRPr sz="1300">
              <a:solidFill>
                <a:schemeClr val="dk1"/>
              </a:solidFill>
            </a:endParaRPr>
          </a:p>
          <a:p>
            <a:pPr marL="231775" lvl="0" indent="-327025" algn="just" rtl="0">
              <a:lnSpc>
                <a:spcPct val="112916"/>
              </a:lnSpc>
              <a:spcBef>
                <a:spcPts val="485"/>
              </a:spcBef>
              <a:spcAft>
                <a:spcPts val="0"/>
              </a:spcAft>
              <a:buClr>
                <a:schemeClr val="dk1"/>
              </a:buClr>
              <a:buSzPts val="1500"/>
              <a:buFont typeface="Times New Roman"/>
              <a:buAutoNum type="arabicPeriod"/>
            </a:pPr>
            <a:r>
              <a:rPr lang="vi" sz="1300">
                <a:solidFill>
                  <a:schemeClr val="dk1"/>
                </a:solidFill>
              </a:rPr>
              <a:t> Gujarati: Econometrics by example, 2011</a:t>
            </a:r>
            <a:endParaRPr sz="1300">
              <a:solidFill>
                <a:schemeClr val="dk1"/>
              </a:solidFill>
            </a:endParaRPr>
          </a:p>
          <a:p>
            <a:pPr marL="231775" lvl="0" indent="-314325" algn="just" rtl="0">
              <a:lnSpc>
                <a:spcPct val="112916"/>
              </a:lnSpc>
              <a:spcBef>
                <a:spcPts val="485"/>
              </a:spcBef>
              <a:spcAft>
                <a:spcPts val="0"/>
              </a:spcAft>
              <a:buClr>
                <a:schemeClr val="dk1"/>
              </a:buClr>
              <a:buSzPts val="1300"/>
              <a:buFont typeface="Times New Roman"/>
              <a:buAutoNum type="arabicPeriod"/>
            </a:pPr>
            <a:r>
              <a:rPr lang="vi" sz="1300">
                <a:solidFill>
                  <a:schemeClr val="dk1"/>
                </a:solidFill>
              </a:rPr>
              <a:t>C. Lewis (1983), “Industrial and business forecasting methods”, Journal of Forecasting, vol. 2, pp. 194-196.</a:t>
            </a:r>
            <a:endParaRPr sz="1100">
              <a:solidFill>
                <a:schemeClr val="dk1"/>
              </a:solidFill>
            </a:endParaRPr>
          </a:p>
          <a:p>
            <a:pPr marL="231775" lvl="0" indent="-314325" algn="just" rtl="0">
              <a:lnSpc>
                <a:spcPct val="112916"/>
              </a:lnSpc>
              <a:spcBef>
                <a:spcPts val="485"/>
              </a:spcBef>
              <a:spcAft>
                <a:spcPts val="485"/>
              </a:spcAft>
              <a:buClr>
                <a:schemeClr val="dk1"/>
              </a:buClr>
              <a:buSzPts val="1300"/>
              <a:buFont typeface="Times New Roman"/>
              <a:buAutoNum type="arabicPeriod"/>
            </a:pPr>
            <a:r>
              <a:rPr lang="vi" sz="1300">
                <a:solidFill>
                  <a:schemeClr val="dk1"/>
                </a:solidFill>
              </a:rPr>
              <a:t>D. Dickey and W. Fuller (1979), “Distribution of the Estimators for Autoregressive Time Series with a Unit Root”, Journal of the American Statistical Association, vol. 74, pp. 427-431.</a:t>
            </a:r>
            <a:endParaRPr sz="13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65"/>
          <p:cNvSpPr/>
          <p:nvPr/>
        </p:nvSpPr>
        <p:spPr>
          <a:xfrm>
            <a:off x="1758298" y="537200"/>
            <a:ext cx="2813700" cy="28137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652" name="Google Shape;652;p65"/>
          <p:cNvSpPr/>
          <p:nvPr/>
        </p:nvSpPr>
        <p:spPr>
          <a:xfrm>
            <a:off x="3165155" y="1917435"/>
            <a:ext cx="2813700" cy="28137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653" name="Google Shape;653;p65"/>
          <p:cNvSpPr/>
          <p:nvPr/>
        </p:nvSpPr>
        <p:spPr>
          <a:xfrm>
            <a:off x="4571990" y="537200"/>
            <a:ext cx="2813700" cy="28137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cxnSp>
        <p:nvCxnSpPr>
          <p:cNvPr id="654" name="Google Shape;654;p65"/>
          <p:cNvCxnSpPr/>
          <p:nvPr/>
        </p:nvCxnSpPr>
        <p:spPr>
          <a:xfrm rot="10800000" flipH="1">
            <a:off x="1022730" y="1917350"/>
            <a:ext cx="6551700" cy="53400"/>
          </a:xfrm>
          <a:prstGeom prst="straightConnector1">
            <a:avLst/>
          </a:prstGeom>
          <a:noFill/>
          <a:ln w="19050" cap="flat" cmpd="sng">
            <a:solidFill>
              <a:schemeClr val="dk2"/>
            </a:solidFill>
            <a:prstDash val="solid"/>
            <a:round/>
            <a:headEnd type="none" w="med" len="med"/>
            <a:tailEnd type="none" w="med" len="med"/>
          </a:ln>
        </p:spPr>
      </p:cxnSp>
      <p:cxnSp>
        <p:nvCxnSpPr>
          <p:cNvPr id="655" name="Google Shape;655;p65"/>
          <p:cNvCxnSpPr/>
          <p:nvPr/>
        </p:nvCxnSpPr>
        <p:spPr>
          <a:xfrm rot="10800000" flipH="1">
            <a:off x="1199376" y="3297583"/>
            <a:ext cx="6551700" cy="53400"/>
          </a:xfrm>
          <a:prstGeom prst="straightConnector1">
            <a:avLst/>
          </a:prstGeom>
          <a:noFill/>
          <a:ln w="19050" cap="flat" cmpd="sng">
            <a:solidFill>
              <a:schemeClr val="dk2"/>
            </a:solidFill>
            <a:prstDash val="solid"/>
            <a:round/>
            <a:headEnd type="none" w="med" len="med"/>
            <a:tailEnd type="none" w="med" len="med"/>
          </a:ln>
        </p:spPr>
      </p:cxnSp>
      <p:sp>
        <p:nvSpPr>
          <p:cNvPr id="656" name="Google Shape;656;p65"/>
          <p:cNvSpPr txBox="1"/>
          <p:nvPr/>
        </p:nvSpPr>
        <p:spPr>
          <a:xfrm>
            <a:off x="3165148" y="2090319"/>
            <a:ext cx="5345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300" b="1" dirty="0">
                <a:solidFill>
                  <a:schemeClr val="lt1"/>
                </a:solidFill>
              </a:rPr>
              <a:t>THANKS FOR WATCHING</a:t>
            </a:r>
            <a:endParaRPr sz="3300" b="1"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118" name="Google Shape;118;p19"/>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19" name="Google Shape;119;p19"/>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20" name="Google Shape;120;p19"/>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21" name="Google Shape;121;p19"/>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Bài toán 1</a:t>
            </a:r>
            <a:endParaRPr sz="2800" b="1" i="0" u="none" strike="noStrike" cap="none">
              <a:solidFill>
                <a:srgbClr val="000000"/>
              </a:solidFill>
              <a:latin typeface="Arial"/>
              <a:ea typeface="Arial"/>
              <a:cs typeface="Arial"/>
              <a:sym typeface="Arial"/>
            </a:endParaRPr>
          </a:p>
        </p:txBody>
      </p:sp>
      <p:sp>
        <p:nvSpPr>
          <p:cNvPr id="122" name="Google Shape;122;p19"/>
          <p:cNvSpPr txBox="1"/>
          <p:nvPr/>
        </p:nvSpPr>
        <p:spPr>
          <a:xfrm>
            <a:off x="1077450" y="1504125"/>
            <a:ext cx="6989100" cy="27066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r>
              <a:rPr lang="vi" sz="2400">
                <a:solidFill>
                  <a:schemeClr val="dk1"/>
                </a:solidFill>
              </a:rPr>
              <a:t>Bài toán 1 chia 4 phần chính:</a:t>
            </a:r>
            <a:endParaRPr sz="2400">
              <a:solidFill>
                <a:schemeClr val="dk1"/>
              </a:solidFill>
            </a:endParaRPr>
          </a:p>
          <a:p>
            <a:pPr marL="457200" lvl="0" indent="-425450" algn="just" rtl="0">
              <a:lnSpc>
                <a:spcPct val="115000"/>
              </a:lnSpc>
              <a:spcBef>
                <a:spcPts val="0"/>
              </a:spcBef>
              <a:spcAft>
                <a:spcPts val="0"/>
              </a:spcAft>
              <a:buClr>
                <a:schemeClr val="dk1"/>
              </a:buClr>
              <a:buSzPts val="3100"/>
              <a:buChar char="●"/>
            </a:pPr>
            <a:r>
              <a:rPr lang="vi" sz="2400">
                <a:solidFill>
                  <a:schemeClr val="dk1"/>
                </a:solidFill>
              </a:rPr>
              <a:t>Giới thiệu bộ dữ liệu, mô tả bài toán.</a:t>
            </a:r>
            <a:endParaRPr sz="3100">
              <a:solidFill>
                <a:schemeClr val="dk1"/>
              </a:solidFill>
            </a:endParaRPr>
          </a:p>
          <a:p>
            <a:pPr marL="457200" lvl="0" indent="-425450" algn="just" rtl="0">
              <a:lnSpc>
                <a:spcPct val="115000"/>
              </a:lnSpc>
              <a:spcBef>
                <a:spcPts val="0"/>
              </a:spcBef>
              <a:spcAft>
                <a:spcPts val="0"/>
              </a:spcAft>
              <a:buClr>
                <a:schemeClr val="dk1"/>
              </a:buClr>
              <a:buSzPts val="3100"/>
              <a:buChar char="●"/>
            </a:pPr>
            <a:r>
              <a:rPr lang="vi" sz="2400">
                <a:solidFill>
                  <a:schemeClr val="dk1"/>
                </a:solidFill>
              </a:rPr>
              <a:t>Thống kê, tiền xử lý dữ liệu.</a:t>
            </a:r>
            <a:endParaRPr sz="2400">
              <a:solidFill>
                <a:srgbClr val="050505"/>
              </a:solidFill>
              <a:highlight>
                <a:srgbClr val="FFFFFF"/>
              </a:highlight>
            </a:endParaRPr>
          </a:p>
          <a:p>
            <a:pPr marL="457200" lvl="0" indent="-425450" algn="just" rtl="0">
              <a:lnSpc>
                <a:spcPct val="115000"/>
              </a:lnSpc>
              <a:spcBef>
                <a:spcPts val="0"/>
              </a:spcBef>
              <a:spcAft>
                <a:spcPts val="0"/>
              </a:spcAft>
              <a:buClr>
                <a:schemeClr val="dk1"/>
              </a:buClr>
              <a:buSzPts val="3100"/>
              <a:buChar char="●"/>
            </a:pPr>
            <a:r>
              <a:rPr lang="vi" sz="2400">
                <a:solidFill>
                  <a:schemeClr val="dk1"/>
                </a:solidFill>
              </a:rPr>
              <a:t>Khảo sát nghiệp vụ và phân tích dữ liệu.</a:t>
            </a:r>
            <a:endParaRPr sz="2400">
              <a:solidFill>
                <a:schemeClr val="dk1"/>
              </a:solidFill>
            </a:endParaRPr>
          </a:p>
          <a:p>
            <a:pPr marL="457200" lvl="0" indent="-425450" algn="just" rtl="0">
              <a:lnSpc>
                <a:spcPct val="115000"/>
              </a:lnSpc>
              <a:spcBef>
                <a:spcPts val="0"/>
              </a:spcBef>
              <a:spcAft>
                <a:spcPts val="0"/>
              </a:spcAft>
              <a:buClr>
                <a:schemeClr val="dk1"/>
              </a:buClr>
              <a:buSzPts val="3100"/>
              <a:buChar char="●"/>
            </a:pPr>
            <a:r>
              <a:rPr lang="vi" sz="2400">
                <a:solidFill>
                  <a:schemeClr val="dk1"/>
                </a:solidFill>
              </a:rPr>
              <a:t>Hiển thị kết quả phân tích trên web.</a:t>
            </a:r>
            <a:endParaRPr sz="2400">
              <a:solidFill>
                <a:srgbClr val="050505"/>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128" name="Google Shape;128;p20"/>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29" name="Google Shape;129;p20"/>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0" name="Google Shape;130;p20"/>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1" name="Google Shape;131;p20"/>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Dữ liệu ban đầu</a:t>
            </a:r>
            <a:endParaRPr sz="2800" b="1" i="0" u="none" strike="noStrike" cap="none">
              <a:solidFill>
                <a:srgbClr val="000000"/>
              </a:solidFill>
              <a:latin typeface="Arial"/>
              <a:ea typeface="Arial"/>
              <a:cs typeface="Arial"/>
              <a:sym typeface="Arial"/>
            </a:endParaRPr>
          </a:p>
        </p:txBody>
      </p:sp>
      <p:sp>
        <p:nvSpPr>
          <p:cNvPr id="132" name="Google Shape;132;p20"/>
          <p:cNvSpPr txBox="1"/>
          <p:nvPr/>
        </p:nvSpPr>
        <p:spPr>
          <a:xfrm>
            <a:off x="1168200" y="980725"/>
            <a:ext cx="6807600" cy="1821300"/>
          </a:xfrm>
          <a:prstGeom prst="rect">
            <a:avLst/>
          </a:prstGeom>
          <a:noFill/>
          <a:ln>
            <a:noFill/>
          </a:ln>
        </p:spPr>
        <p:txBody>
          <a:bodyPr spcFirstLastPara="1" wrap="square" lIns="91425" tIns="91425" rIns="91425" bIns="91425" anchor="t" anchorCtr="0">
            <a:spAutoFit/>
          </a:bodyPr>
          <a:lstStyle/>
          <a:p>
            <a:pPr marL="457200" lvl="0" indent="-355600" algn="just" rtl="0">
              <a:lnSpc>
                <a:spcPct val="107916"/>
              </a:lnSpc>
              <a:spcBef>
                <a:spcPts val="0"/>
              </a:spcBef>
              <a:spcAft>
                <a:spcPts val="0"/>
              </a:spcAft>
              <a:buClr>
                <a:schemeClr val="dk1"/>
              </a:buClr>
              <a:buSzPts val="2000"/>
              <a:buChar char="●"/>
            </a:pPr>
            <a:r>
              <a:rPr lang="vi" sz="2000">
                <a:solidFill>
                  <a:schemeClr val="dk1"/>
                </a:solidFill>
              </a:rPr>
              <a:t>Tập dữ liệu gồm 180519 chi tiết về các đơn hàng </a:t>
            </a:r>
            <a:endParaRPr sz="2000">
              <a:solidFill>
                <a:schemeClr val="dk1"/>
              </a:solidFill>
            </a:endParaRPr>
          </a:p>
          <a:p>
            <a:pPr marL="457200" lvl="0" indent="-355600" algn="just" rtl="0">
              <a:lnSpc>
                <a:spcPct val="107916"/>
              </a:lnSpc>
              <a:spcBef>
                <a:spcPts val="0"/>
              </a:spcBef>
              <a:spcAft>
                <a:spcPts val="0"/>
              </a:spcAft>
              <a:buSzPts val="2000"/>
              <a:buChar char="●"/>
            </a:pPr>
            <a:r>
              <a:rPr lang="vi" sz="2000">
                <a:solidFill>
                  <a:schemeClr val="dk1"/>
                </a:solidFill>
              </a:rPr>
              <a:t>Được đặt hàng trong ba năm 2015,2016, 2017 và tháng 1 năm 2018.</a:t>
            </a:r>
            <a:r>
              <a:rPr lang="vi" sz="2000">
                <a:solidFill>
                  <a:srgbClr val="050505"/>
                </a:solidFill>
                <a:highlight>
                  <a:srgbClr val="FFFFFF"/>
                </a:highlight>
              </a:rPr>
              <a:t>.</a:t>
            </a:r>
            <a:endParaRPr sz="2000">
              <a:solidFill>
                <a:srgbClr val="050505"/>
              </a:solidFill>
              <a:highlight>
                <a:srgbClr val="FFFFFF"/>
              </a:highlight>
            </a:endParaRPr>
          </a:p>
          <a:p>
            <a:pPr marL="457200" lvl="0" indent="-355600" algn="just" rtl="0">
              <a:lnSpc>
                <a:spcPct val="107916"/>
              </a:lnSpc>
              <a:spcBef>
                <a:spcPts val="0"/>
              </a:spcBef>
              <a:spcAft>
                <a:spcPts val="0"/>
              </a:spcAft>
              <a:buClr>
                <a:srgbClr val="050505"/>
              </a:buClr>
              <a:buSzPts val="2000"/>
              <a:buChar char="●"/>
            </a:pPr>
            <a:r>
              <a:rPr lang="vi" sz="2000">
                <a:solidFill>
                  <a:srgbClr val="050505"/>
                </a:solidFill>
                <a:highlight>
                  <a:srgbClr val="FFFFFF"/>
                </a:highlight>
              </a:rPr>
              <a:t>https://www.kaggle.com/saicharankomati/dataco-supply-chain-dataset</a:t>
            </a:r>
            <a:endParaRPr sz="2000">
              <a:solidFill>
                <a:srgbClr val="050505"/>
              </a:solidFill>
              <a:highlight>
                <a:srgbClr val="FFFFFF"/>
              </a:highlight>
            </a:endParaRPr>
          </a:p>
        </p:txBody>
      </p:sp>
      <p:pic>
        <p:nvPicPr>
          <p:cNvPr id="133" name="Google Shape;133;p20"/>
          <p:cNvPicPr preferRelativeResize="0"/>
          <p:nvPr/>
        </p:nvPicPr>
        <p:blipFill>
          <a:blip r:embed="rId3">
            <a:alphaModFix/>
          </a:blip>
          <a:stretch>
            <a:fillRect/>
          </a:stretch>
        </p:blipFill>
        <p:spPr>
          <a:xfrm>
            <a:off x="3975125" y="2485725"/>
            <a:ext cx="4230300" cy="219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139" name="Google Shape;139;p21"/>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40" name="Google Shape;140;p21"/>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41" name="Google Shape;141;p21"/>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42" name="Google Shape;142;p21"/>
          <p:cNvSpPr txBox="1"/>
          <p:nvPr/>
        </p:nvSpPr>
        <p:spPr>
          <a:xfrm>
            <a:off x="11496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Dữ liệu ban đầu</a:t>
            </a:r>
            <a:endParaRPr sz="2800" b="1" i="0" u="none" strike="noStrike" cap="none">
              <a:solidFill>
                <a:srgbClr val="000000"/>
              </a:solidFill>
              <a:latin typeface="Arial"/>
              <a:ea typeface="Arial"/>
              <a:cs typeface="Arial"/>
              <a:sym typeface="Arial"/>
            </a:endParaRPr>
          </a:p>
        </p:txBody>
      </p:sp>
      <p:sp>
        <p:nvSpPr>
          <p:cNvPr id="143" name="Google Shape;143;p21"/>
          <p:cNvSpPr txBox="1"/>
          <p:nvPr/>
        </p:nvSpPr>
        <p:spPr>
          <a:xfrm>
            <a:off x="737375" y="1630500"/>
            <a:ext cx="2071500" cy="2547300"/>
          </a:xfrm>
          <a:prstGeom prst="rect">
            <a:avLst/>
          </a:prstGeom>
          <a:noFill/>
          <a:ln>
            <a:noFill/>
          </a:ln>
        </p:spPr>
        <p:txBody>
          <a:bodyPr spcFirstLastPara="1" wrap="square" lIns="91425" tIns="91425" rIns="91425" bIns="91425" anchor="t" anchorCtr="0">
            <a:spAutoFit/>
          </a:bodyPr>
          <a:lstStyle/>
          <a:p>
            <a:pPr marL="457200" lvl="0" indent="-381000" algn="l" rtl="0">
              <a:lnSpc>
                <a:spcPct val="107916"/>
              </a:lnSpc>
              <a:spcBef>
                <a:spcPts val="0"/>
              </a:spcBef>
              <a:spcAft>
                <a:spcPts val="0"/>
              </a:spcAft>
              <a:buClr>
                <a:schemeClr val="dk1"/>
              </a:buClr>
              <a:buSzPts val="2400"/>
              <a:buChar char="●"/>
            </a:pPr>
            <a:r>
              <a:rPr lang="vi" sz="2400">
                <a:solidFill>
                  <a:schemeClr val="dk1"/>
                </a:solidFill>
              </a:rPr>
              <a:t>Dữ liệu gồm 53 trường với 180519 records</a:t>
            </a:r>
            <a:endParaRPr sz="2400"/>
          </a:p>
        </p:txBody>
      </p:sp>
      <p:pic>
        <p:nvPicPr>
          <p:cNvPr id="144" name="Google Shape;144;p21"/>
          <p:cNvPicPr preferRelativeResize="0"/>
          <p:nvPr/>
        </p:nvPicPr>
        <p:blipFill>
          <a:blip r:embed="rId3">
            <a:alphaModFix/>
          </a:blip>
          <a:stretch>
            <a:fillRect/>
          </a:stretch>
        </p:blipFill>
        <p:spPr>
          <a:xfrm>
            <a:off x="3214450" y="969600"/>
            <a:ext cx="5276048" cy="3869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p:nvPr/>
        </p:nvSpPr>
        <p:spPr>
          <a:xfrm>
            <a:off x="212025" y="203700"/>
            <a:ext cx="255300" cy="255300"/>
          </a:xfrm>
          <a:prstGeom prst="ellipse">
            <a:avLst/>
          </a:prstGeom>
          <a:solidFill>
            <a:srgbClr val="99A8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99A8B2"/>
              </a:solidFill>
              <a:latin typeface="Calibri"/>
              <a:ea typeface="Calibri"/>
              <a:cs typeface="Calibri"/>
              <a:sym typeface="Calibri"/>
            </a:endParaRPr>
          </a:p>
        </p:txBody>
      </p:sp>
      <p:sp>
        <p:nvSpPr>
          <p:cNvPr id="150" name="Google Shape;150;p22"/>
          <p:cNvSpPr/>
          <p:nvPr/>
        </p:nvSpPr>
        <p:spPr>
          <a:xfrm>
            <a:off x="212025" y="714298"/>
            <a:ext cx="255300" cy="255300"/>
          </a:xfrm>
          <a:prstGeom prst="ellipse">
            <a:avLst/>
          </a:prstGeom>
          <a:solidFill>
            <a:srgbClr val="1C2B2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1" name="Google Shape;151;p22"/>
          <p:cNvSpPr/>
          <p:nvPr/>
        </p:nvSpPr>
        <p:spPr>
          <a:xfrm>
            <a:off x="592175" y="459000"/>
            <a:ext cx="255300" cy="255300"/>
          </a:xfrm>
          <a:prstGeom prst="ellipse">
            <a:avLst/>
          </a:prstGeom>
          <a:solidFill>
            <a:srgbClr val="1F6F8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2" name="Google Shape;152;p22"/>
          <p:cNvSpPr/>
          <p:nvPr/>
        </p:nvSpPr>
        <p:spPr>
          <a:xfrm>
            <a:off x="1021425" y="144000"/>
            <a:ext cx="27300" cy="885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3" name="Google Shape;153;p22"/>
          <p:cNvSpPr txBox="1"/>
          <p:nvPr/>
        </p:nvSpPr>
        <p:spPr>
          <a:xfrm>
            <a:off x="1149700" y="336600"/>
            <a:ext cx="3422400" cy="5001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600"/>
              <a:buFont typeface="Arial"/>
              <a:buNone/>
            </a:pPr>
            <a:r>
              <a:rPr lang="vi" sz="2800" b="1"/>
              <a:t>Dữ liệu ban đầu</a:t>
            </a:r>
            <a:endParaRPr sz="2800" b="1" i="0" u="none" strike="noStrike" cap="none">
              <a:solidFill>
                <a:srgbClr val="000000"/>
              </a:solidFill>
              <a:latin typeface="Arial"/>
              <a:ea typeface="Arial"/>
              <a:cs typeface="Arial"/>
              <a:sym typeface="Arial"/>
            </a:endParaRPr>
          </a:p>
        </p:txBody>
      </p:sp>
      <p:sp>
        <p:nvSpPr>
          <p:cNvPr id="154" name="Google Shape;154;p22"/>
          <p:cNvSpPr txBox="1"/>
          <p:nvPr/>
        </p:nvSpPr>
        <p:spPr>
          <a:xfrm>
            <a:off x="1077450" y="1229950"/>
            <a:ext cx="6989100" cy="492600"/>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endParaRPr sz="2000">
              <a:solidFill>
                <a:srgbClr val="050505"/>
              </a:solidFill>
              <a:highlight>
                <a:srgbClr val="FFFFFF"/>
              </a:highlight>
            </a:endParaRPr>
          </a:p>
        </p:txBody>
      </p:sp>
      <p:pic>
        <p:nvPicPr>
          <p:cNvPr id="155" name="Google Shape;155;p22"/>
          <p:cNvPicPr preferRelativeResize="0"/>
          <p:nvPr/>
        </p:nvPicPr>
        <p:blipFill>
          <a:blip r:embed="rId3">
            <a:alphaModFix/>
          </a:blip>
          <a:stretch>
            <a:fillRect/>
          </a:stretch>
        </p:blipFill>
        <p:spPr>
          <a:xfrm>
            <a:off x="2215850" y="1090000"/>
            <a:ext cx="4606350" cy="3778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1842</Words>
  <Application>Microsoft Office PowerPoint</Application>
  <PresentationFormat>On-screen Show (16:9)</PresentationFormat>
  <Paragraphs>277</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Times New Roman</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Phạm Ngọc Hưng</cp:lastModifiedBy>
  <cp:revision>1</cp:revision>
  <dcterms:modified xsi:type="dcterms:W3CDTF">2022-02-07T16:56:22Z</dcterms:modified>
</cp:coreProperties>
</file>