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Raleway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EDEB80-AA05-4605-820C-167DB6DE8D3F}">
  <a:tblStyle styleId="{6DEDEB80-AA05-4605-820C-167DB6DE8D3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RalewayMedium-bold.fntdata"/><Relationship Id="rId12" Type="http://schemas.openxmlformats.org/officeDocument/2006/relationships/slide" Target="slides/slide6.xml"/><Relationship Id="rId34" Type="http://schemas.openxmlformats.org/officeDocument/2006/relationships/font" Target="fonts/RalewayMedium-regular.fntdata"/><Relationship Id="rId15" Type="http://schemas.openxmlformats.org/officeDocument/2006/relationships/slide" Target="slides/slide9.xml"/><Relationship Id="rId37" Type="http://schemas.openxmlformats.org/officeDocument/2006/relationships/font" Target="fonts/Raleway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RalewayMedium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94313914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94313914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94313914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94313914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94313914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94313914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94313914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94313914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94313914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94313914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94313914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94313914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9431391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9431391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9431391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9431391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94313914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9431391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94313914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9431391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9431391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9431391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94313914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94313914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94313914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94313914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94313914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94313914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Workflow And Crisp Modeling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531" y="190377"/>
            <a:ext cx="1289769" cy="554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2"/>
          <p:cNvGraphicFramePr/>
          <p:nvPr/>
        </p:nvGraphicFramePr>
        <p:xfrm>
          <a:off x="627150" y="9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{6DEDEB80-AA05-4605-820C-167DB6DE8D3F}</a:tableStyleId>
              </a:tblPr>
              <a:tblGrid>
                <a:gridCol w="2114550"/>
                <a:gridCol w="2057400"/>
                <a:gridCol w="2867025"/>
              </a:tblGrid>
              <a:tr h="39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Type</a:t>
                      </a:r>
                      <a:endParaRPr b="1"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Problem</a:t>
                      </a:r>
                      <a:endParaRPr b="1"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CRISP-DM Application</a:t>
                      </a:r>
                      <a:endParaRPr b="1"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Telecom Churn Prediction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Reduce customer churn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Full CRISP-DM cycle, see case study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E5E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Credit Risk for Banking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Predict loan default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prep, modeling, evaluation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E-commerce Recommendations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Increase sales via suggestions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understanding, modeling, deployment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Retail Demand Forecasting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Optimize inventory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prep, time series modeling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-GB" sz="1700"/>
              <a:t>Case Study – Telecom Churn</a:t>
            </a:r>
            <a:endParaRPr b="1" sz="17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0C0A09"/>
                </a:solidFill>
                <a:latin typeface="Raleway"/>
                <a:ea typeface="Raleway"/>
                <a:cs typeface="Raleway"/>
                <a:sym typeface="Raleway"/>
              </a:rPr>
              <a:t>CRISP-DM Phases:</a:t>
            </a:r>
            <a:endParaRPr b="1" sz="1300">
              <a:solidFill>
                <a:srgbClr val="0C0A0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C0A09"/>
              </a:buClr>
              <a:buSzPts val="1200"/>
              <a:buFont typeface="Raleway"/>
              <a:buAutoNum type="arabicPeriod"/>
            </a:pPr>
            <a:r>
              <a:rPr b="1" lang="en-GB" sz="1200">
                <a:solidFill>
                  <a:srgbClr val="0C0A09"/>
                </a:solidFill>
                <a:latin typeface="Raleway"/>
                <a:ea typeface="Raleway"/>
                <a:cs typeface="Raleway"/>
                <a:sym typeface="Raleway"/>
              </a:rPr>
              <a:t>Business Understanding:</a:t>
            </a:r>
            <a:endParaRPr b="1" sz="1200">
              <a:solidFill>
                <a:srgbClr val="0C0A0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C0A09"/>
              </a:buClr>
              <a:buSzPts val="1100"/>
              <a:buFont typeface="Raleway Medium"/>
              <a:buChar char="■"/>
            </a:pPr>
            <a:r>
              <a:rPr lang="en-GB" sz="11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Define the business problem: Predict customer churn for a telecom company.</a:t>
            </a:r>
            <a:endParaRPr sz="11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C0A09"/>
              </a:buClr>
              <a:buSzPts val="1100"/>
              <a:buFont typeface="Raleway Medium"/>
              <a:buChar char="■"/>
            </a:pPr>
            <a:r>
              <a:rPr lang="en-GB" sz="11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Identify goals and objectives: Reduce customer churn by identifying high-risk customers and offering targeted retention offers.</a:t>
            </a:r>
            <a:endParaRPr sz="11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C0A09"/>
              </a:buClr>
              <a:buSzPts val="1100"/>
              <a:buFont typeface="Raleway Medium"/>
              <a:buChar char="■"/>
            </a:pPr>
            <a:r>
              <a:rPr lang="en-GB" sz="11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Determine the key performance indicators (KPIs): Customer churn rate, customer retention rate, and revenue growth.</a:t>
            </a:r>
            <a:endParaRPr sz="11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C0A09"/>
              </a:buClr>
              <a:buSzPts val="1200"/>
              <a:buFont typeface="Raleway"/>
              <a:buAutoNum type="arabicPeriod"/>
            </a:pPr>
            <a:r>
              <a:rPr b="1" lang="en-GB" sz="1200">
                <a:solidFill>
                  <a:srgbClr val="0C0A09"/>
                </a:solidFill>
                <a:latin typeface="Raleway"/>
                <a:ea typeface="Raleway"/>
                <a:cs typeface="Raleway"/>
                <a:sym typeface="Raleway"/>
              </a:rPr>
              <a:t>Data Understanding:</a:t>
            </a:r>
            <a:endParaRPr b="1" sz="1200">
              <a:solidFill>
                <a:srgbClr val="0C0A0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C0A09"/>
              </a:buClr>
              <a:buSzPts val="1100"/>
              <a:buFont typeface="Raleway Medium"/>
              <a:buChar char="■"/>
            </a:pPr>
            <a:r>
              <a:rPr lang="en-GB" sz="11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Identify data sources: Customer demographics, service usage patterns, billing and payment history, and customer complaints and feedback.</a:t>
            </a:r>
            <a:endParaRPr sz="11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C0A09"/>
              </a:buClr>
              <a:buSzPts val="1100"/>
              <a:buFont typeface="Raleway Medium"/>
              <a:buChar char="■"/>
            </a:pPr>
            <a:r>
              <a:rPr lang="en-GB" sz="11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Understand data quality and structure: Handle missing values, outliers, and data normalization.</a:t>
            </a:r>
            <a:endParaRPr sz="11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C0A09"/>
              </a:buClr>
              <a:buSzPts val="1100"/>
              <a:buFont typeface="Raleway Medium"/>
              <a:buChar char="■"/>
            </a:pPr>
            <a:r>
              <a:rPr lang="en-GB" sz="11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Determine the data requirements: Collect data on customer behavior, usage patterns, and demographic information.</a:t>
            </a:r>
            <a:endParaRPr sz="11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531" y="190377"/>
            <a:ext cx="1289769" cy="5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C0A09"/>
                </a:solidFill>
                <a:latin typeface="Raleway"/>
                <a:ea typeface="Raleway"/>
                <a:cs typeface="Raleway"/>
                <a:sym typeface="Raleway"/>
              </a:rPr>
              <a:t>3. 	Data Preparation:</a:t>
            </a:r>
            <a:endParaRPr b="1" sz="1200">
              <a:solidFill>
                <a:srgbClr val="0C0A0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Clr>
                <a:srgbClr val="0C0A09"/>
              </a:buClr>
              <a:buSzPts val="1200"/>
              <a:buFont typeface="Raleway Medium"/>
              <a:buChar char="■"/>
            </a:pPr>
            <a:r>
              <a:rPr lang="en-GB" sz="12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Collect and combine data from various sources: Customer demographics, service usage patterns, billing and payment history, and customer complaints and feedback.</a:t>
            </a:r>
            <a:endParaRPr sz="12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C0A09"/>
              </a:buClr>
              <a:buSzPts val="1200"/>
              <a:buFont typeface="Raleway Medium"/>
              <a:buChar char="■"/>
            </a:pPr>
            <a:r>
              <a:rPr lang="en-GB" sz="12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Handle missing values using imputation techniques (e.g., mean, median): Replace missing values with imputed values to ensure data completeness.</a:t>
            </a:r>
            <a:endParaRPr sz="12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C0A09"/>
              </a:buClr>
              <a:buSzPts val="1200"/>
              <a:buFont typeface="Raleway Medium"/>
              <a:buChar char="■"/>
            </a:pPr>
            <a:r>
              <a:rPr lang="en-GB" sz="12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Transform categorical variables into numerical variables using one-hot encoding: Convert categorical variables into numerical variables for modeling.</a:t>
            </a:r>
            <a:endParaRPr sz="12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C0A09"/>
              </a:buClr>
              <a:buSzPts val="1200"/>
              <a:buFont typeface="Raleway Medium"/>
              <a:buChar char="■"/>
            </a:pPr>
            <a:r>
              <a:rPr lang="en-GB" sz="12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Normalize data using standardization techniques (e.g., z-scoring): Scale data to ensure consistency and prevent feature dominance.</a:t>
            </a:r>
            <a:endParaRPr sz="12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531" y="190377"/>
            <a:ext cx="1289769" cy="5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C0A09"/>
                </a:solidFill>
                <a:latin typeface="Raleway"/>
                <a:ea typeface="Raleway"/>
                <a:cs typeface="Raleway"/>
                <a:sym typeface="Raleway"/>
              </a:rPr>
              <a:t>4.	Modeling:</a:t>
            </a:r>
            <a:endParaRPr b="1" sz="1200">
              <a:solidFill>
                <a:srgbClr val="0C0A0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Clr>
                <a:srgbClr val="0C0A09"/>
              </a:buClr>
              <a:buSzPts val="1200"/>
              <a:buFont typeface="Raleway Medium"/>
              <a:buChar char="■"/>
            </a:pPr>
            <a:r>
              <a:rPr lang="en-GB" sz="12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Split data into training and testing sets: Divide data into training (80%) and testing sets (20%) for model evaluation.</a:t>
            </a:r>
            <a:endParaRPr sz="12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C0A09"/>
              </a:buClr>
              <a:buSzPts val="1200"/>
              <a:buFont typeface="Raleway Medium"/>
              <a:buChar char="■"/>
            </a:pPr>
            <a:r>
              <a:rPr lang="en-GB" sz="12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Develop and train machine learning models: Logistic regression, decision trees, random forests, and gradient boosting machines.</a:t>
            </a:r>
            <a:endParaRPr sz="12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C0A09"/>
              </a:buClr>
              <a:buSzPts val="1200"/>
              <a:buFont typeface="Raleway Medium"/>
              <a:buChar char="■"/>
            </a:pPr>
            <a:r>
              <a:rPr lang="en-GB" sz="12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Evaluate model performance using metrics like accuracy, precision, recall, and AUC-ROC: Compare model performance and select the best-performing model.</a:t>
            </a:r>
            <a:endParaRPr sz="12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531" y="190377"/>
            <a:ext cx="1289769" cy="5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C0A09"/>
                </a:solidFill>
                <a:latin typeface="Raleway"/>
                <a:ea typeface="Raleway"/>
                <a:cs typeface="Raleway"/>
                <a:sym typeface="Raleway"/>
              </a:rPr>
              <a:t>5.	Evaluation:</a:t>
            </a:r>
            <a:endParaRPr b="1" sz="1200">
              <a:solidFill>
                <a:srgbClr val="0C0A0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Clr>
                <a:srgbClr val="0C0A09"/>
              </a:buClr>
              <a:buSzPts val="1200"/>
              <a:buFont typeface="Raleway Medium"/>
              <a:buChar char="■"/>
            </a:pPr>
            <a:r>
              <a:rPr lang="en-GB" sz="12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Evaluate model performance on the testing dataset: Assess model performance on unseen data to ensure generalizability.</a:t>
            </a:r>
            <a:endParaRPr sz="12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C0A09"/>
              </a:buClr>
              <a:buSzPts val="1200"/>
              <a:buFont typeface="Raleway Medium"/>
              <a:buChar char="■"/>
            </a:pPr>
            <a:r>
              <a:rPr lang="en-GB" sz="12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Compare model performance and select the best-performing model: Choose the model with the highest accuracy, precision, recall, and AUC-ROC.</a:t>
            </a:r>
            <a:endParaRPr sz="12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C0A09"/>
              </a:buClr>
              <a:buSzPts val="1200"/>
              <a:buFont typeface="Raleway Medium"/>
              <a:buChar char="■"/>
            </a:pPr>
            <a:r>
              <a:rPr lang="en-GB" sz="12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Analyze feature importance to understand which variables contribute most to the prediction: Identify key factors influencing customer churn.</a:t>
            </a:r>
            <a:endParaRPr sz="12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C0A09"/>
                </a:solidFill>
                <a:latin typeface="Raleway"/>
                <a:ea typeface="Raleway"/>
                <a:cs typeface="Raleway"/>
                <a:sym typeface="Raleway"/>
              </a:rPr>
              <a:t>6.	Deployment:</a:t>
            </a:r>
            <a:endParaRPr b="1" sz="1200">
              <a:solidFill>
                <a:srgbClr val="0C0A0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2400"/>
              </a:spcBef>
              <a:spcAft>
                <a:spcPts val="0"/>
              </a:spcAft>
              <a:buClr>
                <a:srgbClr val="0C0A09"/>
              </a:buClr>
              <a:buSzPts val="1200"/>
              <a:buFont typeface="Raleway Medium"/>
              <a:buChar char="■"/>
            </a:pPr>
            <a:r>
              <a:rPr lang="en-GB" sz="12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Deploy the selected model into production: Integrate the model into the telecom company's system for real-time predictions.</a:t>
            </a:r>
            <a:endParaRPr sz="12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C0A09"/>
              </a:buClr>
              <a:buSzPts val="1200"/>
              <a:buFont typeface="Raleway Medium"/>
              <a:buChar char="■"/>
            </a:pPr>
            <a:r>
              <a:rPr lang="en-GB" sz="12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Use the model to predict customer churn risk for all customers: Identify high-risk customers and offer targeted retention offers.</a:t>
            </a:r>
            <a:endParaRPr sz="12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531" y="190377"/>
            <a:ext cx="1289769" cy="5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C0A09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  <a:r>
              <a:rPr b="1" lang="en-GB" sz="1200">
                <a:solidFill>
                  <a:srgbClr val="0C0A09"/>
                </a:solidFill>
                <a:latin typeface="Raleway"/>
                <a:ea typeface="Raleway"/>
                <a:cs typeface="Raleway"/>
                <a:sym typeface="Raleway"/>
              </a:rPr>
              <a:t>.	Monitoring and Maintenance:</a:t>
            </a:r>
            <a:endParaRPr b="1" sz="1200">
              <a:solidFill>
                <a:srgbClr val="0C0A0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Clr>
                <a:srgbClr val="0C0A09"/>
              </a:buClr>
              <a:buSzPts val="1200"/>
              <a:buFont typeface="Raleway Medium"/>
              <a:buChar char="■"/>
            </a:pPr>
            <a:r>
              <a:rPr lang="en-GB" sz="12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Continuously monitor the model's performance in production: Track model performance and retrain the model as necessary.</a:t>
            </a:r>
            <a:endParaRPr sz="12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C0A09"/>
              </a:buClr>
              <a:buSzPts val="1200"/>
              <a:buFont typeface="Raleway Medium"/>
              <a:buChar char="■"/>
            </a:pPr>
            <a:r>
              <a:rPr lang="en-GB" sz="12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Update the model periodically to ensure it remains accurate and effective: Refine the model to adapt to changing customer behavior and market trends.</a:t>
            </a:r>
            <a:endParaRPr sz="12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-GB" sz="1700"/>
              <a:t>Why a Structured Workflow in Data Science?</a:t>
            </a:r>
            <a:endParaRPr b="1" sz="17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</a:pPr>
            <a:r>
              <a:rPr lang="en-GB" sz="14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Importance of process in data science projects</a:t>
            </a:r>
            <a:endParaRPr sz="14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</a:pPr>
            <a:r>
              <a:rPr lang="en-GB" sz="14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Ensures projects meet business objectives, deadlines, and budgets</a:t>
            </a:r>
            <a:endParaRPr sz="14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</a:pPr>
            <a:r>
              <a:rPr lang="en-GB" sz="14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Minimizes risk of failure or scope creep</a:t>
            </a:r>
            <a:endParaRPr sz="14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531" y="190377"/>
            <a:ext cx="1289769" cy="5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-GB" sz="1700"/>
              <a:t>Overview of Data Science Workflow</a:t>
            </a:r>
            <a:endParaRPr b="1" sz="17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Typical stages: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Problem definition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acquisition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preparation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Modeling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Evaluation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Deployment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Monitoring &amp; maintenance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Emphasize iterative and collaborative nature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531" y="190377"/>
            <a:ext cx="1289769" cy="5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-GB" sz="1700"/>
              <a:t>Common Data Science Workflow Frameworks</a:t>
            </a:r>
            <a:endParaRPr b="1" sz="17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CRISP-DM (industry standard)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KDD (Knowledge Discovery in Databases)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OSEMN (Obtain, Scrub, Explore, Model, Interpret)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Brief comparison (table format):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Introduction to CRISP-DM</a:t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Developed in the 1990s by industry consortiums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Widely used, industry-agnostic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Six iterative phases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531" y="190377"/>
            <a:ext cx="1289769" cy="5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CRISP-DM Phases Overview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Business Understanding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 Understanding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 Preparation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Modeling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Evaluation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Deployment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531" y="190377"/>
            <a:ext cx="1289769" cy="5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Phase 1 – Business Understanding</a:t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	</a:t>
            </a:r>
            <a:r>
              <a:rPr lang="en-GB" sz="11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Business Understanding: This phase involves defining the business problem or opportunity, identifying the goals and objectives of the project, and determining the key performance indicators (KPIs).</a:t>
            </a:r>
            <a:endParaRPr sz="1100">
              <a:solidFill>
                <a:srgbClr val="0C0A0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Define business problem and objectives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Identify KPIs and success criteria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Example: Reducing customer churn in telecom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531" y="190377"/>
            <a:ext cx="1289769" cy="5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Phase 2 – Data Understanding</a:t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 Understanding: This phase involves identifying and collecting relevant data, understanding the data sources, quality, and structure, and handling missing values, outliers, and data normalization.</a:t>
            </a:r>
            <a:endParaRPr sz="17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Identify, collect, and explore relevant data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Assess data quality, structure, and gaps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Example: Data sources for churn prediction (demographics, usage, billing, feedback)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531" y="190377"/>
            <a:ext cx="1289769" cy="5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Phase 3 – Data Preparation</a:t>
            </a:r>
            <a:endParaRPr b="1" sz="17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300"/>
              </a:spcBef>
              <a:spcAft>
                <a:spcPts val="0"/>
              </a:spcAft>
              <a:buClr>
                <a:srgbClr val="0C0A09"/>
              </a:buClr>
              <a:buSzPct val="100000"/>
              <a:buFont typeface="Montserrat"/>
              <a:buChar char="■"/>
            </a:pPr>
            <a:r>
              <a:rPr lang="en-GB" sz="1100">
                <a:solidFill>
                  <a:srgbClr val="0C0A09"/>
                </a:solidFill>
                <a:latin typeface="Montserrat"/>
                <a:ea typeface="Montserrat"/>
                <a:cs typeface="Montserrat"/>
                <a:sym typeface="Montserrat"/>
              </a:rPr>
              <a:t>This phase involves cleaning, transforming, and preprocessing the data, handling missing values, outliers, and data normalization, and transforming categorical variables into numerical variables.</a:t>
            </a:r>
            <a:endParaRPr b="1" sz="1700"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cleaning, transformation, feature engineering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Handling missing values, outliers, normalization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One-hot encoding, standardization for telecom data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Phase 4 – Modeling</a:t>
            </a:r>
            <a:endParaRPr b="1" sz="17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300"/>
              </a:spcBef>
              <a:spcAft>
                <a:spcPts val="0"/>
              </a:spcAft>
              <a:buClr>
                <a:srgbClr val="0C0A09"/>
              </a:buClr>
              <a:buSzPct val="100000"/>
              <a:buFont typeface="Montserrat"/>
              <a:buChar char="■"/>
            </a:pPr>
            <a:r>
              <a:rPr lang="en-GB" sz="1100">
                <a:solidFill>
                  <a:srgbClr val="0C0A09"/>
                </a:solidFill>
                <a:latin typeface="Montserrat"/>
                <a:ea typeface="Montserrat"/>
                <a:cs typeface="Montserrat"/>
                <a:sym typeface="Montserrat"/>
              </a:rPr>
              <a:t>This phase involves developing and training models using machine learning or statistical techniques, evaluating model performance using metrics like accuracy, precision, recall, and AUC-ROC, and selecting the best-performing model.</a:t>
            </a:r>
            <a:endParaRPr b="1" sz="1700"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and train machine learning/statistical models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selection (logistic regression, decision trees, etc.)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Cross-validation and hyperparameter tuning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531" y="190377"/>
            <a:ext cx="1289769" cy="5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Phase 5 – Evaluation</a:t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Clr>
                <a:srgbClr val="0C0A09"/>
              </a:buClr>
              <a:buSzPts val="1100"/>
              <a:buFont typeface="Raleway Medium"/>
              <a:buChar char="●"/>
            </a:pPr>
            <a:r>
              <a:rPr lang="en-GB" sz="11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evaluating the models and results, comparing model performance to business objectives, and analyzing feature importance to understand which variables contribute most to the prediction.</a:t>
            </a:r>
            <a:endParaRPr sz="17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Assess model performance (accuracy, precision, recall, AUC-ROC)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Compare models against business objectives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Feature importance analysis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Phase 6 – Deployment &amp; Monitoring</a:t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Clr>
                <a:srgbClr val="0C0A09"/>
              </a:buClr>
              <a:buSzPts val="1100"/>
              <a:buFont typeface="Raleway Medium"/>
              <a:buChar char="■"/>
            </a:pPr>
            <a:r>
              <a:rPr lang="en-GB" sz="1100">
                <a:solidFill>
                  <a:srgbClr val="0C0A0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Deployment: This phase involves deploying the model into production, monitoring and maintaining the model over time, and ensuring that the model is integrated with the business process.</a:t>
            </a:r>
            <a:endParaRPr sz="17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Integrate model into business process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Monitor model performance, retrain as needed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Example: Predicting churn risk and targeting offers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531" y="190377"/>
            <a:ext cx="1289769" cy="5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