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6" r:id="rId5"/>
    <p:sldId id="261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84CA7-DF64-4002-A3A4-6523CE022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3E1031-B23F-4C4E-A5EC-B19BEB98E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98F8724-D4D2-0B1A-F8D9-76F5B6B4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BA3D-A5E6-460F-B89B-B670780E8646}" type="datetimeFigureOut">
              <a:rPr lang="da-DK" smtClean="0"/>
              <a:t>27-02-2024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C71FB9-DEDC-EF66-B8C5-469668E8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1D03F3-1B3F-B04A-DD9D-47B7930B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9641-A821-4CC1-9253-6F6FA31C635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498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5185A-3206-0268-50E2-8F2B288C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E3531AD-E36C-7A15-8EA8-AABD8227E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A561B9-63F0-5AB8-326A-AA67FAE1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BA3D-A5E6-460F-B89B-B670780E8646}" type="datetimeFigureOut">
              <a:rPr lang="da-DK" smtClean="0"/>
              <a:t>27-02-2024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2C6FD5F-78C9-D89A-9D0E-E2175E6E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1A3EB68-1E52-9521-C246-12AA9B9A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9641-A821-4CC1-9253-6F6FA31C635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277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11AA189-22E7-D4EE-88E5-BFCB24F88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FDF4BF6-18CB-E105-F22C-EF4B8F536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143807-9685-ABF9-88F8-53A9EEDA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BA3D-A5E6-460F-B89B-B670780E8646}" type="datetimeFigureOut">
              <a:rPr lang="da-DK" smtClean="0"/>
              <a:t>27-02-2024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45D9350-BAE4-B125-6C49-48498587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C35B230-C133-5A40-0EF4-47BBCAC9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9641-A821-4CC1-9253-6F6FA31C635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84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80B4A-7920-D628-FFE0-55D26741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BACBF8-4712-27D9-46F6-A5493706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4D92C6-EE58-F67A-30ED-042146AC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BA3D-A5E6-460F-B89B-B670780E8646}" type="datetimeFigureOut">
              <a:rPr lang="da-DK" smtClean="0"/>
              <a:t>27-02-2024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7AC9C3-8B34-D60D-6A87-2C322885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2AA7120-5596-8B61-A79F-38AF25EE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9641-A821-4CC1-9253-6F6FA31C635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30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2E09F-D57C-FA75-3244-3B6179C6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2D2DC7E-BC80-97AF-B440-76602903B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AF3EF1-FDA4-EE89-24C0-E2F61B6A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BA3D-A5E6-460F-B89B-B670780E8646}" type="datetimeFigureOut">
              <a:rPr lang="da-DK" smtClean="0"/>
              <a:t>27-02-2024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7DD17C8-710D-B418-598D-4D05D2C2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852AC05-649A-A764-1BB8-475C7261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9641-A821-4CC1-9253-6F6FA31C635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1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22F0E-FACB-3766-A2E8-2E56E59A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B6134C-7171-E4FA-188F-AA0832533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28691DD-982C-41EC-33A7-1FFA523F9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55B590F-81FB-620F-7835-DAEED61D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BA3D-A5E6-460F-B89B-B670780E8646}" type="datetimeFigureOut">
              <a:rPr lang="da-DK" smtClean="0"/>
              <a:t>27-02-2024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23946B3-5EEF-3EE8-B6EB-6E9CD541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EEA0883-438D-4849-40CF-0A196DA8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9641-A821-4CC1-9253-6F6FA31C635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16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445C5-9044-7D5B-C0FD-59E42819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5B492A0-DB0B-330C-213A-DE31BDD31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5274BFE-4AA2-E784-6438-82F936794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FAEF70-359E-94B3-645E-A8E3BEB41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87F16BC-A023-7E68-52D9-A85ED4371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9BF054-4EF1-C4D2-1590-805E03BB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BA3D-A5E6-460F-B89B-B670780E8646}" type="datetimeFigureOut">
              <a:rPr lang="da-DK" smtClean="0"/>
              <a:t>27-02-2024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B911BBF-A69A-1FD3-017A-70B15F56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E39EE69-F100-8585-EAF2-A57B9889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9641-A821-4CC1-9253-6F6FA31C635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65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3B938-FF77-B3E7-A693-1C0185BD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38EF28D-BF11-FA34-F0F9-B4DBCE7B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BA3D-A5E6-460F-B89B-B670780E8646}" type="datetimeFigureOut">
              <a:rPr lang="da-DK" smtClean="0"/>
              <a:t>27-02-2024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A977C6D-2CA0-3C22-9E8C-C11CB7BB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A06D5DC-EA37-CDF9-E22F-9F9C19C0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9641-A821-4CC1-9253-6F6FA31C635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197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FC7B9BB-61E0-DD90-0EEC-296587C4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BA3D-A5E6-460F-B89B-B670780E8646}" type="datetimeFigureOut">
              <a:rPr lang="da-DK" smtClean="0"/>
              <a:t>27-02-2024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B119B0B-FAEF-67B9-D0D2-B136934A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254CF31-6D90-DEF6-B77C-7E50C79F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9641-A821-4CC1-9253-6F6FA31C635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529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D2701-BEA5-CA7B-63CF-21686E83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3BDF00-3755-626C-8CC9-68449D58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C7672E-E2B5-A7BA-A4D7-EDBBB4C46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228D097-5CA4-5811-C5DE-3B91FE55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BA3D-A5E6-460F-B89B-B670780E8646}" type="datetimeFigureOut">
              <a:rPr lang="da-DK" smtClean="0"/>
              <a:t>27-02-2024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65018E2-45EC-EB02-EB07-E1630E8A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A247D28-ACB6-FB74-163C-F288FDA4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9641-A821-4CC1-9253-6F6FA31C635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550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DD504-47EA-1B64-2EAC-F383CA7D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6366558-F6C6-9263-B669-CA3BB1065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73DB930-CCD8-59FA-3F73-632D5AEE4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61A65ED-38F0-E2E6-9DD7-8978BEDB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BA3D-A5E6-460F-B89B-B670780E8646}" type="datetimeFigureOut">
              <a:rPr lang="da-DK" smtClean="0"/>
              <a:t>27-02-2024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255130F-14FF-59D4-0881-FBFC33AB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D0374A-A36C-099E-07D4-8E9F4E79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9641-A821-4CC1-9253-6F6FA31C635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8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FB95858-A0B3-34F5-FCE1-05DBA4FF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1F360C1-732B-CB66-C047-BD477DE82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00535F-EBE1-0C88-955C-7AF1EC19C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BBA3D-A5E6-460F-B89B-B670780E8646}" type="datetimeFigureOut">
              <a:rPr lang="da-DK" smtClean="0"/>
              <a:t>27-02-2024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60D6056-1F43-4816-6292-B7B876E01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0AE718-DC1A-7E00-D913-23D34CA41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9641-A821-4CC1-9253-6F6FA31C635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43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471CD-5108-4BE4-CCEF-FF359642B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FAF2B8D3-3A89-7FAA-340D-59D4EAF0A43A}"/>
              </a:ext>
            </a:extLst>
          </p:cNvPr>
          <p:cNvCxnSpPr>
            <a:cxnSpLocks/>
          </p:cNvCxnSpPr>
          <p:nvPr/>
        </p:nvCxnSpPr>
        <p:spPr>
          <a:xfrm flipH="1">
            <a:off x="4472197" y="1973185"/>
            <a:ext cx="1239722" cy="846467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e 5">
            <a:extLst>
              <a:ext uri="{FF2B5EF4-FFF2-40B4-BE49-F238E27FC236}">
                <a16:creationId xmlns:a16="http://schemas.microsoft.com/office/drawing/2014/main" id="{9CB36979-B540-0D2E-3F08-AC493959A210}"/>
              </a:ext>
            </a:extLst>
          </p:cNvPr>
          <p:cNvGrpSpPr/>
          <p:nvPr/>
        </p:nvGrpSpPr>
        <p:grpSpPr>
          <a:xfrm>
            <a:off x="1402284" y="2082735"/>
            <a:ext cx="3374085" cy="3476168"/>
            <a:chOff x="5938801" y="2952287"/>
            <a:chExt cx="3374085" cy="347616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0009562-8D6F-3274-CB60-F03DF3FE7E0D}"/>
                </a:ext>
              </a:extLst>
            </p:cNvPr>
            <p:cNvSpPr/>
            <p:nvPr/>
          </p:nvSpPr>
          <p:spPr>
            <a:xfrm>
              <a:off x="5938801" y="2952287"/>
              <a:ext cx="3374085" cy="3476168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2BF3BC2-3526-941B-74CE-94789B52E8C1}"/>
                </a:ext>
              </a:extLst>
            </p:cNvPr>
            <p:cNvSpPr/>
            <p:nvPr/>
          </p:nvSpPr>
          <p:spPr>
            <a:xfrm>
              <a:off x="6623692" y="3654973"/>
              <a:ext cx="2031284" cy="2092740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rgbClr val="A94D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D4F2248-1D65-6355-97FD-742452B6A78D}"/>
                </a:ext>
              </a:extLst>
            </p:cNvPr>
            <p:cNvSpPr/>
            <p:nvPr/>
          </p:nvSpPr>
          <p:spPr>
            <a:xfrm>
              <a:off x="7218649" y="4255291"/>
              <a:ext cx="865906" cy="8921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rgbClr val="8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195E473D-3B4D-0FE9-FB8C-E0B39FBAC65A}"/>
              </a:ext>
            </a:extLst>
          </p:cNvPr>
          <p:cNvSpPr/>
          <p:nvPr/>
        </p:nvSpPr>
        <p:spPr>
          <a:xfrm rot="3331706">
            <a:off x="4088134" y="2752510"/>
            <a:ext cx="406399" cy="406400"/>
          </a:xfrm>
          <a:prstGeom prst="roundRect">
            <a:avLst/>
          </a:prstGeom>
          <a:gradFill flip="none" rotWithShape="1">
            <a:gsLst>
              <a:gs pos="0">
                <a:srgbClr val="ED7A2B"/>
              </a:gs>
              <a:gs pos="50000">
                <a:srgbClr val="ED7A2B">
                  <a:tint val="44500"/>
                  <a:satMod val="160000"/>
                </a:srgbClr>
              </a:gs>
              <a:gs pos="100000">
                <a:srgbClr val="ED7A2B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10036DE7-8CA4-7822-B19C-D8DA88DCAFA3}"/>
              </a:ext>
            </a:extLst>
          </p:cNvPr>
          <p:cNvCxnSpPr>
            <a:cxnSpLocks/>
          </p:cNvCxnSpPr>
          <p:nvPr/>
        </p:nvCxnSpPr>
        <p:spPr>
          <a:xfrm>
            <a:off x="4458262" y="824345"/>
            <a:ext cx="0" cy="1995307"/>
          </a:xfrm>
          <a:prstGeom prst="straightConnector1">
            <a:avLst/>
          </a:prstGeom>
          <a:ln w="76200" cmpd="sng">
            <a:solidFill>
              <a:srgbClr val="C00000"/>
            </a:solidFill>
            <a:prstDash val="sysDash"/>
            <a:round/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62E7496E-D6DB-0B0E-7EE5-BB46B80FDF49}"/>
              </a:ext>
            </a:extLst>
          </p:cNvPr>
          <p:cNvCxnSpPr>
            <a:cxnSpLocks/>
          </p:cNvCxnSpPr>
          <p:nvPr/>
        </p:nvCxnSpPr>
        <p:spPr>
          <a:xfrm flipV="1">
            <a:off x="4440772" y="2819652"/>
            <a:ext cx="18968" cy="2739251"/>
          </a:xfrm>
          <a:prstGeom prst="straightConnector1">
            <a:avLst/>
          </a:prstGeom>
          <a:ln w="76200" cmpd="sng">
            <a:solidFill>
              <a:srgbClr val="C00000"/>
            </a:solidFill>
            <a:prstDash val="sysDash"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elvis cirkel 16">
            <a:extLst>
              <a:ext uri="{FF2B5EF4-FFF2-40B4-BE49-F238E27FC236}">
                <a16:creationId xmlns:a16="http://schemas.microsoft.com/office/drawing/2014/main" id="{6FA22B5F-5475-8475-7F1D-E25A22AEEB0A}"/>
              </a:ext>
            </a:extLst>
          </p:cNvPr>
          <p:cNvSpPr/>
          <p:nvPr/>
        </p:nvSpPr>
        <p:spPr>
          <a:xfrm flipH="1">
            <a:off x="3455176" y="1928970"/>
            <a:ext cx="1979581" cy="1781364"/>
          </a:xfrm>
          <a:prstGeom prst="pie">
            <a:avLst>
              <a:gd name="adj1" fmla="val 5366669"/>
              <a:gd name="adj2" fmla="val 16200000"/>
            </a:avLst>
          </a:prstGeom>
          <a:solidFill>
            <a:srgbClr val="C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B273E4E7-2ECF-EED3-17EA-B06B6C830E5C}"/>
              </a:ext>
            </a:extLst>
          </p:cNvPr>
          <p:cNvSpPr txBox="1"/>
          <p:nvPr/>
        </p:nvSpPr>
        <p:spPr>
          <a:xfrm>
            <a:off x="5173462" y="1683703"/>
            <a:ext cx="83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Zenith</a:t>
            </a:r>
            <a:endParaRPr lang="da-DK" b="1" dirty="0">
              <a:solidFill>
                <a:schemeClr val="tx1">
                  <a:lumMod val="50000"/>
                  <a:lumOff val="50000"/>
                </a:schemeClr>
              </a:solidFill>
              <a:latin typeface="AmpleSoundTab" panose="02000500000000000000" pitchFamily="2" charset="0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BAF2ACC0-CE5A-6DD3-9174-6C1E4BEC95F5}"/>
              </a:ext>
            </a:extLst>
          </p:cNvPr>
          <p:cNvSpPr txBox="1"/>
          <p:nvPr/>
        </p:nvSpPr>
        <p:spPr>
          <a:xfrm>
            <a:off x="4503156" y="718009"/>
            <a:ext cx="10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DEC=90°</a:t>
            </a:r>
            <a:endParaRPr lang="da-DK" b="1" dirty="0">
              <a:solidFill>
                <a:srgbClr val="C00000"/>
              </a:solidFill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A7AC3E00-36E8-1F8A-157B-A840B3D736CD}"/>
              </a:ext>
            </a:extLst>
          </p:cNvPr>
          <p:cNvSpPr txBox="1"/>
          <p:nvPr/>
        </p:nvSpPr>
        <p:spPr>
          <a:xfrm>
            <a:off x="4438250" y="5291817"/>
            <a:ext cx="107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DEC=-90°</a:t>
            </a:r>
            <a:endParaRPr lang="da-DK" b="1" dirty="0">
              <a:solidFill>
                <a:srgbClr val="C00000"/>
              </a:solidFill>
            </a:endParaRPr>
          </a:p>
        </p:txBody>
      </p: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8BD51DCD-1EA3-5317-5983-0F4F31038A4E}"/>
              </a:ext>
            </a:extLst>
          </p:cNvPr>
          <p:cNvCxnSpPr>
            <a:cxnSpLocks/>
          </p:cNvCxnSpPr>
          <p:nvPr/>
        </p:nvCxnSpPr>
        <p:spPr>
          <a:xfrm flipH="1">
            <a:off x="10227134" y="1962997"/>
            <a:ext cx="1239722" cy="846467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DF03668E-34FD-A835-4702-3FDE905D3FFA}"/>
              </a:ext>
            </a:extLst>
          </p:cNvPr>
          <p:cNvGrpSpPr/>
          <p:nvPr/>
        </p:nvGrpSpPr>
        <p:grpSpPr>
          <a:xfrm>
            <a:off x="7157221" y="2072547"/>
            <a:ext cx="3374085" cy="3476168"/>
            <a:chOff x="5938801" y="2952287"/>
            <a:chExt cx="3374085" cy="3476168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694A6F8E-C172-357F-1057-2D8EE2000616}"/>
                </a:ext>
              </a:extLst>
            </p:cNvPr>
            <p:cNvSpPr/>
            <p:nvPr/>
          </p:nvSpPr>
          <p:spPr>
            <a:xfrm>
              <a:off x="5938801" y="2952287"/>
              <a:ext cx="3374085" cy="3476168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720ACFDC-6F94-01A3-1C59-71EA010446BF}"/>
                </a:ext>
              </a:extLst>
            </p:cNvPr>
            <p:cNvSpPr txBox="1"/>
            <p:nvPr/>
          </p:nvSpPr>
          <p:spPr>
            <a:xfrm rot="21306777">
              <a:off x="6895581" y="5400739"/>
              <a:ext cx="1712516" cy="742505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910552"/>
                </a:avLst>
              </a:prstTxWarp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Mantle</a:t>
              </a:r>
              <a:endParaRPr lang="da-DK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6B6AC4A-2A15-C360-32FD-9CB76255727F}"/>
                </a:ext>
              </a:extLst>
            </p:cNvPr>
            <p:cNvSpPr/>
            <p:nvPr/>
          </p:nvSpPr>
          <p:spPr>
            <a:xfrm>
              <a:off x="6623692" y="3654973"/>
              <a:ext cx="2031284" cy="2092740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rgbClr val="A94D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0E9D0D6-7587-5715-44E7-9D9A59FFCBC2}"/>
                </a:ext>
              </a:extLst>
            </p:cNvPr>
            <p:cNvSpPr/>
            <p:nvPr/>
          </p:nvSpPr>
          <p:spPr>
            <a:xfrm>
              <a:off x="7218649" y="4255291"/>
              <a:ext cx="865906" cy="8921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rgbClr val="8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9" name="Tekstfelt 28">
              <a:extLst>
                <a:ext uri="{FF2B5EF4-FFF2-40B4-BE49-F238E27FC236}">
                  <a16:creationId xmlns:a16="http://schemas.microsoft.com/office/drawing/2014/main" id="{BA91F2D1-9ADF-F61F-D77E-0794EC93113D}"/>
                </a:ext>
              </a:extLst>
            </p:cNvPr>
            <p:cNvSpPr txBox="1"/>
            <p:nvPr/>
          </p:nvSpPr>
          <p:spPr>
            <a:xfrm rot="20619391">
              <a:off x="7168119" y="4017559"/>
              <a:ext cx="1712516" cy="742505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011066"/>
                </a:avLst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800000"/>
                  </a:solidFill>
                </a:rPr>
                <a:t>Core</a:t>
              </a:r>
              <a:endParaRPr lang="da-DK" sz="2000" b="1" dirty="0">
                <a:solidFill>
                  <a:srgbClr val="800000"/>
                </a:solidFill>
              </a:endParaRPr>
            </a:p>
          </p:txBody>
        </p:sp>
        <p:sp>
          <p:nvSpPr>
            <p:cNvPr id="30" name="Tekstfelt 29">
              <a:extLst>
                <a:ext uri="{FF2B5EF4-FFF2-40B4-BE49-F238E27FC236}">
                  <a16:creationId xmlns:a16="http://schemas.microsoft.com/office/drawing/2014/main" id="{87A56A58-04AC-AB60-5796-D2ADA4D9AC48}"/>
                </a:ext>
              </a:extLst>
            </p:cNvPr>
            <p:cNvSpPr txBox="1"/>
            <p:nvPr/>
          </p:nvSpPr>
          <p:spPr>
            <a:xfrm rot="20959522">
              <a:off x="7038012" y="4693485"/>
              <a:ext cx="1712516" cy="742505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106274"/>
                </a:avLst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A94D0F"/>
                  </a:solidFill>
                </a:rPr>
                <a:t>Outer Core</a:t>
              </a:r>
              <a:endParaRPr lang="da-DK" sz="2000" b="1" dirty="0">
                <a:solidFill>
                  <a:srgbClr val="A94D0F"/>
                </a:solidFill>
              </a:endParaRPr>
            </a:p>
          </p:txBody>
        </p:sp>
      </p:grpSp>
      <p:sp>
        <p:nvSpPr>
          <p:cNvPr id="31" name="Rektangel: afrundede hjørner 30">
            <a:extLst>
              <a:ext uri="{FF2B5EF4-FFF2-40B4-BE49-F238E27FC236}">
                <a16:creationId xmlns:a16="http://schemas.microsoft.com/office/drawing/2014/main" id="{1D5AE7D5-91AA-135C-1654-5656A226C38F}"/>
              </a:ext>
            </a:extLst>
          </p:cNvPr>
          <p:cNvSpPr/>
          <p:nvPr/>
        </p:nvSpPr>
        <p:spPr>
          <a:xfrm rot="3331706">
            <a:off x="9843071" y="2742322"/>
            <a:ext cx="406399" cy="406400"/>
          </a:xfrm>
          <a:prstGeom prst="roundRect">
            <a:avLst/>
          </a:prstGeom>
          <a:gradFill flip="none" rotWithShape="1">
            <a:gsLst>
              <a:gs pos="0">
                <a:srgbClr val="ED7A2B"/>
              </a:gs>
              <a:gs pos="50000">
                <a:srgbClr val="ED7A2B">
                  <a:tint val="44500"/>
                  <a:satMod val="160000"/>
                </a:srgbClr>
              </a:gs>
              <a:gs pos="100000">
                <a:srgbClr val="ED7A2B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Tekstfelt 35">
            <a:extLst>
              <a:ext uri="{FF2B5EF4-FFF2-40B4-BE49-F238E27FC236}">
                <a16:creationId xmlns:a16="http://schemas.microsoft.com/office/drawing/2014/main" id="{946F39B2-56DA-87D8-280E-EF018D3F6BC4}"/>
              </a:ext>
            </a:extLst>
          </p:cNvPr>
          <p:cNvSpPr txBox="1"/>
          <p:nvPr/>
        </p:nvSpPr>
        <p:spPr>
          <a:xfrm>
            <a:off x="10928399" y="1673515"/>
            <a:ext cx="83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Zenith</a:t>
            </a:r>
            <a:endParaRPr lang="da-DK" b="1" dirty="0">
              <a:solidFill>
                <a:schemeClr val="tx1">
                  <a:lumMod val="50000"/>
                  <a:lumOff val="50000"/>
                </a:schemeClr>
              </a:solidFill>
              <a:latin typeface="AmpleSoundTab" panose="02000500000000000000" pitchFamily="2" charset="0"/>
            </a:endParaRPr>
          </a:p>
        </p:txBody>
      </p:sp>
      <p:sp>
        <p:nvSpPr>
          <p:cNvPr id="14" name="Kombinationstegning: figur 13">
            <a:extLst>
              <a:ext uri="{FF2B5EF4-FFF2-40B4-BE49-F238E27FC236}">
                <a16:creationId xmlns:a16="http://schemas.microsoft.com/office/drawing/2014/main" id="{9B8C99B4-25CC-21DB-584B-1E0963E24972}"/>
              </a:ext>
            </a:extLst>
          </p:cNvPr>
          <p:cNvSpPr/>
          <p:nvPr/>
        </p:nvSpPr>
        <p:spPr>
          <a:xfrm rot="21128065">
            <a:off x="4203902" y="1247246"/>
            <a:ext cx="506339" cy="352162"/>
          </a:xfrm>
          <a:custGeom>
            <a:avLst/>
            <a:gdLst>
              <a:gd name="connsiteX0" fmla="*/ 187176 w 544047"/>
              <a:gd name="connsiteY0" fmla="*/ 0 h 527120"/>
              <a:gd name="connsiteX1" fmla="*/ 42034 w 544047"/>
              <a:gd name="connsiteY1" fmla="*/ 123372 h 527120"/>
              <a:gd name="connsiteX2" fmla="*/ 5748 w 544047"/>
              <a:gd name="connsiteY2" fmla="*/ 319315 h 527120"/>
              <a:gd name="connsiteX3" fmla="*/ 143634 w 544047"/>
              <a:gd name="connsiteY3" fmla="*/ 493486 h 527120"/>
              <a:gd name="connsiteX4" fmla="*/ 375862 w 544047"/>
              <a:gd name="connsiteY4" fmla="*/ 515258 h 527120"/>
              <a:gd name="connsiteX5" fmla="*/ 535519 w 544047"/>
              <a:gd name="connsiteY5" fmla="*/ 355600 h 527120"/>
              <a:gd name="connsiteX6" fmla="*/ 513748 w 544047"/>
              <a:gd name="connsiteY6" fmla="*/ 166915 h 527120"/>
              <a:gd name="connsiteX7" fmla="*/ 441176 w 544047"/>
              <a:gd name="connsiteY7" fmla="*/ 79829 h 527120"/>
              <a:gd name="connsiteX8" fmla="*/ 441176 w 544047"/>
              <a:gd name="connsiteY8" fmla="*/ 79829 h 5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047" h="527120">
                <a:moveTo>
                  <a:pt x="187176" y="0"/>
                </a:moveTo>
                <a:cubicBezTo>
                  <a:pt x="129724" y="35076"/>
                  <a:pt x="72272" y="70153"/>
                  <a:pt x="42034" y="123372"/>
                </a:cubicBezTo>
                <a:cubicBezTo>
                  <a:pt x="11796" y="176591"/>
                  <a:pt x="-11185" y="257629"/>
                  <a:pt x="5748" y="319315"/>
                </a:cubicBezTo>
                <a:cubicBezTo>
                  <a:pt x="22681" y="381001"/>
                  <a:pt x="81948" y="460829"/>
                  <a:pt x="143634" y="493486"/>
                </a:cubicBezTo>
                <a:cubicBezTo>
                  <a:pt x="205320" y="526143"/>
                  <a:pt x="310548" y="538239"/>
                  <a:pt x="375862" y="515258"/>
                </a:cubicBezTo>
                <a:cubicBezTo>
                  <a:pt x="441176" y="492277"/>
                  <a:pt x="512538" y="413657"/>
                  <a:pt x="535519" y="355600"/>
                </a:cubicBezTo>
                <a:cubicBezTo>
                  <a:pt x="558500" y="297543"/>
                  <a:pt x="529472" y="212877"/>
                  <a:pt x="513748" y="166915"/>
                </a:cubicBezTo>
                <a:cubicBezTo>
                  <a:pt x="498024" y="120953"/>
                  <a:pt x="441176" y="79829"/>
                  <a:pt x="441176" y="79829"/>
                </a:cubicBezTo>
                <a:lnTo>
                  <a:pt x="441176" y="79829"/>
                </a:lnTo>
              </a:path>
            </a:pathLst>
          </a:custGeom>
          <a:noFill/>
          <a:ln w="57150">
            <a:solidFill>
              <a:srgbClr val="800000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81646 w 527975"/>
                      <a:gd name="connsiteY0" fmla="*/ 0 h 409524"/>
                      <a:gd name="connsiteX1" fmla="*/ 40792 w 527975"/>
                      <a:gd name="connsiteY1" fmla="*/ 95848 h 409524"/>
                      <a:gd name="connsiteX2" fmla="*/ 5578 w 527975"/>
                      <a:gd name="connsiteY2" fmla="*/ 248078 h 409524"/>
                      <a:gd name="connsiteX3" fmla="*/ 139390 w 527975"/>
                      <a:gd name="connsiteY3" fmla="*/ 383393 h 409524"/>
                      <a:gd name="connsiteX4" fmla="*/ 364758 w 527975"/>
                      <a:gd name="connsiteY4" fmla="*/ 400308 h 409524"/>
                      <a:gd name="connsiteX5" fmla="*/ 519698 w 527975"/>
                      <a:gd name="connsiteY5" fmla="*/ 276268 h 409524"/>
                      <a:gd name="connsiteX6" fmla="*/ 498571 w 527975"/>
                      <a:gd name="connsiteY6" fmla="*/ 129677 h 409524"/>
                      <a:gd name="connsiteX7" fmla="*/ 428142 w 527975"/>
                      <a:gd name="connsiteY7" fmla="*/ 62019 h 409524"/>
                      <a:gd name="connsiteX8" fmla="*/ 428142 w 527975"/>
                      <a:gd name="connsiteY8" fmla="*/ 62019 h 409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27975" h="409524" extrusionOk="0">
                        <a:moveTo>
                          <a:pt x="181646" y="0"/>
                        </a:moveTo>
                        <a:cubicBezTo>
                          <a:pt x="118268" y="22548"/>
                          <a:pt x="67662" y="55431"/>
                          <a:pt x="40792" y="95848"/>
                        </a:cubicBezTo>
                        <a:cubicBezTo>
                          <a:pt x="12795" y="137479"/>
                          <a:pt x="-16954" y="200348"/>
                          <a:pt x="5578" y="248078"/>
                        </a:cubicBezTo>
                        <a:cubicBezTo>
                          <a:pt x="16245" y="301632"/>
                          <a:pt x="76160" y="376629"/>
                          <a:pt x="139390" y="383393"/>
                        </a:cubicBezTo>
                        <a:cubicBezTo>
                          <a:pt x="185761" y="401382"/>
                          <a:pt x="306065" y="420404"/>
                          <a:pt x="364758" y="400308"/>
                        </a:cubicBezTo>
                        <a:cubicBezTo>
                          <a:pt x="440942" y="383972"/>
                          <a:pt x="500938" y="314084"/>
                          <a:pt x="519698" y="276268"/>
                        </a:cubicBezTo>
                        <a:cubicBezTo>
                          <a:pt x="534241" y="229975"/>
                          <a:pt x="508729" y="170188"/>
                          <a:pt x="498571" y="129677"/>
                        </a:cubicBezTo>
                        <a:cubicBezTo>
                          <a:pt x="483311" y="93968"/>
                          <a:pt x="428142" y="62019"/>
                          <a:pt x="428142" y="62019"/>
                        </a:cubicBezTo>
                        <a:lnTo>
                          <a:pt x="428142" y="62019"/>
                        </a:ln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A31D20"/>
              </a:solidFill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E2964DF-570A-8250-DC71-1E0E1F9BFD0F}"/>
              </a:ext>
            </a:extLst>
          </p:cNvPr>
          <p:cNvSpPr txBox="1"/>
          <p:nvPr/>
        </p:nvSpPr>
        <p:spPr>
          <a:xfrm>
            <a:off x="2878376" y="711566"/>
            <a:ext cx="153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A31D20"/>
                </a:solidFill>
              </a:rPr>
              <a:t>Celestial </a:t>
            </a:r>
            <a:br>
              <a:rPr lang="en-US" sz="1400" b="1" dirty="0">
                <a:solidFill>
                  <a:srgbClr val="A31D20"/>
                </a:solidFill>
              </a:rPr>
            </a:br>
            <a:r>
              <a:rPr lang="en-US" sz="1400" b="1" dirty="0">
                <a:solidFill>
                  <a:srgbClr val="A31D20"/>
                </a:solidFill>
              </a:rPr>
              <a:t>north pole </a:t>
            </a:r>
            <a:endParaRPr lang="da-DK" sz="1400" b="1" dirty="0">
              <a:solidFill>
                <a:srgbClr val="A31D20"/>
              </a:solidFill>
              <a:latin typeface="AmpleSoundTab" panose="02000500000000000000" pitchFamily="2" charset="0"/>
            </a:endParaRPr>
          </a:p>
        </p:txBody>
      </p: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1996FE01-BFA6-E986-83F0-A027206DD45D}"/>
              </a:ext>
            </a:extLst>
          </p:cNvPr>
          <p:cNvCxnSpPr>
            <a:cxnSpLocks/>
          </p:cNvCxnSpPr>
          <p:nvPr/>
        </p:nvCxnSpPr>
        <p:spPr>
          <a:xfrm>
            <a:off x="10192677" y="837683"/>
            <a:ext cx="0" cy="1995307"/>
          </a:xfrm>
          <a:prstGeom prst="straightConnector1">
            <a:avLst/>
          </a:prstGeom>
          <a:ln w="76200" cmpd="sng">
            <a:solidFill>
              <a:srgbClr val="C00000"/>
            </a:solidFill>
            <a:prstDash val="sysDash"/>
            <a:round/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felt 47">
            <a:extLst>
              <a:ext uri="{FF2B5EF4-FFF2-40B4-BE49-F238E27FC236}">
                <a16:creationId xmlns:a16="http://schemas.microsoft.com/office/drawing/2014/main" id="{9BDE952D-B789-EF35-41AE-1E166992620F}"/>
              </a:ext>
            </a:extLst>
          </p:cNvPr>
          <p:cNvSpPr txBox="1"/>
          <p:nvPr/>
        </p:nvSpPr>
        <p:spPr>
          <a:xfrm>
            <a:off x="10237571" y="731347"/>
            <a:ext cx="10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DEC=90°</a:t>
            </a:r>
            <a:endParaRPr lang="da-DK" b="1" dirty="0">
              <a:solidFill>
                <a:srgbClr val="C00000"/>
              </a:solidFill>
            </a:endParaRPr>
          </a:p>
        </p:txBody>
      </p:sp>
      <p:sp>
        <p:nvSpPr>
          <p:cNvPr id="50" name="Kombinationstegning: figur 49">
            <a:extLst>
              <a:ext uri="{FF2B5EF4-FFF2-40B4-BE49-F238E27FC236}">
                <a16:creationId xmlns:a16="http://schemas.microsoft.com/office/drawing/2014/main" id="{3EEED859-3426-0569-2B2A-83426E9113B8}"/>
              </a:ext>
            </a:extLst>
          </p:cNvPr>
          <p:cNvSpPr/>
          <p:nvPr/>
        </p:nvSpPr>
        <p:spPr>
          <a:xfrm rot="21128065">
            <a:off x="9938317" y="1260584"/>
            <a:ext cx="506339" cy="352162"/>
          </a:xfrm>
          <a:custGeom>
            <a:avLst/>
            <a:gdLst>
              <a:gd name="connsiteX0" fmla="*/ 187176 w 544047"/>
              <a:gd name="connsiteY0" fmla="*/ 0 h 527120"/>
              <a:gd name="connsiteX1" fmla="*/ 42034 w 544047"/>
              <a:gd name="connsiteY1" fmla="*/ 123372 h 527120"/>
              <a:gd name="connsiteX2" fmla="*/ 5748 w 544047"/>
              <a:gd name="connsiteY2" fmla="*/ 319315 h 527120"/>
              <a:gd name="connsiteX3" fmla="*/ 143634 w 544047"/>
              <a:gd name="connsiteY3" fmla="*/ 493486 h 527120"/>
              <a:gd name="connsiteX4" fmla="*/ 375862 w 544047"/>
              <a:gd name="connsiteY4" fmla="*/ 515258 h 527120"/>
              <a:gd name="connsiteX5" fmla="*/ 535519 w 544047"/>
              <a:gd name="connsiteY5" fmla="*/ 355600 h 527120"/>
              <a:gd name="connsiteX6" fmla="*/ 513748 w 544047"/>
              <a:gd name="connsiteY6" fmla="*/ 166915 h 527120"/>
              <a:gd name="connsiteX7" fmla="*/ 441176 w 544047"/>
              <a:gd name="connsiteY7" fmla="*/ 79829 h 527120"/>
              <a:gd name="connsiteX8" fmla="*/ 441176 w 544047"/>
              <a:gd name="connsiteY8" fmla="*/ 79829 h 5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047" h="527120">
                <a:moveTo>
                  <a:pt x="187176" y="0"/>
                </a:moveTo>
                <a:cubicBezTo>
                  <a:pt x="129724" y="35076"/>
                  <a:pt x="72272" y="70153"/>
                  <a:pt x="42034" y="123372"/>
                </a:cubicBezTo>
                <a:cubicBezTo>
                  <a:pt x="11796" y="176591"/>
                  <a:pt x="-11185" y="257629"/>
                  <a:pt x="5748" y="319315"/>
                </a:cubicBezTo>
                <a:cubicBezTo>
                  <a:pt x="22681" y="381001"/>
                  <a:pt x="81948" y="460829"/>
                  <a:pt x="143634" y="493486"/>
                </a:cubicBezTo>
                <a:cubicBezTo>
                  <a:pt x="205320" y="526143"/>
                  <a:pt x="310548" y="538239"/>
                  <a:pt x="375862" y="515258"/>
                </a:cubicBezTo>
                <a:cubicBezTo>
                  <a:pt x="441176" y="492277"/>
                  <a:pt x="512538" y="413657"/>
                  <a:pt x="535519" y="355600"/>
                </a:cubicBezTo>
                <a:cubicBezTo>
                  <a:pt x="558500" y="297543"/>
                  <a:pt x="529472" y="212877"/>
                  <a:pt x="513748" y="166915"/>
                </a:cubicBezTo>
                <a:cubicBezTo>
                  <a:pt x="498024" y="120953"/>
                  <a:pt x="441176" y="79829"/>
                  <a:pt x="441176" y="79829"/>
                </a:cubicBezTo>
                <a:lnTo>
                  <a:pt x="441176" y="79829"/>
                </a:lnTo>
              </a:path>
            </a:pathLst>
          </a:custGeom>
          <a:noFill/>
          <a:ln w="57150">
            <a:solidFill>
              <a:srgbClr val="800000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81646 w 527975"/>
                      <a:gd name="connsiteY0" fmla="*/ 0 h 409524"/>
                      <a:gd name="connsiteX1" fmla="*/ 40792 w 527975"/>
                      <a:gd name="connsiteY1" fmla="*/ 95848 h 409524"/>
                      <a:gd name="connsiteX2" fmla="*/ 5578 w 527975"/>
                      <a:gd name="connsiteY2" fmla="*/ 248078 h 409524"/>
                      <a:gd name="connsiteX3" fmla="*/ 139390 w 527975"/>
                      <a:gd name="connsiteY3" fmla="*/ 383393 h 409524"/>
                      <a:gd name="connsiteX4" fmla="*/ 364758 w 527975"/>
                      <a:gd name="connsiteY4" fmla="*/ 400308 h 409524"/>
                      <a:gd name="connsiteX5" fmla="*/ 519698 w 527975"/>
                      <a:gd name="connsiteY5" fmla="*/ 276268 h 409524"/>
                      <a:gd name="connsiteX6" fmla="*/ 498571 w 527975"/>
                      <a:gd name="connsiteY6" fmla="*/ 129677 h 409524"/>
                      <a:gd name="connsiteX7" fmla="*/ 428142 w 527975"/>
                      <a:gd name="connsiteY7" fmla="*/ 62019 h 409524"/>
                      <a:gd name="connsiteX8" fmla="*/ 428142 w 527975"/>
                      <a:gd name="connsiteY8" fmla="*/ 62019 h 409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27975" h="409524" extrusionOk="0">
                        <a:moveTo>
                          <a:pt x="181646" y="0"/>
                        </a:moveTo>
                        <a:cubicBezTo>
                          <a:pt x="118268" y="22548"/>
                          <a:pt x="67662" y="55431"/>
                          <a:pt x="40792" y="95848"/>
                        </a:cubicBezTo>
                        <a:cubicBezTo>
                          <a:pt x="12795" y="137479"/>
                          <a:pt x="-16954" y="200348"/>
                          <a:pt x="5578" y="248078"/>
                        </a:cubicBezTo>
                        <a:cubicBezTo>
                          <a:pt x="16245" y="301632"/>
                          <a:pt x="76160" y="376629"/>
                          <a:pt x="139390" y="383393"/>
                        </a:cubicBezTo>
                        <a:cubicBezTo>
                          <a:pt x="185761" y="401382"/>
                          <a:pt x="306065" y="420404"/>
                          <a:pt x="364758" y="400308"/>
                        </a:cubicBezTo>
                        <a:cubicBezTo>
                          <a:pt x="440942" y="383972"/>
                          <a:pt x="500938" y="314084"/>
                          <a:pt x="519698" y="276268"/>
                        </a:cubicBezTo>
                        <a:cubicBezTo>
                          <a:pt x="534241" y="229975"/>
                          <a:pt x="508729" y="170188"/>
                          <a:pt x="498571" y="129677"/>
                        </a:cubicBezTo>
                        <a:cubicBezTo>
                          <a:pt x="483311" y="93968"/>
                          <a:pt x="428142" y="62019"/>
                          <a:pt x="428142" y="62019"/>
                        </a:cubicBezTo>
                        <a:lnTo>
                          <a:pt x="428142" y="62019"/>
                        </a:ln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A31D20"/>
              </a:solidFill>
            </a:endParaRPr>
          </a:p>
        </p:txBody>
      </p:sp>
      <p:sp>
        <p:nvSpPr>
          <p:cNvPr id="51" name="Tekstfelt 50">
            <a:extLst>
              <a:ext uri="{FF2B5EF4-FFF2-40B4-BE49-F238E27FC236}">
                <a16:creationId xmlns:a16="http://schemas.microsoft.com/office/drawing/2014/main" id="{8AD47436-039F-DBF2-899A-423C3D1164D1}"/>
              </a:ext>
            </a:extLst>
          </p:cNvPr>
          <p:cNvSpPr txBox="1"/>
          <p:nvPr/>
        </p:nvSpPr>
        <p:spPr>
          <a:xfrm>
            <a:off x="8612791" y="724904"/>
            <a:ext cx="153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A31D20"/>
                </a:solidFill>
              </a:rPr>
              <a:t>Celestial </a:t>
            </a:r>
            <a:br>
              <a:rPr lang="en-US" sz="1400" b="1" dirty="0">
                <a:solidFill>
                  <a:srgbClr val="A31D20"/>
                </a:solidFill>
              </a:rPr>
            </a:br>
            <a:r>
              <a:rPr lang="en-US" sz="1400" b="1" dirty="0">
                <a:solidFill>
                  <a:srgbClr val="A31D20"/>
                </a:solidFill>
              </a:rPr>
              <a:t>north pole </a:t>
            </a:r>
            <a:endParaRPr lang="da-DK" sz="1400" b="1" dirty="0">
              <a:solidFill>
                <a:srgbClr val="A31D20"/>
              </a:solidFill>
              <a:latin typeface="AmpleSoundTab" panose="02000500000000000000" pitchFamily="2" charset="0"/>
            </a:endParaRPr>
          </a:p>
        </p:txBody>
      </p:sp>
      <p:sp>
        <p:nvSpPr>
          <p:cNvPr id="61" name="Tekstfelt 60">
            <a:extLst>
              <a:ext uri="{FF2B5EF4-FFF2-40B4-BE49-F238E27FC236}">
                <a16:creationId xmlns:a16="http://schemas.microsoft.com/office/drawing/2014/main" id="{C56FE521-E35D-236F-8DE1-380091990810}"/>
              </a:ext>
            </a:extLst>
          </p:cNvPr>
          <p:cNvSpPr txBox="1"/>
          <p:nvPr/>
        </p:nvSpPr>
        <p:spPr>
          <a:xfrm rot="21306777">
            <a:off x="2349036" y="4544924"/>
            <a:ext cx="1712516" cy="74250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910552"/>
              </a:avLst>
            </a:prstTxWarp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Mantle</a:t>
            </a:r>
            <a:endParaRPr lang="da-DK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kstfelt 61">
            <a:extLst>
              <a:ext uri="{FF2B5EF4-FFF2-40B4-BE49-F238E27FC236}">
                <a16:creationId xmlns:a16="http://schemas.microsoft.com/office/drawing/2014/main" id="{B862F3D3-892B-4937-2BB7-6465A984A7F6}"/>
              </a:ext>
            </a:extLst>
          </p:cNvPr>
          <p:cNvSpPr txBox="1"/>
          <p:nvPr/>
        </p:nvSpPr>
        <p:spPr>
          <a:xfrm rot="20619391">
            <a:off x="2621574" y="3161744"/>
            <a:ext cx="1712516" cy="74250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011066"/>
              </a:avLst>
            </a:prstTxWarp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Core</a:t>
            </a:r>
            <a:endParaRPr lang="da-DK" sz="2000" b="1" dirty="0">
              <a:solidFill>
                <a:srgbClr val="800000"/>
              </a:solidFill>
            </a:endParaRPr>
          </a:p>
        </p:txBody>
      </p:sp>
      <p:sp>
        <p:nvSpPr>
          <p:cNvPr id="63" name="Tekstfelt 62">
            <a:extLst>
              <a:ext uri="{FF2B5EF4-FFF2-40B4-BE49-F238E27FC236}">
                <a16:creationId xmlns:a16="http://schemas.microsoft.com/office/drawing/2014/main" id="{955EC864-0D8E-C296-53AD-1F5DC087D5BA}"/>
              </a:ext>
            </a:extLst>
          </p:cNvPr>
          <p:cNvSpPr txBox="1"/>
          <p:nvPr/>
        </p:nvSpPr>
        <p:spPr>
          <a:xfrm rot="20959522">
            <a:off x="2491467" y="3837670"/>
            <a:ext cx="1712516" cy="74250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106274"/>
              </a:avLst>
            </a:prstTxWarp>
            <a:spAutoFit/>
          </a:bodyPr>
          <a:lstStyle/>
          <a:p>
            <a:r>
              <a:rPr lang="en-US" sz="2000" b="1" dirty="0">
                <a:solidFill>
                  <a:srgbClr val="A94D0F"/>
                </a:solidFill>
              </a:rPr>
              <a:t>Outer Core</a:t>
            </a:r>
            <a:endParaRPr lang="da-DK" sz="2000" b="1" dirty="0">
              <a:solidFill>
                <a:srgbClr val="A94D0F"/>
              </a:solidFill>
            </a:endParaRPr>
          </a:p>
        </p:txBody>
      </p:sp>
      <p:cxnSp>
        <p:nvCxnSpPr>
          <p:cNvPr id="66" name="Lige pilforbindelse 65">
            <a:extLst>
              <a:ext uri="{FF2B5EF4-FFF2-40B4-BE49-F238E27FC236}">
                <a16:creationId xmlns:a16="http://schemas.microsoft.com/office/drawing/2014/main" id="{B2291159-8710-EFFC-F12B-D36A0E10D8B9}"/>
              </a:ext>
            </a:extLst>
          </p:cNvPr>
          <p:cNvCxnSpPr>
            <a:cxnSpLocks/>
          </p:cNvCxnSpPr>
          <p:nvPr/>
        </p:nvCxnSpPr>
        <p:spPr>
          <a:xfrm flipV="1">
            <a:off x="10167219" y="2826494"/>
            <a:ext cx="18968" cy="2739251"/>
          </a:xfrm>
          <a:prstGeom prst="straightConnector1">
            <a:avLst/>
          </a:prstGeom>
          <a:ln w="76200" cmpd="sng">
            <a:solidFill>
              <a:srgbClr val="C00000"/>
            </a:solidFill>
            <a:prstDash val="sysDash"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felt 66">
            <a:extLst>
              <a:ext uri="{FF2B5EF4-FFF2-40B4-BE49-F238E27FC236}">
                <a16:creationId xmlns:a16="http://schemas.microsoft.com/office/drawing/2014/main" id="{504A8071-7562-D8AE-75D9-BB3AF308EAA5}"/>
              </a:ext>
            </a:extLst>
          </p:cNvPr>
          <p:cNvSpPr txBox="1"/>
          <p:nvPr/>
        </p:nvSpPr>
        <p:spPr>
          <a:xfrm>
            <a:off x="10164697" y="5298659"/>
            <a:ext cx="107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DEC=-90°</a:t>
            </a:r>
            <a:endParaRPr lang="da-DK" b="1" dirty="0">
              <a:solidFill>
                <a:srgbClr val="C00000"/>
              </a:solidFill>
            </a:endParaRPr>
          </a:p>
        </p:txBody>
      </p:sp>
      <p:sp>
        <p:nvSpPr>
          <p:cNvPr id="4" name="Pil: højre 3">
            <a:extLst>
              <a:ext uri="{FF2B5EF4-FFF2-40B4-BE49-F238E27FC236}">
                <a16:creationId xmlns:a16="http://schemas.microsoft.com/office/drawing/2014/main" id="{190A7D46-0589-C76F-DD69-8F69836AA74B}"/>
              </a:ext>
            </a:extLst>
          </p:cNvPr>
          <p:cNvSpPr/>
          <p:nvPr/>
        </p:nvSpPr>
        <p:spPr>
          <a:xfrm>
            <a:off x="5143154" y="3306015"/>
            <a:ext cx="1819387" cy="1085734"/>
          </a:xfrm>
          <a:prstGeom prst="rightArrow">
            <a:avLst/>
          </a:prstGeom>
          <a:solidFill>
            <a:srgbClr val="A31D2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RA = +180°</a:t>
            </a:r>
            <a:endParaRPr lang="da-DK" sz="2400" b="1" dirty="0">
              <a:solidFill>
                <a:schemeClr val="bg1"/>
              </a:solidFill>
            </a:endParaRPr>
          </a:p>
        </p:txBody>
      </p:sp>
      <p:sp>
        <p:nvSpPr>
          <p:cNvPr id="8" name="Delvis cirkel 7">
            <a:extLst>
              <a:ext uri="{FF2B5EF4-FFF2-40B4-BE49-F238E27FC236}">
                <a16:creationId xmlns:a16="http://schemas.microsoft.com/office/drawing/2014/main" id="{FC074AC8-FF8C-E69E-1D86-52D2253BA1B6}"/>
              </a:ext>
            </a:extLst>
          </p:cNvPr>
          <p:cNvSpPr/>
          <p:nvPr/>
        </p:nvSpPr>
        <p:spPr>
          <a:xfrm rot="10800000" flipH="1">
            <a:off x="9213589" y="1931748"/>
            <a:ext cx="1979581" cy="1781364"/>
          </a:xfrm>
          <a:prstGeom prst="pie">
            <a:avLst>
              <a:gd name="adj1" fmla="val 5366669"/>
              <a:gd name="adj2" fmla="val 16200000"/>
            </a:avLst>
          </a:prstGeom>
          <a:solidFill>
            <a:srgbClr val="C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E56FDD58-9103-4D91-FB2A-1AA3B0DAF9CA}"/>
              </a:ext>
            </a:extLst>
          </p:cNvPr>
          <p:cNvSpPr txBox="1"/>
          <p:nvPr/>
        </p:nvSpPr>
        <p:spPr>
          <a:xfrm rot="18925384">
            <a:off x="4170311" y="2483042"/>
            <a:ext cx="1712516" cy="74250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100979"/>
              </a:avLst>
            </a:prstTxWarp>
            <a:spAutoFit/>
          </a:bodyPr>
          <a:lstStyle/>
          <a:p>
            <a:r>
              <a:rPr lang="en-US" sz="2000" b="1" dirty="0">
                <a:solidFill>
                  <a:srgbClr val="FFCCCC"/>
                </a:solidFill>
              </a:rPr>
              <a:t>Outlook</a:t>
            </a:r>
            <a:endParaRPr lang="da-DK" sz="2000" b="1" dirty="0">
              <a:solidFill>
                <a:srgbClr val="FFCCCC"/>
              </a:solidFill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EE07F6F2-5A93-0CB4-F9F4-C03FCF2BEA27}"/>
              </a:ext>
            </a:extLst>
          </p:cNvPr>
          <p:cNvSpPr txBox="1"/>
          <p:nvPr/>
        </p:nvSpPr>
        <p:spPr>
          <a:xfrm rot="1247526">
            <a:off x="9370875" y="2866987"/>
            <a:ext cx="1712516" cy="74250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100979"/>
              </a:avLst>
            </a:prstTxWarp>
            <a:spAutoFit/>
          </a:bodyPr>
          <a:lstStyle/>
          <a:p>
            <a:r>
              <a:rPr lang="en-US" sz="2000" b="1" dirty="0">
                <a:solidFill>
                  <a:srgbClr val="FFCCCC"/>
                </a:solidFill>
              </a:rPr>
              <a:t>Outlook</a:t>
            </a:r>
            <a:endParaRPr lang="da-DK" sz="2000" b="1" dirty="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7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llipse 42">
            <a:extLst>
              <a:ext uri="{FF2B5EF4-FFF2-40B4-BE49-F238E27FC236}">
                <a16:creationId xmlns:a16="http://schemas.microsoft.com/office/drawing/2014/main" id="{D51E1B0A-B89D-A9BF-BF8A-1BAF68530378}"/>
              </a:ext>
            </a:extLst>
          </p:cNvPr>
          <p:cNvSpPr/>
          <p:nvPr/>
        </p:nvSpPr>
        <p:spPr>
          <a:xfrm>
            <a:off x="2553767" y="128908"/>
            <a:ext cx="6332064" cy="6523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8ACC73C-5C2B-0AAC-B52C-0B10DB45C3AB}"/>
              </a:ext>
            </a:extLst>
          </p:cNvPr>
          <p:cNvSpPr/>
          <p:nvPr/>
        </p:nvSpPr>
        <p:spPr>
          <a:xfrm>
            <a:off x="2904005" y="494894"/>
            <a:ext cx="5563285" cy="5731603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4D19816-7CD2-390E-C963-EBFCEB15D399}"/>
              </a:ext>
            </a:extLst>
          </p:cNvPr>
          <p:cNvSpPr/>
          <p:nvPr/>
        </p:nvSpPr>
        <p:spPr>
          <a:xfrm>
            <a:off x="3154702" y="747351"/>
            <a:ext cx="5073203" cy="5226693"/>
          </a:xfrm>
          <a:prstGeom prst="ellipse">
            <a:avLst/>
          </a:prstGeom>
          <a:solidFill>
            <a:srgbClr val="92D05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5" name="Tekstfelt 64">
            <a:extLst>
              <a:ext uri="{FF2B5EF4-FFF2-40B4-BE49-F238E27FC236}">
                <a16:creationId xmlns:a16="http://schemas.microsoft.com/office/drawing/2014/main" id="{634BFDF9-5CE2-10DE-007F-2981F58869DE}"/>
              </a:ext>
            </a:extLst>
          </p:cNvPr>
          <p:cNvSpPr txBox="1"/>
          <p:nvPr/>
        </p:nvSpPr>
        <p:spPr>
          <a:xfrm rot="18250531">
            <a:off x="6260277" y="4300291"/>
            <a:ext cx="2734331" cy="1185539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910552"/>
              </a:avLst>
            </a:prstTxWarp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Atmosphere</a:t>
            </a:r>
            <a:endParaRPr lang="da-DK" sz="2400" b="1" dirty="0">
              <a:solidFill>
                <a:schemeClr val="accent5"/>
              </a:solidFill>
            </a:endParaRPr>
          </a:p>
        </p:txBody>
      </p:sp>
      <p:sp>
        <p:nvSpPr>
          <p:cNvPr id="66" name="Tekstfelt 65">
            <a:extLst>
              <a:ext uri="{FF2B5EF4-FFF2-40B4-BE49-F238E27FC236}">
                <a16:creationId xmlns:a16="http://schemas.microsoft.com/office/drawing/2014/main" id="{4F3BBA59-967C-ADAB-A398-D0694F464790}"/>
              </a:ext>
            </a:extLst>
          </p:cNvPr>
          <p:cNvSpPr txBox="1"/>
          <p:nvPr/>
        </p:nvSpPr>
        <p:spPr>
          <a:xfrm rot="18339083">
            <a:off x="5597010" y="3686067"/>
            <a:ext cx="2734331" cy="1185539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910552"/>
              </a:avLst>
            </a:prstTxWarp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Mantle</a:t>
            </a:r>
            <a:endParaRPr lang="da-DK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320D788-A1A0-D89C-9213-0A1553E05978}"/>
              </a:ext>
            </a:extLst>
          </p:cNvPr>
          <p:cNvSpPr/>
          <p:nvPr/>
        </p:nvSpPr>
        <p:spPr>
          <a:xfrm>
            <a:off x="4168056" y="1759130"/>
            <a:ext cx="3109068" cy="3203133"/>
          </a:xfrm>
          <a:prstGeom prst="ellipse">
            <a:avLst/>
          </a:prstGeom>
          <a:solidFill>
            <a:schemeClr val="accent4"/>
          </a:solidFill>
          <a:ln w="57150">
            <a:solidFill>
              <a:srgbClr val="A94D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A9AAD0-A15B-56FC-9B54-689E35628CD8}"/>
              </a:ext>
            </a:extLst>
          </p:cNvPr>
          <p:cNvSpPr/>
          <p:nvPr/>
        </p:nvSpPr>
        <p:spPr>
          <a:xfrm>
            <a:off x="5055432" y="2679413"/>
            <a:ext cx="1322552" cy="13625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E223F1E8-0477-9FD5-BB32-538AC0311420}"/>
              </a:ext>
            </a:extLst>
          </p:cNvPr>
          <p:cNvSpPr txBox="1"/>
          <p:nvPr/>
        </p:nvSpPr>
        <p:spPr>
          <a:xfrm rot="16889030">
            <a:off x="4512028" y="1960673"/>
            <a:ext cx="2734331" cy="1185539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630706"/>
              </a:avLst>
            </a:prstTxWarp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</a:rPr>
              <a:t>Core</a:t>
            </a:r>
            <a:endParaRPr lang="da-DK" sz="2800" b="1" dirty="0">
              <a:solidFill>
                <a:srgbClr val="800000"/>
              </a:solidFill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49F8AF2B-A5B7-16FB-860B-A0BCE25EEE5D}"/>
              </a:ext>
            </a:extLst>
          </p:cNvPr>
          <p:cNvSpPr txBox="1"/>
          <p:nvPr/>
        </p:nvSpPr>
        <p:spPr>
          <a:xfrm>
            <a:off x="6614603" y="928133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800" b="1" dirty="0">
                <a:latin typeface="AmpleSoundTab" panose="02000500000000000000" pitchFamily="2" charset="0"/>
              </a:rPr>
              <a:t>ν</a:t>
            </a:r>
            <a:endParaRPr lang="da-DK" sz="4800" b="1" dirty="0">
              <a:latin typeface="AmpleSoundTab" panose="02000500000000000000" pitchFamily="2" charset="0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13E1F806-298D-3D13-C660-1DC4AF11515A}"/>
              </a:ext>
            </a:extLst>
          </p:cNvPr>
          <p:cNvSpPr txBox="1"/>
          <p:nvPr/>
        </p:nvSpPr>
        <p:spPr>
          <a:xfrm rot="17755991">
            <a:off x="5010818" y="2822987"/>
            <a:ext cx="2734331" cy="1185539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630706"/>
              </a:avLst>
            </a:prstTxWarp>
            <a:spAutoFit/>
          </a:bodyPr>
          <a:lstStyle/>
          <a:p>
            <a:r>
              <a:rPr lang="en-US" sz="2800" b="1" dirty="0">
                <a:solidFill>
                  <a:srgbClr val="A94D0F"/>
                </a:solidFill>
              </a:rPr>
              <a:t>Outer Core</a:t>
            </a:r>
            <a:endParaRPr lang="da-DK" sz="2800" b="1" dirty="0">
              <a:solidFill>
                <a:srgbClr val="A94D0F"/>
              </a:solidFill>
            </a:endParaRPr>
          </a:p>
        </p:txBody>
      </p:sp>
      <p:sp>
        <p:nvSpPr>
          <p:cNvPr id="3" name="Rektangel: afrundede hjørner 2">
            <a:extLst>
              <a:ext uri="{FF2B5EF4-FFF2-40B4-BE49-F238E27FC236}">
                <a16:creationId xmlns:a16="http://schemas.microsoft.com/office/drawing/2014/main" id="{470A2669-1F75-C3BC-93E0-943FB43DAC46}"/>
              </a:ext>
            </a:extLst>
          </p:cNvPr>
          <p:cNvSpPr/>
          <p:nvPr/>
        </p:nvSpPr>
        <p:spPr>
          <a:xfrm rot="3331706">
            <a:off x="7575563" y="1666049"/>
            <a:ext cx="406399" cy="406400"/>
          </a:xfrm>
          <a:prstGeom prst="roundRect">
            <a:avLst/>
          </a:prstGeom>
          <a:gradFill flip="none" rotWithShape="1">
            <a:gsLst>
              <a:gs pos="0">
                <a:srgbClr val="ED7A2B"/>
              </a:gs>
              <a:gs pos="50000">
                <a:srgbClr val="ED7A2B">
                  <a:tint val="44500"/>
                  <a:satMod val="160000"/>
                </a:srgbClr>
              </a:gs>
              <a:gs pos="100000">
                <a:srgbClr val="ED7A2B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9EDB1F63-AB01-0BFE-4FA1-8084E2602B5E}"/>
              </a:ext>
            </a:extLst>
          </p:cNvPr>
          <p:cNvCxnSpPr>
            <a:cxnSpLocks/>
          </p:cNvCxnSpPr>
          <p:nvPr/>
        </p:nvCxnSpPr>
        <p:spPr>
          <a:xfrm flipH="1">
            <a:off x="2812473" y="1876191"/>
            <a:ext cx="4517147" cy="223246"/>
          </a:xfrm>
          <a:prstGeom prst="straightConnector1">
            <a:avLst/>
          </a:prstGeom>
          <a:ln w="76200" cmpd="sng">
            <a:solidFill>
              <a:schemeClr val="tx1"/>
            </a:solidFill>
            <a:prstDash val="sysDash"/>
            <a:round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104FEDE9-E6F9-656C-2912-88AC25EDEE63}"/>
              </a:ext>
            </a:extLst>
          </p:cNvPr>
          <p:cNvCxnSpPr>
            <a:cxnSpLocks/>
          </p:cNvCxnSpPr>
          <p:nvPr/>
        </p:nvCxnSpPr>
        <p:spPr>
          <a:xfrm flipH="1">
            <a:off x="2553767" y="2080140"/>
            <a:ext cx="4844048" cy="1360700"/>
          </a:xfrm>
          <a:prstGeom prst="straightConnector1">
            <a:avLst/>
          </a:prstGeom>
          <a:ln w="76200" cmpd="sng">
            <a:solidFill>
              <a:schemeClr val="tx1"/>
            </a:solidFill>
            <a:prstDash val="sysDash"/>
            <a:round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51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llipse 42">
            <a:extLst>
              <a:ext uri="{FF2B5EF4-FFF2-40B4-BE49-F238E27FC236}">
                <a16:creationId xmlns:a16="http://schemas.microsoft.com/office/drawing/2014/main" id="{D51E1B0A-B89D-A9BF-BF8A-1BAF68530378}"/>
              </a:ext>
            </a:extLst>
          </p:cNvPr>
          <p:cNvSpPr/>
          <p:nvPr/>
        </p:nvSpPr>
        <p:spPr>
          <a:xfrm>
            <a:off x="2553767" y="128908"/>
            <a:ext cx="6332064" cy="6523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8ACC73C-5C2B-0AAC-B52C-0B10DB45C3AB}"/>
              </a:ext>
            </a:extLst>
          </p:cNvPr>
          <p:cNvSpPr/>
          <p:nvPr/>
        </p:nvSpPr>
        <p:spPr>
          <a:xfrm>
            <a:off x="2904005" y="494894"/>
            <a:ext cx="5563285" cy="5731603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4D19816-7CD2-390E-C963-EBFCEB15D399}"/>
              </a:ext>
            </a:extLst>
          </p:cNvPr>
          <p:cNvSpPr/>
          <p:nvPr/>
        </p:nvSpPr>
        <p:spPr>
          <a:xfrm>
            <a:off x="3154702" y="747351"/>
            <a:ext cx="5073203" cy="5226693"/>
          </a:xfrm>
          <a:prstGeom prst="ellipse">
            <a:avLst/>
          </a:prstGeom>
          <a:solidFill>
            <a:srgbClr val="92D05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5" name="Tekstfelt 64">
            <a:extLst>
              <a:ext uri="{FF2B5EF4-FFF2-40B4-BE49-F238E27FC236}">
                <a16:creationId xmlns:a16="http://schemas.microsoft.com/office/drawing/2014/main" id="{634BFDF9-5CE2-10DE-007F-2981F58869DE}"/>
              </a:ext>
            </a:extLst>
          </p:cNvPr>
          <p:cNvSpPr txBox="1"/>
          <p:nvPr/>
        </p:nvSpPr>
        <p:spPr>
          <a:xfrm rot="18250531">
            <a:off x="6260277" y="4300291"/>
            <a:ext cx="2734331" cy="1185539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910552"/>
              </a:avLst>
            </a:prstTxWarp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Atmosphere</a:t>
            </a:r>
            <a:endParaRPr lang="da-DK" sz="2400" b="1" dirty="0">
              <a:solidFill>
                <a:schemeClr val="accent5"/>
              </a:solidFill>
            </a:endParaRPr>
          </a:p>
        </p:txBody>
      </p:sp>
      <p:sp>
        <p:nvSpPr>
          <p:cNvPr id="66" name="Tekstfelt 65">
            <a:extLst>
              <a:ext uri="{FF2B5EF4-FFF2-40B4-BE49-F238E27FC236}">
                <a16:creationId xmlns:a16="http://schemas.microsoft.com/office/drawing/2014/main" id="{4F3BBA59-967C-ADAB-A398-D0694F464790}"/>
              </a:ext>
            </a:extLst>
          </p:cNvPr>
          <p:cNvSpPr txBox="1"/>
          <p:nvPr/>
        </p:nvSpPr>
        <p:spPr>
          <a:xfrm rot="18339083">
            <a:off x="5597010" y="3686067"/>
            <a:ext cx="2734331" cy="1185539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910552"/>
              </a:avLst>
            </a:prstTxWarp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Mantle</a:t>
            </a:r>
            <a:endParaRPr lang="da-DK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9EDB1F63-AB01-0BFE-4FA1-8084E2602B5E}"/>
              </a:ext>
            </a:extLst>
          </p:cNvPr>
          <p:cNvCxnSpPr>
            <a:cxnSpLocks/>
          </p:cNvCxnSpPr>
          <p:nvPr/>
        </p:nvCxnSpPr>
        <p:spPr>
          <a:xfrm flipH="1" flipV="1">
            <a:off x="4028769" y="754686"/>
            <a:ext cx="3447319" cy="1117282"/>
          </a:xfrm>
          <a:prstGeom prst="straightConnector1">
            <a:avLst/>
          </a:prstGeom>
          <a:ln w="76200" cmpd="sng">
            <a:solidFill>
              <a:schemeClr val="tx1"/>
            </a:solidFill>
            <a:prstDash val="sysDash"/>
            <a:round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7320D788-A1A0-D89C-9213-0A1553E05978}"/>
              </a:ext>
            </a:extLst>
          </p:cNvPr>
          <p:cNvSpPr/>
          <p:nvPr/>
        </p:nvSpPr>
        <p:spPr>
          <a:xfrm>
            <a:off x="4168056" y="1759130"/>
            <a:ext cx="3109068" cy="3203133"/>
          </a:xfrm>
          <a:prstGeom prst="ellipse">
            <a:avLst/>
          </a:prstGeom>
          <a:solidFill>
            <a:schemeClr val="accent4"/>
          </a:solidFill>
          <a:ln w="57150">
            <a:solidFill>
              <a:srgbClr val="A94D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A9AAD0-A15B-56FC-9B54-689E35628CD8}"/>
              </a:ext>
            </a:extLst>
          </p:cNvPr>
          <p:cNvSpPr/>
          <p:nvPr/>
        </p:nvSpPr>
        <p:spPr>
          <a:xfrm>
            <a:off x="5055432" y="2679413"/>
            <a:ext cx="1322552" cy="13625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E223F1E8-0477-9FD5-BB32-538AC0311420}"/>
              </a:ext>
            </a:extLst>
          </p:cNvPr>
          <p:cNvSpPr txBox="1"/>
          <p:nvPr/>
        </p:nvSpPr>
        <p:spPr>
          <a:xfrm rot="16889030">
            <a:off x="4512028" y="1960673"/>
            <a:ext cx="2734331" cy="1185539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630706"/>
              </a:avLst>
            </a:prstTxWarp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</a:rPr>
              <a:t>Core</a:t>
            </a:r>
            <a:endParaRPr lang="da-DK" sz="2800" b="1" dirty="0">
              <a:solidFill>
                <a:srgbClr val="800000"/>
              </a:solidFill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49F8AF2B-A5B7-16FB-860B-A0BCE25EEE5D}"/>
              </a:ext>
            </a:extLst>
          </p:cNvPr>
          <p:cNvSpPr txBox="1"/>
          <p:nvPr/>
        </p:nvSpPr>
        <p:spPr>
          <a:xfrm>
            <a:off x="6614603" y="928133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800" b="1" dirty="0">
                <a:latin typeface="AmpleSoundTab" panose="02000500000000000000" pitchFamily="2" charset="0"/>
              </a:rPr>
              <a:t>ν</a:t>
            </a:r>
            <a:endParaRPr lang="da-DK" sz="4800" b="1" dirty="0">
              <a:latin typeface="AmpleSoundTab" panose="02000500000000000000" pitchFamily="2" charset="0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13E1F806-298D-3D13-C660-1DC4AF11515A}"/>
              </a:ext>
            </a:extLst>
          </p:cNvPr>
          <p:cNvSpPr txBox="1"/>
          <p:nvPr/>
        </p:nvSpPr>
        <p:spPr>
          <a:xfrm rot="17755991">
            <a:off x="5010818" y="2822987"/>
            <a:ext cx="2734331" cy="1185539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630706"/>
              </a:avLst>
            </a:prstTxWarp>
            <a:spAutoFit/>
          </a:bodyPr>
          <a:lstStyle/>
          <a:p>
            <a:r>
              <a:rPr lang="en-US" sz="2800" b="1" dirty="0">
                <a:solidFill>
                  <a:srgbClr val="A94D0F"/>
                </a:solidFill>
              </a:rPr>
              <a:t>Outer Core</a:t>
            </a:r>
            <a:endParaRPr lang="da-DK" sz="2800" b="1" dirty="0">
              <a:solidFill>
                <a:srgbClr val="A94D0F"/>
              </a:solidFill>
            </a:endParaRPr>
          </a:p>
        </p:txBody>
      </p:sp>
      <p:sp>
        <p:nvSpPr>
          <p:cNvPr id="3" name="Rektangel: afrundede hjørner 2">
            <a:extLst>
              <a:ext uri="{FF2B5EF4-FFF2-40B4-BE49-F238E27FC236}">
                <a16:creationId xmlns:a16="http://schemas.microsoft.com/office/drawing/2014/main" id="{470A2669-1F75-C3BC-93E0-943FB43DAC46}"/>
              </a:ext>
            </a:extLst>
          </p:cNvPr>
          <p:cNvSpPr/>
          <p:nvPr/>
        </p:nvSpPr>
        <p:spPr>
          <a:xfrm rot="3331706">
            <a:off x="7575563" y="1666049"/>
            <a:ext cx="406399" cy="406400"/>
          </a:xfrm>
          <a:prstGeom prst="roundRect">
            <a:avLst/>
          </a:prstGeom>
          <a:gradFill flip="none" rotWithShape="1">
            <a:gsLst>
              <a:gs pos="0">
                <a:srgbClr val="ED7A2B"/>
              </a:gs>
              <a:gs pos="50000">
                <a:srgbClr val="ED7A2B">
                  <a:tint val="44500"/>
                  <a:satMod val="160000"/>
                </a:srgbClr>
              </a:gs>
              <a:gs pos="100000">
                <a:srgbClr val="ED7A2B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180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e 1">
            <a:extLst>
              <a:ext uri="{FF2B5EF4-FFF2-40B4-BE49-F238E27FC236}">
                <a16:creationId xmlns:a16="http://schemas.microsoft.com/office/drawing/2014/main" id="{7608F406-D73D-5B93-7ABD-F52EC39C82CC}"/>
              </a:ext>
            </a:extLst>
          </p:cNvPr>
          <p:cNvGrpSpPr/>
          <p:nvPr/>
        </p:nvGrpSpPr>
        <p:grpSpPr>
          <a:xfrm>
            <a:off x="2205170" y="0"/>
            <a:ext cx="6959407" cy="7090967"/>
            <a:chOff x="2205170" y="0"/>
            <a:chExt cx="6959407" cy="7090967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51E1B0A-B89D-A9BF-BF8A-1BAF68530378}"/>
                </a:ext>
              </a:extLst>
            </p:cNvPr>
            <p:cNvSpPr/>
            <p:nvPr/>
          </p:nvSpPr>
          <p:spPr>
            <a:xfrm>
              <a:off x="2634007" y="391994"/>
              <a:ext cx="6055386" cy="623859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4D19816-7CD2-390E-C963-EBFCEB15D399}"/>
                </a:ext>
              </a:extLst>
            </p:cNvPr>
            <p:cNvSpPr/>
            <p:nvPr/>
          </p:nvSpPr>
          <p:spPr>
            <a:xfrm>
              <a:off x="3382959" y="1190371"/>
              <a:ext cx="4557485" cy="4695372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206CCAB3-F180-CA91-09B6-193DC8AFD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701" y="0"/>
              <a:ext cx="0" cy="6858000"/>
            </a:xfrm>
            <a:prstGeom prst="straightConnector1">
              <a:avLst/>
            </a:prstGeom>
            <a:ln w="76200">
              <a:solidFill>
                <a:srgbClr val="544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ktangel: afrundede hjørner 4">
              <a:extLst>
                <a:ext uri="{FF2B5EF4-FFF2-40B4-BE49-F238E27FC236}">
                  <a16:creationId xmlns:a16="http://schemas.microsoft.com/office/drawing/2014/main" id="{67DF6AF0-7246-BC10-5984-6E014403C157}"/>
                </a:ext>
              </a:extLst>
            </p:cNvPr>
            <p:cNvSpPr/>
            <p:nvPr/>
          </p:nvSpPr>
          <p:spPr>
            <a:xfrm>
              <a:off x="5458501" y="5479343"/>
              <a:ext cx="406399" cy="406400"/>
            </a:xfrm>
            <a:prstGeom prst="roundRect">
              <a:avLst/>
            </a:prstGeom>
            <a:gradFill flip="none" rotWithShape="1">
              <a:gsLst>
                <a:gs pos="0">
                  <a:srgbClr val="19C3FF">
                    <a:tint val="66000"/>
                    <a:satMod val="160000"/>
                  </a:srgbClr>
                </a:gs>
                <a:gs pos="50000">
                  <a:srgbClr val="19C3FF">
                    <a:tint val="44500"/>
                    <a:satMod val="160000"/>
                  </a:srgbClr>
                </a:gs>
                <a:gs pos="100000">
                  <a:srgbClr val="19C3FF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2C4656AF-88FC-6EFA-C830-D70414005E53}"/>
                </a:ext>
              </a:extLst>
            </p:cNvPr>
            <p:cNvSpPr/>
            <p:nvPr/>
          </p:nvSpPr>
          <p:spPr>
            <a:xfrm rot="21128065">
              <a:off x="5397711" y="586420"/>
              <a:ext cx="527975" cy="409524"/>
            </a:xfrm>
            <a:custGeom>
              <a:avLst/>
              <a:gdLst>
                <a:gd name="connsiteX0" fmla="*/ 187176 w 544047"/>
                <a:gd name="connsiteY0" fmla="*/ 0 h 527120"/>
                <a:gd name="connsiteX1" fmla="*/ 42034 w 544047"/>
                <a:gd name="connsiteY1" fmla="*/ 123372 h 527120"/>
                <a:gd name="connsiteX2" fmla="*/ 5748 w 544047"/>
                <a:gd name="connsiteY2" fmla="*/ 319315 h 527120"/>
                <a:gd name="connsiteX3" fmla="*/ 143634 w 544047"/>
                <a:gd name="connsiteY3" fmla="*/ 493486 h 527120"/>
                <a:gd name="connsiteX4" fmla="*/ 375862 w 544047"/>
                <a:gd name="connsiteY4" fmla="*/ 515258 h 527120"/>
                <a:gd name="connsiteX5" fmla="*/ 535519 w 544047"/>
                <a:gd name="connsiteY5" fmla="*/ 355600 h 527120"/>
                <a:gd name="connsiteX6" fmla="*/ 513748 w 544047"/>
                <a:gd name="connsiteY6" fmla="*/ 166915 h 527120"/>
                <a:gd name="connsiteX7" fmla="*/ 441176 w 544047"/>
                <a:gd name="connsiteY7" fmla="*/ 79829 h 527120"/>
                <a:gd name="connsiteX8" fmla="*/ 441176 w 544047"/>
                <a:gd name="connsiteY8" fmla="*/ 79829 h 52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4047" h="527120">
                  <a:moveTo>
                    <a:pt x="187176" y="0"/>
                  </a:moveTo>
                  <a:cubicBezTo>
                    <a:pt x="129724" y="35076"/>
                    <a:pt x="72272" y="70153"/>
                    <a:pt x="42034" y="123372"/>
                  </a:cubicBezTo>
                  <a:cubicBezTo>
                    <a:pt x="11796" y="176591"/>
                    <a:pt x="-11185" y="257629"/>
                    <a:pt x="5748" y="319315"/>
                  </a:cubicBezTo>
                  <a:cubicBezTo>
                    <a:pt x="22681" y="381001"/>
                    <a:pt x="81948" y="460829"/>
                    <a:pt x="143634" y="493486"/>
                  </a:cubicBezTo>
                  <a:cubicBezTo>
                    <a:pt x="205320" y="526143"/>
                    <a:pt x="310548" y="538239"/>
                    <a:pt x="375862" y="515258"/>
                  </a:cubicBezTo>
                  <a:cubicBezTo>
                    <a:pt x="441176" y="492277"/>
                    <a:pt x="512538" y="413657"/>
                    <a:pt x="535519" y="355600"/>
                  </a:cubicBezTo>
                  <a:cubicBezTo>
                    <a:pt x="558500" y="297543"/>
                    <a:pt x="529472" y="212877"/>
                    <a:pt x="513748" y="166915"/>
                  </a:cubicBezTo>
                  <a:cubicBezTo>
                    <a:pt x="498024" y="120953"/>
                    <a:pt x="441176" y="79829"/>
                    <a:pt x="441176" y="79829"/>
                  </a:cubicBezTo>
                  <a:lnTo>
                    <a:pt x="441176" y="79829"/>
                  </a:lnTo>
                </a:path>
              </a:pathLst>
            </a:custGeom>
            <a:noFill/>
            <a:ln w="57150">
              <a:solidFill>
                <a:srgbClr val="544000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81646 w 527975"/>
                        <a:gd name="connsiteY0" fmla="*/ 0 h 409524"/>
                        <a:gd name="connsiteX1" fmla="*/ 40792 w 527975"/>
                        <a:gd name="connsiteY1" fmla="*/ 95848 h 409524"/>
                        <a:gd name="connsiteX2" fmla="*/ 5578 w 527975"/>
                        <a:gd name="connsiteY2" fmla="*/ 248078 h 409524"/>
                        <a:gd name="connsiteX3" fmla="*/ 139390 w 527975"/>
                        <a:gd name="connsiteY3" fmla="*/ 383393 h 409524"/>
                        <a:gd name="connsiteX4" fmla="*/ 364758 w 527975"/>
                        <a:gd name="connsiteY4" fmla="*/ 400308 h 409524"/>
                        <a:gd name="connsiteX5" fmla="*/ 519698 w 527975"/>
                        <a:gd name="connsiteY5" fmla="*/ 276268 h 409524"/>
                        <a:gd name="connsiteX6" fmla="*/ 498571 w 527975"/>
                        <a:gd name="connsiteY6" fmla="*/ 129677 h 409524"/>
                        <a:gd name="connsiteX7" fmla="*/ 428142 w 527975"/>
                        <a:gd name="connsiteY7" fmla="*/ 62019 h 409524"/>
                        <a:gd name="connsiteX8" fmla="*/ 428142 w 527975"/>
                        <a:gd name="connsiteY8" fmla="*/ 62019 h 409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27975" h="409524" extrusionOk="0">
                          <a:moveTo>
                            <a:pt x="181646" y="0"/>
                          </a:moveTo>
                          <a:cubicBezTo>
                            <a:pt x="118268" y="22548"/>
                            <a:pt x="67662" y="55431"/>
                            <a:pt x="40792" y="95848"/>
                          </a:cubicBezTo>
                          <a:cubicBezTo>
                            <a:pt x="12795" y="137479"/>
                            <a:pt x="-16954" y="200348"/>
                            <a:pt x="5578" y="248078"/>
                          </a:cubicBezTo>
                          <a:cubicBezTo>
                            <a:pt x="16245" y="301632"/>
                            <a:pt x="76160" y="376629"/>
                            <a:pt x="139390" y="383393"/>
                          </a:cubicBezTo>
                          <a:cubicBezTo>
                            <a:pt x="185761" y="401382"/>
                            <a:pt x="306065" y="420404"/>
                            <a:pt x="364758" y="400308"/>
                          </a:cubicBezTo>
                          <a:cubicBezTo>
                            <a:pt x="440942" y="383972"/>
                            <a:pt x="500938" y="314084"/>
                            <a:pt x="519698" y="276268"/>
                          </a:cubicBezTo>
                          <a:cubicBezTo>
                            <a:pt x="534241" y="229975"/>
                            <a:pt x="508729" y="170188"/>
                            <a:pt x="498571" y="129677"/>
                          </a:cubicBezTo>
                          <a:cubicBezTo>
                            <a:pt x="483311" y="93968"/>
                            <a:pt x="428142" y="62019"/>
                            <a:pt x="428142" y="62019"/>
                          </a:cubicBezTo>
                          <a:lnTo>
                            <a:pt x="428142" y="62019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ktangel: afrundede hjørner 16">
              <a:extLst>
                <a:ext uri="{FF2B5EF4-FFF2-40B4-BE49-F238E27FC236}">
                  <a16:creationId xmlns:a16="http://schemas.microsoft.com/office/drawing/2014/main" id="{26C18F37-CC01-2887-D8F3-FFC29E1EDE23}"/>
                </a:ext>
              </a:extLst>
            </p:cNvPr>
            <p:cNvSpPr/>
            <p:nvPr/>
          </p:nvSpPr>
          <p:spPr>
            <a:xfrm rot="3331706">
              <a:off x="7148438" y="2162831"/>
              <a:ext cx="406399" cy="406400"/>
            </a:xfrm>
            <a:prstGeom prst="roundRect">
              <a:avLst/>
            </a:prstGeom>
            <a:gradFill flip="none" rotWithShape="1">
              <a:gsLst>
                <a:gs pos="0">
                  <a:srgbClr val="ED7A2B"/>
                </a:gs>
                <a:gs pos="50000">
                  <a:srgbClr val="ED7A2B">
                    <a:tint val="44500"/>
                    <a:satMod val="160000"/>
                  </a:srgbClr>
                </a:gs>
                <a:gs pos="100000">
                  <a:srgbClr val="ED7A2B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ktangel: afrundede hjørner 17">
              <a:extLst>
                <a:ext uri="{FF2B5EF4-FFF2-40B4-BE49-F238E27FC236}">
                  <a16:creationId xmlns:a16="http://schemas.microsoft.com/office/drawing/2014/main" id="{A065EE16-67C3-5158-4BEF-7C33A76875D4}"/>
                </a:ext>
              </a:extLst>
            </p:cNvPr>
            <p:cNvSpPr/>
            <p:nvPr/>
          </p:nvSpPr>
          <p:spPr>
            <a:xfrm rot="18209180">
              <a:off x="3768045" y="2162309"/>
              <a:ext cx="406399" cy="406400"/>
            </a:xfrm>
            <a:prstGeom prst="roundRect">
              <a:avLst/>
            </a:prstGeom>
            <a:gradFill flip="none" rotWithShape="1">
              <a:gsLst>
                <a:gs pos="0">
                  <a:srgbClr val="ED7A2B"/>
                </a:gs>
                <a:gs pos="50000">
                  <a:srgbClr val="ED7A2B">
                    <a:tint val="44500"/>
                    <a:satMod val="160000"/>
                  </a:srgbClr>
                </a:gs>
                <a:gs pos="100000">
                  <a:srgbClr val="ED7A2B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6" name="Lige pilforbindelse 25">
              <a:extLst>
                <a:ext uri="{FF2B5EF4-FFF2-40B4-BE49-F238E27FC236}">
                  <a16:creationId xmlns:a16="http://schemas.microsoft.com/office/drawing/2014/main" id="{C83D46FD-9403-40D0-BE2A-7BEFEF437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2414" y="320744"/>
              <a:ext cx="1623026" cy="158333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kstfelt 31">
              <a:extLst>
                <a:ext uri="{FF2B5EF4-FFF2-40B4-BE49-F238E27FC236}">
                  <a16:creationId xmlns:a16="http://schemas.microsoft.com/office/drawing/2014/main" id="{91BB74C8-E2A4-9266-C9D4-2F3665C61906}"/>
                </a:ext>
              </a:extLst>
            </p:cNvPr>
            <p:cNvSpPr txBox="1"/>
            <p:nvPr/>
          </p:nvSpPr>
          <p:spPr>
            <a:xfrm rot="18948516">
              <a:off x="2205170" y="672236"/>
              <a:ext cx="16514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LIV-Field</a:t>
              </a:r>
              <a:endParaRPr lang="da-DK" sz="3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3" name="Lige pilforbindelse 32">
              <a:extLst>
                <a:ext uri="{FF2B5EF4-FFF2-40B4-BE49-F238E27FC236}">
                  <a16:creationId xmlns:a16="http://schemas.microsoft.com/office/drawing/2014/main" id="{00A89B09-744B-818D-7C00-9F900BF9B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2847" y="2550253"/>
              <a:ext cx="3419115" cy="3335490"/>
            </a:xfrm>
            <a:prstGeom prst="straightConnector1">
              <a:avLst/>
            </a:prstGeom>
            <a:ln w="63500" cmpd="sng">
              <a:solidFill>
                <a:srgbClr val="C00000"/>
              </a:solidFill>
              <a:prstDash val="sysDash"/>
              <a:round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ge pilforbindelse 36">
              <a:extLst>
                <a:ext uri="{FF2B5EF4-FFF2-40B4-BE49-F238E27FC236}">
                  <a16:creationId xmlns:a16="http://schemas.microsoft.com/office/drawing/2014/main" id="{3BA3E147-7646-BB5A-F718-DAEB110A1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7696" y="2862417"/>
              <a:ext cx="2708470" cy="2642226"/>
            </a:xfrm>
            <a:prstGeom prst="straightConnector1">
              <a:avLst/>
            </a:prstGeom>
            <a:ln w="63500" cmpd="sng">
              <a:solidFill>
                <a:srgbClr val="C00000"/>
              </a:solidFill>
              <a:prstDash val="sysDash"/>
              <a:round/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ge pilforbindelse 38">
              <a:extLst>
                <a:ext uri="{FF2B5EF4-FFF2-40B4-BE49-F238E27FC236}">
                  <a16:creationId xmlns:a16="http://schemas.microsoft.com/office/drawing/2014/main" id="{A617BF29-22B8-C8A3-FE44-2B3B3EB0F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012" y="2547594"/>
              <a:ext cx="1134647" cy="1106896"/>
            </a:xfrm>
            <a:prstGeom prst="straightConnector1">
              <a:avLst/>
            </a:prstGeom>
            <a:ln w="63500" cmpd="sng">
              <a:solidFill>
                <a:srgbClr val="C00000"/>
              </a:solidFill>
              <a:prstDash val="sysDash"/>
              <a:round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2F5154EB-06CB-6ABE-6F15-61FE648AD2DB}"/>
                </a:ext>
              </a:extLst>
            </p:cNvPr>
            <p:cNvSpPr txBox="1"/>
            <p:nvPr/>
          </p:nvSpPr>
          <p:spPr>
            <a:xfrm>
              <a:off x="3087428" y="1725328"/>
              <a:ext cx="7393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+0h</a:t>
              </a:r>
              <a:endParaRPr lang="da-DK" sz="2800" b="1" dirty="0"/>
            </a:p>
          </p:txBody>
        </p:sp>
        <p:sp>
          <p:nvSpPr>
            <p:cNvPr id="42" name="Tekstfelt 41">
              <a:extLst>
                <a:ext uri="{FF2B5EF4-FFF2-40B4-BE49-F238E27FC236}">
                  <a16:creationId xmlns:a16="http://schemas.microsoft.com/office/drawing/2014/main" id="{F48B8501-4A06-490F-7169-A87E05DBC1BC}"/>
                </a:ext>
              </a:extLst>
            </p:cNvPr>
            <p:cNvSpPr txBox="1"/>
            <p:nvPr/>
          </p:nvSpPr>
          <p:spPr>
            <a:xfrm>
              <a:off x="7412779" y="1733474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+12h</a:t>
              </a:r>
              <a:endParaRPr lang="da-DK" sz="2800" b="1" dirty="0"/>
            </a:p>
          </p:txBody>
        </p:sp>
        <p:sp>
          <p:nvSpPr>
            <p:cNvPr id="53" name="Rektangel: afrundede hjørner 52">
              <a:extLst>
                <a:ext uri="{FF2B5EF4-FFF2-40B4-BE49-F238E27FC236}">
                  <a16:creationId xmlns:a16="http://schemas.microsoft.com/office/drawing/2014/main" id="{C8CE0764-3DEC-20D1-E1A8-182BD6406F64}"/>
                </a:ext>
              </a:extLst>
            </p:cNvPr>
            <p:cNvSpPr/>
            <p:nvPr/>
          </p:nvSpPr>
          <p:spPr>
            <a:xfrm rot="5400000">
              <a:off x="7748331" y="677997"/>
              <a:ext cx="406399" cy="406400"/>
            </a:xfrm>
            <a:prstGeom prst="roundRect">
              <a:avLst/>
            </a:prstGeom>
            <a:gradFill flip="none" rotWithShape="1">
              <a:gsLst>
                <a:gs pos="0">
                  <a:srgbClr val="ED7A2B"/>
                </a:gs>
                <a:gs pos="50000">
                  <a:srgbClr val="ED7A2B">
                    <a:tint val="44500"/>
                    <a:satMod val="160000"/>
                  </a:srgbClr>
                </a:gs>
                <a:gs pos="100000">
                  <a:srgbClr val="ED7A2B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4" name="Tekstfelt 53">
              <a:extLst>
                <a:ext uri="{FF2B5EF4-FFF2-40B4-BE49-F238E27FC236}">
                  <a16:creationId xmlns:a16="http://schemas.microsoft.com/office/drawing/2014/main" id="{A9D08D5F-DB68-EECC-3865-E467BBF2C1E9}"/>
                </a:ext>
              </a:extLst>
            </p:cNvPr>
            <p:cNvSpPr txBox="1"/>
            <p:nvPr/>
          </p:nvSpPr>
          <p:spPr>
            <a:xfrm>
              <a:off x="7534744" y="179411"/>
              <a:ext cx="1369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IceCube</a:t>
              </a:r>
              <a:endParaRPr lang="da-DK" sz="2800" b="1" dirty="0"/>
            </a:p>
          </p:txBody>
        </p:sp>
        <p:sp>
          <p:nvSpPr>
            <p:cNvPr id="55" name="Rektangel: afrundede hjørner 54">
              <a:extLst>
                <a:ext uri="{FF2B5EF4-FFF2-40B4-BE49-F238E27FC236}">
                  <a16:creationId xmlns:a16="http://schemas.microsoft.com/office/drawing/2014/main" id="{FD2B2A93-6019-4F53-7D4C-9FA5752E3845}"/>
                </a:ext>
              </a:extLst>
            </p:cNvPr>
            <p:cNvSpPr/>
            <p:nvPr/>
          </p:nvSpPr>
          <p:spPr>
            <a:xfrm>
              <a:off x="7105625" y="188794"/>
              <a:ext cx="406399" cy="406400"/>
            </a:xfrm>
            <a:prstGeom prst="roundRect">
              <a:avLst/>
            </a:prstGeom>
            <a:gradFill flip="none" rotWithShape="1">
              <a:gsLst>
                <a:gs pos="0">
                  <a:srgbClr val="19C3FF">
                    <a:tint val="66000"/>
                    <a:satMod val="160000"/>
                  </a:srgbClr>
                </a:gs>
                <a:gs pos="50000">
                  <a:srgbClr val="19C3FF">
                    <a:tint val="44500"/>
                    <a:satMod val="160000"/>
                  </a:srgbClr>
                </a:gs>
                <a:gs pos="100000">
                  <a:srgbClr val="19C3FF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6" name="Tekstfelt 55">
              <a:extLst>
                <a:ext uri="{FF2B5EF4-FFF2-40B4-BE49-F238E27FC236}">
                  <a16:creationId xmlns:a16="http://schemas.microsoft.com/office/drawing/2014/main" id="{99376451-6665-15B4-048C-2BB6D7B71CAD}"/>
                </a:ext>
              </a:extLst>
            </p:cNvPr>
            <p:cNvSpPr txBox="1"/>
            <p:nvPr/>
          </p:nvSpPr>
          <p:spPr>
            <a:xfrm>
              <a:off x="8153787" y="667151"/>
              <a:ext cx="10107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ARCA</a:t>
              </a:r>
              <a:endParaRPr lang="da-DK" sz="2800" b="1" dirty="0"/>
            </a:p>
          </p:txBody>
        </p:sp>
        <p:sp>
          <p:nvSpPr>
            <p:cNvPr id="65" name="Tekstfelt 64">
              <a:extLst>
                <a:ext uri="{FF2B5EF4-FFF2-40B4-BE49-F238E27FC236}">
                  <a16:creationId xmlns:a16="http://schemas.microsoft.com/office/drawing/2014/main" id="{634BFDF9-5CE2-10DE-007F-2981F58869DE}"/>
                </a:ext>
              </a:extLst>
            </p:cNvPr>
            <p:cNvSpPr txBox="1"/>
            <p:nvPr/>
          </p:nvSpPr>
          <p:spPr>
            <a:xfrm rot="18250531">
              <a:off x="6144720" y="4294881"/>
              <a:ext cx="2734331" cy="1185539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910552"/>
                </a:avLst>
              </a:prstTxWarp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Atmosphere</a:t>
              </a:r>
              <a:endParaRPr lang="da-DK" sz="28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6" name="Tekstfelt 65">
              <a:extLst>
                <a:ext uri="{FF2B5EF4-FFF2-40B4-BE49-F238E27FC236}">
                  <a16:creationId xmlns:a16="http://schemas.microsoft.com/office/drawing/2014/main" id="{4F3BBA59-967C-ADAB-A398-D0694F464790}"/>
                </a:ext>
              </a:extLst>
            </p:cNvPr>
            <p:cNvSpPr txBox="1"/>
            <p:nvPr/>
          </p:nvSpPr>
          <p:spPr>
            <a:xfrm rot="17930312">
              <a:off x="5684108" y="3590760"/>
              <a:ext cx="2734331" cy="1185539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910552"/>
                </a:avLst>
              </a:prstTxWarp>
              <a:spAutoFit/>
            </a:bodyPr>
            <a:lstStyle/>
            <a:p>
              <a:r>
                <a:rPr lang="en-US" sz="3200" b="1" dirty="0">
                  <a:solidFill>
                    <a:srgbClr val="669E40"/>
                  </a:solidFill>
                </a:rPr>
                <a:t>Earth</a:t>
              </a:r>
              <a:endParaRPr lang="da-DK" sz="3200" b="1" dirty="0">
                <a:solidFill>
                  <a:srgbClr val="669E40"/>
                </a:solidFill>
              </a:endParaRPr>
            </a:p>
          </p:txBody>
        </p:sp>
        <p:sp>
          <p:nvSpPr>
            <p:cNvPr id="68" name="Tekstfelt 67">
              <a:extLst>
                <a:ext uri="{FF2B5EF4-FFF2-40B4-BE49-F238E27FC236}">
                  <a16:creationId xmlns:a16="http://schemas.microsoft.com/office/drawing/2014/main" id="{9E517BEA-22AD-FEF1-5698-7CF085C11B9E}"/>
                </a:ext>
              </a:extLst>
            </p:cNvPr>
            <p:cNvSpPr txBox="1"/>
            <p:nvPr/>
          </p:nvSpPr>
          <p:spPr>
            <a:xfrm>
              <a:off x="6959150" y="6259970"/>
              <a:ext cx="16546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Neutrino: </a:t>
              </a:r>
              <a:r>
                <a:rPr lang="el-GR" sz="2400" b="1" dirty="0">
                  <a:solidFill>
                    <a:srgbClr val="C00000"/>
                  </a:solidFill>
                  <a:latin typeface="AmpleSoundTab" panose="02000500000000000000" pitchFamily="2" charset="0"/>
                </a:rPr>
                <a:t>ν</a:t>
              </a:r>
              <a:endParaRPr lang="da-DK" sz="2400" b="1" dirty="0">
                <a:solidFill>
                  <a:srgbClr val="C00000"/>
                </a:solidFill>
                <a:latin typeface="AmpleSoundTab" panose="02000500000000000000" pitchFamily="2" charset="0"/>
              </a:endParaRPr>
            </a:p>
            <a:p>
              <a:endParaRPr lang="da-DK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70" name="Tekstfelt 69">
              <a:extLst>
                <a:ext uri="{FF2B5EF4-FFF2-40B4-BE49-F238E27FC236}">
                  <a16:creationId xmlns:a16="http://schemas.microsoft.com/office/drawing/2014/main" id="{35005600-DDA4-F5B1-DDE6-F482842ABD59}"/>
                </a:ext>
              </a:extLst>
            </p:cNvPr>
            <p:cNvSpPr txBox="1"/>
            <p:nvPr/>
          </p:nvSpPr>
          <p:spPr>
            <a:xfrm rot="18948516">
              <a:off x="6631469" y="2126923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b="1" dirty="0">
                  <a:solidFill>
                    <a:srgbClr val="C00000"/>
                  </a:solidFill>
                  <a:latin typeface="AmpleSoundTab" panose="02000500000000000000" pitchFamily="2" charset="0"/>
                </a:rPr>
                <a:t>ν</a:t>
              </a:r>
              <a:endParaRPr lang="da-DK" sz="3200" b="1" dirty="0">
                <a:solidFill>
                  <a:srgbClr val="C00000"/>
                </a:solidFill>
                <a:latin typeface="AmpleSoundTab" panose="02000500000000000000" pitchFamily="2" charset="0"/>
              </a:endParaRPr>
            </a:p>
          </p:txBody>
        </p:sp>
        <p:sp>
          <p:nvSpPr>
            <p:cNvPr id="71" name="Tekstfelt 70">
              <a:extLst>
                <a:ext uri="{FF2B5EF4-FFF2-40B4-BE49-F238E27FC236}">
                  <a16:creationId xmlns:a16="http://schemas.microsoft.com/office/drawing/2014/main" id="{0CC3542B-3FAE-C27A-CD54-74619F5CEBF7}"/>
                </a:ext>
              </a:extLst>
            </p:cNvPr>
            <p:cNvSpPr txBox="1"/>
            <p:nvPr/>
          </p:nvSpPr>
          <p:spPr>
            <a:xfrm rot="18948516">
              <a:off x="5745077" y="4733461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b="1" dirty="0">
                  <a:solidFill>
                    <a:srgbClr val="C00000"/>
                  </a:solidFill>
                  <a:latin typeface="AmpleSoundTab" panose="02000500000000000000" pitchFamily="2" charset="0"/>
                </a:rPr>
                <a:t>ν</a:t>
              </a:r>
              <a:endParaRPr lang="da-DK" sz="3200" b="1" dirty="0">
                <a:solidFill>
                  <a:srgbClr val="C00000"/>
                </a:solidFill>
                <a:latin typeface="AmpleSoundTab" panose="02000500000000000000" pitchFamily="2" charset="0"/>
              </a:endParaRPr>
            </a:p>
          </p:txBody>
        </p:sp>
        <p:sp>
          <p:nvSpPr>
            <p:cNvPr id="72" name="Tekstfelt 71">
              <a:extLst>
                <a:ext uri="{FF2B5EF4-FFF2-40B4-BE49-F238E27FC236}">
                  <a16:creationId xmlns:a16="http://schemas.microsoft.com/office/drawing/2014/main" id="{28481D99-7DE5-8EAD-0EA1-E16288CB2E8A}"/>
                </a:ext>
              </a:extLst>
            </p:cNvPr>
            <p:cNvSpPr txBox="1"/>
            <p:nvPr/>
          </p:nvSpPr>
          <p:spPr>
            <a:xfrm rot="18948516">
              <a:off x="3652295" y="2534556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b="1" dirty="0">
                  <a:solidFill>
                    <a:srgbClr val="C00000"/>
                  </a:solidFill>
                  <a:latin typeface="AmpleSoundTab" panose="02000500000000000000" pitchFamily="2" charset="0"/>
                </a:rPr>
                <a:t>ν</a:t>
              </a:r>
              <a:endParaRPr lang="da-DK" sz="3200" b="1" dirty="0">
                <a:solidFill>
                  <a:srgbClr val="C00000"/>
                </a:solidFill>
                <a:latin typeface="AmpleSoundTab" panose="02000500000000000000" pitchFamily="2" charset="0"/>
              </a:endParaRPr>
            </a:p>
          </p:txBody>
        </p:sp>
        <p:cxnSp>
          <p:nvCxnSpPr>
            <p:cNvPr id="74" name="Lige pilforbindelse 73">
              <a:extLst>
                <a:ext uri="{FF2B5EF4-FFF2-40B4-BE49-F238E27FC236}">
                  <a16:creationId xmlns:a16="http://schemas.microsoft.com/office/drawing/2014/main" id="{55A9E517-888C-2C78-F4F7-F8A40AB79D5F}"/>
                </a:ext>
              </a:extLst>
            </p:cNvPr>
            <p:cNvCxnSpPr>
              <a:cxnSpLocks/>
            </p:cNvCxnSpPr>
            <p:nvPr/>
          </p:nvCxnSpPr>
          <p:spPr>
            <a:xfrm>
              <a:off x="6938457" y="6740939"/>
              <a:ext cx="1719848" cy="0"/>
            </a:xfrm>
            <a:prstGeom prst="straightConnector1">
              <a:avLst/>
            </a:prstGeom>
            <a:ln w="63500" cmpd="sng">
              <a:solidFill>
                <a:srgbClr val="C00000"/>
              </a:solidFill>
              <a:prstDash val="sysDash"/>
              <a:round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kstfelt 78">
              <a:extLst>
                <a:ext uri="{FF2B5EF4-FFF2-40B4-BE49-F238E27FC236}">
                  <a16:creationId xmlns:a16="http://schemas.microsoft.com/office/drawing/2014/main" id="{21154C7E-B95D-0924-1BB6-6B1F42FACE26}"/>
                </a:ext>
              </a:extLst>
            </p:cNvPr>
            <p:cNvSpPr txBox="1"/>
            <p:nvPr/>
          </p:nvSpPr>
          <p:spPr>
            <a:xfrm rot="16200000">
              <a:off x="4540585" y="2159194"/>
              <a:ext cx="1842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544000"/>
                  </a:solidFill>
                </a:rPr>
                <a:t>Rotation axis</a:t>
              </a:r>
              <a:endParaRPr lang="da-DK" sz="2400" b="1" dirty="0">
                <a:solidFill>
                  <a:srgbClr val="544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23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471CD-5108-4BE4-CCEF-FF359642B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lipse 44">
            <a:extLst>
              <a:ext uri="{FF2B5EF4-FFF2-40B4-BE49-F238E27FC236}">
                <a16:creationId xmlns:a16="http://schemas.microsoft.com/office/drawing/2014/main" id="{EE897E9D-820E-B2CD-EDC8-480F2F6BFD78}"/>
              </a:ext>
            </a:extLst>
          </p:cNvPr>
          <p:cNvSpPr/>
          <p:nvPr/>
        </p:nvSpPr>
        <p:spPr>
          <a:xfrm>
            <a:off x="994956" y="1079098"/>
            <a:ext cx="4737686" cy="4881025"/>
          </a:xfrm>
          <a:prstGeom prst="ellipse">
            <a:avLst/>
          </a:prstGeom>
          <a:solidFill>
            <a:srgbClr val="DAE3F3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AB37919-8ED5-72BE-2A70-C1834CBB457F}"/>
              </a:ext>
            </a:extLst>
          </p:cNvPr>
          <p:cNvSpPr/>
          <p:nvPr/>
        </p:nvSpPr>
        <p:spPr>
          <a:xfrm>
            <a:off x="6908479" y="1052590"/>
            <a:ext cx="4737686" cy="4881025"/>
          </a:xfrm>
          <a:prstGeom prst="ellipse">
            <a:avLst/>
          </a:prstGeom>
          <a:solidFill>
            <a:srgbClr val="DAE3F3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0009562-8D6F-3274-CB60-F03DF3FE7E0D}"/>
              </a:ext>
            </a:extLst>
          </p:cNvPr>
          <p:cNvSpPr/>
          <p:nvPr/>
        </p:nvSpPr>
        <p:spPr>
          <a:xfrm>
            <a:off x="1402284" y="1494971"/>
            <a:ext cx="3944588" cy="4063932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70D117B0-5637-56D1-893A-C429A65A2FB6}"/>
              </a:ext>
            </a:extLst>
          </p:cNvPr>
          <p:cNvSpPr/>
          <p:nvPr/>
        </p:nvSpPr>
        <p:spPr>
          <a:xfrm rot="18209180">
            <a:off x="1692503" y="2303513"/>
            <a:ext cx="406399" cy="406400"/>
          </a:xfrm>
          <a:prstGeom prst="roundRect">
            <a:avLst/>
          </a:prstGeom>
          <a:gradFill flip="none" rotWithShape="1">
            <a:gsLst>
              <a:gs pos="0">
                <a:srgbClr val="ED7A2B"/>
              </a:gs>
              <a:gs pos="50000">
                <a:srgbClr val="ED7A2B">
                  <a:tint val="44500"/>
                  <a:satMod val="160000"/>
                </a:srgbClr>
              </a:gs>
              <a:gs pos="100000">
                <a:srgbClr val="ED7A2B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B7B7541-BAA8-AB7A-A8DA-57837FA3820E}"/>
              </a:ext>
            </a:extLst>
          </p:cNvPr>
          <p:cNvSpPr/>
          <p:nvPr/>
        </p:nvSpPr>
        <p:spPr>
          <a:xfrm>
            <a:off x="7279240" y="1487645"/>
            <a:ext cx="3944588" cy="4063932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DBB5810F-F859-4410-68FB-7183DED9B740}"/>
              </a:ext>
            </a:extLst>
          </p:cNvPr>
          <p:cNvSpPr/>
          <p:nvPr/>
        </p:nvSpPr>
        <p:spPr>
          <a:xfrm rot="3331706">
            <a:off x="10527346" y="2295241"/>
            <a:ext cx="406399" cy="406400"/>
          </a:xfrm>
          <a:prstGeom prst="roundRect">
            <a:avLst/>
          </a:prstGeom>
          <a:gradFill flip="none" rotWithShape="1">
            <a:gsLst>
              <a:gs pos="0">
                <a:srgbClr val="ED7A2B"/>
              </a:gs>
              <a:gs pos="50000">
                <a:srgbClr val="ED7A2B">
                  <a:tint val="44500"/>
                  <a:satMod val="160000"/>
                </a:srgbClr>
              </a:gs>
              <a:gs pos="100000">
                <a:srgbClr val="ED7A2B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BF15EC26-D897-81B1-AF71-1617B000EB8D}"/>
              </a:ext>
            </a:extLst>
          </p:cNvPr>
          <p:cNvCxnSpPr>
            <a:cxnSpLocks/>
          </p:cNvCxnSpPr>
          <p:nvPr/>
        </p:nvCxnSpPr>
        <p:spPr>
          <a:xfrm flipV="1">
            <a:off x="3375700" y="478971"/>
            <a:ext cx="0" cy="5675086"/>
          </a:xfrm>
          <a:prstGeom prst="straightConnector1">
            <a:avLst/>
          </a:prstGeom>
          <a:ln w="76200">
            <a:solidFill>
              <a:srgbClr val="544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Kombinationstegning: figur 31">
            <a:extLst>
              <a:ext uri="{FF2B5EF4-FFF2-40B4-BE49-F238E27FC236}">
                <a16:creationId xmlns:a16="http://schemas.microsoft.com/office/drawing/2014/main" id="{5B86EEBE-C45A-564A-5CBC-2620632D2066}"/>
              </a:ext>
            </a:extLst>
          </p:cNvPr>
          <p:cNvSpPr/>
          <p:nvPr/>
        </p:nvSpPr>
        <p:spPr>
          <a:xfrm rot="21128065">
            <a:off x="3134542" y="924662"/>
            <a:ext cx="480069" cy="372366"/>
          </a:xfrm>
          <a:custGeom>
            <a:avLst/>
            <a:gdLst>
              <a:gd name="connsiteX0" fmla="*/ 187176 w 544047"/>
              <a:gd name="connsiteY0" fmla="*/ 0 h 527120"/>
              <a:gd name="connsiteX1" fmla="*/ 42034 w 544047"/>
              <a:gd name="connsiteY1" fmla="*/ 123372 h 527120"/>
              <a:gd name="connsiteX2" fmla="*/ 5748 w 544047"/>
              <a:gd name="connsiteY2" fmla="*/ 319315 h 527120"/>
              <a:gd name="connsiteX3" fmla="*/ 143634 w 544047"/>
              <a:gd name="connsiteY3" fmla="*/ 493486 h 527120"/>
              <a:gd name="connsiteX4" fmla="*/ 375862 w 544047"/>
              <a:gd name="connsiteY4" fmla="*/ 515258 h 527120"/>
              <a:gd name="connsiteX5" fmla="*/ 535519 w 544047"/>
              <a:gd name="connsiteY5" fmla="*/ 355600 h 527120"/>
              <a:gd name="connsiteX6" fmla="*/ 513748 w 544047"/>
              <a:gd name="connsiteY6" fmla="*/ 166915 h 527120"/>
              <a:gd name="connsiteX7" fmla="*/ 441176 w 544047"/>
              <a:gd name="connsiteY7" fmla="*/ 79829 h 527120"/>
              <a:gd name="connsiteX8" fmla="*/ 441176 w 544047"/>
              <a:gd name="connsiteY8" fmla="*/ 79829 h 5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047" h="527120">
                <a:moveTo>
                  <a:pt x="187176" y="0"/>
                </a:moveTo>
                <a:cubicBezTo>
                  <a:pt x="129724" y="35076"/>
                  <a:pt x="72272" y="70153"/>
                  <a:pt x="42034" y="123372"/>
                </a:cubicBezTo>
                <a:cubicBezTo>
                  <a:pt x="11796" y="176591"/>
                  <a:pt x="-11185" y="257629"/>
                  <a:pt x="5748" y="319315"/>
                </a:cubicBezTo>
                <a:cubicBezTo>
                  <a:pt x="22681" y="381001"/>
                  <a:pt x="81948" y="460829"/>
                  <a:pt x="143634" y="493486"/>
                </a:cubicBezTo>
                <a:cubicBezTo>
                  <a:pt x="205320" y="526143"/>
                  <a:pt x="310548" y="538239"/>
                  <a:pt x="375862" y="515258"/>
                </a:cubicBezTo>
                <a:cubicBezTo>
                  <a:pt x="441176" y="492277"/>
                  <a:pt x="512538" y="413657"/>
                  <a:pt x="535519" y="355600"/>
                </a:cubicBezTo>
                <a:cubicBezTo>
                  <a:pt x="558500" y="297543"/>
                  <a:pt x="529472" y="212877"/>
                  <a:pt x="513748" y="166915"/>
                </a:cubicBezTo>
                <a:cubicBezTo>
                  <a:pt x="498024" y="120953"/>
                  <a:pt x="441176" y="79829"/>
                  <a:pt x="441176" y="79829"/>
                </a:cubicBezTo>
                <a:lnTo>
                  <a:pt x="441176" y="79829"/>
                </a:lnTo>
              </a:path>
            </a:pathLst>
          </a:custGeom>
          <a:noFill/>
          <a:ln w="57150">
            <a:solidFill>
              <a:srgbClr val="544000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81646 w 527975"/>
                      <a:gd name="connsiteY0" fmla="*/ 0 h 409524"/>
                      <a:gd name="connsiteX1" fmla="*/ 40792 w 527975"/>
                      <a:gd name="connsiteY1" fmla="*/ 95848 h 409524"/>
                      <a:gd name="connsiteX2" fmla="*/ 5578 w 527975"/>
                      <a:gd name="connsiteY2" fmla="*/ 248078 h 409524"/>
                      <a:gd name="connsiteX3" fmla="*/ 139390 w 527975"/>
                      <a:gd name="connsiteY3" fmla="*/ 383393 h 409524"/>
                      <a:gd name="connsiteX4" fmla="*/ 364758 w 527975"/>
                      <a:gd name="connsiteY4" fmla="*/ 400308 h 409524"/>
                      <a:gd name="connsiteX5" fmla="*/ 519698 w 527975"/>
                      <a:gd name="connsiteY5" fmla="*/ 276268 h 409524"/>
                      <a:gd name="connsiteX6" fmla="*/ 498571 w 527975"/>
                      <a:gd name="connsiteY6" fmla="*/ 129677 h 409524"/>
                      <a:gd name="connsiteX7" fmla="*/ 428142 w 527975"/>
                      <a:gd name="connsiteY7" fmla="*/ 62019 h 409524"/>
                      <a:gd name="connsiteX8" fmla="*/ 428142 w 527975"/>
                      <a:gd name="connsiteY8" fmla="*/ 62019 h 409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27975" h="409524" extrusionOk="0">
                        <a:moveTo>
                          <a:pt x="181646" y="0"/>
                        </a:moveTo>
                        <a:cubicBezTo>
                          <a:pt x="118268" y="22548"/>
                          <a:pt x="67662" y="55431"/>
                          <a:pt x="40792" y="95848"/>
                        </a:cubicBezTo>
                        <a:cubicBezTo>
                          <a:pt x="12795" y="137479"/>
                          <a:pt x="-16954" y="200348"/>
                          <a:pt x="5578" y="248078"/>
                        </a:cubicBezTo>
                        <a:cubicBezTo>
                          <a:pt x="16245" y="301632"/>
                          <a:pt x="76160" y="376629"/>
                          <a:pt x="139390" y="383393"/>
                        </a:cubicBezTo>
                        <a:cubicBezTo>
                          <a:pt x="185761" y="401382"/>
                          <a:pt x="306065" y="420404"/>
                          <a:pt x="364758" y="400308"/>
                        </a:cubicBezTo>
                        <a:cubicBezTo>
                          <a:pt x="440942" y="383972"/>
                          <a:pt x="500938" y="314084"/>
                          <a:pt x="519698" y="276268"/>
                        </a:cubicBezTo>
                        <a:cubicBezTo>
                          <a:pt x="534241" y="229975"/>
                          <a:pt x="508729" y="170188"/>
                          <a:pt x="498571" y="129677"/>
                        </a:cubicBezTo>
                        <a:cubicBezTo>
                          <a:pt x="483311" y="93968"/>
                          <a:pt x="428142" y="62019"/>
                          <a:pt x="428142" y="62019"/>
                        </a:cubicBezTo>
                        <a:lnTo>
                          <a:pt x="428142" y="62019"/>
                        </a:ln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3DABB0B1-CB2E-0786-7A26-A082576C9426}"/>
              </a:ext>
            </a:extLst>
          </p:cNvPr>
          <p:cNvSpPr txBox="1"/>
          <p:nvPr/>
        </p:nvSpPr>
        <p:spPr>
          <a:xfrm rot="16200000">
            <a:off x="2265978" y="3315196"/>
            <a:ext cx="1842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44000"/>
                </a:solidFill>
              </a:rPr>
              <a:t>Rotation axis</a:t>
            </a:r>
            <a:endParaRPr lang="da-DK" sz="2000" b="1" dirty="0">
              <a:solidFill>
                <a:srgbClr val="544000"/>
              </a:solidFill>
            </a:endParaRPr>
          </a:p>
        </p:txBody>
      </p:sp>
      <p:sp>
        <p:nvSpPr>
          <p:cNvPr id="2" name="Rektangel: afrundede hjørner 1">
            <a:extLst>
              <a:ext uri="{FF2B5EF4-FFF2-40B4-BE49-F238E27FC236}">
                <a16:creationId xmlns:a16="http://schemas.microsoft.com/office/drawing/2014/main" id="{1A21E366-EA14-FC6B-9350-CC6468A5183A}"/>
              </a:ext>
            </a:extLst>
          </p:cNvPr>
          <p:cNvSpPr/>
          <p:nvPr/>
        </p:nvSpPr>
        <p:spPr>
          <a:xfrm>
            <a:off x="3171378" y="5159829"/>
            <a:ext cx="406399" cy="406400"/>
          </a:xfrm>
          <a:prstGeom prst="roundRect">
            <a:avLst/>
          </a:prstGeom>
          <a:gradFill flip="none" rotWithShape="1">
            <a:gsLst>
              <a:gs pos="0">
                <a:srgbClr val="19C3FF">
                  <a:tint val="66000"/>
                  <a:satMod val="160000"/>
                </a:srgbClr>
              </a:gs>
              <a:gs pos="50000">
                <a:srgbClr val="19C3FF">
                  <a:tint val="44500"/>
                  <a:satMod val="160000"/>
                </a:srgbClr>
              </a:gs>
              <a:gs pos="100000">
                <a:srgbClr val="19C3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D23C062E-5C12-D7F1-962B-BAF4F3367BCA}"/>
              </a:ext>
            </a:extLst>
          </p:cNvPr>
          <p:cNvCxnSpPr>
            <a:cxnSpLocks/>
          </p:cNvCxnSpPr>
          <p:nvPr/>
        </p:nvCxnSpPr>
        <p:spPr>
          <a:xfrm flipV="1">
            <a:off x="9250411" y="478971"/>
            <a:ext cx="0" cy="5675086"/>
          </a:xfrm>
          <a:prstGeom prst="straightConnector1">
            <a:avLst/>
          </a:prstGeom>
          <a:ln w="76200">
            <a:solidFill>
              <a:srgbClr val="544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Kombinationstegning: figur 41">
            <a:extLst>
              <a:ext uri="{FF2B5EF4-FFF2-40B4-BE49-F238E27FC236}">
                <a16:creationId xmlns:a16="http://schemas.microsoft.com/office/drawing/2014/main" id="{3D290F65-276A-7A4C-A774-7A0499538D7A}"/>
              </a:ext>
            </a:extLst>
          </p:cNvPr>
          <p:cNvSpPr/>
          <p:nvPr/>
        </p:nvSpPr>
        <p:spPr>
          <a:xfrm rot="21128065">
            <a:off x="9009253" y="924662"/>
            <a:ext cx="480069" cy="372366"/>
          </a:xfrm>
          <a:custGeom>
            <a:avLst/>
            <a:gdLst>
              <a:gd name="connsiteX0" fmla="*/ 187176 w 544047"/>
              <a:gd name="connsiteY0" fmla="*/ 0 h 527120"/>
              <a:gd name="connsiteX1" fmla="*/ 42034 w 544047"/>
              <a:gd name="connsiteY1" fmla="*/ 123372 h 527120"/>
              <a:gd name="connsiteX2" fmla="*/ 5748 w 544047"/>
              <a:gd name="connsiteY2" fmla="*/ 319315 h 527120"/>
              <a:gd name="connsiteX3" fmla="*/ 143634 w 544047"/>
              <a:gd name="connsiteY3" fmla="*/ 493486 h 527120"/>
              <a:gd name="connsiteX4" fmla="*/ 375862 w 544047"/>
              <a:gd name="connsiteY4" fmla="*/ 515258 h 527120"/>
              <a:gd name="connsiteX5" fmla="*/ 535519 w 544047"/>
              <a:gd name="connsiteY5" fmla="*/ 355600 h 527120"/>
              <a:gd name="connsiteX6" fmla="*/ 513748 w 544047"/>
              <a:gd name="connsiteY6" fmla="*/ 166915 h 527120"/>
              <a:gd name="connsiteX7" fmla="*/ 441176 w 544047"/>
              <a:gd name="connsiteY7" fmla="*/ 79829 h 527120"/>
              <a:gd name="connsiteX8" fmla="*/ 441176 w 544047"/>
              <a:gd name="connsiteY8" fmla="*/ 79829 h 5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047" h="527120">
                <a:moveTo>
                  <a:pt x="187176" y="0"/>
                </a:moveTo>
                <a:cubicBezTo>
                  <a:pt x="129724" y="35076"/>
                  <a:pt x="72272" y="70153"/>
                  <a:pt x="42034" y="123372"/>
                </a:cubicBezTo>
                <a:cubicBezTo>
                  <a:pt x="11796" y="176591"/>
                  <a:pt x="-11185" y="257629"/>
                  <a:pt x="5748" y="319315"/>
                </a:cubicBezTo>
                <a:cubicBezTo>
                  <a:pt x="22681" y="381001"/>
                  <a:pt x="81948" y="460829"/>
                  <a:pt x="143634" y="493486"/>
                </a:cubicBezTo>
                <a:cubicBezTo>
                  <a:pt x="205320" y="526143"/>
                  <a:pt x="310548" y="538239"/>
                  <a:pt x="375862" y="515258"/>
                </a:cubicBezTo>
                <a:cubicBezTo>
                  <a:pt x="441176" y="492277"/>
                  <a:pt x="512538" y="413657"/>
                  <a:pt x="535519" y="355600"/>
                </a:cubicBezTo>
                <a:cubicBezTo>
                  <a:pt x="558500" y="297543"/>
                  <a:pt x="529472" y="212877"/>
                  <a:pt x="513748" y="166915"/>
                </a:cubicBezTo>
                <a:cubicBezTo>
                  <a:pt x="498024" y="120953"/>
                  <a:pt x="441176" y="79829"/>
                  <a:pt x="441176" y="79829"/>
                </a:cubicBezTo>
                <a:lnTo>
                  <a:pt x="441176" y="79829"/>
                </a:lnTo>
              </a:path>
            </a:pathLst>
          </a:custGeom>
          <a:noFill/>
          <a:ln w="57150">
            <a:solidFill>
              <a:srgbClr val="544000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81646 w 527975"/>
                      <a:gd name="connsiteY0" fmla="*/ 0 h 409524"/>
                      <a:gd name="connsiteX1" fmla="*/ 40792 w 527975"/>
                      <a:gd name="connsiteY1" fmla="*/ 95848 h 409524"/>
                      <a:gd name="connsiteX2" fmla="*/ 5578 w 527975"/>
                      <a:gd name="connsiteY2" fmla="*/ 248078 h 409524"/>
                      <a:gd name="connsiteX3" fmla="*/ 139390 w 527975"/>
                      <a:gd name="connsiteY3" fmla="*/ 383393 h 409524"/>
                      <a:gd name="connsiteX4" fmla="*/ 364758 w 527975"/>
                      <a:gd name="connsiteY4" fmla="*/ 400308 h 409524"/>
                      <a:gd name="connsiteX5" fmla="*/ 519698 w 527975"/>
                      <a:gd name="connsiteY5" fmla="*/ 276268 h 409524"/>
                      <a:gd name="connsiteX6" fmla="*/ 498571 w 527975"/>
                      <a:gd name="connsiteY6" fmla="*/ 129677 h 409524"/>
                      <a:gd name="connsiteX7" fmla="*/ 428142 w 527975"/>
                      <a:gd name="connsiteY7" fmla="*/ 62019 h 409524"/>
                      <a:gd name="connsiteX8" fmla="*/ 428142 w 527975"/>
                      <a:gd name="connsiteY8" fmla="*/ 62019 h 409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27975" h="409524" extrusionOk="0">
                        <a:moveTo>
                          <a:pt x="181646" y="0"/>
                        </a:moveTo>
                        <a:cubicBezTo>
                          <a:pt x="118268" y="22548"/>
                          <a:pt x="67662" y="55431"/>
                          <a:pt x="40792" y="95848"/>
                        </a:cubicBezTo>
                        <a:cubicBezTo>
                          <a:pt x="12795" y="137479"/>
                          <a:pt x="-16954" y="200348"/>
                          <a:pt x="5578" y="248078"/>
                        </a:cubicBezTo>
                        <a:cubicBezTo>
                          <a:pt x="16245" y="301632"/>
                          <a:pt x="76160" y="376629"/>
                          <a:pt x="139390" y="383393"/>
                        </a:cubicBezTo>
                        <a:cubicBezTo>
                          <a:pt x="185761" y="401382"/>
                          <a:pt x="306065" y="420404"/>
                          <a:pt x="364758" y="400308"/>
                        </a:cubicBezTo>
                        <a:cubicBezTo>
                          <a:pt x="440942" y="383972"/>
                          <a:pt x="500938" y="314084"/>
                          <a:pt x="519698" y="276268"/>
                        </a:cubicBezTo>
                        <a:cubicBezTo>
                          <a:pt x="534241" y="229975"/>
                          <a:pt x="508729" y="170188"/>
                          <a:pt x="498571" y="129677"/>
                        </a:cubicBezTo>
                        <a:cubicBezTo>
                          <a:pt x="483311" y="93968"/>
                          <a:pt x="428142" y="62019"/>
                          <a:pt x="428142" y="62019"/>
                        </a:cubicBezTo>
                        <a:lnTo>
                          <a:pt x="428142" y="62019"/>
                        </a:ln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8F2B1487-D780-EE12-BC04-8B189F0769E0}"/>
              </a:ext>
            </a:extLst>
          </p:cNvPr>
          <p:cNvSpPr txBox="1"/>
          <p:nvPr/>
        </p:nvSpPr>
        <p:spPr>
          <a:xfrm rot="16200000">
            <a:off x="8141120" y="3297927"/>
            <a:ext cx="1842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44000"/>
                </a:solidFill>
              </a:rPr>
              <a:t>Rotation axis</a:t>
            </a:r>
            <a:endParaRPr lang="da-DK" sz="2000" b="1" dirty="0">
              <a:solidFill>
                <a:srgbClr val="544000"/>
              </a:solidFill>
            </a:endParaRPr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F1F1128C-0088-CD94-5B19-4C58178A7E66}"/>
              </a:ext>
            </a:extLst>
          </p:cNvPr>
          <p:cNvSpPr/>
          <p:nvPr/>
        </p:nvSpPr>
        <p:spPr>
          <a:xfrm>
            <a:off x="9048334" y="5152503"/>
            <a:ext cx="406399" cy="406400"/>
          </a:xfrm>
          <a:prstGeom prst="roundRect">
            <a:avLst/>
          </a:prstGeom>
          <a:gradFill flip="none" rotWithShape="1">
            <a:gsLst>
              <a:gs pos="0">
                <a:srgbClr val="19C3FF">
                  <a:tint val="66000"/>
                  <a:satMod val="160000"/>
                </a:srgbClr>
              </a:gs>
              <a:gs pos="50000">
                <a:srgbClr val="19C3FF">
                  <a:tint val="44500"/>
                  <a:satMod val="160000"/>
                </a:srgbClr>
              </a:gs>
              <a:gs pos="100000">
                <a:srgbClr val="19C3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Pil: højre 43">
            <a:extLst>
              <a:ext uri="{FF2B5EF4-FFF2-40B4-BE49-F238E27FC236}">
                <a16:creationId xmlns:a16="http://schemas.microsoft.com/office/drawing/2014/main" id="{6BC74305-E2E6-18A6-C1E1-11A76E125BC7}"/>
              </a:ext>
            </a:extLst>
          </p:cNvPr>
          <p:cNvSpPr/>
          <p:nvPr/>
        </p:nvSpPr>
        <p:spPr>
          <a:xfrm>
            <a:off x="5563074" y="3175000"/>
            <a:ext cx="1514974" cy="90407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+ 11h 58m</a:t>
            </a:r>
            <a:endParaRPr lang="da-DK" sz="2000" b="1" dirty="0">
              <a:solidFill>
                <a:schemeClr val="bg1"/>
              </a:solidFill>
            </a:endParaRPr>
          </a:p>
        </p:txBody>
      </p:sp>
      <p:sp>
        <p:nvSpPr>
          <p:cNvPr id="49" name="Tekstfelt 48">
            <a:extLst>
              <a:ext uri="{FF2B5EF4-FFF2-40B4-BE49-F238E27FC236}">
                <a16:creationId xmlns:a16="http://schemas.microsoft.com/office/drawing/2014/main" id="{4E75EA7F-4661-CD74-3689-7EA9CF90304A}"/>
              </a:ext>
            </a:extLst>
          </p:cNvPr>
          <p:cNvSpPr txBox="1"/>
          <p:nvPr/>
        </p:nvSpPr>
        <p:spPr>
          <a:xfrm rot="17930312">
            <a:off x="3158622" y="3416587"/>
            <a:ext cx="2734331" cy="1185539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910552"/>
              </a:avLst>
            </a:prstTxWarp>
            <a:spAutoFit/>
          </a:bodyPr>
          <a:lstStyle/>
          <a:p>
            <a:r>
              <a:rPr lang="en-US" sz="3200" b="1" dirty="0">
                <a:solidFill>
                  <a:srgbClr val="669E40"/>
                </a:solidFill>
              </a:rPr>
              <a:t>Earth</a:t>
            </a:r>
            <a:endParaRPr lang="da-DK" sz="3200" b="1" dirty="0">
              <a:solidFill>
                <a:srgbClr val="669E40"/>
              </a:solidFill>
            </a:endParaRPr>
          </a:p>
        </p:txBody>
      </p:sp>
      <p:sp>
        <p:nvSpPr>
          <p:cNvPr id="52" name="Tekstfelt 51">
            <a:extLst>
              <a:ext uri="{FF2B5EF4-FFF2-40B4-BE49-F238E27FC236}">
                <a16:creationId xmlns:a16="http://schemas.microsoft.com/office/drawing/2014/main" id="{266336DF-AAB5-F9D1-5BA9-1DFE3B97A237}"/>
              </a:ext>
            </a:extLst>
          </p:cNvPr>
          <p:cNvSpPr txBox="1"/>
          <p:nvPr/>
        </p:nvSpPr>
        <p:spPr>
          <a:xfrm rot="17930312">
            <a:off x="9073921" y="3377048"/>
            <a:ext cx="2734331" cy="1185539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910552"/>
              </a:avLst>
            </a:prstTxWarp>
            <a:spAutoFit/>
          </a:bodyPr>
          <a:lstStyle/>
          <a:p>
            <a:r>
              <a:rPr lang="en-US" sz="3200" b="1" dirty="0">
                <a:solidFill>
                  <a:srgbClr val="669E40"/>
                </a:solidFill>
              </a:rPr>
              <a:t>Earth</a:t>
            </a:r>
            <a:endParaRPr lang="da-DK" sz="3200" b="1" dirty="0">
              <a:solidFill>
                <a:srgbClr val="669E40"/>
              </a:solidFill>
            </a:endParaRPr>
          </a:p>
        </p:txBody>
      </p:sp>
      <p:sp>
        <p:nvSpPr>
          <p:cNvPr id="53" name="Tekstfelt 52">
            <a:extLst>
              <a:ext uri="{FF2B5EF4-FFF2-40B4-BE49-F238E27FC236}">
                <a16:creationId xmlns:a16="http://schemas.microsoft.com/office/drawing/2014/main" id="{256AB649-F27B-6BF8-1FBB-237414711AD9}"/>
              </a:ext>
            </a:extLst>
          </p:cNvPr>
          <p:cNvSpPr txBox="1"/>
          <p:nvPr/>
        </p:nvSpPr>
        <p:spPr>
          <a:xfrm rot="18261217">
            <a:off x="3349881" y="3881118"/>
            <a:ext cx="2734331" cy="1185539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910552"/>
              </a:avLst>
            </a:prstTxWarp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Atmosphere</a:t>
            </a:r>
            <a:endParaRPr lang="da-DK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96B70750-4AD5-0597-D3EB-51FE1176D044}"/>
              </a:ext>
            </a:extLst>
          </p:cNvPr>
          <p:cNvSpPr txBox="1"/>
          <p:nvPr/>
        </p:nvSpPr>
        <p:spPr>
          <a:xfrm rot="18261217">
            <a:off x="9229307" y="3853067"/>
            <a:ext cx="2734331" cy="1185539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910552"/>
              </a:avLst>
            </a:prstTxWarp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Atmosphere</a:t>
            </a:r>
            <a:endParaRPr lang="da-DK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384A2845-41FD-32B2-0C93-7C7C0D52A686}"/>
              </a:ext>
            </a:extLst>
          </p:cNvPr>
          <p:cNvSpPr txBox="1"/>
          <p:nvPr/>
        </p:nvSpPr>
        <p:spPr>
          <a:xfrm rot="40287">
            <a:off x="3665563" y="6005605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LIV-Field</a:t>
            </a:r>
            <a:endParaRPr lang="da-DK" sz="3200" b="1" dirty="0">
              <a:solidFill>
                <a:srgbClr val="0070C0"/>
              </a:solidFill>
            </a:endParaRPr>
          </a:p>
        </p:txBody>
      </p:sp>
      <p:cxnSp>
        <p:nvCxnSpPr>
          <p:cNvPr id="65" name="Lige pilforbindelse 64">
            <a:extLst>
              <a:ext uri="{FF2B5EF4-FFF2-40B4-BE49-F238E27FC236}">
                <a16:creationId xmlns:a16="http://schemas.microsoft.com/office/drawing/2014/main" id="{5AB5F57C-57AB-FC3A-51D7-7A63997974E6}"/>
              </a:ext>
            </a:extLst>
          </p:cNvPr>
          <p:cNvCxnSpPr/>
          <p:nvPr/>
        </p:nvCxnSpPr>
        <p:spPr>
          <a:xfrm>
            <a:off x="756280" y="6591103"/>
            <a:ext cx="4773663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kstfelt 67">
            <a:extLst>
              <a:ext uri="{FF2B5EF4-FFF2-40B4-BE49-F238E27FC236}">
                <a16:creationId xmlns:a16="http://schemas.microsoft.com/office/drawing/2014/main" id="{9DBCB035-F8C2-2415-C824-2F7E1F97FB0C}"/>
              </a:ext>
            </a:extLst>
          </p:cNvPr>
          <p:cNvSpPr txBox="1"/>
          <p:nvPr/>
        </p:nvSpPr>
        <p:spPr>
          <a:xfrm rot="40287">
            <a:off x="9749869" y="6005606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LIV-Field</a:t>
            </a:r>
            <a:endParaRPr lang="da-DK" sz="3200" b="1" dirty="0">
              <a:solidFill>
                <a:srgbClr val="0070C0"/>
              </a:solidFill>
            </a:endParaRPr>
          </a:p>
        </p:txBody>
      </p:sp>
      <p:cxnSp>
        <p:nvCxnSpPr>
          <p:cNvPr id="69" name="Lige pilforbindelse 68">
            <a:extLst>
              <a:ext uri="{FF2B5EF4-FFF2-40B4-BE49-F238E27FC236}">
                <a16:creationId xmlns:a16="http://schemas.microsoft.com/office/drawing/2014/main" id="{907A007A-6D0B-E9D9-D21B-2A0A612893DB}"/>
              </a:ext>
            </a:extLst>
          </p:cNvPr>
          <p:cNvCxnSpPr/>
          <p:nvPr/>
        </p:nvCxnSpPr>
        <p:spPr>
          <a:xfrm>
            <a:off x="6840586" y="6591104"/>
            <a:ext cx="4773663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Lige pilforbindelse 69">
            <a:extLst>
              <a:ext uri="{FF2B5EF4-FFF2-40B4-BE49-F238E27FC236}">
                <a16:creationId xmlns:a16="http://schemas.microsoft.com/office/drawing/2014/main" id="{1083D454-63F4-4C78-18D4-0A6CBEFBCC15}"/>
              </a:ext>
            </a:extLst>
          </p:cNvPr>
          <p:cNvCxnSpPr>
            <a:cxnSpLocks/>
          </p:cNvCxnSpPr>
          <p:nvPr/>
        </p:nvCxnSpPr>
        <p:spPr>
          <a:xfrm>
            <a:off x="1209082" y="2486286"/>
            <a:ext cx="779375" cy="0"/>
          </a:xfrm>
          <a:prstGeom prst="straightConnector1">
            <a:avLst/>
          </a:prstGeom>
          <a:ln w="63500" cmpd="sng">
            <a:solidFill>
              <a:srgbClr val="C00000"/>
            </a:solidFill>
            <a:prstDash val="sysDash"/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felt 70">
            <a:extLst>
              <a:ext uri="{FF2B5EF4-FFF2-40B4-BE49-F238E27FC236}">
                <a16:creationId xmlns:a16="http://schemas.microsoft.com/office/drawing/2014/main" id="{BC46AB08-3E93-452B-029B-16B601E848AD}"/>
              </a:ext>
            </a:extLst>
          </p:cNvPr>
          <p:cNvSpPr txBox="1"/>
          <p:nvPr/>
        </p:nvSpPr>
        <p:spPr>
          <a:xfrm>
            <a:off x="1351986" y="194105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>
                <a:solidFill>
                  <a:srgbClr val="C00000"/>
                </a:solidFill>
                <a:latin typeface="AmpleSoundTab" panose="02000500000000000000" pitchFamily="2" charset="0"/>
              </a:rPr>
              <a:t>ν</a:t>
            </a:r>
            <a:endParaRPr lang="da-DK" sz="3200" b="1" dirty="0">
              <a:solidFill>
                <a:srgbClr val="C00000"/>
              </a:solidFill>
              <a:latin typeface="AmpleSoundTab" panose="02000500000000000000" pitchFamily="2" charset="0"/>
            </a:endParaRPr>
          </a:p>
        </p:txBody>
      </p:sp>
      <p:cxnSp>
        <p:nvCxnSpPr>
          <p:cNvPr id="74" name="Lige pilforbindelse 73">
            <a:extLst>
              <a:ext uri="{FF2B5EF4-FFF2-40B4-BE49-F238E27FC236}">
                <a16:creationId xmlns:a16="http://schemas.microsoft.com/office/drawing/2014/main" id="{0F469273-C562-D4A1-D59E-CD0B9D32A56D}"/>
              </a:ext>
            </a:extLst>
          </p:cNvPr>
          <p:cNvCxnSpPr>
            <a:cxnSpLocks/>
          </p:cNvCxnSpPr>
          <p:nvPr/>
        </p:nvCxnSpPr>
        <p:spPr>
          <a:xfrm>
            <a:off x="1821543" y="5363029"/>
            <a:ext cx="1578068" cy="0"/>
          </a:xfrm>
          <a:prstGeom prst="straightConnector1">
            <a:avLst/>
          </a:prstGeom>
          <a:ln w="63500" cmpd="sng">
            <a:solidFill>
              <a:srgbClr val="C00000"/>
            </a:solidFill>
            <a:prstDash val="sysDash"/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kstfelt 74">
            <a:extLst>
              <a:ext uri="{FF2B5EF4-FFF2-40B4-BE49-F238E27FC236}">
                <a16:creationId xmlns:a16="http://schemas.microsoft.com/office/drawing/2014/main" id="{2491A08D-0BB2-D6BE-88A3-AD64267A1710}"/>
              </a:ext>
            </a:extLst>
          </p:cNvPr>
          <p:cNvSpPr txBox="1"/>
          <p:nvPr/>
        </p:nvSpPr>
        <p:spPr>
          <a:xfrm>
            <a:off x="2334279" y="52528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>
                <a:solidFill>
                  <a:srgbClr val="C00000"/>
                </a:solidFill>
                <a:latin typeface="AmpleSoundTab" panose="02000500000000000000" pitchFamily="2" charset="0"/>
              </a:rPr>
              <a:t>ν</a:t>
            </a:r>
            <a:endParaRPr lang="da-DK" sz="3200" b="1" dirty="0">
              <a:solidFill>
                <a:srgbClr val="C00000"/>
              </a:solidFill>
              <a:latin typeface="AmpleSoundTab" panose="02000500000000000000" pitchFamily="2" charset="0"/>
            </a:endParaRPr>
          </a:p>
        </p:txBody>
      </p:sp>
      <p:cxnSp>
        <p:nvCxnSpPr>
          <p:cNvPr id="77" name="Lige pilforbindelse 76">
            <a:extLst>
              <a:ext uri="{FF2B5EF4-FFF2-40B4-BE49-F238E27FC236}">
                <a16:creationId xmlns:a16="http://schemas.microsoft.com/office/drawing/2014/main" id="{DB6ADF2C-0FEB-8C91-E175-751DE56794EF}"/>
              </a:ext>
            </a:extLst>
          </p:cNvPr>
          <p:cNvCxnSpPr>
            <a:cxnSpLocks/>
          </p:cNvCxnSpPr>
          <p:nvPr/>
        </p:nvCxnSpPr>
        <p:spPr>
          <a:xfrm>
            <a:off x="7750629" y="5355530"/>
            <a:ext cx="1528408" cy="0"/>
          </a:xfrm>
          <a:prstGeom prst="straightConnector1">
            <a:avLst/>
          </a:prstGeom>
          <a:ln w="63500" cmpd="sng">
            <a:solidFill>
              <a:srgbClr val="C00000"/>
            </a:solidFill>
            <a:prstDash val="sysDash"/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kstfelt 77">
            <a:extLst>
              <a:ext uri="{FF2B5EF4-FFF2-40B4-BE49-F238E27FC236}">
                <a16:creationId xmlns:a16="http://schemas.microsoft.com/office/drawing/2014/main" id="{A51DA538-29AC-2A60-0453-6DB128D3F387}"/>
              </a:ext>
            </a:extLst>
          </p:cNvPr>
          <p:cNvSpPr txBox="1"/>
          <p:nvPr/>
        </p:nvSpPr>
        <p:spPr>
          <a:xfrm>
            <a:off x="8213705" y="524536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>
                <a:solidFill>
                  <a:srgbClr val="C00000"/>
                </a:solidFill>
                <a:latin typeface="AmpleSoundTab" panose="02000500000000000000" pitchFamily="2" charset="0"/>
              </a:rPr>
              <a:t>ν</a:t>
            </a:r>
            <a:endParaRPr lang="da-DK" sz="3200" b="1" dirty="0">
              <a:solidFill>
                <a:srgbClr val="C00000"/>
              </a:solidFill>
              <a:latin typeface="AmpleSoundTab" panose="02000500000000000000" pitchFamily="2" charset="0"/>
            </a:endParaRPr>
          </a:p>
        </p:txBody>
      </p:sp>
      <p:cxnSp>
        <p:nvCxnSpPr>
          <p:cNvPr id="81" name="Lige pilforbindelse 80">
            <a:extLst>
              <a:ext uri="{FF2B5EF4-FFF2-40B4-BE49-F238E27FC236}">
                <a16:creationId xmlns:a16="http://schemas.microsoft.com/office/drawing/2014/main" id="{3E87116E-59EB-BC25-F988-EE1FC1DB8D71}"/>
              </a:ext>
            </a:extLst>
          </p:cNvPr>
          <p:cNvCxnSpPr>
            <a:cxnSpLocks/>
          </p:cNvCxnSpPr>
          <p:nvPr/>
        </p:nvCxnSpPr>
        <p:spPr>
          <a:xfrm>
            <a:off x="7126514" y="2488664"/>
            <a:ext cx="3655439" cy="0"/>
          </a:xfrm>
          <a:prstGeom prst="straightConnector1">
            <a:avLst/>
          </a:prstGeom>
          <a:ln w="63500" cmpd="sng">
            <a:solidFill>
              <a:srgbClr val="C00000"/>
            </a:solidFill>
            <a:prstDash val="sysDash"/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kstfelt 81">
            <a:extLst>
              <a:ext uri="{FF2B5EF4-FFF2-40B4-BE49-F238E27FC236}">
                <a16:creationId xmlns:a16="http://schemas.microsoft.com/office/drawing/2014/main" id="{5017D148-66B5-25F3-2F75-8EB20F851BCF}"/>
              </a:ext>
            </a:extLst>
          </p:cNvPr>
          <p:cNvSpPr txBox="1"/>
          <p:nvPr/>
        </p:nvSpPr>
        <p:spPr>
          <a:xfrm>
            <a:off x="9716621" y="23784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>
                <a:solidFill>
                  <a:srgbClr val="C00000"/>
                </a:solidFill>
                <a:latin typeface="AmpleSoundTab" panose="02000500000000000000" pitchFamily="2" charset="0"/>
              </a:rPr>
              <a:t>ν</a:t>
            </a:r>
            <a:endParaRPr lang="da-DK" sz="3200" b="1" dirty="0">
              <a:solidFill>
                <a:srgbClr val="C00000"/>
              </a:solidFill>
              <a:latin typeface="AmpleSoundTab" panose="02000500000000000000" pitchFamily="2" charset="0"/>
            </a:endParaRPr>
          </a:p>
        </p:txBody>
      </p:sp>
      <p:sp>
        <p:nvSpPr>
          <p:cNvPr id="85" name="Tekstfelt 84">
            <a:extLst>
              <a:ext uri="{FF2B5EF4-FFF2-40B4-BE49-F238E27FC236}">
                <a16:creationId xmlns:a16="http://schemas.microsoft.com/office/drawing/2014/main" id="{FD3D1167-2C31-2CDF-B9D4-97F0533C57C9}"/>
              </a:ext>
            </a:extLst>
          </p:cNvPr>
          <p:cNvSpPr txBox="1"/>
          <p:nvPr/>
        </p:nvSpPr>
        <p:spPr>
          <a:xfrm>
            <a:off x="1398017" y="3288777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endParaRPr lang="da-DK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4D471754-63CE-7EDD-0F3A-22E2F7797757}"/>
              </a:ext>
            </a:extLst>
          </p:cNvPr>
          <p:cNvSpPr txBox="1"/>
          <p:nvPr/>
        </p:nvSpPr>
        <p:spPr>
          <a:xfrm>
            <a:off x="7312909" y="3288777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endParaRPr lang="da-DK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kstfelt 86">
            <a:extLst>
              <a:ext uri="{FF2B5EF4-FFF2-40B4-BE49-F238E27FC236}">
                <a16:creationId xmlns:a16="http://schemas.microsoft.com/office/drawing/2014/main" id="{C711E1F9-4E28-C91A-1AC1-1625DF5999C6}"/>
              </a:ext>
            </a:extLst>
          </p:cNvPr>
          <p:cNvSpPr txBox="1"/>
          <p:nvPr/>
        </p:nvSpPr>
        <p:spPr>
          <a:xfrm>
            <a:off x="10845402" y="3288777"/>
            <a:ext cx="3417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da-DK" sz="25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8" name="Tekstfelt 87">
            <a:extLst>
              <a:ext uri="{FF2B5EF4-FFF2-40B4-BE49-F238E27FC236}">
                <a16:creationId xmlns:a16="http://schemas.microsoft.com/office/drawing/2014/main" id="{609DA2C0-AC1E-7CFA-5AB6-FBC3FFCE3A0B}"/>
              </a:ext>
            </a:extLst>
          </p:cNvPr>
          <p:cNvSpPr txBox="1"/>
          <p:nvPr/>
        </p:nvSpPr>
        <p:spPr>
          <a:xfrm>
            <a:off x="4966484" y="3288777"/>
            <a:ext cx="3417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da-DK" sz="25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Rektangel: afrundede hjørner 89">
            <a:extLst>
              <a:ext uri="{FF2B5EF4-FFF2-40B4-BE49-F238E27FC236}">
                <a16:creationId xmlns:a16="http://schemas.microsoft.com/office/drawing/2014/main" id="{7DABE4CC-EF0A-AFFB-555C-4372C1C550F1}"/>
              </a:ext>
            </a:extLst>
          </p:cNvPr>
          <p:cNvSpPr/>
          <p:nvPr/>
        </p:nvSpPr>
        <p:spPr>
          <a:xfrm rot="5400000">
            <a:off x="5589070" y="1434512"/>
            <a:ext cx="406399" cy="406400"/>
          </a:xfrm>
          <a:prstGeom prst="roundRect">
            <a:avLst/>
          </a:prstGeom>
          <a:gradFill flip="none" rotWithShape="1">
            <a:gsLst>
              <a:gs pos="0">
                <a:srgbClr val="ED7A2B"/>
              </a:gs>
              <a:gs pos="50000">
                <a:srgbClr val="ED7A2B">
                  <a:tint val="44500"/>
                  <a:satMod val="160000"/>
                </a:srgbClr>
              </a:gs>
              <a:gs pos="100000">
                <a:srgbClr val="ED7A2B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1" name="Tekstfelt 90">
            <a:extLst>
              <a:ext uri="{FF2B5EF4-FFF2-40B4-BE49-F238E27FC236}">
                <a16:creationId xmlns:a16="http://schemas.microsoft.com/office/drawing/2014/main" id="{F199F5E8-7E4E-9BA3-B269-66983704D1E9}"/>
              </a:ext>
            </a:extLst>
          </p:cNvPr>
          <p:cNvSpPr txBox="1"/>
          <p:nvPr/>
        </p:nvSpPr>
        <p:spPr>
          <a:xfrm>
            <a:off x="6018576" y="911292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IceCube</a:t>
            </a:r>
            <a:endParaRPr lang="da-DK" sz="2800" b="1" dirty="0"/>
          </a:p>
        </p:txBody>
      </p:sp>
      <p:sp>
        <p:nvSpPr>
          <p:cNvPr id="92" name="Rektangel: afrundede hjørner 91">
            <a:extLst>
              <a:ext uri="{FF2B5EF4-FFF2-40B4-BE49-F238E27FC236}">
                <a16:creationId xmlns:a16="http://schemas.microsoft.com/office/drawing/2014/main" id="{D7663A4A-3869-EB34-2914-8F483E126F6A}"/>
              </a:ext>
            </a:extLst>
          </p:cNvPr>
          <p:cNvSpPr/>
          <p:nvPr/>
        </p:nvSpPr>
        <p:spPr>
          <a:xfrm>
            <a:off x="5589457" y="920675"/>
            <a:ext cx="406399" cy="406400"/>
          </a:xfrm>
          <a:prstGeom prst="roundRect">
            <a:avLst/>
          </a:prstGeom>
          <a:gradFill flip="none" rotWithShape="1">
            <a:gsLst>
              <a:gs pos="0">
                <a:srgbClr val="19C3FF">
                  <a:tint val="66000"/>
                  <a:satMod val="160000"/>
                </a:srgbClr>
              </a:gs>
              <a:gs pos="50000">
                <a:srgbClr val="19C3FF">
                  <a:tint val="44500"/>
                  <a:satMod val="160000"/>
                </a:srgbClr>
              </a:gs>
              <a:gs pos="100000">
                <a:srgbClr val="19C3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3" name="Tekstfelt 92">
            <a:extLst>
              <a:ext uri="{FF2B5EF4-FFF2-40B4-BE49-F238E27FC236}">
                <a16:creationId xmlns:a16="http://schemas.microsoft.com/office/drawing/2014/main" id="{4DE166EF-3C21-6844-E277-84D99B85CFC2}"/>
              </a:ext>
            </a:extLst>
          </p:cNvPr>
          <p:cNvSpPr txBox="1"/>
          <p:nvPr/>
        </p:nvSpPr>
        <p:spPr>
          <a:xfrm>
            <a:off x="5994526" y="1423666"/>
            <a:ext cx="1010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ARCA</a:t>
            </a:r>
            <a:endParaRPr lang="da-DK" sz="2800" b="1" dirty="0"/>
          </a:p>
        </p:txBody>
      </p:sp>
    </p:spTree>
    <p:extLst>
      <p:ext uri="{BB962C8B-B14F-4D97-AF65-F5344CB8AC3E}">
        <p14:creationId xmlns:p14="http://schemas.microsoft.com/office/powerpoint/2010/main" val="373961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93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AmpleSoundTab</vt:lpstr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Simon Hilding-Nørkjær</dc:creator>
  <cp:lastModifiedBy>Simon Hilding-Nørkjær</cp:lastModifiedBy>
  <cp:revision>1</cp:revision>
  <dcterms:created xsi:type="dcterms:W3CDTF">2024-02-27T19:20:22Z</dcterms:created>
  <dcterms:modified xsi:type="dcterms:W3CDTF">2024-02-27T19:27:48Z</dcterms:modified>
</cp:coreProperties>
</file>