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1" r:id="rId2"/>
  </p:sldMasterIdLst>
  <p:notesMasterIdLst>
    <p:notesMasterId r:id="rId8"/>
  </p:notesMasterIdLst>
  <p:handoutMasterIdLst>
    <p:handoutMasterId r:id="rId9"/>
  </p:handoutMasterIdLst>
  <p:sldIdLst>
    <p:sldId id="599" r:id="rId3"/>
    <p:sldId id="600" r:id="rId4"/>
    <p:sldId id="601" r:id="rId5"/>
    <p:sldId id="603" r:id="rId6"/>
    <p:sldId id="602" r:id="rId7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4C6672-AA9B-4A5F-9CED-1D202A04B085}">
          <p14:sldIdLst>
            <p14:sldId id="599"/>
            <p14:sldId id="600"/>
            <p14:sldId id="601"/>
            <p14:sldId id="603"/>
            <p14:sldId id="6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860">
          <p15:clr>
            <a:srgbClr val="A4A3A4"/>
          </p15:clr>
        </p15:guide>
        <p15:guide id="4" orient="horz" pos="688">
          <p15:clr>
            <a:srgbClr val="A4A3A4"/>
          </p15:clr>
        </p15:guide>
        <p15:guide id="5" pos="3782">
          <p15:clr>
            <a:srgbClr val="A4A3A4"/>
          </p15:clr>
        </p15:guide>
        <p15:guide id="6" pos="49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0C44"/>
    <a:srgbClr val="FFFFFF"/>
    <a:srgbClr val="D9D9D9"/>
    <a:srgbClr val="006BB6"/>
    <a:srgbClr val="404040"/>
    <a:srgbClr val="A1A1A1"/>
    <a:srgbClr val="949494"/>
    <a:srgbClr val="0092F6"/>
    <a:srgbClr val="ED1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79201" autoAdjust="0"/>
  </p:normalViewPr>
  <p:slideViewPr>
    <p:cSldViewPr snapToGrid="0">
      <p:cViewPr varScale="1">
        <p:scale>
          <a:sx n="96" d="100"/>
          <a:sy n="96" d="100"/>
        </p:scale>
        <p:origin x="176" y="264"/>
      </p:cViewPr>
      <p:guideLst>
        <p:guide orient="horz" pos="2160"/>
        <p:guide pos="3839"/>
        <p:guide orient="horz" pos="1860"/>
        <p:guide orient="horz" pos="688"/>
        <p:guide pos="3782"/>
        <p:guide pos="49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26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81038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9749" y="4415791"/>
            <a:ext cx="6139264" cy="4183380"/>
          </a:xfrm>
        </p:spPr>
        <p:txBody>
          <a:bodyPr/>
          <a:lstStyle/>
          <a:p>
            <a:endParaRPr lang="en-US" sz="1200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57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73736" y="137160"/>
            <a:ext cx="637822" cy="1445032"/>
            <a:chOff x="7200901" y="1314451"/>
            <a:chExt cx="1936749" cy="4387850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5372100" y="887675"/>
            <a:ext cx="1444624" cy="3272900"/>
            <a:chOff x="7200901" y="1314451"/>
            <a:chExt cx="1936749" cy="4387850"/>
          </a:xfrm>
        </p:grpSpPr>
        <p:sp>
          <p:nvSpPr>
            <p:cNvPr id="2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139040" y="1264534"/>
            <a:ext cx="1910744" cy="4328932"/>
            <a:chOff x="7200901" y="1314451"/>
            <a:chExt cx="1936749" cy="438785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73736" y="137160"/>
            <a:ext cx="637822" cy="1445032"/>
            <a:chOff x="7200901" y="1314451"/>
            <a:chExt cx="1936749" cy="4387850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  <a:buFont typeface="Helvetica" panose="020B0604020202020204" pitchFamily="34" charset="0"/>
              <a:buChar char="​"/>
            </a:pPr>
            <a:endParaRPr dirty="0">
              <a:solidFill>
                <a:prstClr val="white"/>
              </a:solidFill>
            </a:endParaRPr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5372100" y="887675"/>
            <a:ext cx="1444624" cy="3272900"/>
            <a:chOff x="7200901" y="1314451"/>
            <a:chExt cx="1936749" cy="4387850"/>
          </a:xfrm>
        </p:grpSpPr>
        <p:sp>
          <p:nvSpPr>
            <p:cNvPr id="2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/>
              </a:buClr>
              <a:buFont typeface="Helvetica 25 UltraLight" pitchFamily="34" charset="0"/>
              <a:buNone/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prstClr val="white"/>
              </a:buClr>
              <a:buFont typeface="Helvetica" panose="020B0604020202020204" pitchFamily="34" charset="0"/>
              <a:buChar char="​"/>
            </a:pPr>
            <a:endParaRPr dirty="0">
              <a:solidFill>
                <a:prstClr val="white"/>
              </a:solidFill>
            </a:endParaRPr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Presenter Name</a:t>
            </a:r>
          </a:p>
          <a:p>
            <a:pPr lvl="1"/>
            <a:r>
              <a:rPr lang="en-US" dirty="0" smtClean="0"/>
              <a:t>Title,</a:t>
            </a:r>
          </a:p>
          <a:p>
            <a:pPr lvl="1"/>
            <a:r>
              <a:rPr lang="en-US" dirty="0" smtClean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91957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4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6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3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4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One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Two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Three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Four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6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Quote attribute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7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large statement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1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4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4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 smtClean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0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7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5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3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0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6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5139040" y="1264534"/>
            <a:ext cx="1910744" cy="4328932"/>
            <a:chOff x="7200901" y="1314451"/>
            <a:chExt cx="1936749" cy="438785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6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One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Two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Three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Four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 smtClean="0"/>
              <a:t>Agenda Item Five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Quote attribute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Insert large statement here.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theme" Target="../theme/theme2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7012" y="462170"/>
            <a:ext cx="11734800" cy="60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[NBA Player clustering based on defensive metrics]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7012" y="5802796"/>
            <a:ext cx="11734800" cy="6062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[</a:t>
            </a:r>
            <a:r>
              <a:rPr lang="en-US" altLang="zh-CN" dirty="0" smtClean="0"/>
              <a:t>4data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227012" y="430322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[Approach]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392177"/>
            <a:ext cx="11734800" cy="5084823"/>
          </a:xfrm>
        </p:spPr>
        <p:txBody>
          <a:bodyPr/>
          <a:lstStyle/>
          <a:p>
            <a:r>
              <a:rPr lang="en-US" dirty="0" smtClean="0"/>
              <a:t>Come up with defensive metrics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 players based on these metrics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if elite defending teams share the same building 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173506" y="1972235"/>
            <a:ext cx="609600" cy="914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173506" y="3934588"/>
            <a:ext cx="609600" cy="914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[Variable selection and graphs]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27012" y="1905000"/>
            <a:ext cx="4649788" cy="4572000"/>
          </a:xfrm>
        </p:spPr>
        <p:txBody>
          <a:bodyPr/>
          <a:lstStyle/>
          <a:p>
            <a:r>
              <a:rPr lang="en-US" dirty="0" smtClean="0"/>
              <a:t>Variables: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Defensive rebound defer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Percent contesting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Defensive rebound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Minutes played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Steal rate</a:t>
            </a:r>
          </a:p>
          <a:p>
            <a:pPr>
              <a:lnSpc>
                <a:spcPts val="3760"/>
              </a:lnSpc>
            </a:pPr>
            <a:r>
              <a:rPr lang="en-US" sz="2800" dirty="0" smtClean="0"/>
              <a:t>Block rate</a:t>
            </a:r>
          </a:p>
          <a:p>
            <a:endParaRPr lang="en-US" dirty="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67" y="2262679"/>
            <a:ext cx="6714037" cy="385664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[Findings: Kings vs Spurs]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808837"/>
              </p:ext>
            </p:extLst>
          </p:nvPr>
        </p:nvGraphicFramePr>
        <p:xfrm>
          <a:off x="227012" y="1457888"/>
          <a:ext cx="11734800" cy="119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741"/>
                <a:gridCol w="1983179"/>
                <a:gridCol w="2346960"/>
                <a:gridCol w="2346960"/>
                <a:gridCol w="2346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7865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# of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% on winning 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9792"/>
              </p:ext>
            </p:extLst>
          </p:nvPr>
        </p:nvGraphicFramePr>
        <p:xfrm>
          <a:off x="5842836" y="2753886"/>
          <a:ext cx="4199572" cy="229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708"/>
                <a:gridCol w="1147864"/>
              </a:tblGrid>
              <a:tr h="420470">
                <a:tc>
                  <a:txBody>
                    <a:bodyPr/>
                    <a:lstStyle/>
                    <a:p>
                      <a:r>
                        <a:rPr lang="en-US" dirty="0" smtClean="0"/>
                        <a:t>Top minute played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94493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Kawhi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Leonard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LaMarcus</a:t>
                      </a:r>
                      <a:r>
                        <a:rPr lang="en-US" dirty="0" smtClean="0"/>
                        <a:t> Aldridge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Tony Parker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 smtClean="0"/>
                        <a:t>Danny 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 Duncan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08" y="5164156"/>
            <a:ext cx="8597900" cy="1511300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310"/>
              </p:ext>
            </p:extLst>
          </p:nvPr>
        </p:nvGraphicFramePr>
        <p:xfrm>
          <a:off x="1444508" y="2778257"/>
          <a:ext cx="4199572" cy="228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708"/>
                <a:gridCol w="1147864"/>
              </a:tblGrid>
              <a:tr h="420470">
                <a:tc>
                  <a:txBody>
                    <a:bodyPr/>
                    <a:lstStyle/>
                    <a:p>
                      <a:r>
                        <a:rPr lang="en-US" dirty="0" smtClean="0"/>
                        <a:t>Top minute played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9449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Rajon Rondo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DeMarcus</a:t>
                      </a:r>
                      <a:r>
                        <a:rPr lang="en-US" baseline="0" dirty="0" smtClean="0"/>
                        <a:t> Cousins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Rudy Gay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 smtClean="0"/>
                        <a:t>Darren Collison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94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Omri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Casspi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1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84487" y="417443"/>
            <a:ext cx="11117943" cy="636105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>
              <a:solidFill>
                <a:srgbClr val="006B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[Future improvements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4 groups of defenders were identified.</a:t>
            </a:r>
          </a:p>
          <a:p>
            <a:r>
              <a:rPr lang="en-US" dirty="0" smtClean="0"/>
              <a:t>Each group had its characteristics.</a:t>
            </a:r>
          </a:p>
          <a:p>
            <a:r>
              <a:rPr lang="en-US" dirty="0" smtClean="0"/>
              <a:t>Winning team </a:t>
            </a:r>
          </a:p>
          <a:p>
            <a:endParaRPr lang="en-US" dirty="0"/>
          </a:p>
          <a:p>
            <a:r>
              <a:rPr lang="en-US" dirty="0" smtClean="0"/>
              <a:t>Need to standardize metrics better. </a:t>
            </a:r>
          </a:p>
          <a:p>
            <a:r>
              <a:rPr lang="en-US" dirty="0" smtClean="0"/>
              <a:t>Need to take offensive stats into consideration as well.</a:t>
            </a:r>
          </a:p>
          <a:p>
            <a:r>
              <a:rPr lang="en-US" dirty="0" smtClean="0"/>
              <a:t>Use spatial data to try to re-create what </a:t>
            </a:r>
            <a:r>
              <a:rPr lang="en-US" b="1" dirty="0" smtClean="0"/>
              <a:t>exactly</a:t>
            </a:r>
            <a:r>
              <a:rPr lang="en-US" dirty="0" smtClean="0"/>
              <a:t> happened on court.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590476" y="5655881"/>
            <a:ext cx="440202" cy="1032539"/>
            <a:chOff x="7200901" y="1314451"/>
            <a:chExt cx="1936749" cy="4387850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2488" y="1316038"/>
              <a:ext cx="1935162" cy="43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200901" y="1314451"/>
              <a:ext cx="1935162" cy="4387850"/>
            </a:xfrm>
            <a:custGeom>
              <a:avLst/>
              <a:gdLst>
                <a:gd name="T0" fmla="*/ 1800 w 2268"/>
                <a:gd name="T1" fmla="*/ 5010 h 5141"/>
                <a:gd name="T2" fmla="*/ 1830 w 2268"/>
                <a:gd name="T3" fmla="*/ 4576 h 5141"/>
                <a:gd name="T4" fmla="*/ 1826 w 2268"/>
                <a:gd name="T5" fmla="*/ 4500 h 5141"/>
                <a:gd name="T6" fmla="*/ 1820 w 2268"/>
                <a:gd name="T7" fmla="*/ 4083 h 5141"/>
                <a:gd name="T8" fmla="*/ 1626 w 2268"/>
                <a:gd name="T9" fmla="*/ 3403 h 5141"/>
                <a:gd name="T10" fmla="*/ 1363 w 2268"/>
                <a:gd name="T11" fmla="*/ 2471 h 5141"/>
                <a:gd name="T12" fmla="*/ 1268 w 2268"/>
                <a:gd name="T13" fmla="*/ 2024 h 5141"/>
                <a:gd name="T14" fmla="*/ 1188 w 2268"/>
                <a:gd name="T15" fmla="*/ 1880 h 5141"/>
                <a:gd name="T16" fmla="*/ 1465 w 2268"/>
                <a:gd name="T17" fmla="*/ 1483 h 5141"/>
                <a:gd name="T18" fmla="*/ 1718 w 2268"/>
                <a:gd name="T19" fmla="*/ 2281 h 5141"/>
                <a:gd name="T20" fmla="*/ 1804 w 2268"/>
                <a:gd name="T21" fmla="*/ 2996 h 5141"/>
                <a:gd name="T22" fmla="*/ 2142 w 2268"/>
                <a:gd name="T23" fmla="*/ 4608 h 5141"/>
                <a:gd name="T24" fmla="*/ 125 w 2268"/>
                <a:gd name="T25" fmla="*/ 4608 h 5141"/>
                <a:gd name="T26" fmla="*/ 532 w 2268"/>
                <a:gd name="T27" fmla="*/ 126 h 5141"/>
                <a:gd name="T28" fmla="*/ 1063 w 2268"/>
                <a:gd name="T29" fmla="*/ 418 h 5141"/>
                <a:gd name="T30" fmla="*/ 1048 w 2268"/>
                <a:gd name="T31" fmla="*/ 572 h 5141"/>
                <a:gd name="T32" fmla="*/ 838 w 2268"/>
                <a:gd name="T33" fmla="*/ 807 h 5141"/>
                <a:gd name="T34" fmla="*/ 342 w 2268"/>
                <a:gd name="T35" fmla="*/ 1303 h 5141"/>
                <a:gd name="T36" fmla="*/ 164 w 2268"/>
                <a:gd name="T37" fmla="*/ 1833 h 5141"/>
                <a:gd name="T38" fmla="*/ 368 w 2268"/>
                <a:gd name="T39" fmla="*/ 1992 h 5141"/>
                <a:gd name="T40" fmla="*/ 247 w 2268"/>
                <a:gd name="T41" fmla="*/ 2342 h 5141"/>
                <a:gd name="T42" fmla="*/ 564 w 2268"/>
                <a:gd name="T43" fmla="*/ 2913 h 5141"/>
                <a:gd name="T44" fmla="*/ 1055 w 2268"/>
                <a:gd name="T45" fmla="*/ 3585 h 5141"/>
                <a:gd name="T46" fmla="*/ 1548 w 2268"/>
                <a:gd name="T47" fmla="*/ 4079 h 5141"/>
                <a:gd name="T48" fmla="*/ 1683 w 2268"/>
                <a:gd name="T49" fmla="*/ 4530 h 5141"/>
                <a:gd name="T50" fmla="*/ 532 w 2268"/>
                <a:gd name="T51" fmla="*/ 5015 h 5141"/>
                <a:gd name="T52" fmla="*/ 1415 w 2268"/>
                <a:gd name="T53" fmla="*/ 655 h 5141"/>
                <a:gd name="T54" fmla="*/ 1482 w 2268"/>
                <a:gd name="T55" fmla="*/ 498 h 5141"/>
                <a:gd name="T56" fmla="*/ 1347 w 2268"/>
                <a:gd name="T57" fmla="*/ 126 h 5141"/>
                <a:gd name="T58" fmla="*/ 2142 w 2268"/>
                <a:gd name="T59" fmla="*/ 532 h 5141"/>
                <a:gd name="T60" fmla="*/ 2095 w 2268"/>
                <a:gd name="T61" fmla="*/ 2416 h 5141"/>
                <a:gd name="T62" fmla="*/ 1933 w 2268"/>
                <a:gd name="T63" fmla="*/ 2292 h 5141"/>
                <a:gd name="T64" fmla="*/ 1800 w 2268"/>
                <a:gd name="T65" fmla="*/ 1869 h 5141"/>
                <a:gd name="T66" fmla="*/ 1531 w 2268"/>
                <a:gd name="T67" fmla="*/ 1022 h 5141"/>
                <a:gd name="T68" fmla="*/ 1437 w 2268"/>
                <a:gd name="T69" fmla="*/ 942 h 5141"/>
                <a:gd name="T70" fmla="*/ 1305 w 2268"/>
                <a:gd name="T71" fmla="*/ 806 h 5141"/>
                <a:gd name="T72" fmla="*/ 532 w 2268"/>
                <a:gd name="T73" fmla="*/ 0 h 5141"/>
                <a:gd name="T74" fmla="*/ 0 w 2268"/>
                <a:gd name="T75" fmla="*/ 4608 h 5141"/>
                <a:gd name="T76" fmla="*/ 1734 w 2268"/>
                <a:gd name="T77" fmla="*/ 5141 h 5141"/>
                <a:gd name="T78" fmla="*/ 2268 w 2268"/>
                <a:gd name="T79" fmla="*/ 532 h 5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8" h="5141">
                  <a:moveTo>
                    <a:pt x="2142" y="4608"/>
                  </a:moveTo>
                  <a:cubicBezTo>
                    <a:pt x="2142" y="4813"/>
                    <a:pt x="1994" y="4980"/>
                    <a:pt x="1800" y="5010"/>
                  </a:cubicBezTo>
                  <a:cubicBezTo>
                    <a:pt x="1796" y="5010"/>
                    <a:pt x="1796" y="5010"/>
                    <a:pt x="1796" y="5010"/>
                  </a:cubicBezTo>
                  <a:cubicBezTo>
                    <a:pt x="1974" y="4903"/>
                    <a:pt x="1864" y="4697"/>
                    <a:pt x="1830" y="4576"/>
                  </a:cubicBezTo>
                  <a:cubicBezTo>
                    <a:pt x="1827" y="4570"/>
                    <a:pt x="1833" y="4561"/>
                    <a:pt x="1836" y="4555"/>
                  </a:cubicBezTo>
                  <a:cubicBezTo>
                    <a:pt x="1845" y="4538"/>
                    <a:pt x="1826" y="4500"/>
                    <a:pt x="1826" y="4500"/>
                  </a:cubicBezTo>
                  <a:cubicBezTo>
                    <a:pt x="1805" y="4481"/>
                    <a:pt x="1799" y="4381"/>
                    <a:pt x="1787" y="4335"/>
                  </a:cubicBezTo>
                  <a:cubicBezTo>
                    <a:pt x="1768" y="4258"/>
                    <a:pt x="1820" y="4127"/>
                    <a:pt x="1820" y="4083"/>
                  </a:cubicBezTo>
                  <a:cubicBezTo>
                    <a:pt x="1820" y="4038"/>
                    <a:pt x="1787" y="3976"/>
                    <a:pt x="1725" y="3898"/>
                  </a:cubicBezTo>
                  <a:cubicBezTo>
                    <a:pt x="1711" y="3882"/>
                    <a:pt x="1666" y="3500"/>
                    <a:pt x="1626" y="3403"/>
                  </a:cubicBezTo>
                  <a:cubicBezTo>
                    <a:pt x="1571" y="3269"/>
                    <a:pt x="1554" y="3290"/>
                    <a:pt x="1489" y="3132"/>
                  </a:cubicBezTo>
                  <a:cubicBezTo>
                    <a:pt x="1438" y="3019"/>
                    <a:pt x="1478" y="2854"/>
                    <a:pt x="1363" y="2471"/>
                  </a:cubicBezTo>
                  <a:cubicBezTo>
                    <a:pt x="1364" y="2472"/>
                    <a:pt x="1389" y="2447"/>
                    <a:pt x="1389" y="2447"/>
                  </a:cubicBezTo>
                  <a:cubicBezTo>
                    <a:pt x="1389" y="2447"/>
                    <a:pt x="1298" y="2115"/>
                    <a:pt x="1268" y="2024"/>
                  </a:cubicBezTo>
                  <a:cubicBezTo>
                    <a:pt x="1238" y="1933"/>
                    <a:pt x="1186" y="1926"/>
                    <a:pt x="1186" y="1926"/>
                  </a:cubicBezTo>
                  <a:cubicBezTo>
                    <a:pt x="1186" y="1926"/>
                    <a:pt x="1186" y="1889"/>
                    <a:pt x="1188" y="1880"/>
                  </a:cubicBezTo>
                  <a:cubicBezTo>
                    <a:pt x="1193" y="1865"/>
                    <a:pt x="1299" y="1587"/>
                    <a:pt x="1308" y="1579"/>
                  </a:cubicBezTo>
                  <a:cubicBezTo>
                    <a:pt x="1308" y="1572"/>
                    <a:pt x="1462" y="1468"/>
                    <a:pt x="1465" y="1483"/>
                  </a:cubicBezTo>
                  <a:cubicBezTo>
                    <a:pt x="1478" y="1551"/>
                    <a:pt x="1537" y="1896"/>
                    <a:pt x="1562" y="1952"/>
                  </a:cubicBezTo>
                  <a:cubicBezTo>
                    <a:pt x="1588" y="2007"/>
                    <a:pt x="1677" y="2176"/>
                    <a:pt x="1718" y="2281"/>
                  </a:cubicBezTo>
                  <a:cubicBezTo>
                    <a:pt x="1559" y="2319"/>
                    <a:pt x="1441" y="2463"/>
                    <a:pt x="1441" y="2634"/>
                  </a:cubicBezTo>
                  <a:cubicBezTo>
                    <a:pt x="1441" y="2834"/>
                    <a:pt x="1603" y="2996"/>
                    <a:pt x="1804" y="2996"/>
                  </a:cubicBezTo>
                  <a:cubicBezTo>
                    <a:pt x="1957" y="2996"/>
                    <a:pt x="2089" y="2902"/>
                    <a:pt x="2142" y="2768"/>
                  </a:cubicBezTo>
                  <a:lnTo>
                    <a:pt x="2142" y="4608"/>
                  </a:lnTo>
                  <a:close/>
                  <a:moveTo>
                    <a:pt x="532" y="5015"/>
                  </a:moveTo>
                  <a:cubicBezTo>
                    <a:pt x="307" y="5015"/>
                    <a:pt x="125" y="4833"/>
                    <a:pt x="125" y="4608"/>
                  </a:cubicBezTo>
                  <a:cubicBezTo>
                    <a:pt x="125" y="532"/>
                    <a:pt x="125" y="532"/>
                    <a:pt x="125" y="532"/>
                  </a:cubicBezTo>
                  <a:cubicBezTo>
                    <a:pt x="125" y="308"/>
                    <a:pt x="307" y="126"/>
                    <a:pt x="532" y="126"/>
                  </a:cubicBezTo>
                  <a:cubicBezTo>
                    <a:pt x="1219" y="126"/>
                    <a:pt x="1219" y="126"/>
                    <a:pt x="1219" y="126"/>
                  </a:cubicBezTo>
                  <a:cubicBezTo>
                    <a:pt x="1086" y="176"/>
                    <a:pt x="1068" y="234"/>
                    <a:pt x="1063" y="418"/>
                  </a:cubicBezTo>
                  <a:cubicBezTo>
                    <a:pt x="1040" y="420"/>
                    <a:pt x="993" y="399"/>
                    <a:pt x="1009" y="511"/>
                  </a:cubicBezTo>
                  <a:cubicBezTo>
                    <a:pt x="1009" y="511"/>
                    <a:pt x="1018" y="585"/>
                    <a:pt x="1048" y="572"/>
                  </a:cubicBezTo>
                  <a:cubicBezTo>
                    <a:pt x="1019" y="769"/>
                    <a:pt x="1053" y="784"/>
                    <a:pt x="849" y="793"/>
                  </a:cubicBezTo>
                  <a:cubicBezTo>
                    <a:pt x="838" y="807"/>
                    <a:pt x="838" y="807"/>
                    <a:pt x="838" y="807"/>
                  </a:cubicBezTo>
                  <a:cubicBezTo>
                    <a:pt x="635" y="827"/>
                    <a:pt x="571" y="801"/>
                    <a:pt x="400" y="1151"/>
                  </a:cubicBezTo>
                  <a:cubicBezTo>
                    <a:pt x="400" y="1151"/>
                    <a:pt x="355" y="1259"/>
                    <a:pt x="342" y="1303"/>
                  </a:cubicBezTo>
                  <a:cubicBezTo>
                    <a:pt x="300" y="1392"/>
                    <a:pt x="197" y="1588"/>
                    <a:pt x="166" y="1714"/>
                  </a:cubicBezTo>
                  <a:cubicBezTo>
                    <a:pt x="156" y="1757"/>
                    <a:pt x="137" y="1771"/>
                    <a:pt x="164" y="1833"/>
                  </a:cubicBezTo>
                  <a:cubicBezTo>
                    <a:pt x="204" y="1922"/>
                    <a:pt x="138" y="1946"/>
                    <a:pt x="368" y="1939"/>
                  </a:cubicBezTo>
                  <a:cubicBezTo>
                    <a:pt x="368" y="1992"/>
                    <a:pt x="368" y="1992"/>
                    <a:pt x="368" y="1992"/>
                  </a:cubicBezTo>
                  <a:cubicBezTo>
                    <a:pt x="368" y="1992"/>
                    <a:pt x="307" y="2045"/>
                    <a:pt x="294" y="2077"/>
                  </a:cubicBezTo>
                  <a:cubicBezTo>
                    <a:pt x="281" y="2108"/>
                    <a:pt x="245" y="2268"/>
                    <a:pt x="247" y="2342"/>
                  </a:cubicBezTo>
                  <a:cubicBezTo>
                    <a:pt x="251" y="2538"/>
                    <a:pt x="411" y="2702"/>
                    <a:pt x="459" y="2898"/>
                  </a:cubicBezTo>
                  <a:cubicBezTo>
                    <a:pt x="564" y="2913"/>
                    <a:pt x="564" y="2913"/>
                    <a:pt x="564" y="2913"/>
                  </a:cubicBezTo>
                  <a:cubicBezTo>
                    <a:pt x="624" y="3049"/>
                    <a:pt x="885" y="3417"/>
                    <a:pt x="938" y="3466"/>
                  </a:cubicBezTo>
                  <a:cubicBezTo>
                    <a:pt x="951" y="3500"/>
                    <a:pt x="1016" y="3542"/>
                    <a:pt x="1055" y="3585"/>
                  </a:cubicBezTo>
                  <a:cubicBezTo>
                    <a:pt x="1086" y="3615"/>
                    <a:pt x="1274" y="3820"/>
                    <a:pt x="1494" y="3947"/>
                  </a:cubicBezTo>
                  <a:cubicBezTo>
                    <a:pt x="1493" y="3947"/>
                    <a:pt x="1530" y="4020"/>
                    <a:pt x="1548" y="4079"/>
                  </a:cubicBezTo>
                  <a:cubicBezTo>
                    <a:pt x="1475" y="4138"/>
                    <a:pt x="1616" y="4246"/>
                    <a:pt x="1659" y="4424"/>
                  </a:cubicBezTo>
                  <a:cubicBezTo>
                    <a:pt x="1662" y="4447"/>
                    <a:pt x="1619" y="4471"/>
                    <a:pt x="1683" y="4530"/>
                  </a:cubicBezTo>
                  <a:cubicBezTo>
                    <a:pt x="1679" y="4799"/>
                    <a:pt x="1598" y="4940"/>
                    <a:pt x="1735" y="5015"/>
                  </a:cubicBezTo>
                  <a:lnTo>
                    <a:pt x="532" y="5015"/>
                  </a:lnTo>
                  <a:close/>
                  <a:moveTo>
                    <a:pt x="1305" y="806"/>
                  </a:moveTo>
                  <a:cubicBezTo>
                    <a:pt x="1338" y="801"/>
                    <a:pt x="1380" y="729"/>
                    <a:pt x="1415" y="655"/>
                  </a:cubicBezTo>
                  <a:cubicBezTo>
                    <a:pt x="1443" y="657"/>
                    <a:pt x="1452" y="630"/>
                    <a:pt x="1462" y="615"/>
                  </a:cubicBezTo>
                  <a:cubicBezTo>
                    <a:pt x="1490" y="567"/>
                    <a:pt x="1522" y="526"/>
                    <a:pt x="1482" y="498"/>
                  </a:cubicBezTo>
                  <a:cubicBezTo>
                    <a:pt x="1575" y="332"/>
                    <a:pt x="1515" y="220"/>
                    <a:pt x="1465" y="216"/>
                  </a:cubicBezTo>
                  <a:cubicBezTo>
                    <a:pt x="1444" y="174"/>
                    <a:pt x="1409" y="148"/>
                    <a:pt x="1347" y="126"/>
                  </a:cubicBezTo>
                  <a:cubicBezTo>
                    <a:pt x="1735" y="126"/>
                    <a:pt x="1735" y="126"/>
                    <a:pt x="1735" y="126"/>
                  </a:cubicBezTo>
                  <a:cubicBezTo>
                    <a:pt x="1959" y="126"/>
                    <a:pt x="2142" y="308"/>
                    <a:pt x="2142" y="532"/>
                  </a:cubicBezTo>
                  <a:cubicBezTo>
                    <a:pt x="2142" y="2501"/>
                    <a:pt x="2142" y="2501"/>
                    <a:pt x="2142" y="2501"/>
                  </a:cubicBezTo>
                  <a:cubicBezTo>
                    <a:pt x="2130" y="2472"/>
                    <a:pt x="2115" y="2444"/>
                    <a:pt x="2095" y="2416"/>
                  </a:cubicBezTo>
                  <a:cubicBezTo>
                    <a:pt x="2095" y="2362"/>
                    <a:pt x="2037" y="2363"/>
                    <a:pt x="2021" y="2342"/>
                  </a:cubicBezTo>
                  <a:cubicBezTo>
                    <a:pt x="2005" y="2324"/>
                    <a:pt x="2035" y="2315"/>
                    <a:pt x="1933" y="2292"/>
                  </a:cubicBezTo>
                  <a:cubicBezTo>
                    <a:pt x="1914" y="2281"/>
                    <a:pt x="1899" y="2132"/>
                    <a:pt x="1899" y="2132"/>
                  </a:cubicBezTo>
                  <a:cubicBezTo>
                    <a:pt x="1885" y="2037"/>
                    <a:pt x="1850" y="1970"/>
                    <a:pt x="1800" y="1869"/>
                  </a:cubicBezTo>
                  <a:cubicBezTo>
                    <a:pt x="1774" y="1817"/>
                    <a:pt x="1762" y="1655"/>
                    <a:pt x="1734" y="1572"/>
                  </a:cubicBezTo>
                  <a:cubicBezTo>
                    <a:pt x="1749" y="1194"/>
                    <a:pt x="1628" y="1084"/>
                    <a:pt x="1531" y="1022"/>
                  </a:cubicBezTo>
                  <a:cubicBezTo>
                    <a:pt x="1493" y="999"/>
                    <a:pt x="1475" y="981"/>
                    <a:pt x="1438" y="959"/>
                  </a:cubicBezTo>
                  <a:cubicBezTo>
                    <a:pt x="1437" y="942"/>
                    <a:pt x="1437" y="942"/>
                    <a:pt x="1437" y="942"/>
                  </a:cubicBezTo>
                  <a:cubicBezTo>
                    <a:pt x="1408" y="915"/>
                    <a:pt x="1350" y="886"/>
                    <a:pt x="1303" y="865"/>
                  </a:cubicBezTo>
                  <a:cubicBezTo>
                    <a:pt x="1289" y="850"/>
                    <a:pt x="1296" y="818"/>
                    <a:pt x="1305" y="806"/>
                  </a:cubicBezTo>
                  <a:moveTo>
                    <a:pt x="1735" y="0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238" y="0"/>
                    <a:pt x="0" y="239"/>
                    <a:pt x="0" y="532"/>
                  </a:cubicBezTo>
                  <a:cubicBezTo>
                    <a:pt x="0" y="4608"/>
                    <a:pt x="0" y="4608"/>
                    <a:pt x="0" y="4608"/>
                  </a:cubicBezTo>
                  <a:cubicBezTo>
                    <a:pt x="0" y="4902"/>
                    <a:pt x="238" y="5141"/>
                    <a:pt x="532" y="5141"/>
                  </a:cubicBezTo>
                  <a:cubicBezTo>
                    <a:pt x="1734" y="5141"/>
                    <a:pt x="1734" y="5141"/>
                    <a:pt x="1734" y="5141"/>
                  </a:cubicBezTo>
                  <a:cubicBezTo>
                    <a:pt x="2028" y="5141"/>
                    <a:pt x="2268" y="4902"/>
                    <a:pt x="2268" y="4608"/>
                  </a:cubicBezTo>
                  <a:cubicBezTo>
                    <a:pt x="2268" y="532"/>
                    <a:pt x="2268" y="532"/>
                    <a:pt x="2268" y="532"/>
                  </a:cubicBezTo>
                  <a:cubicBezTo>
                    <a:pt x="2268" y="239"/>
                    <a:pt x="2029" y="0"/>
                    <a:pt x="17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308850" y="1422401"/>
              <a:ext cx="1373187" cy="4171950"/>
            </a:xfrm>
            <a:custGeom>
              <a:avLst/>
              <a:gdLst>
                <a:gd name="T0" fmla="*/ 1262 w 1610"/>
                <a:gd name="T1" fmla="*/ 4608 h 4890"/>
                <a:gd name="T2" fmla="*/ 1249 w 1610"/>
                <a:gd name="T3" fmla="*/ 4475 h 4890"/>
                <a:gd name="T4" fmla="*/ 1151 w 1610"/>
                <a:gd name="T5" fmla="*/ 4475 h 4890"/>
                <a:gd name="T6" fmla="*/ 1136 w 1610"/>
                <a:gd name="T7" fmla="*/ 4608 h 4890"/>
                <a:gd name="T8" fmla="*/ 996 w 1610"/>
                <a:gd name="T9" fmla="*/ 4608 h 4890"/>
                <a:gd name="T10" fmla="*/ 1109 w 1610"/>
                <a:gd name="T11" fmla="*/ 3999 h 4890"/>
                <a:gd name="T12" fmla="*/ 1295 w 1610"/>
                <a:gd name="T13" fmla="*/ 3999 h 4890"/>
                <a:gd name="T14" fmla="*/ 1410 w 1610"/>
                <a:gd name="T15" fmla="*/ 4608 h 4890"/>
                <a:gd name="T16" fmla="*/ 1262 w 1610"/>
                <a:gd name="T17" fmla="*/ 4608 h 4890"/>
                <a:gd name="T18" fmla="*/ 830 w 1610"/>
                <a:gd name="T19" fmla="*/ 4608 h 4890"/>
                <a:gd name="T20" fmla="*/ 627 w 1610"/>
                <a:gd name="T21" fmla="*/ 4608 h 4890"/>
                <a:gd name="T22" fmla="*/ 627 w 1610"/>
                <a:gd name="T23" fmla="*/ 3999 h 4890"/>
                <a:gd name="T24" fmla="*/ 825 w 1610"/>
                <a:gd name="T25" fmla="*/ 3999 h 4890"/>
                <a:gd name="T26" fmla="*/ 977 w 1610"/>
                <a:gd name="T27" fmla="*/ 4142 h 4890"/>
                <a:gd name="T28" fmla="*/ 900 w 1610"/>
                <a:gd name="T29" fmla="*/ 4286 h 4890"/>
                <a:gd name="T30" fmla="*/ 900 w 1610"/>
                <a:gd name="T31" fmla="*/ 4287 h 4890"/>
                <a:gd name="T32" fmla="*/ 992 w 1610"/>
                <a:gd name="T33" fmla="*/ 4427 h 4890"/>
                <a:gd name="T34" fmla="*/ 830 w 1610"/>
                <a:gd name="T35" fmla="*/ 4608 h 4890"/>
                <a:gd name="T36" fmla="*/ 442 w 1610"/>
                <a:gd name="T37" fmla="*/ 4608 h 4890"/>
                <a:gd name="T38" fmla="*/ 343 w 1610"/>
                <a:gd name="T39" fmla="*/ 4253 h 4890"/>
                <a:gd name="T40" fmla="*/ 340 w 1610"/>
                <a:gd name="T41" fmla="*/ 4231 h 4890"/>
                <a:gd name="T42" fmla="*/ 338 w 1610"/>
                <a:gd name="T43" fmla="*/ 4231 h 4890"/>
                <a:gd name="T44" fmla="*/ 338 w 1610"/>
                <a:gd name="T45" fmla="*/ 4608 h 4890"/>
                <a:gd name="T46" fmla="*/ 217 w 1610"/>
                <a:gd name="T47" fmla="*/ 4608 h 4890"/>
                <a:gd name="T48" fmla="*/ 217 w 1610"/>
                <a:gd name="T49" fmla="*/ 3999 h 4890"/>
                <a:gd name="T50" fmla="*/ 354 w 1610"/>
                <a:gd name="T51" fmla="*/ 3999 h 4890"/>
                <a:gd name="T52" fmla="*/ 451 w 1610"/>
                <a:gd name="T53" fmla="*/ 4334 h 4890"/>
                <a:gd name="T54" fmla="*/ 455 w 1610"/>
                <a:gd name="T55" fmla="*/ 4358 h 4890"/>
                <a:gd name="T56" fmla="*/ 457 w 1610"/>
                <a:gd name="T57" fmla="*/ 4358 h 4890"/>
                <a:gd name="T58" fmla="*/ 457 w 1610"/>
                <a:gd name="T59" fmla="*/ 3999 h 4890"/>
                <a:gd name="T60" fmla="*/ 578 w 1610"/>
                <a:gd name="T61" fmla="*/ 3999 h 4890"/>
                <a:gd name="T62" fmla="*/ 578 w 1610"/>
                <a:gd name="T63" fmla="*/ 4608 h 4890"/>
                <a:gd name="T64" fmla="*/ 442 w 1610"/>
                <a:gd name="T65" fmla="*/ 4608 h 4890"/>
                <a:gd name="T66" fmla="*/ 1559 w 1610"/>
                <a:gd name="T67" fmla="*/ 4405 h 4890"/>
                <a:gd name="T68" fmla="*/ 1534 w 1610"/>
                <a:gd name="T69" fmla="*/ 4299 h 4890"/>
                <a:gd name="T70" fmla="*/ 1423 w 1610"/>
                <a:gd name="T71" fmla="*/ 3954 h 4890"/>
                <a:gd name="T72" fmla="*/ 1369 w 1610"/>
                <a:gd name="T73" fmla="*/ 3822 h 4890"/>
                <a:gd name="T74" fmla="*/ 930 w 1610"/>
                <a:gd name="T75" fmla="*/ 3459 h 4890"/>
                <a:gd name="T76" fmla="*/ 813 w 1610"/>
                <a:gd name="T77" fmla="*/ 3341 h 4890"/>
                <a:gd name="T78" fmla="*/ 439 w 1610"/>
                <a:gd name="T79" fmla="*/ 2788 h 4890"/>
                <a:gd name="T80" fmla="*/ 334 w 1610"/>
                <a:gd name="T81" fmla="*/ 2773 h 4890"/>
                <a:gd name="T82" fmla="*/ 122 w 1610"/>
                <a:gd name="T83" fmla="*/ 2217 h 4890"/>
                <a:gd name="T84" fmla="*/ 169 w 1610"/>
                <a:gd name="T85" fmla="*/ 1952 h 4890"/>
                <a:gd name="T86" fmla="*/ 243 w 1610"/>
                <a:gd name="T87" fmla="*/ 1867 h 4890"/>
                <a:gd name="T88" fmla="*/ 243 w 1610"/>
                <a:gd name="T89" fmla="*/ 1814 h 4890"/>
                <a:gd name="T90" fmla="*/ 39 w 1610"/>
                <a:gd name="T91" fmla="*/ 1708 h 4890"/>
                <a:gd name="T92" fmla="*/ 42 w 1610"/>
                <a:gd name="T93" fmla="*/ 1589 h 4890"/>
                <a:gd name="T94" fmla="*/ 217 w 1610"/>
                <a:gd name="T95" fmla="*/ 1178 h 4890"/>
                <a:gd name="T96" fmla="*/ 275 w 1610"/>
                <a:gd name="T97" fmla="*/ 1025 h 4890"/>
                <a:gd name="T98" fmla="*/ 714 w 1610"/>
                <a:gd name="T99" fmla="*/ 682 h 4890"/>
                <a:gd name="T100" fmla="*/ 724 w 1610"/>
                <a:gd name="T101" fmla="*/ 668 h 4890"/>
                <a:gd name="T102" fmla="*/ 923 w 1610"/>
                <a:gd name="T103" fmla="*/ 447 h 4890"/>
                <a:gd name="T104" fmla="*/ 884 w 1610"/>
                <a:gd name="T105" fmla="*/ 386 h 4890"/>
                <a:gd name="T106" fmla="*/ 938 w 1610"/>
                <a:gd name="T107" fmla="*/ 293 h 4890"/>
                <a:gd name="T108" fmla="*/ 1094 w 1610"/>
                <a:gd name="T109" fmla="*/ 0 h 4890"/>
                <a:gd name="T110" fmla="*/ 407 w 1610"/>
                <a:gd name="T111" fmla="*/ 0 h 4890"/>
                <a:gd name="T112" fmla="*/ 0 w 1610"/>
                <a:gd name="T113" fmla="*/ 407 h 4890"/>
                <a:gd name="T114" fmla="*/ 0 w 1610"/>
                <a:gd name="T115" fmla="*/ 4483 h 4890"/>
                <a:gd name="T116" fmla="*/ 407 w 1610"/>
                <a:gd name="T117" fmla="*/ 4890 h 4890"/>
                <a:gd name="T118" fmla="*/ 1610 w 1610"/>
                <a:gd name="T119" fmla="*/ 4890 h 4890"/>
                <a:gd name="T120" fmla="*/ 1559 w 1610"/>
                <a:gd name="T121" fmla="*/ 4405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10" h="4890">
                  <a:moveTo>
                    <a:pt x="1262" y="4608"/>
                  </a:moveTo>
                  <a:cubicBezTo>
                    <a:pt x="1249" y="4475"/>
                    <a:pt x="1249" y="4475"/>
                    <a:pt x="1249" y="4475"/>
                  </a:cubicBezTo>
                  <a:cubicBezTo>
                    <a:pt x="1151" y="4475"/>
                    <a:pt x="1151" y="4475"/>
                    <a:pt x="1151" y="4475"/>
                  </a:cubicBezTo>
                  <a:cubicBezTo>
                    <a:pt x="1136" y="4608"/>
                    <a:pt x="1136" y="4608"/>
                    <a:pt x="1136" y="4608"/>
                  </a:cubicBezTo>
                  <a:cubicBezTo>
                    <a:pt x="996" y="4608"/>
                    <a:pt x="996" y="4608"/>
                    <a:pt x="996" y="4608"/>
                  </a:cubicBezTo>
                  <a:cubicBezTo>
                    <a:pt x="1109" y="3999"/>
                    <a:pt x="1109" y="3999"/>
                    <a:pt x="1109" y="3999"/>
                  </a:cubicBezTo>
                  <a:cubicBezTo>
                    <a:pt x="1295" y="3999"/>
                    <a:pt x="1295" y="3999"/>
                    <a:pt x="1295" y="3999"/>
                  </a:cubicBezTo>
                  <a:cubicBezTo>
                    <a:pt x="1410" y="4608"/>
                    <a:pt x="1410" y="4608"/>
                    <a:pt x="1410" y="4608"/>
                  </a:cubicBezTo>
                  <a:lnTo>
                    <a:pt x="1262" y="4608"/>
                  </a:lnTo>
                  <a:close/>
                  <a:moveTo>
                    <a:pt x="830" y="4608"/>
                  </a:moveTo>
                  <a:cubicBezTo>
                    <a:pt x="627" y="4608"/>
                    <a:pt x="627" y="4608"/>
                    <a:pt x="627" y="4608"/>
                  </a:cubicBezTo>
                  <a:cubicBezTo>
                    <a:pt x="627" y="3999"/>
                    <a:pt x="627" y="3999"/>
                    <a:pt x="627" y="3999"/>
                  </a:cubicBezTo>
                  <a:cubicBezTo>
                    <a:pt x="825" y="3999"/>
                    <a:pt x="825" y="3999"/>
                    <a:pt x="825" y="3999"/>
                  </a:cubicBezTo>
                  <a:cubicBezTo>
                    <a:pt x="928" y="3999"/>
                    <a:pt x="977" y="4038"/>
                    <a:pt x="977" y="4142"/>
                  </a:cubicBezTo>
                  <a:cubicBezTo>
                    <a:pt x="977" y="4207"/>
                    <a:pt x="968" y="4262"/>
                    <a:pt x="900" y="4286"/>
                  </a:cubicBezTo>
                  <a:cubicBezTo>
                    <a:pt x="900" y="4287"/>
                    <a:pt x="900" y="4287"/>
                    <a:pt x="900" y="4287"/>
                  </a:cubicBezTo>
                  <a:cubicBezTo>
                    <a:pt x="969" y="4300"/>
                    <a:pt x="992" y="4350"/>
                    <a:pt x="992" y="4427"/>
                  </a:cubicBezTo>
                  <a:cubicBezTo>
                    <a:pt x="992" y="4530"/>
                    <a:pt x="955" y="4608"/>
                    <a:pt x="830" y="4608"/>
                  </a:cubicBezTo>
                  <a:moveTo>
                    <a:pt x="442" y="4608"/>
                  </a:moveTo>
                  <a:cubicBezTo>
                    <a:pt x="343" y="4253"/>
                    <a:pt x="343" y="4253"/>
                    <a:pt x="343" y="4253"/>
                  </a:cubicBezTo>
                  <a:cubicBezTo>
                    <a:pt x="340" y="4231"/>
                    <a:pt x="340" y="4231"/>
                    <a:pt x="340" y="4231"/>
                  </a:cubicBezTo>
                  <a:cubicBezTo>
                    <a:pt x="338" y="4231"/>
                    <a:pt x="338" y="4231"/>
                    <a:pt x="338" y="4231"/>
                  </a:cubicBezTo>
                  <a:cubicBezTo>
                    <a:pt x="338" y="4608"/>
                    <a:pt x="338" y="4608"/>
                    <a:pt x="338" y="4608"/>
                  </a:cubicBezTo>
                  <a:cubicBezTo>
                    <a:pt x="217" y="4608"/>
                    <a:pt x="217" y="4608"/>
                    <a:pt x="217" y="4608"/>
                  </a:cubicBezTo>
                  <a:cubicBezTo>
                    <a:pt x="217" y="3999"/>
                    <a:pt x="217" y="3999"/>
                    <a:pt x="217" y="3999"/>
                  </a:cubicBezTo>
                  <a:cubicBezTo>
                    <a:pt x="354" y="3999"/>
                    <a:pt x="354" y="3999"/>
                    <a:pt x="354" y="3999"/>
                  </a:cubicBezTo>
                  <a:cubicBezTo>
                    <a:pt x="451" y="4334"/>
                    <a:pt x="451" y="4334"/>
                    <a:pt x="451" y="4334"/>
                  </a:cubicBezTo>
                  <a:cubicBezTo>
                    <a:pt x="455" y="4358"/>
                    <a:pt x="455" y="4358"/>
                    <a:pt x="455" y="4358"/>
                  </a:cubicBezTo>
                  <a:cubicBezTo>
                    <a:pt x="457" y="4358"/>
                    <a:pt x="457" y="4358"/>
                    <a:pt x="457" y="4358"/>
                  </a:cubicBezTo>
                  <a:cubicBezTo>
                    <a:pt x="457" y="3999"/>
                    <a:pt x="457" y="3999"/>
                    <a:pt x="457" y="3999"/>
                  </a:cubicBezTo>
                  <a:cubicBezTo>
                    <a:pt x="578" y="3999"/>
                    <a:pt x="578" y="3999"/>
                    <a:pt x="578" y="3999"/>
                  </a:cubicBezTo>
                  <a:cubicBezTo>
                    <a:pt x="578" y="4608"/>
                    <a:pt x="578" y="4608"/>
                    <a:pt x="578" y="4608"/>
                  </a:cubicBezTo>
                  <a:lnTo>
                    <a:pt x="442" y="4608"/>
                  </a:lnTo>
                  <a:close/>
                  <a:moveTo>
                    <a:pt x="1559" y="4405"/>
                  </a:moveTo>
                  <a:cubicBezTo>
                    <a:pt x="1493" y="4346"/>
                    <a:pt x="1537" y="4322"/>
                    <a:pt x="1534" y="4299"/>
                  </a:cubicBezTo>
                  <a:cubicBezTo>
                    <a:pt x="1491" y="4121"/>
                    <a:pt x="1350" y="4013"/>
                    <a:pt x="1423" y="3954"/>
                  </a:cubicBezTo>
                  <a:cubicBezTo>
                    <a:pt x="1405" y="3895"/>
                    <a:pt x="1368" y="3822"/>
                    <a:pt x="1369" y="3822"/>
                  </a:cubicBezTo>
                  <a:cubicBezTo>
                    <a:pt x="1149" y="3695"/>
                    <a:pt x="961" y="3490"/>
                    <a:pt x="930" y="3459"/>
                  </a:cubicBezTo>
                  <a:cubicBezTo>
                    <a:pt x="891" y="3417"/>
                    <a:pt x="825" y="3375"/>
                    <a:pt x="813" y="3341"/>
                  </a:cubicBezTo>
                  <a:cubicBezTo>
                    <a:pt x="760" y="3292"/>
                    <a:pt x="500" y="2924"/>
                    <a:pt x="439" y="2788"/>
                  </a:cubicBezTo>
                  <a:cubicBezTo>
                    <a:pt x="334" y="2773"/>
                    <a:pt x="334" y="2773"/>
                    <a:pt x="334" y="2773"/>
                  </a:cubicBezTo>
                  <a:cubicBezTo>
                    <a:pt x="286" y="2577"/>
                    <a:pt x="126" y="2413"/>
                    <a:pt x="122" y="2217"/>
                  </a:cubicBezTo>
                  <a:cubicBezTo>
                    <a:pt x="120" y="2143"/>
                    <a:pt x="156" y="1983"/>
                    <a:pt x="169" y="1952"/>
                  </a:cubicBezTo>
                  <a:cubicBezTo>
                    <a:pt x="182" y="1920"/>
                    <a:pt x="243" y="1867"/>
                    <a:pt x="243" y="1867"/>
                  </a:cubicBezTo>
                  <a:cubicBezTo>
                    <a:pt x="243" y="1814"/>
                    <a:pt x="243" y="1814"/>
                    <a:pt x="243" y="1814"/>
                  </a:cubicBezTo>
                  <a:cubicBezTo>
                    <a:pt x="13" y="1821"/>
                    <a:pt x="79" y="1797"/>
                    <a:pt x="39" y="1708"/>
                  </a:cubicBezTo>
                  <a:cubicBezTo>
                    <a:pt x="12" y="1646"/>
                    <a:pt x="31" y="1632"/>
                    <a:pt x="42" y="1589"/>
                  </a:cubicBezTo>
                  <a:cubicBezTo>
                    <a:pt x="72" y="1463"/>
                    <a:pt x="175" y="1267"/>
                    <a:pt x="217" y="1178"/>
                  </a:cubicBezTo>
                  <a:cubicBezTo>
                    <a:pt x="230" y="1133"/>
                    <a:pt x="275" y="1025"/>
                    <a:pt x="275" y="1025"/>
                  </a:cubicBezTo>
                  <a:cubicBezTo>
                    <a:pt x="446" y="676"/>
                    <a:pt x="510" y="702"/>
                    <a:pt x="714" y="682"/>
                  </a:cubicBezTo>
                  <a:cubicBezTo>
                    <a:pt x="724" y="668"/>
                    <a:pt x="724" y="668"/>
                    <a:pt x="724" y="668"/>
                  </a:cubicBezTo>
                  <a:cubicBezTo>
                    <a:pt x="928" y="659"/>
                    <a:pt x="894" y="644"/>
                    <a:pt x="923" y="447"/>
                  </a:cubicBezTo>
                  <a:cubicBezTo>
                    <a:pt x="893" y="460"/>
                    <a:pt x="884" y="386"/>
                    <a:pt x="884" y="386"/>
                  </a:cubicBezTo>
                  <a:cubicBezTo>
                    <a:pt x="868" y="274"/>
                    <a:pt x="915" y="295"/>
                    <a:pt x="938" y="293"/>
                  </a:cubicBezTo>
                  <a:cubicBezTo>
                    <a:pt x="943" y="109"/>
                    <a:pt x="961" y="51"/>
                    <a:pt x="1094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182" y="0"/>
                    <a:pt x="0" y="183"/>
                    <a:pt x="0" y="407"/>
                  </a:cubicBezTo>
                  <a:cubicBezTo>
                    <a:pt x="0" y="4483"/>
                    <a:pt x="0" y="4483"/>
                    <a:pt x="0" y="4483"/>
                  </a:cubicBezTo>
                  <a:cubicBezTo>
                    <a:pt x="0" y="4708"/>
                    <a:pt x="182" y="4890"/>
                    <a:pt x="407" y="4890"/>
                  </a:cubicBezTo>
                  <a:cubicBezTo>
                    <a:pt x="1610" y="4890"/>
                    <a:pt x="1610" y="4890"/>
                    <a:pt x="1610" y="4890"/>
                  </a:cubicBezTo>
                  <a:cubicBezTo>
                    <a:pt x="1473" y="4815"/>
                    <a:pt x="1554" y="4674"/>
                    <a:pt x="1559" y="4405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7966075" y="5124451"/>
              <a:ext cx="80962" cy="139700"/>
            </a:xfrm>
            <a:custGeom>
              <a:avLst/>
              <a:gdLst>
                <a:gd name="T0" fmla="*/ 45 w 94"/>
                <a:gd name="T1" fmla="*/ 0 h 165"/>
                <a:gd name="T2" fmla="*/ 0 w 94"/>
                <a:gd name="T3" fmla="*/ 0 h 165"/>
                <a:gd name="T4" fmla="*/ 0 w 94"/>
                <a:gd name="T5" fmla="*/ 165 h 165"/>
                <a:gd name="T6" fmla="*/ 42 w 94"/>
                <a:gd name="T7" fmla="*/ 165 h 165"/>
                <a:gd name="T8" fmla="*/ 94 w 94"/>
                <a:gd name="T9" fmla="*/ 82 h 165"/>
                <a:gd name="T10" fmla="*/ 45 w 94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65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42" y="165"/>
                    <a:pt x="42" y="165"/>
                    <a:pt x="42" y="165"/>
                  </a:cubicBezTo>
                  <a:cubicBezTo>
                    <a:pt x="88" y="165"/>
                    <a:pt x="94" y="143"/>
                    <a:pt x="94" y="82"/>
                  </a:cubicBezTo>
                  <a:cubicBezTo>
                    <a:pt x="94" y="40"/>
                    <a:pt x="88" y="0"/>
                    <a:pt x="45" y="0"/>
                  </a:cubicBezTo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966075" y="4921251"/>
              <a:ext cx="74612" cy="117475"/>
            </a:xfrm>
            <a:custGeom>
              <a:avLst/>
              <a:gdLst>
                <a:gd name="T0" fmla="*/ 39 w 87"/>
                <a:gd name="T1" fmla="*/ 138 h 138"/>
                <a:gd name="T2" fmla="*/ 87 w 87"/>
                <a:gd name="T3" fmla="*/ 67 h 138"/>
                <a:gd name="T4" fmla="*/ 44 w 87"/>
                <a:gd name="T5" fmla="*/ 0 h 138"/>
                <a:gd name="T6" fmla="*/ 0 w 87"/>
                <a:gd name="T7" fmla="*/ 0 h 138"/>
                <a:gd name="T8" fmla="*/ 0 w 87"/>
                <a:gd name="T9" fmla="*/ 138 h 138"/>
                <a:gd name="T10" fmla="*/ 39 w 87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38">
                  <a:moveTo>
                    <a:pt x="39" y="138"/>
                  </a:moveTo>
                  <a:cubicBezTo>
                    <a:pt x="83" y="138"/>
                    <a:pt x="87" y="105"/>
                    <a:pt x="87" y="67"/>
                  </a:cubicBezTo>
                  <a:cubicBezTo>
                    <a:pt x="87" y="24"/>
                    <a:pt x="79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lnTo>
                    <a:pt x="39" y="13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302625" y="4911726"/>
              <a:ext cx="58737" cy="246063"/>
            </a:xfrm>
            <a:custGeom>
              <a:avLst/>
              <a:gdLst>
                <a:gd name="T0" fmla="*/ 21 w 37"/>
                <a:gd name="T1" fmla="*/ 8 h 155"/>
                <a:gd name="T2" fmla="*/ 20 w 37"/>
                <a:gd name="T3" fmla="*/ 0 h 155"/>
                <a:gd name="T4" fmla="*/ 19 w 37"/>
                <a:gd name="T5" fmla="*/ 0 h 155"/>
                <a:gd name="T6" fmla="*/ 19 w 37"/>
                <a:gd name="T7" fmla="*/ 8 h 155"/>
                <a:gd name="T8" fmla="*/ 0 w 37"/>
                <a:gd name="T9" fmla="*/ 155 h 155"/>
                <a:gd name="T10" fmla="*/ 37 w 37"/>
                <a:gd name="T11" fmla="*/ 155 h 155"/>
                <a:gd name="T12" fmla="*/ 21 w 37"/>
                <a:gd name="T13" fmla="*/ 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55">
                  <a:moveTo>
                    <a:pt x="21" y="8"/>
                  </a:moveTo>
                  <a:lnTo>
                    <a:pt x="20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0" y="155"/>
                  </a:lnTo>
                  <a:lnTo>
                    <a:pt x="37" y="155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6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8301038" y="1422401"/>
              <a:ext cx="728662" cy="2027238"/>
            </a:xfrm>
            <a:custGeom>
              <a:avLst/>
              <a:gdLst>
                <a:gd name="T0" fmla="*/ 149 w 854"/>
                <a:gd name="T1" fmla="*/ 817 h 2376"/>
                <a:gd name="T2" fmla="*/ 150 w 854"/>
                <a:gd name="T3" fmla="*/ 835 h 2376"/>
                <a:gd name="T4" fmla="*/ 242 w 854"/>
                <a:gd name="T5" fmla="*/ 897 h 2376"/>
                <a:gd name="T6" fmla="*/ 446 w 854"/>
                <a:gd name="T7" fmla="*/ 1447 h 2376"/>
                <a:gd name="T8" fmla="*/ 511 w 854"/>
                <a:gd name="T9" fmla="*/ 1744 h 2376"/>
                <a:gd name="T10" fmla="*/ 611 w 854"/>
                <a:gd name="T11" fmla="*/ 2007 h 2376"/>
                <a:gd name="T12" fmla="*/ 645 w 854"/>
                <a:gd name="T13" fmla="*/ 2167 h 2376"/>
                <a:gd name="T14" fmla="*/ 732 w 854"/>
                <a:gd name="T15" fmla="*/ 2217 h 2376"/>
                <a:gd name="T16" fmla="*/ 807 w 854"/>
                <a:gd name="T17" fmla="*/ 2291 h 2376"/>
                <a:gd name="T18" fmla="*/ 854 w 854"/>
                <a:gd name="T19" fmla="*/ 2376 h 2376"/>
                <a:gd name="T20" fmla="*/ 854 w 854"/>
                <a:gd name="T21" fmla="*/ 407 h 2376"/>
                <a:gd name="T22" fmla="*/ 447 w 854"/>
                <a:gd name="T23" fmla="*/ 0 h 2376"/>
                <a:gd name="T24" fmla="*/ 58 w 854"/>
                <a:gd name="T25" fmla="*/ 0 h 2376"/>
                <a:gd name="T26" fmla="*/ 177 w 854"/>
                <a:gd name="T27" fmla="*/ 90 h 2376"/>
                <a:gd name="T28" fmla="*/ 194 w 854"/>
                <a:gd name="T29" fmla="*/ 373 h 2376"/>
                <a:gd name="T30" fmla="*/ 173 w 854"/>
                <a:gd name="T31" fmla="*/ 490 h 2376"/>
                <a:gd name="T32" fmla="*/ 128 w 854"/>
                <a:gd name="T33" fmla="*/ 530 h 2376"/>
                <a:gd name="T34" fmla="*/ 17 w 854"/>
                <a:gd name="T35" fmla="*/ 681 h 2376"/>
                <a:gd name="T36" fmla="*/ 15 w 854"/>
                <a:gd name="T37" fmla="*/ 740 h 2376"/>
                <a:gd name="T38" fmla="*/ 149 w 854"/>
                <a:gd name="T39" fmla="*/ 817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4" h="2376">
                  <a:moveTo>
                    <a:pt x="149" y="817"/>
                  </a:moveTo>
                  <a:cubicBezTo>
                    <a:pt x="150" y="835"/>
                    <a:pt x="150" y="835"/>
                    <a:pt x="150" y="835"/>
                  </a:cubicBezTo>
                  <a:cubicBezTo>
                    <a:pt x="187" y="856"/>
                    <a:pt x="205" y="874"/>
                    <a:pt x="242" y="897"/>
                  </a:cubicBezTo>
                  <a:cubicBezTo>
                    <a:pt x="340" y="959"/>
                    <a:pt x="461" y="1069"/>
                    <a:pt x="446" y="1447"/>
                  </a:cubicBezTo>
                  <a:cubicBezTo>
                    <a:pt x="474" y="1530"/>
                    <a:pt x="486" y="1692"/>
                    <a:pt x="511" y="1744"/>
                  </a:cubicBezTo>
                  <a:cubicBezTo>
                    <a:pt x="562" y="1845"/>
                    <a:pt x="596" y="1911"/>
                    <a:pt x="611" y="2007"/>
                  </a:cubicBezTo>
                  <a:cubicBezTo>
                    <a:pt x="611" y="2007"/>
                    <a:pt x="626" y="2156"/>
                    <a:pt x="645" y="2167"/>
                  </a:cubicBezTo>
                  <a:cubicBezTo>
                    <a:pt x="747" y="2190"/>
                    <a:pt x="718" y="2200"/>
                    <a:pt x="732" y="2217"/>
                  </a:cubicBezTo>
                  <a:cubicBezTo>
                    <a:pt x="748" y="2238"/>
                    <a:pt x="807" y="2237"/>
                    <a:pt x="807" y="2291"/>
                  </a:cubicBezTo>
                  <a:cubicBezTo>
                    <a:pt x="827" y="2318"/>
                    <a:pt x="842" y="2347"/>
                    <a:pt x="854" y="2376"/>
                  </a:cubicBezTo>
                  <a:cubicBezTo>
                    <a:pt x="854" y="407"/>
                    <a:pt x="854" y="407"/>
                    <a:pt x="854" y="407"/>
                  </a:cubicBezTo>
                  <a:cubicBezTo>
                    <a:pt x="854" y="183"/>
                    <a:pt x="671" y="0"/>
                    <a:pt x="44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21" y="23"/>
                    <a:pt x="156" y="49"/>
                    <a:pt x="177" y="90"/>
                  </a:cubicBezTo>
                  <a:cubicBezTo>
                    <a:pt x="227" y="95"/>
                    <a:pt x="287" y="207"/>
                    <a:pt x="194" y="373"/>
                  </a:cubicBezTo>
                  <a:cubicBezTo>
                    <a:pt x="235" y="401"/>
                    <a:pt x="203" y="442"/>
                    <a:pt x="173" y="490"/>
                  </a:cubicBezTo>
                  <a:cubicBezTo>
                    <a:pt x="164" y="505"/>
                    <a:pt x="155" y="532"/>
                    <a:pt x="128" y="530"/>
                  </a:cubicBezTo>
                  <a:cubicBezTo>
                    <a:pt x="92" y="604"/>
                    <a:pt x="50" y="676"/>
                    <a:pt x="17" y="681"/>
                  </a:cubicBezTo>
                  <a:cubicBezTo>
                    <a:pt x="8" y="693"/>
                    <a:pt x="0" y="725"/>
                    <a:pt x="15" y="740"/>
                  </a:cubicBezTo>
                  <a:cubicBezTo>
                    <a:pt x="62" y="761"/>
                    <a:pt x="120" y="790"/>
                    <a:pt x="149" y="817"/>
                  </a:cubicBezTo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8213725" y="2566988"/>
              <a:ext cx="815975" cy="3022600"/>
            </a:xfrm>
            <a:custGeom>
              <a:avLst/>
              <a:gdLst>
                <a:gd name="T0" fmla="*/ 956 w 956"/>
                <a:gd name="T1" fmla="*/ 1300 h 3542"/>
                <a:gd name="T2" fmla="*/ 618 w 956"/>
                <a:gd name="T3" fmla="*/ 1528 h 3542"/>
                <a:gd name="T4" fmla="*/ 255 w 956"/>
                <a:gd name="T5" fmla="*/ 1166 h 3542"/>
                <a:gd name="T6" fmla="*/ 532 w 956"/>
                <a:gd name="T7" fmla="*/ 813 h 3542"/>
                <a:gd name="T8" fmla="*/ 376 w 956"/>
                <a:gd name="T9" fmla="*/ 483 h 3542"/>
                <a:gd name="T10" fmla="*/ 279 w 956"/>
                <a:gd name="T11" fmla="*/ 15 h 3542"/>
                <a:gd name="T12" fmla="*/ 122 w 956"/>
                <a:gd name="T13" fmla="*/ 111 h 3542"/>
                <a:gd name="T14" fmla="*/ 2 w 956"/>
                <a:gd name="T15" fmla="*/ 412 h 3542"/>
                <a:gd name="T16" fmla="*/ 0 w 956"/>
                <a:gd name="T17" fmla="*/ 458 h 3542"/>
                <a:gd name="T18" fmla="*/ 82 w 956"/>
                <a:gd name="T19" fmla="*/ 556 h 3542"/>
                <a:gd name="T20" fmla="*/ 203 w 956"/>
                <a:gd name="T21" fmla="*/ 979 h 3542"/>
                <a:gd name="T22" fmla="*/ 177 w 956"/>
                <a:gd name="T23" fmla="*/ 1003 h 3542"/>
                <a:gd name="T24" fmla="*/ 303 w 956"/>
                <a:gd name="T25" fmla="*/ 1664 h 3542"/>
                <a:gd name="T26" fmla="*/ 440 w 956"/>
                <a:gd name="T27" fmla="*/ 1935 h 3542"/>
                <a:gd name="T28" fmla="*/ 539 w 956"/>
                <a:gd name="T29" fmla="*/ 2430 h 3542"/>
                <a:gd name="T30" fmla="*/ 634 w 956"/>
                <a:gd name="T31" fmla="*/ 2614 h 3542"/>
                <a:gd name="T32" fmla="*/ 601 w 956"/>
                <a:gd name="T33" fmla="*/ 2867 h 3542"/>
                <a:gd name="T34" fmla="*/ 640 w 956"/>
                <a:gd name="T35" fmla="*/ 3032 h 3542"/>
                <a:gd name="T36" fmla="*/ 650 w 956"/>
                <a:gd name="T37" fmla="*/ 3087 h 3542"/>
                <a:gd name="T38" fmla="*/ 644 w 956"/>
                <a:gd name="T39" fmla="*/ 3109 h 3542"/>
                <a:gd name="T40" fmla="*/ 610 w 956"/>
                <a:gd name="T41" fmla="*/ 3542 h 3542"/>
                <a:gd name="T42" fmla="*/ 614 w 956"/>
                <a:gd name="T43" fmla="*/ 3542 h 3542"/>
                <a:gd name="T44" fmla="*/ 956 w 956"/>
                <a:gd name="T45" fmla="*/ 3140 h 3542"/>
                <a:gd name="T46" fmla="*/ 956 w 956"/>
                <a:gd name="T47" fmla="*/ 1300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6" h="3542">
                  <a:moveTo>
                    <a:pt x="956" y="1300"/>
                  </a:moveTo>
                  <a:cubicBezTo>
                    <a:pt x="903" y="1434"/>
                    <a:pt x="771" y="1528"/>
                    <a:pt x="618" y="1528"/>
                  </a:cubicBezTo>
                  <a:cubicBezTo>
                    <a:pt x="417" y="1528"/>
                    <a:pt x="255" y="1366"/>
                    <a:pt x="255" y="1166"/>
                  </a:cubicBezTo>
                  <a:cubicBezTo>
                    <a:pt x="255" y="995"/>
                    <a:pt x="373" y="851"/>
                    <a:pt x="532" y="813"/>
                  </a:cubicBezTo>
                  <a:cubicBezTo>
                    <a:pt x="491" y="709"/>
                    <a:pt x="402" y="539"/>
                    <a:pt x="376" y="483"/>
                  </a:cubicBezTo>
                  <a:cubicBezTo>
                    <a:pt x="351" y="428"/>
                    <a:pt x="292" y="83"/>
                    <a:pt x="279" y="15"/>
                  </a:cubicBezTo>
                  <a:cubicBezTo>
                    <a:pt x="276" y="0"/>
                    <a:pt x="122" y="104"/>
                    <a:pt x="122" y="111"/>
                  </a:cubicBezTo>
                  <a:cubicBezTo>
                    <a:pt x="113" y="119"/>
                    <a:pt x="7" y="397"/>
                    <a:pt x="2" y="412"/>
                  </a:cubicBezTo>
                  <a:cubicBezTo>
                    <a:pt x="0" y="421"/>
                    <a:pt x="0" y="458"/>
                    <a:pt x="0" y="458"/>
                  </a:cubicBezTo>
                  <a:cubicBezTo>
                    <a:pt x="0" y="458"/>
                    <a:pt x="52" y="465"/>
                    <a:pt x="82" y="556"/>
                  </a:cubicBezTo>
                  <a:cubicBezTo>
                    <a:pt x="112" y="647"/>
                    <a:pt x="203" y="979"/>
                    <a:pt x="203" y="979"/>
                  </a:cubicBezTo>
                  <a:cubicBezTo>
                    <a:pt x="203" y="979"/>
                    <a:pt x="178" y="1004"/>
                    <a:pt x="177" y="1003"/>
                  </a:cubicBezTo>
                  <a:cubicBezTo>
                    <a:pt x="292" y="1386"/>
                    <a:pt x="252" y="1551"/>
                    <a:pt x="303" y="1664"/>
                  </a:cubicBezTo>
                  <a:cubicBezTo>
                    <a:pt x="368" y="1822"/>
                    <a:pt x="385" y="1801"/>
                    <a:pt x="440" y="1935"/>
                  </a:cubicBezTo>
                  <a:cubicBezTo>
                    <a:pt x="480" y="2032"/>
                    <a:pt x="525" y="2414"/>
                    <a:pt x="539" y="2430"/>
                  </a:cubicBezTo>
                  <a:cubicBezTo>
                    <a:pt x="601" y="2509"/>
                    <a:pt x="634" y="2570"/>
                    <a:pt x="634" y="2614"/>
                  </a:cubicBezTo>
                  <a:cubicBezTo>
                    <a:pt x="634" y="2659"/>
                    <a:pt x="582" y="2790"/>
                    <a:pt x="601" y="2867"/>
                  </a:cubicBezTo>
                  <a:cubicBezTo>
                    <a:pt x="613" y="2912"/>
                    <a:pt x="619" y="3013"/>
                    <a:pt x="640" y="3032"/>
                  </a:cubicBezTo>
                  <a:cubicBezTo>
                    <a:pt x="640" y="3032"/>
                    <a:pt x="659" y="3070"/>
                    <a:pt x="650" y="3087"/>
                  </a:cubicBezTo>
                  <a:cubicBezTo>
                    <a:pt x="647" y="3093"/>
                    <a:pt x="641" y="3102"/>
                    <a:pt x="644" y="3109"/>
                  </a:cubicBezTo>
                  <a:cubicBezTo>
                    <a:pt x="678" y="3229"/>
                    <a:pt x="788" y="3434"/>
                    <a:pt x="610" y="3542"/>
                  </a:cubicBezTo>
                  <a:cubicBezTo>
                    <a:pt x="614" y="3542"/>
                    <a:pt x="614" y="3542"/>
                    <a:pt x="614" y="3542"/>
                  </a:cubicBezTo>
                  <a:cubicBezTo>
                    <a:pt x="808" y="3512"/>
                    <a:pt x="956" y="3345"/>
                    <a:pt x="956" y="3140"/>
                  </a:cubicBezTo>
                  <a:lnTo>
                    <a:pt x="956" y="1300"/>
                  </a:lnTo>
                  <a:close/>
                </a:path>
              </a:pathLst>
            </a:custGeom>
            <a:solidFill>
              <a:srgbClr val="ED1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493000" y="4833938"/>
              <a:ext cx="307975" cy="519113"/>
            </a:xfrm>
            <a:custGeom>
              <a:avLst/>
              <a:gdLst>
                <a:gd name="T0" fmla="*/ 194 w 194"/>
                <a:gd name="T1" fmla="*/ 0 h 327"/>
                <a:gd name="T2" fmla="*/ 129 w 194"/>
                <a:gd name="T3" fmla="*/ 0 h 327"/>
                <a:gd name="T4" fmla="*/ 129 w 194"/>
                <a:gd name="T5" fmla="*/ 193 h 327"/>
                <a:gd name="T6" fmla="*/ 128 w 194"/>
                <a:gd name="T7" fmla="*/ 193 h 327"/>
                <a:gd name="T8" fmla="*/ 126 w 194"/>
                <a:gd name="T9" fmla="*/ 180 h 327"/>
                <a:gd name="T10" fmla="*/ 74 w 194"/>
                <a:gd name="T11" fmla="*/ 0 h 327"/>
                <a:gd name="T12" fmla="*/ 0 w 194"/>
                <a:gd name="T13" fmla="*/ 0 h 327"/>
                <a:gd name="T14" fmla="*/ 0 w 194"/>
                <a:gd name="T15" fmla="*/ 327 h 327"/>
                <a:gd name="T16" fmla="*/ 65 w 194"/>
                <a:gd name="T17" fmla="*/ 327 h 327"/>
                <a:gd name="T18" fmla="*/ 65 w 194"/>
                <a:gd name="T19" fmla="*/ 125 h 327"/>
                <a:gd name="T20" fmla="*/ 66 w 194"/>
                <a:gd name="T21" fmla="*/ 125 h 327"/>
                <a:gd name="T22" fmla="*/ 68 w 194"/>
                <a:gd name="T23" fmla="*/ 136 h 327"/>
                <a:gd name="T24" fmla="*/ 121 w 194"/>
                <a:gd name="T25" fmla="*/ 327 h 327"/>
                <a:gd name="T26" fmla="*/ 194 w 194"/>
                <a:gd name="T27" fmla="*/ 327 h 327"/>
                <a:gd name="T28" fmla="*/ 194 w 194"/>
                <a:gd name="T2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327">
                  <a:moveTo>
                    <a:pt x="194" y="0"/>
                  </a:moveTo>
                  <a:lnTo>
                    <a:pt x="129" y="0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80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327"/>
                  </a:lnTo>
                  <a:lnTo>
                    <a:pt x="65" y="327"/>
                  </a:lnTo>
                  <a:lnTo>
                    <a:pt x="65" y="125"/>
                  </a:lnTo>
                  <a:lnTo>
                    <a:pt x="66" y="125"/>
                  </a:lnTo>
                  <a:lnTo>
                    <a:pt x="68" y="136"/>
                  </a:lnTo>
                  <a:lnTo>
                    <a:pt x="121" y="327"/>
                  </a:lnTo>
                  <a:lnTo>
                    <a:pt x="194" y="327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7843838" y="4833938"/>
              <a:ext cx="311150" cy="519113"/>
            </a:xfrm>
            <a:custGeom>
              <a:avLst/>
              <a:gdLst>
                <a:gd name="T0" fmla="*/ 186 w 365"/>
                <a:gd name="T1" fmla="*/ 505 h 609"/>
                <a:gd name="T2" fmla="*/ 144 w 365"/>
                <a:gd name="T3" fmla="*/ 505 h 609"/>
                <a:gd name="T4" fmla="*/ 144 w 365"/>
                <a:gd name="T5" fmla="*/ 340 h 609"/>
                <a:gd name="T6" fmla="*/ 189 w 365"/>
                <a:gd name="T7" fmla="*/ 340 h 609"/>
                <a:gd name="T8" fmla="*/ 238 w 365"/>
                <a:gd name="T9" fmla="*/ 422 h 609"/>
                <a:gd name="T10" fmla="*/ 186 w 365"/>
                <a:gd name="T11" fmla="*/ 505 h 609"/>
                <a:gd name="T12" fmla="*/ 144 w 365"/>
                <a:gd name="T13" fmla="*/ 103 h 609"/>
                <a:gd name="T14" fmla="*/ 188 w 365"/>
                <a:gd name="T15" fmla="*/ 103 h 609"/>
                <a:gd name="T16" fmla="*/ 231 w 365"/>
                <a:gd name="T17" fmla="*/ 170 h 609"/>
                <a:gd name="T18" fmla="*/ 183 w 365"/>
                <a:gd name="T19" fmla="*/ 241 h 609"/>
                <a:gd name="T20" fmla="*/ 144 w 365"/>
                <a:gd name="T21" fmla="*/ 241 h 609"/>
                <a:gd name="T22" fmla="*/ 144 w 365"/>
                <a:gd name="T23" fmla="*/ 103 h 609"/>
                <a:gd name="T24" fmla="*/ 273 w 365"/>
                <a:gd name="T25" fmla="*/ 288 h 609"/>
                <a:gd name="T26" fmla="*/ 273 w 365"/>
                <a:gd name="T27" fmla="*/ 287 h 609"/>
                <a:gd name="T28" fmla="*/ 350 w 365"/>
                <a:gd name="T29" fmla="*/ 144 h 609"/>
                <a:gd name="T30" fmla="*/ 199 w 365"/>
                <a:gd name="T31" fmla="*/ 0 h 609"/>
                <a:gd name="T32" fmla="*/ 0 w 365"/>
                <a:gd name="T33" fmla="*/ 0 h 609"/>
                <a:gd name="T34" fmla="*/ 0 w 365"/>
                <a:gd name="T35" fmla="*/ 609 h 609"/>
                <a:gd name="T36" fmla="*/ 203 w 365"/>
                <a:gd name="T37" fmla="*/ 609 h 609"/>
                <a:gd name="T38" fmla="*/ 365 w 365"/>
                <a:gd name="T39" fmla="*/ 428 h 609"/>
                <a:gd name="T40" fmla="*/ 273 w 365"/>
                <a:gd name="T41" fmla="*/ 288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5" h="609">
                  <a:moveTo>
                    <a:pt x="186" y="505"/>
                  </a:moveTo>
                  <a:cubicBezTo>
                    <a:pt x="144" y="505"/>
                    <a:pt x="144" y="505"/>
                    <a:pt x="144" y="505"/>
                  </a:cubicBezTo>
                  <a:cubicBezTo>
                    <a:pt x="144" y="340"/>
                    <a:pt x="144" y="340"/>
                    <a:pt x="144" y="340"/>
                  </a:cubicBezTo>
                  <a:cubicBezTo>
                    <a:pt x="189" y="340"/>
                    <a:pt x="189" y="340"/>
                    <a:pt x="189" y="340"/>
                  </a:cubicBezTo>
                  <a:cubicBezTo>
                    <a:pt x="232" y="340"/>
                    <a:pt x="238" y="380"/>
                    <a:pt x="238" y="422"/>
                  </a:cubicBezTo>
                  <a:cubicBezTo>
                    <a:pt x="238" y="483"/>
                    <a:pt x="232" y="505"/>
                    <a:pt x="186" y="505"/>
                  </a:cubicBezTo>
                  <a:moveTo>
                    <a:pt x="144" y="103"/>
                  </a:moveTo>
                  <a:cubicBezTo>
                    <a:pt x="188" y="103"/>
                    <a:pt x="188" y="103"/>
                    <a:pt x="188" y="103"/>
                  </a:cubicBezTo>
                  <a:cubicBezTo>
                    <a:pt x="223" y="103"/>
                    <a:pt x="231" y="127"/>
                    <a:pt x="231" y="170"/>
                  </a:cubicBezTo>
                  <a:cubicBezTo>
                    <a:pt x="231" y="208"/>
                    <a:pt x="227" y="241"/>
                    <a:pt x="183" y="241"/>
                  </a:cubicBezTo>
                  <a:cubicBezTo>
                    <a:pt x="144" y="241"/>
                    <a:pt x="144" y="241"/>
                    <a:pt x="144" y="241"/>
                  </a:cubicBezTo>
                  <a:lnTo>
                    <a:pt x="144" y="103"/>
                  </a:lnTo>
                  <a:close/>
                  <a:moveTo>
                    <a:pt x="273" y="288"/>
                  </a:moveTo>
                  <a:cubicBezTo>
                    <a:pt x="273" y="287"/>
                    <a:pt x="273" y="287"/>
                    <a:pt x="273" y="287"/>
                  </a:cubicBezTo>
                  <a:cubicBezTo>
                    <a:pt x="341" y="263"/>
                    <a:pt x="350" y="207"/>
                    <a:pt x="350" y="144"/>
                  </a:cubicBezTo>
                  <a:cubicBezTo>
                    <a:pt x="350" y="39"/>
                    <a:pt x="301" y="0"/>
                    <a:pt x="1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203" y="609"/>
                    <a:pt x="203" y="609"/>
                    <a:pt x="203" y="609"/>
                  </a:cubicBezTo>
                  <a:cubicBezTo>
                    <a:pt x="328" y="609"/>
                    <a:pt x="365" y="531"/>
                    <a:pt x="365" y="428"/>
                  </a:cubicBezTo>
                  <a:cubicBezTo>
                    <a:pt x="365" y="351"/>
                    <a:pt x="342" y="301"/>
                    <a:pt x="273" y="2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8158163" y="4833938"/>
              <a:ext cx="352425" cy="519113"/>
            </a:xfrm>
            <a:custGeom>
              <a:avLst/>
              <a:gdLst>
                <a:gd name="T0" fmla="*/ 91 w 222"/>
                <a:gd name="T1" fmla="*/ 204 h 327"/>
                <a:gd name="T2" fmla="*/ 110 w 222"/>
                <a:gd name="T3" fmla="*/ 57 h 327"/>
                <a:gd name="T4" fmla="*/ 110 w 222"/>
                <a:gd name="T5" fmla="*/ 49 h 327"/>
                <a:gd name="T6" fmla="*/ 111 w 222"/>
                <a:gd name="T7" fmla="*/ 49 h 327"/>
                <a:gd name="T8" fmla="*/ 112 w 222"/>
                <a:gd name="T9" fmla="*/ 57 h 327"/>
                <a:gd name="T10" fmla="*/ 129 w 222"/>
                <a:gd name="T11" fmla="*/ 204 h 327"/>
                <a:gd name="T12" fmla="*/ 91 w 222"/>
                <a:gd name="T13" fmla="*/ 204 h 327"/>
                <a:gd name="T14" fmla="*/ 161 w 222"/>
                <a:gd name="T15" fmla="*/ 0 h 327"/>
                <a:gd name="T16" fmla="*/ 61 w 222"/>
                <a:gd name="T17" fmla="*/ 0 h 327"/>
                <a:gd name="T18" fmla="*/ 0 w 222"/>
                <a:gd name="T19" fmla="*/ 327 h 327"/>
                <a:gd name="T20" fmla="*/ 75 w 222"/>
                <a:gd name="T21" fmla="*/ 327 h 327"/>
                <a:gd name="T22" fmla="*/ 83 w 222"/>
                <a:gd name="T23" fmla="*/ 256 h 327"/>
                <a:gd name="T24" fmla="*/ 136 w 222"/>
                <a:gd name="T25" fmla="*/ 256 h 327"/>
                <a:gd name="T26" fmla="*/ 143 w 222"/>
                <a:gd name="T27" fmla="*/ 327 h 327"/>
                <a:gd name="T28" fmla="*/ 222 w 222"/>
                <a:gd name="T29" fmla="*/ 327 h 327"/>
                <a:gd name="T30" fmla="*/ 161 w 222"/>
                <a:gd name="T3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2" h="327">
                  <a:moveTo>
                    <a:pt x="91" y="204"/>
                  </a:moveTo>
                  <a:lnTo>
                    <a:pt x="110" y="57"/>
                  </a:lnTo>
                  <a:lnTo>
                    <a:pt x="110" y="49"/>
                  </a:lnTo>
                  <a:lnTo>
                    <a:pt x="111" y="49"/>
                  </a:lnTo>
                  <a:lnTo>
                    <a:pt x="112" y="57"/>
                  </a:lnTo>
                  <a:lnTo>
                    <a:pt x="129" y="204"/>
                  </a:lnTo>
                  <a:lnTo>
                    <a:pt x="91" y="204"/>
                  </a:lnTo>
                  <a:close/>
                  <a:moveTo>
                    <a:pt x="161" y="0"/>
                  </a:moveTo>
                  <a:lnTo>
                    <a:pt x="61" y="0"/>
                  </a:lnTo>
                  <a:lnTo>
                    <a:pt x="0" y="327"/>
                  </a:lnTo>
                  <a:lnTo>
                    <a:pt x="75" y="327"/>
                  </a:lnTo>
                  <a:lnTo>
                    <a:pt x="83" y="256"/>
                  </a:lnTo>
                  <a:lnTo>
                    <a:pt x="136" y="256"/>
                  </a:lnTo>
                  <a:lnTo>
                    <a:pt x="143" y="327"/>
                  </a:lnTo>
                  <a:lnTo>
                    <a:pt x="222" y="32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_Oct14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8_Template__Oct14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15483</TotalTime>
  <Words>185</Words>
  <Application>Microsoft Macintosh PowerPoint</Application>
  <PresentationFormat>Custom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Helvetica</vt:lpstr>
      <vt:lpstr>Helvetica 25 UltraLight</vt:lpstr>
      <vt:lpstr>Wingdings</vt:lpstr>
      <vt:lpstr>Arial</vt:lpstr>
      <vt:lpstr>Template__Oct14</vt:lpstr>
      <vt:lpstr>8_Template__Oct14</vt:lpstr>
      <vt:lpstr>PowerPoint Presentation</vt:lpstr>
      <vt:lpstr>[Approach]</vt:lpstr>
      <vt:lpstr>[Variable selection and graphs]</vt:lpstr>
      <vt:lpstr>[Findings: Kings vs Spurs]</vt:lpstr>
      <vt:lpstr>[Future improvements]</vt:lpstr>
    </vt:vector>
  </TitlesOfParts>
  <Company>NBA Properties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tianye song</cp:lastModifiedBy>
  <cp:revision>181</cp:revision>
  <cp:lastPrinted>2016-07-25T11:39:52Z</cp:lastPrinted>
  <dcterms:created xsi:type="dcterms:W3CDTF">2014-10-29T20:30:53Z</dcterms:created>
  <dcterms:modified xsi:type="dcterms:W3CDTF">2016-09-24T21:04:39Z</dcterms:modified>
</cp:coreProperties>
</file>