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64" r:id="rId2"/>
    <p:sldId id="257" r:id="rId3"/>
    <p:sldId id="265" r:id="rId4"/>
    <p:sldId id="266" r:id="rId5"/>
    <p:sldId id="267" r:id="rId6"/>
    <p:sldId id="268" r:id="rId7"/>
    <p:sldId id="258" r:id="rId8"/>
    <p:sldId id="263" r:id="rId9"/>
    <p:sldId id="259"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2"/>
    <p:restoredTop sz="87069"/>
  </p:normalViewPr>
  <p:slideViewPr>
    <p:cSldViewPr snapToGrid="0" snapToObjects="1">
      <p:cViewPr varScale="1">
        <p:scale>
          <a:sx n="95" d="100"/>
          <a:sy n="95"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B3B48-33EC-454A-AA3A-B210E56C7DC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F6AB88C-9B0A-42E3-9DA9-DB354A6D9D17}">
      <dgm:prSet phldrT="[Text]" custT="1"/>
      <dgm:spPr/>
      <dgm:t>
        <a:bodyPr/>
        <a:lstStyle/>
        <a:p>
          <a:r>
            <a:rPr lang="en-US" sz="1400" dirty="0" smtClean="0"/>
            <a:t>Is wheelbase &lt; x</a:t>
          </a:r>
          <a:r>
            <a:rPr lang="en-US" sz="1400" baseline="-25000" dirty="0" smtClean="0"/>
            <a:t>1</a:t>
          </a:r>
          <a:r>
            <a:rPr lang="en-US" sz="1400" dirty="0" smtClean="0"/>
            <a:t>?</a:t>
          </a:r>
          <a:endParaRPr lang="en-US" sz="1400" dirty="0"/>
        </a:p>
      </dgm:t>
    </dgm:pt>
    <dgm:pt modelId="{D6726D8D-E1C7-4FA4-80A2-7F983D2E6977}" type="parTrans" cxnId="{FBCE9178-596A-47CA-873A-CA4AB3FAA09A}">
      <dgm:prSet/>
      <dgm:spPr/>
      <dgm:t>
        <a:bodyPr/>
        <a:lstStyle/>
        <a:p>
          <a:endParaRPr lang="en-US"/>
        </a:p>
      </dgm:t>
    </dgm:pt>
    <dgm:pt modelId="{505D521C-F4D4-4DE3-B182-755E31E9DF16}" type="sibTrans" cxnId="{FBCE9178-596A-47CA-873A-CA4AB3FAA09A}">
      <dgm:prSet/>
      <dgm:spPr/>
      <dgm:t>
        <a:bodyPr/>
        <a:lstStyle/>
        <a:p>
          <a:endParaRPr lang="en-US"/>
        </a:p>
      </dgm:t>
    </dgm:pt>
    <dgm:pt modelId="{98995DFB-A5BC-4471-BFAC-9949E2025CF9}">
      <dgm:prSet phldrT="[Text]" custT="1"/>
      <dgm:spPr/>
      <dgm:t>
        <a:bodyPr/>
        <a:lstStyle/>
        <a:p>
          <a:r>
            <a:rPr lang="en-US" sz="1400" dirty="0" smtClean="0"/>
            <a:t>Predict: y</a:t>
          </a:r>
          <a:r>
            <a:rPr lang="en-US" sz="1400" baseline="-25000" dirty="0" smtClean="0"/>
            <a:t>1</a:t>
          </a:r>
          <a:endParaRPr lang="en-US" sz="1400" baseline="-25000" dirty="0"/>
        </a:p>
      </dgm:t>
    </dgm:pt>
    <dgm:pt modelId="{8C0F03DA-1693-4886-805A-23344CBE9C00}" type="parTrans" cxnId="{0FFD5053-4514-4FC2-94BE-B26B301343BA}">
      <dgm:prSet/>
      <dgm:spPr/>
      <dgm:t>
        <a:bodyPr/>
        <a:lstStyle/>
        <a:p>
          <a:endParaRPr lang="en-US"/>
        </a:p>
      </dgm:t>
    </dgm:pt>
    <dgm:pt modelId="{ED60DF6F-9FFE-43B9-8ACB-986E89FDFB6B}" type="sibTrans" cxnId="{0FFD5053-4514-4FC2-94BE-B26B301343BA}">
      <dgm:prSet/>
      <dgm:spPr/>
      <dgm:t>
        <a:bodyPr/>
        <a:lstStyle/>
        <a:p>
          <a:endParaRPr lang="en-US"/>
        </a:p>
      </dgm:t>
    </dgm:pt>
    <dgm:pt modelId="{2712ADCD-54B2-40A3-BD08-54C771D15317}">
      <dgm:prSet phldrT="[Text]" custT="1"/>
      <dgm:spPr/>
      <dgm:t>
        <a:bodyPr/>
        <a:lstStyle/>
        <a:p>
          <a:r>
            <a:rPr lang="en-US" sz="1400" dirty="0" smtClean="0"/>
            <a:t>Is width &lt; x</a:t>
          </a:r>
          <a:r>
            <a:rPr lang="en-US" sz="1400" baseline="-25000" dirty="0" smtClean="0"/>
            <a:t>2</a:t>
          </a:r>
          <a:r>
            <a:rPr lang="en-US" sz="1400" baseline="0" dirty="0" smtClean="0"/>
            <a:t>?</a:t>
          </a:r>
          <a:endParaRPr lang="en-US" sz="1400" baseline="0" dirty="0"/>
        </a:p>
      </dgm:t>
    </dgm:pt>
    <dgm:pt modelId="{FD1A906E-A2E9-472D-884A-AE139C30AA80}" type="parTrans" cxnId="{E206780B-BFE2-4B84-B8FD-04FD1B153F67}">
      <dgm:prSet/>
      <dgm:spPr/>
      <dgm:t>
        <a:bodyPr/>
        <a:lstStyle/>
        <a:p>
          <a:endParaRPr lang="en-US"/>
        </a:p>
      </dgm:t>
    </dgm:pt>
    <dgm:pt modelId="{E7A35A91-BEBD-491B-AD2F-87E5AD1E0F74}" type="sibTrans" cxnId="{E206780B-BFE2-4B84-B8FD-04FD1B153F67}">
      <dgm:prSet/>
      <dgm:spPr/>
      <dgm:t>
        <a:bodyPr/>
        <a:lstStyle/>
        <a:p>
          <a:endParaRPr lang="en-US"/>
        </a:p>
      </dgm:t>
    </dgm:pt>
    <dgm:pt modelId="{D1DA4FB9-E6F2-461A-A8F9-4E4060F6F6FE}">
      <dgm:prSet phldrT="[Text]" custT="1"/>
      <dgm:spPr/>
      <dgm:t>
        <a:bodyPr/>
        <a:lstStyle/>
        <a:p>
          <a:r>
            <a:rPr lang="en-US" sz="1400" dirty="0" smtClean="0"/>
            <a:t>Predict: y</a:t>
          </a:r>
          <a:r>
            <a:rPr lang="en-US" sz="1400" baseline="-25000" dirty="0" smtClean="0"/>
            <a:t>2</a:t>
          </a:r>
          <a:endParaRPr lang="en-US" sz="1400" baseline="-25000" dirty="0"/>
        </a:p>
      </dgm:t>
    </dgm:pt>
    <dgm:pt modelId="{72529154-4C22-400F-99CE-E04EC3C173B9}" type="parTrans" cxnId="{2990BA45-000A-41E8-8DDE-365A808216A9}">
      <dgm:prSet/>
      <dgm:spPr/>
      <dgm:t>
        <a:bodyPr/>
        <a:lstStyle/>
        <a:p>
          <a:endParaRPr lang="en-US"/>
        </a:p>
      </dgm:t>
    </dgm:pt>
    <dgm:pt modelId="{947456B9-65C5-42CB-969B-25727B2A8211}" type="sibTrans" cxnId="{2990BA45-000A-41E8-8DDE-365A808216A9}">
      <dgm:prSet/>
      <dgm:spPr/>
      <dgm:t>
        <a:bodyPr/>
        <a:lstStyle/>
        <a:p>
          <a:endParaRPr lang="en-US"/>
        </a:p>
      </dgm:t>
    </dgm:pt>
    <dgm:pt modelId="{B24EFC81-D23A-43E5-B386-877747926FE8}">
      <dgm:prSet custT="1"/>
      <dgm:spPr/>
      <dgm:t>
        <a:bodyPr/>
        <a:lstStyle/>
        <a:p>
          <a:r>
            <a:rPr lang="en-US" sz="1400" dirty="0" smtClean="0"/>
            <a:t>Is … ?</a:t>
          </a:r>
          <a:endParaRPr lang="en-US" sz="1400" dirty="0"/>
        </a:p>
      </dgm:t>
    </dgm:pt>
    <dgm:pt modelId="{38A55CEB-D5F5-4648-8103-DA71DD01062F}" type="parTrans" cxnId="{4DB26D48-F515-4208-92AE-A5CADC20B46A}">
      <dgm:prSet/>
      <dgm:spPr/>
      <dgm:t>
        <a:bodyPr/>
        <a:lstStyle/>
        <a:p>
          <a:endParaRPr lang="en-US"/>
        </a:p>
      </dgm:t>
    </dgm:pt>
    <dgm:pt modelId="{9778A9A4-A981-4C23-B564-FD539372AE06}" type="sibTrans" cxnId="{4DB26D48-F515-4208-92AE-A5CADC20B46A}">
      <dgm:prSet/>
      <dgm:spPr/>
      <dgm:t>
        <a:bodyPr/>
        <a:lstStyle/>
        <a:p>
          <a:endParaRPr lang="en-US"/>
        </a:p>
      </dgm:t>
    </dgm:pt>
    <dgm:pt modelId="{4EDE0F45-24E8-4592-9856-1543821F9E54}" type="pres">
      <dgm:prSet presAssocID="{8CEB3B48-33EC-454A-AA3A-B210E56C7DC9}" presName="hierChild1" presStyleCnt="0">
        <dgm:presLayoutVars>
          <dgm:chPref val="1"/>
          <dgm:dir/>
          <dgm:animOne val="branch"/>
          <dgm:animLvl val="lvl"/>
          <dgm:resizeHandles/>
        </dgm:presLayoutVars>
      </dgm:prSet>
      <dgm:spPr/>
      <dgm:t>
        <a:bodyPr/>
        <a:lstStyle/>
        <a:p>
          <a:endParaRPr lang="en-US"/>
        </a:p>
      </dgm:t>
    </dgm:pt>
    <dgm:pt modelId="{EE7D4EE9-1143-4A74-A4A2-AC14F3DD78DE}" type="pres">
      <dgm:prSet presAssocID="{2F6AB88C-9B0A-42E3-9DA9-DB354A6D9D17}" presName="hierRoot1" presStyleCnt="0"/>
      <dgm:spPr/>
    </dgm:pt>
    <dgm:pt modelId="{815F16F6-E405-4917-B3C2-2F08EE927E6C}" type="pres">
      <dgm:prSet presAssocID="{2F6AB88C-9B0A-42E3-9DA9-DB354A6D9D17}" presName="composite" presStyleCnt="0"/>
      <dgm:spPr/>
    </dgm:pt>
    <dgm:pt modelId="{8E5A7566-BC34-46D8-9965-68839CF08475}" type="pres">
      <dgm:prSet presAssocID="{2F6AB88C-9B0A-42E3-9DA9-DB354A6D9D17}" presName="background" presStyleLbl="node0" presStyleIdx="0" presStyleCnt="1"/>
      <dgm:spPr/>
    </dgm:pt>
    <dgm:pt modelId="{1CAF1C6E-3A03-4153-BD0C-6BB74A061501}" type="pres">
      <dgm:prSet presAssocID="{2F6AB88C-9B0A-42E3-9DA9-DB354A6D9D17}" presName="text" presStyleLbl="fgAcc0" presStyleIdx="0" presStyleCnt="1" custScaleX="129144" custScaleY="88895">
        <dgm:presLayoutVars>
          <dgm:chPref val="3"/>
        </dgm:presLayoutVars>
      </dgm:prSet>
      <dgm:spPr/>
      <dgm:t>
        <a:bodyPr/>
        <a:lstStyle/>
        <a:p>
          <a:endParaRPr lang="en-US"/>
        </a:p>
      </dgm:t>
    </dgm:pt>
    <dgm:pt modelId="{126599EE-FC77-4BE9-8EA9-5362297B16B8}" type="pres">
      <dgm:prSet presAssocID="{2F6AB88C-9B0A-42E3-9DA9-DB354A6D9D17}" presName="hierChild2" presStyleCnt="0"/>
      <dgm:spPr/>
    </dgm:pt>
    <dgm:pt modelId="{1844B12C-7B8D-45DB-9A7E-AB11E8842018}" type="pres">
      <dgm:prSet presAssocID="{8C0F03DA-1693-4886-805A-23344CBE9C00}" presName="Name10" presStyleLbl="parChTrans1D2" presStyleIdx="0" presStyleCnt="2"/>
      <dgm:spPr/>
      <dgm:t>
        <a:bodyPr/>
        <a:lstStyle/>
        <a:p>
          <a:endParaRPr lang="en-US"/>
        </a:p>
      </dgm:t>
    </dgm:pt>
    <dgm:pt modelId="{414C7CCE-C3C6-46C6-A1F0-2ECAA4454178}" type="pres">
      <dgm:prSet presAssocID="{98995DFB-A5BC-4471-BFAC-9949E2025CF9}" presName="hierRoot2" presStyleCnt="0"/>
      <dgm:spPr/>
    </dgm:pt>
    <dgm:pt modelId="{8BE7AA56-7111-4A48-AE33-F783A1107195}" type="pres">
      <dgm:prSet presAssocID="{98995DFB-A5BC-4471-BFAC-9949E2025CF9}" presName="composite2" presStyleCnt="0"/>
      <dgm:spPr/>
    </dgm:pt>
    <dgm:pt modelId="{D0236C79-77C5-4776-A7CB-7FEAD0B0C239}" type="pres">
      <dgm:prSet presAssocID="{98995DFB-A5BC-4471-BFAC-9949E2025CF9}" presName="background2" presStyleLbl="node2" presStyleIdx="0" presStyleCnt="2"/>
      <dgm:spPr/>
    </dgm:pt>
    <dgm:pt modelId="{DF3FB688-43A8-4432-A650-D864E9F4CF32}" type="pres">
      <dgm:prSet presAssocID="{98995DFB-A5BC-4471-BFAC-9949E2025CF9}" presName="text2" presStyleLbl="fgAcc2" presStyleIdx="0" presStyleCnt="2" custScaleX="129144" custScaleY="88895">
        <dgm:presLayoutVars>
          <dgm:chPref val="3"/>
        </dgm:presLayoutVars>
      </dgm:prSet>
      <dgm:spPr/>
      <dgm:t>
        <a:bodyPr/>
        <a:lstStyle/>
        <a:p>
          <a:endParaRPr lang="en-US"/>
        </a:p>
      </dgm:t>
    </dgm:pt>
    <dgm:pt modelId="{467DEB0D-3D71-4153-9485-9149ED7DDA3B}" type="pres">
      <dgm:prSet presAssocID="{98995DFB-A5BC-4471-BFAC-9949E2025CF9}" presName="hierChild3" presStyleCnt="0"/>
      <dgm:spPr/>
    </dgm:pt>
    <dgm:pt modelId="{22185746-FB6B-47C0-860E-864241BB05F9}" type="pres">
      <dgm:prSet presAssocID="{FD1A906E-A2E9-472D-884A-AE139C30AA80}" presName="Name10" presStyleLbl="parChTrans1D2" presStyleIdx="1" presStyleCnt="2"/>
      <dgm:spPr/>
      <dgm:t>
        <a:bodyPr/>
        <a:lstStyle/>
        <a:p>
          <a:endParaRPr lang="en-US"/>
        </a:p>
      </dgm:t>
    </dgm:pt>
    <dgm:pt modelId="{AA93C011-63E1-49BE-8AC3-22042C3DF321}" type="pres">
      <dgm:prSet presAssocID="{2712ADCD-54B2-40A3-BD08-54C771D15317}" presName="hierRoot2" presStyleCnt="0"/>
      <dgm:spPr/>
    </dgm:pt>
    <dgm:pt modelId="{5D4CA6CB-5087-4145-87A3-88C8FC098EE0}" type="pres">
      <dgm:prSet presAssocID="{2712ADCD-54B2-40A3-BD08-54C771D15317}" presName="composite2" presStyleCnt="0"/>
      <dgm:spPr/>
    </dgm:pt>
    <dgm:pt modelId="{86E763E7-1FBA-4830-AF15-4E7423C4B970}" type="pres">
      <dgm:prSet presAssocID="{2712ADCD-54B2-40A3-BD08-54C771D15317}" presName="background2" presStyleLbl="node2" presStyleIdx="1" presStyleCnt="2"/>
      <dgm:spPr/>
    </dgm:pt>
    <dgm:pt modelId="{52F1EF90-B4DE-4D3B-8B8C-A82D1788ED30}" type="pres">
      <dgm:prSet presAssocID="{2712ADCD-54B2-40A3-BD08-54C771D15317}" presName="text2" presStyleLbl="fgAcc2" presStyleIdx="1" presStyleCnt="2" custScaleX="129144" custScaleY="88895">
        <dgm:presLayoutVars>
          <dgm:chPref val="3"/>
        </dgm:presLayoutVars>
      </dgm:prSet>
      <dgm:spPr/>
      <dgm:t>
        <a:bodyPr/>
        <a:lstStyle/>
        <a:p>
          <a:endParaRPr lang="en-US"/>
        </a:p>
      </dgm:t>
    </dgm:pt>
    <dgm:pt modelId="{3D21A8F6-FB5F-4F9E-A523-D066ABA1786F}" type="pres">
      <dgm:prSet presAssocID="{2712ADCD-54B2-40A3-BD08-54C771D15317}" presName="hierChild3" presStyleCnt="0"/>
      <dgm:spPr/>
    </dgm:pt>
    <dgm:pt modelId="{25BCA6A0-E02A-4D76-88A8-CC52D8D173B8}" type="pres">
      <dgm:prSet presAssocID="{72529154-4C22-400F-99CE-E04EC3C173B9}" presName="Name17" presStyleLbl="parChTrans1D3" presStyleIdx="0" presStyleCnt="2"/>
      <dgm:spPr/>
      <dgm:t>
        <a:bodyPr/>
        <a:lstStyle/>
        <a:p>
          <a:endParaRPr lang="en-US"/>
        </a:p>
      </dgm:t>
    </dgm:pt>
    <dgm:pt modelId="{2D565E22-9E25-4401-B197-6F1EA583C489}" type="pres">
      <dgm:prSet presAssocID="{D1DA4FB9-E6F2-461A-A8F9-4E4060F6F6FE}" presName="hierRoot3" presStyleCnt="0"/>
      <dgm:spPr/>
    </dgm:pt>
    <dgm:pt modelId="{CC5291E1-074D-43C4-8775-8BC99CB63F96}" type="pres">
      <dgm:prSet presAssocID="{D1DA4FB9-E6F2-461A-A8F9-4E4060F6F6FE}" presName="composite3" presStyleCnt="0"/>
      <dgm:spPr/>
    </dgm:pt>
    <dgm:pt modelId="{CA7B65E1-8B84-44E3-A41F-74127FCF019A}" type="pres">
      <dgm:prSet presAssocID="{D1DA4FB9-E6F2-461A-A8F9-4E4060F6F6FE}" presName="background3" presStyleLbl="node3" presStyleIdx="0" presStyleCnt="2"/>
      <dgm:spPr/>
    </dgm:pt>
    <dgm:pt modelId="{C802146C-2C26-488B-9D93-0A30571880C5}" type="pres">
      <dgm:prSet presAssocID="{D1DA4FB9-E6F2-461A-A8F9-4E4060F6F6FE}" presName="text3" presStyleLbl="fgAcc3" presStyleIdx="0" presStyleCnt="2" custScaleX="129144" custScaleY="88895">
        <dgm:presLayoutVars>
          <dgm:chPref val="3"/>
        </dgm:presLayoutVars>
      </dgm:prSet>
      <dgm:spPr/>
      <dgm:t>
        <a:bodyPr/>
        <a:lstStyle/>
        <a:p>
          <a:endParaRPr lang="en-US"/>
        </a:p>
      </dgm:t>
    </dgm:pt>
    <dgm:pt modelId="{5EA7AE11-6E2E-481F-8D2D-7450DB524F1E}" type="pres">
      <dgm:prSet presAssocID="{D1DA4FB9-E6F2-461A-A8F9-4E4060F6F6FE}" presName="hierChild4" presStyleCnt="0"/>
      <dgm:spPr/>
    </dgm:pt>
    <dgm:pt modelId="{231B32D1-5791-43BF-BF82-00DAE65624FC}" type="pres">
      <dgm:prSet presAssocID="{38A55CEB-D5F5-4648-8103-DA71DD01062F}" presName="Name17" presStyleLbl="parChTrans1D3" presStyleIdx="1" presStyleCnt="2"/>
      <dgm:spPr/>
      <dgm:t>
        <a:bodyPr/>
        <a:lstStyle/>
        <a:p>
          <a:endParaRPr lang="en-US"/>
        </a:p>
      </dgm:t>
    </dgm:pt>
    <dgm:pt modelId="{CDB2661B-F085-4555-9900-AD692D902E88}" type="pres">
      <dgm:prSet presAssocID="{B24EFC81-D23A-43E5-B386-877747926FE8}" presName="hierRoot3" presStyleCnt="0"/>
      <dgm:spPr/>
    </dgm:pt>
    <dgm:pt modelId="{B61E7839-D5E3-4BA2-8466-2DE3DF2CB558}" type="pres">
      <dgm:prSet presAssocID="{B24EFC81-D23A-43E5-B386-877747926FE8}" presName="composite3" presStyleCnt="0"/>
      <dgm:spPr/>
    </dgm:pt>
    <dgm:pt modelId="{F1B3D358-A855-45FB-9A0A-BFE2564D9D7E}" type="pres">
      <dgm:prSet presAssocID="{B24EFC81-D23A-43E5-B386-877747926FE8}" presName="background3" presStyleLbl="node3" presStyleIdx="1" presStyleCnt="2"/>
      <dgm:spPr/>
    </dgm:pt>
    <dgm:pt modelId="{513FF29C-E16F-4164-890E-32FDF3A84DD4}" type="pres">
      <dgm:prSet presAssocID="{B24EFC81-D23A-43E5-B386-877747926FE8}" presName="text3" presStyleLbl="fgAcc3" presStyleIdx="1" presStyleCnt="2" custScaleX="129144" custScaleY="88895">
        <dgm:presLayoutVars>
          <dgm:chPref val="3"/>
        </dgm:presLayoutVars>
      </dgm:prSet>
      <dgm:spPr/>
      <dgm:t>
        <a:bodyPr/>
        <a:lstStyle/>
        <a:p>
          <a:endParaRPr lang="en-US"/>
        </a:p>
      </dgm:t>
    </dgm:pt>
    <dgm:pt modelId="{4ECCD8A6-D41B-439C-B87D-65FD31AA06F7}" type="pres">
      <dgm:prSet presAssocID="{B24EFC81-D23A-43E5-B386-877747926FE8}" presName="hierChild4" presStyleCnt="0"/>
      <dgm:spPr/>
    </dgm:pt>
  </dgm:ptLst>
  <dgm:cxnLst>
    <dgm:cxn modelId="{2990BA45-000A-41E8-8DDE-365A808216A9}" srcId="{2712ADCD-54B2-40A3-BD08-54C771D15317}" destId="{D1DA4FB9-E6F2-461A-A8F9-4E4060F6F6FE}" srcOrd="0" destOrd="0" parTransId="{72529154-4C22-400F-99CE-E04EC3C173B9}" sibTransId="{947456B9-65C5-42CB-969B-25727B2A8211}"/>
    <dgm:cxn modelId="{FBCE9178-596A-47CA-873A-CA4AB3FAA09A}" srcId="{8CEB3B48-33EC-454A-AA3A-B210E56C7DC9}" destId="{2F6AB88C-9B0A-42E3-9DA9-DB354A6D9D17}" srcOrd="0" destOrd="0" parTransId="{D6726D8D-E1C7-4FA4-80A2-7F983D2E6977}" sibTransId="{505D521C-F4D4-4DE3-B182-755E31E9DF16}"/>
    <dgm:cxn modelId="{6258CAE2-80DD-984A-A597-8F4C06ED4F61}" type="presOf" srcId="{2F6AB88C-9B0A-42E3-9DA9-DB354A6D9D17}" destId="{1CAF1C6E-3A03-4153-BD0C-6BB74A061501}" srcOrd="0" destOrd="0" presId="urn:microsoft.com/office/officeart/2005/8/layout/hierarchy1"/>
    <dgm:cxn modelId="{C10D977C-C634-274C-B29A-03C5176C5286}" type="presOf" srcId="{98995DFB-A5BC-4471-BFAC-9949E2025CF9}" destId="{DF3FB688-43A8-4432-A650-D864E9F4CF32}" srcOrd="0" destOrd="0" presId="urn:microsoft.com/office/officeart/2005/8/layout/hierarchy1"/>
    <dgm:cxn modelId="{4DB26D48-F515-4208-92AE-A5CADC20B46A}" srcId="{2712ADCD-54B2-40A3-BD08-54C771D15317}" destId="{B24EFC81-D23A-43E5-B386-877747926FE8}" srcOrd="1" destOrd="0" parTransId="{38A55CEB-D5F5-4648-8103-DA71DD01062F}" sibTransId="{9778A9A4-A981-4C23-B564-FD539372AE06}"/>
    <dgm:cxn modelId="{5B8EDDA2-0C86-8A48-85E3-8D72BF7A7542}" type="presOf" srcId="{D1DA4FB9-E6F2-461A-A8F9-4E4060F6F6FE}" destId="{C802146C-2C26-488B-9D93-0A30571880C5}" srcOrd="0" destOrd="0" presId="urn:microsoft.com/office/officeart/2005/8/layout/hierarchy1"/>
    <dgm:cxn modelId="{72ACFCF5-4602-E542-BED7-3EDB7E229197}" type="presOf" srcId="{8CEB3B48-33EC-454A-AA3A-B210E56C7DC9}" destId="{4EDE0F45-24E8-4592-9856-1543821F9E54}" srcOrd="0" destOrd="0" presId="urn:microsoft.com/office/officeart/2005/8/layout/hierarchy1"/>
    <dgm:cxn modelId="{14AC2CE5-5739-0848-8D9E-F3BAAEECBE79}" type="presOf" srcId="{38A55CEB-D5F5-4648-8103-DA71DD01062F}" destId="{231B32D1-5791-43BF-BF82-00DAE65624FC}" srcOrd="0" destOrd="0" presId="urn:microsoft.com/office/officeart/2005/8/layout/hierarchy1"/>
    <dgm:cxn modelId="{0FFD5053-4514-4FC2-94BE-B26B301343BA}" srcId="{2F6AB88C-9B0A-42E3-9DA9-DB354A6D9D17}" destId="{98995DFB-A5BC-4471-BFAC-9949E2025CF9}" srcOrd="0" destOrd="0" parTransId="{8C0F03DA-1693-4886-805A-23344CBE9C00}" sibTransId="{ED60DF6F-9FFE-43B9-8ACB-986E89FDFB6B}"/>
    <dgm:cxn modelId="{6E32DB47-2D58-4A41-AF06-FD09D7D4582A}" type="presOf" srcId="{2712ADCD-54B2-40A3-BD08-54C771D15317}" destId="{52F1EF90-B4DE-4D3B-8B8C-A82D1788ED30}" srcOrd="0" destOrd="0" presId="urn:microsoft.com/office/officeart/2005/8/layout/hierarchy1"/>
    <dgm:cxn modelId="{21A6A226-98E4-684C-84B3-0746813FD17A}" type="presOf" srcId="{FD1A906E-A2E9-472D-884A-AE139C30AA80}" destId="{22185746-FB6B-47C0-860E-864241BB05F9}" srcOrd="0" destOrd="0" presId="urn:microsoft.com/office/officeart/2005/8/layout/hierarchy1"/>
    <dgm:cxn modelId="{E206780B-BFE2-4B84-B8FD-04FD1B153F67}" srcId="{2F6AB88C-9B0A-42E3-9DA9-DB354A6D9D17}" destId="{2712ADCD-54B2-40A3-BD08-54C771D15317}" srcOrd="1" destOrd="0" parTransId="{FD1A906E-A2E9-472D-884A-AE139C30AA80}" sibTransId="{E7A35A91-BEBD-491B-AD2F-87E5AD1E0F74}"/>
    <dgm:cxn modelId="{DFD78D4D-BBDB-D043-8E06-90D10E357B2D}" type="presOf" srcId="{8C0F03DA-1693-4886-805A-23344CBE9C00}" destId="{1844B12C-7B8D-45DB-9A7E-AB11E8842018}" srcOrd="0" destOrd="0" presId="urn:microsoft.com/office/officeart/2005/8/layout/hierarchy1"/>
    <dgm:cxn modelId="{42106D9C-D09D-D347-BE7E-1C7D653CCC6E}" type="presOf" srcId="{72529154-4C22-400F-99CE-E04EC3C173B9}" destId="{25BCA6A0-E02A-4D76-88A8-CC52D8D173B8}" srcOrd="0" destOrd="0" presId="urn:microsoft.com/office/officeart/2005/8/layout/hierarchy1"/>
    <dgm:cxn modelId="{99D6376B-9728-9945-9DA7-20424C6B0064}" type="presOf" srcId="{B24EFC81-D23A-43E5-B386-877747926FE8}" destId="{513FF29C-E16F-4164-890E-32FDF3A84DD4}" srcOrd="0" destOrd="0" presId="urn:microsoft.com/office/officeart/2005/8/layout/hierarchy1"/>
    <dgm:cxn modelId="{19F3A05E-C323-AE42-B2E5-B443D4D1E572}" type="presParOf" srcId="{4EDE0F45-24E8-4592-9856-1543821F9E54}" destId="{EE7D4EE9-1143-4A74-A4A2-AC14F3DD78DE}" srcOrd="0" destOrd="0" presId="urn:microsoft.com/office/officeart/2005/8/layout/hierarchy1"/>
    <dgm:cxn modelId="{56E4B5A3-6549-2D42-9E9E-175EEB543439}" type="presParOf" srcId="{EE7D4EE9-1143-4A74-A4A2-AC14F3DD78DE}" destId="{815F16F6-E405-4917-B3C2-2F08EE927E6C}" srcOrd="0" destOrd="0" presId="urn:microsoft.com/office/officeart/2005/8/layout/hierarchy1"/>
    <dgm:cxn modelId="{7AFD87B5-3A72-8540-AD2B-F84FE056ADF7}" type="presParOf" srcId="{815F16F6-E405-4917-B3C2-2F08EE927E6C}" destId="{8E5A7566-BC34-46D8-9965-68839CF08475}" srcOrd="0" destOrd="0" presId="urn:microsoft.com/office/officeart/2005/8/layout/hierarchy1"/>
    <dgm:cxn modelId="{7C64784A-96A0-D741-BBD7-110C6B7581AB}" type="presParOf" srcId="{815F16F6-E405-4917-B3C2-2F08EE927E6C}" destId="{1CAF1C6E-3A03-4153-BD0C-6BB74A061501}" srcOrd="1" destOrd="0" presId="urn:microsoft.com/office/officeart/2005/8/layout/hierarchy1"/>
    <dgm:cxn modelId="{AC981DA0-7F5A-1A4A-9C05-0C8B2189F58E}" type="presParOf" srcId="{EE7D4EE9-1143-4A74-A4A2-AC14F3DD78DE}" destId="{126599EE-FC77-4BE9-8EA9-5362297B16B8}" srcOrd="1" destOrd="0" presId="urn:microsoft.com/office/officeart/2005/8/layout/hierarchy1"/>
    <dgm:cxn modelId="{B50949BF-4066-C445-8052-6AE4930B4E4D}" type="presParOf" srcId="{126599EE-FC77-4BE9-8EA9-5362297B16B8}" destId="{1844B12C-7B8D-45DB-9A7E-AB11E8842018}" srcOrd="0" destOrd="0" presId="urn:microsoft.com/office/officeart/2005/8/layout/hierarchy1"/>
    <dgm:cxn modelId="{91C2C941-0DFF-7C43-B33C-89365E42E190}" type="presParOf" srcId="{126599EE-FC77-4BE9-8EA9-5362297B16B8}" destId="{414C7CCE-C3C6-46C6-A1F0-2ECAA4454178}" srcOrd="1" destOrd="0" presId="urn:microsoft.com/office/officeart/2005/8/layout/hierarchy1"/>
    <dgm:cxn modelId="{AA7AAF1C-DE9E-9347-B776-2ED10CBF6D4D}" type="presParOf" srcId="{414C7CCE-C3C6-46C6-A1F0-2ECAA4454178}" destId="{8BE7AA56-7111-4A48-AE33-F783A1107195}" srcOrd="0" destOrd="0" presId="urn:microsoft.com/office/officeart/2005/8/layout/hierarchy1"/>
    <dgm:cxn modelId="{FD69257A-7EE4-9040-A07B-9E21D32AD00B}" type="presParOf" srcId="{8BE7AA56-7111-4A48-AE33-F783A1107195}" destId="{D0236C79-77C5-4776-A7CB-7FEAD0B0C239}" srcOrd="0" destOrd="0" presId="urn:microsoft.com/office/officeart/2005/8/layout/hierarchy1"/>
    <dgm:cxn modelId="{F02294C2-F0B7-D647-8D9A-E05A2C286867}" type="presParOf" srcId="{8BE7AA56-7111-4A48-AE33-F783A1107195}" destId="{DF3FB688-43A8-4432-A650-D864E9F4CF32}" srcOrd="1" destOrd="0" presId="urn:microsoft.com/office/officeart/2005/8/layout/hierarchy1"/>
    <dgm:cxn modelId="{1BAD17C0-CE2B-9C42-87B0-09D5DA64009D}" type="presParOf" srcId="{414C7CCE-C3C6-46C6-A1F0-2ECAA4454178}" destId="{467DEB0D-3D71-4153-9485-9149ED7DDA3B}" srcOrd="1" destOrd="0" presId="urn:microsoft.com/office/officeart/2005/8/layout/hierarchy1"/>
    <dgm:cxn modelId="{7C29F58C-4EE6-1D49-8599-127EAFF14F2E}" type="presParOf" srcId="{126599EE-FC77-4BE9-8EA9-5362297B16B8}" destId="{22185746-FB6B-47C0-860E-864241BB05F9}" srcOrd="2" destOrd="0" presId="urn:microsoft.com/office/officeart/2005/8/layout/hierarchy1"/>
    <dgm:cxn modelId="{2CC802F0-BFCB-D24A-942A-91330ED280A3}" type="presParOf" srcId="{126599EE-FC77-4BE9-8EA9-5362297B16B8}" destId="{AA93C011-63E1-49BE-8AC3-22042C3DF321}" srcOrd="3" destOrd="0" presId="urn:microsoft.com/office/officeart/2005/8/layout/hierarchy1"/>
    <dgm:cxn modelId="{5533F8FB-F44B-A549-B6F4-344433B581FF}" type="presParOf" srcId="{AA93C011-63E1-49BE-8AC3-22042C3DF321}" destId="{5D4CA6CB-5087-4145-87A3-88C8FC098EE0}" srcOrd="0" destOrd="0" presId="urn:microsoft.com/office/officeart/2005/8/layout/hierarchy1"/>
    <dgm:cxn modelId="{AEC7B349-8358-3D4C-9706-B087084B4B07}" type="presParOf" srcId="{5D4CA6CB-5087-4145-87A3-88C8FC098EE0}" destId="{86E763E7-1FBA-4830-AF15-4E7423C4B970}" srcOrd="0" destOrd="0" presId="urn:microsoft.com/office/officeart/2005/8/layout/hierarchy1"/>
    <dgm:cxn modelId="{D3F30FA1-C0B7-C244-8486-052952E4281A}" type="presParOf" srcId="{5D4CA6CB-5087-4145-87A3-88C8FC098EE0}" destId="{52F1EF90-B4DE-4D3B-8B8C-A82D1788ED30}" srcOrd="1" destOrd="0" presId="urn:microsoft.com/office/officeart/2005/8/layout/hierarchy1"/>
    <dgm:cxn modelId="{613C5836-80C2-E543-B278-120F3A62D99A}" type="presParOf" srcId="{AA93C011-63E1-49BE-8AC3-22042C3DF321}" destId="{3D21A8F6-FB5F-4F9E-A523-D066ABA1786F}" srcOrd="1" destOrd="0" presId="urn:microsoft.com/office/officeart/2005/8/layout/hierarchy1"/>
    <dgm:cxn modelId="{DD7DAFA7-C626-EB40-8EDA-CCF8A5122373}" type="presParOf" srcId="{3D21A8F6-FB5F-4F9E-A523-D066ABA1786F}" destId="{25BCA6A0-E02A-4D76-88A8-CC52D8D173B8}" srcOrd="0" destOrd="0" presId="urn:microsoft.com/office/officeart/2005/8/layout/hierarchy1"/>
    <dgm:cxn modelId="{7C4A90DC-24E5-9744-AC73-A424EBBBBDE3}" type="presParOf" srcId="{3D21A8F6-FB5F-4F9E-A523-D066ABA1786F}" destId="{2D565E22-9E25-4401-B197-6F1EA583C489}" srcOrd="1" destOrd="0" presId="urn:microsoft.com/office/officeart/2005/8/layout/hierarchy1"/>
    <dgm:cxn modelId="{B60D4B13-E583-3E49-8662-01DBB00F2860}" type="presParOf" srcId="{2D565E22-9E25-4401-B197-6F1EA583C489}" destId="{CC5291E1-074D-43C4-8775-8BC99CB63F96}" srcOrd="0" destOrd="0" presId="urn:microsoft.com/office/officeart/2005/8/layout/hierarchy1"/>
    <dgm:cxn modelId="{C7309CB5-47DE-754B-A9DA-860E8EA7907C}" type="presParOf" srcId="{CC5291E1-074D-43C4-8775-8BC99CB63F96}" destId="{CA7B65E1-8B84-44E3-A41F-74127FCF019A}" srcOrd="0" destOrd="0" presId="urn:microsoft.com/office/officeart/2005/8/layout/hierarchy1"/>
    <dgm:cxn modelId="{90C2676B-015A-BF4E-AA2C-EEB40173AD60}" type="presParOf" srcId="{CC5291E1-074D-43C4-8775-8BC99CB63F96}" destId="{C802146C-2C26-488B-9D93-0A30571880C5}" srcOrd="1" destOrd="0" presId="urn:microsoft.com/office/officeart/2005/8/layout/hierarchy1"/>
    <dgm:cxn modelId="{98505C98-AD54-9846-AF3D-8DDD80BD734E}" type="presParOf" srcId="{2D565E22-9E25-4401-B197-6F1EA583C489}" destId="{5EA7AE11-6E2E-481F-8D2D-7450DB524F1E}" srcOrd="1" destOrd="0" presId="urn:microsoft.com/office/officeart/2005/8/layout/hierarchy1"/>
    <dgm:cxn modelId="{54D287FB-2A98-A24A-B6D4-D6955DEB8C1F}" type="presParOf" srcId="{3D21A8F6-FB5F-4F9E-A523-D066ABA1786F}" destId="{231B32D1-5791-43BF-BF82-00DAE65624FC}" srcOrd="2" destOrd="0" presId="urn:microsoft.com/office/officeart/2005/8/layout/hierarchy1"/>
    <dgm:cxn modelId="{D3A6BC3D-9BBB-D049-B898-77BA999EAFF3}" type="presParOf" srcId="{3D21A8F6-FB5F-4F9E-A523-D066ABA1786F}" destId="{CDB2661B-F085-4555-9900-AD692D902E88}" srcOrd="3" destOrd="0" presId="urn:microsoft.com/office/officeart/2005/8/layout/hierarchy1"/>
    <dgm:cxn modelId="{E2CAF7BC-6D50-DF45-AC02-35E0DC7C2897}" type="presParOf" srcId="{CDB2661B-F085-4555-9900-AD692D902E88}" destId="{B61E7839-D5E3-4BA2-8466-2DE3DF2CB558}" srcOrd="0" destOrd="0" presId="urn:microsoft.com/office/officeart/2005/8/layout/hierarchy1"/>
    <dgm:cxn modelId="{B7FE54FD-93AC-9E44-983E-C2F6F0820925}" type="presParOf" srcId="{B61E7839-D5E3-4BA2-8466-2DE3DF2CB558}" destId="{F1B3D358-A855-45FB-9A0A-BFE2564D9D7E}" srcOrd="0" destOrd="0" presId="urn:microsoft.com/office/officeart/2005/8/layout/hierarchy1"/>
    <dgm:cxn modelId="{E21BF453-D400-7841-A671-5AB06DBE5106}" type="presParOf" srcId="{B61E7839-D5E3-4BA2-8466-2DE3DF2CB558}" destId="{513FF29C-E16F-4164-890E-32FDF3A84DD4}" srcOrd="1" destOrd="0" presId="urn:microsoft.com/office/officeart/2005/8/layout/hierarchy1"/>
    <dgm:cxn modelId="{B1FB343B-F384-EB46-9B7B-2AC14AF6D8E9}" type="presParOf" srcId="{CDB2661B-F085-4555-9900-AD692D902E88}" destId="{4ECCD8A6-D41B-439C-B87D-65FD31AA06F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B32D1-5791-43BF-BF82-00DAE65624FC}">
      <dsp:nvSpPr>
        <dsp:cNvPr id="0" name=""/>
        <dsp:cNvSpPr/>
      </dsp:nvSpPr>
      <dsp:spPr>
        <a:xfrm>
          <a:off x="3229100" y="2288644"/>
          <a:ext cx="1130930" cy="434591"/>
        </a:xfrm>
        <a:custGeom>
          <a:avLst/>
          <a:gdLst/>
          <a:ahLst/>
          <a:cxnLst/>
          <a:rect l="0" t="0" r="0" b="0"/>
          <a:pathLst>
            <a:path>
              <a:moveTo>
                <a:pt x="0" y="0"/>
              </a:moveTo>
              <a:lnTo>
                <a:pt x="0" y="296161"/>
              </a:lnTo>
              <a:lnTo>
                <a:pt x="1130930" y="296161"/>
              </a:lnTo>
              <a:lnTo>
                <a:pt x="1130930" y="43459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CA6A0-E02A-4D76-88A8-CC52D8D173B8}">
      <dsp:nvSpPr>
        <dsp:cNvPr id="0" name=""/>
        <dsp:cNvSpPr/>
      </dsp:nvSpPr>
      <dsp:spPr>
        <a:xfrm>
          <a:off x="2098170" y="2288644"/>
          <a:ext cx="1130930" cy="434591"/>
        </a:xfrm>
        <a:custGeom>
          <a:avLst/>
          <a:gdLst/>
          <a:ahLst/>
          <a:cxnLst/>
          <a:rect l="0" t="0" r="0" b="0"/>
          <a:pathLst>
            <a:path>
              <a:moveTo>
                <a:pt x="1130930" y="0"/>
              </a:moveTo>
              <a:lnTo>
                <a:pt x="1130930" y="296161"/>
              </a:lnTo>
              <a:lnTo>
                <a:pt x="0" y="296161"/>
              </a:lnTo>
              <a:lnTo>
                <a:pt x="0" y="43459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185746-FB6B-47C0-860E-864241BB05F9}">
      <dsp:nvSpPr>
        <dsp:cNvPr id="0" name=""/>
        <dsp:cNvSpPr/>
      </dsp:nvSpPr>
      <dsp:spPr>
        <a:xfrm>
          <a:off x="2098170" y="1010547"/>
          <a:ext cx="1130930" cy="434591"/>
        </a:xfrm>
        <a:custGeom>
          <a:avLst/>
          <a:gdLst/>
          <a:ahLst/>
          <a:cxnLst/>
          <a:rect l="0" t="0" r="0" b="0"/>
          <a:pathLst>
            <a:path>
              <a:moveTo>
                <a:pt x="0" y="0"/>
              </a:moveTo>
              <a:lnTo>
                <a:pt x="0" y="296161"/>
              </a:lnTo>
              <a:lnTo>
                <a:pt x="1130930" y="296161"/>
              </a:lnTo>
              <a:lnTo>
                <a:pt x="1130930" y="43459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44B12C-7B8D-45DB-9A7E-AB11E8842018}">
      <dsp:nvSpPr>
        <dsp:cNvPr id="0" name=""/>
        <dsp:cNvSpPr/>
      </dsp:nvSpPr>
      <dsp:spPr>
        <a:xfrm>
          <a:off x="967239" y="1010547"/>
          <a:ext cx="1130930" cy="434591"/>
        </a:xfrm>
        <a:custGeom>
          <a:avLst/>
          <a:gdLst/>
          <a:ahLst/>
          <a:cxnLst/>
          <a:rect l="0" t="0" r="0" b="0"/>
          <a:pathLst>
            <a:path>
              <a:moveTo>
                <a:pt x="1130930" y="0"/>
              </a:moveTo>
              <a:lnTo>
                <a:pt x="1130930" y="296161"/>
              </a:lnTo>
              <a:lnTo>
                <a:pt x="0" y="296161"/>
              </a:lnTo>
              <a:lnTo>
                <a:pt x="0" y="43459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5A7566-BC34-46D8-9965-68839CF08475}">
      <dsp:nvSpPr>
        <dsp:cNvPr id="0" name=""/>
        <dsp:cNvSpPr/>
      </dsp:nvSpPr>
      <dsp:spPr>
        <a:xfrm>
          <a:off x="1133272" y="167042"/>
          <a:ext cx="1929794" cy="8435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AF1C6E-3A03-4153-BD0C-6BB74A061501}">
      <dsp:nvSpPr>
        <dsp:cNvPr id="0" name=""/>
        <dsp:cNvSpPr/>
      </dsp:nvSpPr>
      <dsp:spPr>
        <a:xfrm>
          <a:off x="1299305" y="324773"/>
          <a:ext cx="1929794" cy="84350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Is wheelbase &lt; x</a:t>
          </a:r>
          <a:r>
            <a:rPr lang="en-US" sz="1400" kern="1200" baseline="-25000" dirty="0" smtClean="0"/>
            <a:t>1</a:t>
          </a:r>
          <a:r>
            <a:rPr lang="en-US" sz="1400" kern="1200" dirty="0" smtClean="0"/>
            <a:t>?</a:t>
          </a:r>
          <a:endParaRPr lang="en-US" sz="1400" kern="1200" dirty="0"/>
        </a:p>
      </dsp:txBody>
      <dsp:txXfrm>
        <a:off x="1324010" y="349478"/>
        <a:ext cx="1880384" cy="794095"/>
      </dsp:txXfrm>
    </dsp:sp>
    <dsp:sp modelId="{D0236C79-77C5-4776-A7CB-7FEAD0B0C239}">
      <dsp:nvSpPr>
        <dsp:cNvPr id="0" name=""/>
        <dsp:cNvSpPr/>
      </dsp:nvSpPr>
      <dsp:spPr>
        <a:xfrm>
          <a:off x="2342" y="1445139"/>
          <a:ext cx="1929794" cy="8435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3FB688-43A8-4432-A650-D864E9F4CF32}">
      <dsp:nvSpPr>
        <dsp:cNvPr id="0" name=""/>
        <dsp:cNvSpPr/>
      </dsp:nvSpPr>
      <dsp:spPr>
        <a:xfrm>
          <a:off x="168375" y="1602870"/>
          <a:ext cx="1929794" cy="84350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Predict: y</a:t>
          </a:r>
          <a:r>
            <a:rPr lang="en-US" sz="1400" kern="1200" baseline="-25000" dirty="0" smtClean="0"/>
            <a:t>1</a:t>
          </a:r>
          <a:endParaRPr lang="en-US" sz="1400" kern="1200" baseline="-25000" dirty="0"/>
        </a:p>
      </dsp:txBody>
      <dsp:txXfrm>
        <a:off x="193080" y="1627575"/>
        <a:ext cx="1880384" cy="794095"/>
      </dsp:txXfrm>
    </dsp:sp>
    <dsp:sp modelId="{86E763E7-1FBA-4830-AF15-4E7423C4B970}">
      <dsp:nvSpPr>
        <dsp:cNvPr id="0" name=""/>
        <dsp:cNvSpPr/>
      </dsp:nvSpPr>
      <dsp:spPr>
        <a:xfrm>
          <a:off x="2264202" y="1445139"/>
          <a:ext cx="1929794" cy="8435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EF90-B4DE-4D3B-8B8C-A82D1788ED30}">
      <dsp:nvSpPr>
        <dsp:cNvPr id="0" name=""/>
        <dsp:cNvSpPr/>
      </dsp:nvSpPr>
      <dsp:spPr>
        <a:xfrm>
          <a:off x="2430235" y="1602870"/>
          <a:ext cx="1929794" cy="84350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Is width &lt; x</a:t>
          </a:r>
          <a:r>
            <a:rPr lang="en-US" sz="1400" kern="1200" baseline="-25000" dirty="0" smtClean="0"/>
            <a:t>2</a:t>
          </a:r>
          <a:r>
            <a:rPr lang="en-US" sz="1400" kern="1200" baseline="0" dirty="0" smtClean="0"/>
            <a:t>?</a:t>
          </a:r>
          <a:endParaRPr lang="en-US" sz="1400" kern="1200" baseline="0" dirty="0"/>
        </a:p>
      </dsp:txBody>
      <dsp:txXfrm>
        <a:off x="2454940" y="1627575"/>
        <a:ext cx="1880384" cy="794095"/>
      </dsp:txXfrm>
    </dsp:sp>
    <dsp:sp modelId="{CA7B65E1-8B84-44E3-A41F-74127FCF019A}">
      <dsp:nvSpPr>
        <dsp:cNvPr id="0" name=""/>
        <dsp:cNvSpPr/>
      </dsp:nvSpPr>
      <dsp:spPr>
        <a:xfrm>
          <a:off x="1133272" y="2723235"/>
          <a:ext cx="1929794" cy="8435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02146C-2C26-488B-9D93-0A30571880C5}">
      <dsp:nvSpPr>
        <dsp:cNvPr id="0" name=""/>
        <dsp:cNvSpPr/>
      </dsp:nvSpPr>
      <dsp:spPr>
        <a:xfrm>
          <a:off x="1299305" y="2880967"/>
          <a:ext cx="1929794" cy="84350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Predict: y</a:t>
          </a:r>
          <a:r>
            <a:rPr lang="en-US" sz="1400" kern="1200" baseline="-25000" dirty="0" smtClean="0"/>
            <a:t>2</a:t>
          </a:r>
          <a:endParaRPr lang="en-US" sz="1400" kern="1200" baseline="-25000" dirty="0"/>
        </a:p>
      </dsp:txBody>
      <dsp:txXfrm>
        <a:off x="1324010" y="2905672"/>
        <a:ext cx="1880384" cy="794095"/>
      </dsp:txXfrm>
    </dsp:sp>
    <dsp:sp modelId="{F1B3D358-A855-45FB-9A0A-BFE2564D9D7E}">
      <dsp:nvSpPr>
        <dsp:cNvPr id="0" name=""/>
        <dsp:cNvSpPr/>
      </dsp:nvSpPr>
      <dsp:spPr>
        <a:xfrm>
          <a:off x="3395132" y="2723235"/>
          <a:ext cx="1929794" cy="8435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3FF29C-E16F-4164-890E-32FDF3A84DD4}">
      <dsp:nvSpPr>
        <dsp:cNvPr id="0" name=""/>
        <dsp:cNvSpPr/>
      </dsp:nvSpPr>
      <dsp:spPr>
        <a:xfrm>
          <a:off x="3561165" y="2880967"/>
          <a:ext cx="1929794" cy="84350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Is … ?</a:t>
          </a:r>
          <a:endParaRPr lang="en-US" sz="1400" kern="1200" dirty="0"/>
        </a:p>
      </dsp:txBody>
      <dsp:txXfrm>
        <a:off x="3585870" y="2905672"/>
        <a:ext cx="1880384" cy="7940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484E1-768F-6543-88CE-01A51831A08F}" type="datetimeFigureOut">
              <a:rPr lang="en-US" smtClean="0"/>
              <a:t>8/4/16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6BE61-1C16-E640-8F3C-62EA061992C3}" type="slidenum">
              <a:rPr lang="en-US" smtClean="0"/>
              <a:t>‹#›</a:t>
            </a:fld>
            <a:endParaRPr lang="en-US"/>
          </a:p>
        </p:txBody>
      </p:sp>
    </p:spTree>
    <p:extLst>
      <p:ext uri="{BB962C8B-B14F-4D97-AF65-F5344CB8AC3E}">
        <p14:creationId xmlns:p14="http://schemas.microsoft.com/office/powerpoint/2010/main" val="159306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a group of guys who are interested in exploring various characteristics of cars. Additionally, we wanted to help consumers in making their decisions regarding what car to purchase. We hoped to learn what factors influence the insurance risk rating of a car by investigating the data set of our selection. We also wanted to investigate what factors contributed to an economic mpg rating for a car. </a:t>
            </a:r>
            <a:endParaRPr lang="en-US" dirty="0"/>
          </a:p>
        </p:txBody>
      </p:sp>
      <p:sp>
        <p:nvSpPr>
          <p:cNvPr id="4" name="Slide Number Placeholder 3"/>
          <p:cNvSpPr>
            <a:spLocks noGrp="1"/>
          </p:cNvSpPr>
          <p:nvPr>
            <p:ph type="sldNum" sz="quarter" idx="10"/>
          </p:nvPr>
        </p:nvSpPr>
        <p:spPr/>
        <p:txBody>
          <a:bodyPr/>
          <a:lstStyle/>
          <a:p>
            <a:fld id="{9B86BE61-1C16-E640-8F3C-62EA061992C3}" type="slidenum">
              <a:rPr lang="en-US" smtClean="0"/>
              <a:t>1</a:t>
            </a:fld>
            <a:endParaRPr lang="en-US"/>
          </a:p>
        </p:txBody>
      </p:sp>
    </p:spTree>
    <p:extLst>
      <p:ext uri="{BB962C8B-B14F-4D97-AF65-F5344CB8AC3E}">
        <p14:creationId xmlns:p14="http://schemas.microsoft.com/office/powerpoint/2010/main" val="132805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selected data set describes three aspects</a:t>
            </a:r>
            <a:r>
              <a:rPr lang="en-US" baseline="0" dirty="0" smtClean="0"/>
              <a:t> </a:t>
            </a:r>
            <a:r>
              <a:rPr lang="en-US" dirty="0" smtClean="0"/>
              <a:t>that concerns auto insurance companies: </a:t>
            </a:r>
          </a:p>
          <a:p>
            <a:r>
              <a:rPr lang="en-US" dirty="0" smtClean="0"/>
              <a:t>1. characteristics of an auto, like horsepower and mpg</a:t>
            </a:r>
          </a:p>
          <a:p>
            <a:r>
              <a:rPr lang="en-US" dirty="0" smtClean="0"/>
              <a:t>2. its insurance risk rating, and </a:t>
            </a:r>
          </a:p>
          <a:p>
            <a:r>
              <a:rPr lang="en-US" dirty="0" smtClean="0"/>
              <a:t>3.</a:t>
            </a:r>
            <a:r>
              <a:rPr lang="en-US" baseline="0" dirty="0" smtClean="0"/>
              <a:t> </a:t>
            </a:r>
            <a:r>
              <a:rPr lang="en-US" dirty="0" smtClean="0"/>
              <a:t>its normalized losses in use as compared with other cars. </a:t>
            </a:r>
            <a:endParaRPr lang="en-US" dirty="0"/>
          </a:p>
        </p:txBody>
      </p:sp>
      <p:sp>
        <p:nvSpPr>
          <p:cNvPr id="4" name="Slide Number Placeholder 3"/>
          <p:cNvSpPr>
            <a:spLocks noGrp="1"/>
          </p:cNvSpPr>
          <p:nvPr>
            <p:ph type="sldNum" sz="quarter" idx="10"/>
          </p:nvPr>
        </p:nvSpPr>
        <p:spPr/>
        <p:txBody>
          <a:bodyPr/>
          <a:lstStyle/>
          <a:p>
            <a:fld id="{9B86BE61-1C16-E640-8F3C-62EA061992C3}" type="slidenum">
              <a:rPr lang="en-US" smtClean="0"/>
              <a:t>2</a:t>
            </a:fld>
            <a:endParaRPr lang="en-US"/>
          </a:p>
        </p:txBody>
      </p:sp>
    </p:spTree>
    <p:extLst>
      <p:ext uri="{BB962C8B-B14F-4D97-AF65-F5344CB8AC3E}">
        <p14:creationId xmlns:p14="http://schemas.microsoft.com/office/powerpoint/2010/main" val="1993455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Rwd</a:t>
            </a:r>
            <a:r>
              <a:rPr lang="en-US" sz="1200" kern="1200" dirty="0" smtClean="0">
                <a:solidFill>
                  <a:schemeClr val="tx1"/>
                </a:solidFill>
                <a:latin typeface="+mn-lt"/>
                <a:ea typeface="+mn-ea"/>
                <a:cs typeface="+mn-cs"/>
              </a:rPr>
              <a:t> offers numerous benefits over its front-powered competition, including better handling and grip in certain driving situations, more balanced weight distribution and easier servicing. The ability to do doughnuts in snowy parking lots is another plus.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Improved fuel economy was arguably the No. 1 reason for the transition to front-wheel drive over the last three decades. Allow cars to be made smaller and lighter.</a:t>
            </a:r>
            <a:endParaRPr lang="en-US" dirty="0"/>
          </a:p>
        </p:txBody>
      </p:sp>
      <p:sp>
        <p:nvSpPr>
          <p:cNvPr id="4" name="Slide Number Placeholder 3"/>
          <p:cNvSpPr>
            <a:spLocks noGrp="1"/>
          </p:cNvSpPr>
          <p:nvPr>
            <p:ph type="sldNum" sz="quarter" idx="10"/>
          </p:nvPr>
        </p:nvSpPr>
        <p:spPr/>
        <p:txBody>
          <a:bodyPr/>
          <a:lstStyle/>
          <a:p>
            <a:fld id="{5CE9291B-6EF4-EA40-9DC5-46EF95DBFB75}" type="slidenum">
              <a:rPr lang="en-US" smtClean="0"/>
              <a:t>5</a:t>
            </a:fld>
            <a:endParaRPr lang="en-US"/>
          </a:p>
        </p:txBody>
      </p:sp>
    </p:spTree>
    <p:extLst>
      <p:ext uri="{BB962C8B-B14F-4D97-AF65-F5344CB8AC3E}">
        <p14:creationId xmlns:p14="http://schemas.microsoft.com/office/powerpoint/2010/main" val="453307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C54CE6-039D-488C-8D62-841F06F0A8E4}" type="slidenum">
              <a:rPr lang="en-US" smtClean="0"/>
              <a:t>8</a:t>
            </a:fld>
            <a:endParaRPr lang="en-US"/>
          </a:p>
        </p:txBody>
      </p:sp>
    </p:spTree>
    <p:extLst>
      <p:ext uri="{BB962C8B-B14F-4D97-AF65-F5344CB8AC3E}">
        <p14:creationId xmlns:p14="http://schemas.microsoft.com/office/powerpoint/2010/main" val="85533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31EC96-98B2-B74C-9DCA-5AF58AABA680}"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139914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31EC96-98B2-B74C-9DCA-5AF58AABA680}" type="datetimeFigureOut">
              <a:rPr lang="en-US" smtClean="0"/>
              <a:t>8/4/16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37789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31EC96-98B2-B74C-9DCA-5AF58AABA680}"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1219768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6931EC96-98B2-B74C-9DCA-5AF58AABA680}"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773075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6931EC96-98B2-B74C-9DCA-5AF58AABA680}"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798822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31EC96-98B2-B74C-9DCA-5AF58AABA680}"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1881916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31EC96-98B2-B74C-9DCA-5AF58AABA680}"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1239076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31EC96-98B2-B74C-9DCA-5AF58AABA680}"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1002331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31EC96-98B2-B74C-9DCA-5AF58AABA680}"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132254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31EC96-98B2-B74C-9DCA-5AF58AABA680}"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49574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31EC96-98B2-B74C-9DCA-5AF58AABA680}" type="datetimeFigureOut">
              <a:rPr lang="en-US" smtClean="0"/>
              <a:t>8/4/16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188719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31EC96-98B2-B74C-9DCA-5AF58AABA680}" type="datetimeFigureOut">
              <a:rPr lang="en-US" smtClean="0"/>
              <a:t>8/4/16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195992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31EC96-98B2-B74C-9DCA-5AF58AABA680}" type="datetimeFigureOut">
              <a:rPr lang="en-US" smtClean="0"/>
              <a:t>8/4/16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28610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31EC96-98B2-B74C-9DCA-5AF58AABA680}" type="datetimeFigureOut">
              <a:rPr lang="en-US" smtClean="0"/>
              <a:t>8/4/16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27812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1EC96-98B2-B74C-9DCA-5AF58AABA680}" type="datetimeFigureOut">
              <a:rPr lang="en-US" smtClean="0"/>
              <a:t>8/4/16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153049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31EC96-98B2-B74C-9DCA-5AF58AABA680}" type="datetimeFigureOut">
              <a:rPr lang="en-US" smtClean="0"/>
              <a:t>8/4/16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43460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931EC96-98B2-B74C-9DCA-5AF58AABA680}" type="datetimeFigureOut">
              <a:rPr lang="en-US" smtClean="0"/>
              <a:t>8/4/16</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F991DFE4-F183-9C45-9B93-7C42A4D157D8}" type="slidenum">
              <a:rPr lang="en-US" smtClean="0"/>
              <a:t>‹#›</a:t>
            </a:fld>
            <a:endParaRPr lang="en-US"/>
          </a:p>
        </p:txBody>
      </p:sp>
    </p:spTree>
    <p:extLst>
      <p:ext uri="{BB962C8B-B14F-4D97-AF65-F5344CB8AC3E}">
        <p14:creationId xmlns:p14="http://schemas.microsoft.com/office/powerpoint/2010/main" val="8908570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931EC96-98B2-B74C-9DCA-5AF58AABA680}" type="datetimeFigureOut">
              <a:rPr lang="en-US" smtClean="0"/>
              <a:t>8/4/16</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991DFE4-F183-9C45-9B93-7C42A4D157D8}" type="slidenum">
              <a:rPr lang="en-US" smtClean="0"/>
              <a:t>‹#›</a:t>
            </a:fld>
            <a:endParaRPr lang="en-US"/>
          </a:p>
        </p:txBody>
      </p:sp>
    </p:spTree>
    <p:extLst>
      <p:ext uri="{BB962C8B-B14F-4D97-AF65-F5344CB8AC3E}">
        <p14:creationId xmlns:p14="http://schemas.microsoft.com/office/powerpoint/2010/main" val="164644052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6139"/>
            <a:ext cx="12205924" cy="4869567"/>
          </a:xfrm>
          <a:prstGeom prst="rect">
            <a:avLst/>
          </a:prstGeom>
          <a:solidFill>
            <a:schemeClr val="tx1">
              <a:alpha val="80000"/>
            </a:schemeClr>
          </a:solidFill>
        </p:spPr>
      </p:pic>
      <p:sp>
        <p:nvSpPr>
          <p:cNvPr id="3" name="Rectangle 2"/>
          <p:cNvSpPr/>
          <p:nvPr/>
        </p:nvSpPr>
        <p:spPr>
          <a:xfrm>
            <a:off x="0" y="1976140"/>
            <a:ext cx="12205924" cy="4869567"/>
          </a:xfrm>
          <a:prstGeom prst="rect">
            <a:avLst/>
          </a:prstGeom>
          <a:solidFill>
            <a:schemeClr val="tx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8432"/>
            <a:ext cx="12205924" cy="4869567"/>
          </a:xfrm>
          <a:prstGeom prst="rect">
            <a:avLst/>
          </a:prstGeom>
          <a:solidFill>
            <a:schemeClr val="bg1">
              <a:alpha val="67000"/>
            </a:schemeClr>
          </a:solidFill>
        </p:spPr>
      </p:pic>
      <p:sp>
        <p:nvSpPr>
          <p:cNvPr id="9" name="Rectangle 8"/>
          <p:cNvSpPr/>
          <p:nvPr/>
        </p:nvSpPr>
        <p:spPr>
          <a:xfrm>
            <a:off x="0" y="1988433"/>
            <a:ext cx="12205924" cy="4869567"/>
          </a:xfrm>
          <a:prstGeom prst="rect">
            <a:avLst/>
          </a:prstGeom>
          <a:solidFill>
            <a:schemeClr val="bg1">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51012" y="854154"/>
            <a:ext cx="8676222" cy="976312"/>
          </a:xfrm>
        </p:spPr>
        <p:txBody>
          <a:bodyPr>
            <a:normAutofit fontScale="90000"/>
          </a:bodyPr>
          <a:lstStyle/>
          <a:p>
            <a:r>
              <a:rPr lang="en-US" dirty="0" smtClean="0"/>
              <a:t>What makes a car efficient or safe?</a:t>
            </a:r>
            <a:endParaRPr lang="en-US" dirty="0"/>
          </a:p>
        </p:txBody>
      </p:sp>
      <p:sp>
        <p:nvSpPr>
          <p:cNvPr id="5" name="TextBox 4"/>
          <p:cNvSpPr txBox="1"/>
          <p:nvPr/>
        </p:nvSpPr>
        <p:spPr>
          <a:xfrm>
            <a:off x="3142054" y="3087483"/>
            <a:ext cx="5894137" cy="1323439"/>
          </a:xfrm>
          <a:prstGeom prst="rect">
            <a:avLst/>
          </a:prstGeom>
          <a:noFill/>
        </p:spPr>
        <p:txBody>
          <a:bodyPr wrap="square" rtlCol="0">
            <a:spAutoFit/>
          </a:bodyPr>
          <a:lstStyle/>
          <a:p>
            <a:pPr algn="ctr"/>
            <a:r>
              <a:rPr lang="en-US" sz="2000" dirty="0" smtClean="0">
                <a:effectLst>
                  <a:outerShdw blurRad="38100" dist="38100" dir="2700000" algn="tl">
                    <a:srgbClr val="000000">
                      <a:alpha val="43137"/>
                    </a:srgbClr>
                  </a:outerShdw>
                </a:effectLst>
              </a:rPr>
              <a:t>Fandi Lin (fl3bf)</a:t>
            </a:r>
          </a:p>
          <a:p>
            <a:pPr algn="ctr"/>
            <a:r>
              <a:rPr lang="en-US" sz="2000" dirty="0" smtClean="0">
                <a:effectLst>
                  <a:outerShdw blurRad="38100" dist="38100" dir="2700000" algn="tl">
                    <a:srgbClr val="000000">
                      <a:alpha val="43137"/>
                    </a:srgbClr>
                  </a:outerShdw>
                </a:effectLst>
              </a:rPr>
              <a:t>Greg Gardner (gmg5dc)</a:t>
            </a:r>
          </a:p>
          <a:p>
            <a:pPr algn="ctr"/>
            <a:r>
              <a:rPr lang="en-US" sz="2000" dirty="0" err="1" smtClean="0">
                <a:effectLst>
                  <a:outerShdw blurRad="38100" dist="38100" dir="2700000" algn="tl">
                    <a:srgbClr val="000000">
                      <a:alpha val="43137"/>
                    </a:srgbClr>
                  </a:outerShdw>
                </a:effectLst>
              </a:rPr>
              <a:t>Tianye</a:t>
            </a:r>
            <a:r>
              <a:rPr lang="en-US" sz="2000" dirty="0" smtClean="0">
                <a:effectLst>
                  <a:outerShdw blurRad="38100" dist="38100" dir="2700000" algn="tl">
                    <a:srgbClr val="000000">
                      <a:alpha val="43137"/>
                    </a:srgbClr>
                  </a:outerShdw>
                </a:effectLst>
              </a:rPr>
              <a:t> Song (ts7fx)</a:t>
            </a:r>
          </a:p>
          <a:p>
            <a:pPr algn="ctr"/>
            <a:r>
              <a:rPr lang="en-US" sz="2000" dirty="0" err="1" smtClean="0">
                <a:effectLst>
                  <a:outerShdw blurRad="38100" dist="38100" dir="2700000" algn="tl">
                    <a:srgbClr val="000000">
                      <a:alpha val="43137"/>
                    </a:srgbClr>
                  </a:outerShdw>
                </a:effectLst>
              </a:rPr>
              <a:t>Yizhe</a:t>
            </a:r>
            <a:r>
              <a:rPr lang="en-US" sz="2000" dirty="0" smtClean="0">
                <a:effectLst>
                  <a:outerShdw blurRad="38100" dist="38100" dir="2700000" algn="tl">
                    <a:srgbClr val="000000">
                      <a:alpha val="43137"/>
                    </a:srgbClr>
                  </a:outerShdw>
                </a:effectLst>
              </a:rPr>
              <a:t> Ge (yg2kj)</a:t>
            </a:r>
            <a:endParaRPr lang="en-US"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7311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&amp; Unit tests</a:t>
            </a:r>
            <a:endParaRPr lang="en-US" dirty="0"/>
          </a:p>
        </p:txBody>
      </p:sp>
      <p:sp>
        <p:nvSpPr>
          <p:cNvPr id="3" name="Content Placeholder 2"/>
          <p:cNvSpPr>
            <a:spLocks noGrp="1"/>
          </p:cNvSpPr>
          <p:nvPr>
            <p:ph sz="half" idx="1"/>
          </p:nvPr>
        </p:nvSpPr>
        <p:spPr/>
        <p:txBody>
          <a:bodyPr>
            <a:normAutofit/>
          </a:bodyPr>
          <a:lstStyle/>
          <a:p>
            <a:r>
              <a:rPr lang="en-US" dirty="0"/>
              <a:t>1. Modularizing </a:t>
            </a:r>
            <a:r>
              <a:rPr lang="en-US" dirty="0" smtClean="0"/>
              <a:t>for </a:t>
            </a:r>
            <a:r>
              <a:rPr lang="en-US" dirty="0"/>
              <a:t>better </a:t>
            </a:r>
            <a:r>
              <a:rPr lang="en-US" dirty="0" smtClean="0"/>
              <a:t>readability </a:t>
            </a:r>
            <a:r>
              <a:rPr lang="en-US" dirty="0"/>
              <a:t>and </a:t>
            </a:r>
            <a:r>
              <a:rPr lang="en-US" dirty="0" smtClean="0"/>
              <a:t>reusability</a:t>
            </a:r>
          </a:p>
          <a:p>
            <a:r>
              <a:rPr lang="en-US" dirty="0" smtClean="0"/>
              <a:t>2. expand </a:t>
            </a:r>
            <a:r>
              <a:rPr lang="en-US" dirty="0"/>
              <a:t>vertically on </a:t>
            </a:r>
            <a:r>
              <a:rPr lang="en-US" dirty="0" smtClean="0"/>
              <a:t>fundamental queries</a:t>
            </a:r>
          </a:p>
          <a:p>
            <a:r>
              <a:rPr lang="en-US" dirty="0" smtClean="0"/>
              <a:t>3. find more data for the data set</a:t>
            </a:r>
          </a:p>
          <a:p>
            <a:r>
              <a:rPr lang="en-US" dirty="0"/>
              <a:t>4</a:t>
            </a:r>
            <a:r>
              <a:rPr lang="en-US" dirty="0" smtClean="0"/>
              <a:t>. try </a:t>
            </a:r>
            <a:r>
              <a:rPr lang="en-US" dirty="0"/>
              <a:t>agile </a:t>
            </a:r>
            <a:r>
              <a:rPr lang="en-US" dirty="0" smtClean="0"/>
              <a:t>methodologies</a:t>
            </a:r>
            <a:endParaRPr lang="en-US" dirty="0"/>
          </a:p>
        </p:txBody>
      </p:sp>
      <p:pic>
        <p:nvPicPr>
          <p:cNvPr id="5"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32563" y="2673350"/>
            <a:ext cx="4152900" cy="3111500"/>
          </a:xfrm>
        </p:spPr>
      </p:pic>
    </p:spTree>
    <p:extLst>
      <p:ext uri="{BB962C8B-B14F-4D97-AF65-F5344CB8AC3E}">
        <p14:creationId xmlns:p14="http://schemas.microsoft.com/office/powerpoint/2010/main" val="134844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a:xfrm>
            <a:off x="1141413" y="2697479"/>
            <a:ext cx="9905998" cy="3124201"/>
          </a:xfrm>
        </p:spPr>
        <p:txBody>
          <a:bodyPr>
            <a:normAutofit/>
          </a:bodyPr>
          <a:lstStyle/>
          <a:p>
            <a:pPr defTabSz="914400">
              <a:spcBef>
                <a:spcPts val="0"/>
              </a:spcBef>
              <a:spcAft>
                <a:spcPts val="0"/>
              </a:spcAft>
              <a:buClrTx/>
              <a:buSzTx/>
              <a:defRPr/>
            </a:pPr>
            <a:r>
              <a:rPr lang="en-US" dirty="0" smtClean="0"/>
              <a:t>Our data:</a:t>
            </a:r>
          </a:p>
          <a:p>
            <a:pPr lvl="1" defTabSz="914400">
              <a:spcBef>
                <a:spcPts val="0"/>
              </a:spcBef>
              <a:spcAft>
                <a:spcPts val="0"/>
              </a:spcAft>
              <a:buClrTx/>
              <a:buSzTx/>
              <a:defRPr/>
            </a:pPr>
            <a:r>
              <a:rPr lang="en-US" dirty="0" smtClean="0"/>
              <a:t>Automobiles dataset </a:t>
            </a:r>
          </a:p>
          <a:p>
            <a:pPr lvl="1" defTabSz="914400">
              <a:spcBef>
                <a:spcPts val="0"/>
              </a:spcBef>
              <a:spcAft>
                <a:spcPts val="0"/>
              </a:spcAft>
              <a:buClrTx/>
              <a:buSzTx/>
              <a:defRPr/>
            </a:pPr>
            <a:r>
              <a:rPr lang="en-US" dirty="0" smtClean="0"/>
              <a:t>From UC Irvine machine learning repository</a:t>
            </a:r>
          </a:p>
          <a:p>
            <a:pPr lvl="1" defTabSz="914400">
              <a:spcBef>
                <a:spcPts val="0"/>
              </a:spcBef>
              <a:spcAft>
                <a:spcPts val="0"/>
              </a:spcAft>
              <a:buClrTx/>
              <a:buSzTx/>
              <a:defRPr/>
            </a:pPr>
            <a:r>
              <a:rPr lang="en-US" dirty="0" smtClean="0"/>
              <a:t>Came in as a comma delimited file</a:t>
            </a:r>
          </a:p>
          <a:p>
            <a:pPr lvl="1" defTabSz="914400">
              <a:spcBef>
                <a:spcPts val="0"/>
              </a:spcBef>
              <a:spcAft>
                <a:spcPts val="0"/>
              </a:spcAft>
              <a:buClrTx/>
              <a:buSzTx/>
              <a:defRPr/>
            </a:pPr>
            <a:r>
              <a:rPr lang="en-US" dirty="0" smtClean="0"/>
              <a:t>For fundamental queries, took it as it is</a:t>
            </a:r>
          </a:p>
          <a:p>
            <a:pPr lvl="1" defTabSz="914400">
              <a:spcBef>
                <a:spcPts val="0"/>
              </a:spcBef>
              <a:spcAft>
                <a:spcPts val="0"/>
              </a:spcAft>
              <a:buClrTx/>
              <a:buSzTx/>
              <a:defRPr/>
            </a:pPr>
            <a:r>
              <a:rPr lang="en-US" dirty="0" smtClean="0"/>
              <a:t>Poured into </a:t>
            </a:r>
            <a:r>
              <a:rPr lang="en-US" dirty="0" err="1" smtClean="0"/>
              <a:t>pandas.dataframe</a:t>
            </a:r>
            <a:endParaRPr lang="en-US" dirty="0" smtClean="0"/>
          </a:p>
          <a:p>
            <a:pPr defTabSz="914400">
              <a:spcBef>
                <a:spcPts val="0"/>
              </a:spcBef>
              <a:spcAft>
                <a:spcPts val="0"/>
              </a:spcAft>
              <a:buClrTx/>
              <a:buSzTx/>
              <a:defRPr/>
            </a:pPr>
            <a:r>
              <a:rPr lang="en-US" dirty="0" smtClean="0"/>
              <a:t>But</a:t>
            </a:r>
            <a:r>
              <a:rPr lang="is-IS" dirty="0" smtClean="0"/>
              <a:t>…</a:t>
            </a:r>
            <a:endParaRPr lang="en-US" dirty="0" smtClean="0"/>
          </a:p>
          <a:p>
            <a:pPr lvl="1" defTabSz="914400">
              <a:spcBef>
                <a:spcPts val="0"/>
              </a:spcBef>
              <a:spcAft>
                <a:spcPts val="0"/>
              </a:spcAft>
              <a:buClrTx/>
              <a:buSzTx/>
              <a:defRPr/>
            </a:pPr>
            <a:r>
              <a:rPr lang="en-US" dirty="0" smtClean="0"/>
              <a:t>needed clean data for advanced queries</a:t>
            </a:r>
          </a:p>
          <a:p>
            <a:pPr lvl="1" defTabSz="914400">
              <a:spcBef>
                <a:spcPts val="0"/>
              </a:spcBef>
              <a:spcAft>
                <a:spcPts val="0"/>
              </a:spcAft>
              <a:buClrTx/>
              <a:buSzTx/>
              <a:defRPr/>
            </a:pPr>
            <a:r>
              <a:rPr lang="en-US" dirty="0" smtClean="0"/>
              <a:t>Different approach for different queries</a:t>
            </a:r>
          </a:p>
        </p:txBody>
      </p:sp>
    </p:spTree>
    <p:extLst>
      <p:ext uri="{BB962C8B-B14F-4D97-AF65-F5344CB8AC3E}">
        <p14:creationId xmlns:p14="http://schemas.microsoft.com/office/powerpoint/2010/main" val="48068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033463"/>
          </a:xfrm>
        </p:spPr>
        <p:txBody>
          <a:bodyPr>
            <a:normAutofit/>
          </a:bodyPr>
          <a:lstStyle/>
          <a:p>
            <a:pPr algn="ctr"/>
            <a:r>
              <a:rPr lang="en-US" dirty="0" smtClean="0"/>
              <a:t>Analysis: Make vs mpg</a:t>
            </a:r>
            <a:endParaRPr lang="en-US" dirty="0"/>
          </a:p>
        </p:txBody>
      </p:sp>
      <p:graphicFrame>
        <p:nvGraphicFramePr>
          <p:cNvPr id="5" name="Table 4"/>
          <p:cNvGraphicFramePr>
            <a:graphicFrameLocks noGrp="1"/>
          </p:cNvGraphicFramePr>
          <p:nvPr>
            <p:extLst/>
          </p:nvPr>
        </p:nvGraphicFramePr>
        <p:xfrm>
          <a:off x="646113" y="2145241"/>
          <a:ext cx="6740525" cy="1478280"/>
        </p:xfrm>
        <a:graphic>
          <a:graphicData uri="http://schemas.openxmlformats.org/drawingml/2006/table">
            <a:tbl>
              <a:tblPr firstRow="1" bandRow="1">
                <a:tableStyleId>{5C22544A-7EE6-4342-B048-85BDC9FD1C3A}</a:tableStyleId>
              </a:tblPr>
              <a:tblGrid>
                <a:gridCol w="2097087"/>
                <a:gridCol w="2286000"/>
                <a:gridCol w="2357438"/>
              </a:tblGrid>
              <a:tr h="0">
                <a:tc>
                  <a:txBody>
                    <a:bodyPr/>
                    <a:lstStyle/>
                    <a:p>
                      <a:pPr algn="ctr"/>
                      <a:r>
                        <a:rPr lang="en-US" dirty="0" smtClean="0"/>
                        <a:t>Make</a:t>
                      </a:r>
                      <a:endParaRPr lang="en-US" dirty="0"/>
                    </a:p>
                  </a:txBody>
                  <a:tcPr/>
                </a:tc>
                <a:tc>
                  <a:txBody>
                    <a:bodyPr/>
                    <a:lstStyle/>
                    <a:p>
                      <a:pPr algn="ctr"/>
                      <a:r>
                        <a:rPr lang="en-US" dirty="0" smtClean="0"/>
                        <a:t>City-Mpg</a:t>
                      </a:r>
                      <a:endParaRPr lang="en-US" dirty="0"/>
                    </a:p>
                  </a:txBody>
                  <a:tcPr/>
                </a:tc>
                <a:tc>
                  <a:txBody>
                    <a:bodyPr/>
                    <a:lstStyle/>
                    <a:p>
                      <a:pPr algn="ctr"/>
                      <a:r>
                        <a:rPr lang="en-US" dirty="0" smtClean="0"/>
                        <a:t>Highway-Mpg</a:t>
                      </a:r>
                      <a:endParaRPr lang="en-US" dirty="0"/>
                    </a:p>
                  </a:txBody>
                  <a:tcPr/>
                </a:tc>
              </a:tr>
              <a:tr h="370840">
                <a:tc>
                  <a:txBody>
                    <a:bodyPr/>
                    <a:lstStyle/>
                    <a:p>
                      <a:pPr algn="ctr"/>
                      <a:r>
                        <a:rPr lang="en-US" dirty="0" smtClean="0"/>
                        <a:t>Honda</a:t>
                      </a:r>
                      <a:endParaRPr lang="en-US" dirty="0"/>
                    </a:p>
                  </a:txBody>
                  <a:tcPr/>
                </a:tc>
                <a:tc>
                  <a:txBody>
                    <a:bodyPr/>
                    <a:lstStyle/>
                    <a:p>
                      <a:pPr algn="ctr"/>
                      <a:r>
                        <a:rPr lang="en-US" dirty="0" smtClean="0"/>
                        <a:t>49</a:t>
                      </a:r>
                      <a:endParaRPr lang="en-US" dirty="0"/>
                    </a:p>
                  </a:txBody>
                  <a:tcPr/>
                </a:tc>
                <a:tc>
                  <a:txBody>
                    <a:bodyPr/>
                    <a:lstStyle/>
                    <a:p>
                      <a:pPr algn="ctr"/>
                      <a:r>
                        <a:rPr lang="en-US" dirty="0" smtClean="0"/>
                        <a:t>54</a:t>
                      </a:r>
                      <a:endParaRPr lang="en-US" dirty="0"/>
                    </a:p>
                  </a:txBody>
                  <a:tcPr/>
                </a:tc>
              </a:tr>
              <a:tr h="370840">
                <a:tc>
                  <a:txBody>
                    <a:bodyPr/>
                    <a:lstStyle/>
                    <a:p>
                      <a:pPr algn="ctr"/>
                      <a:r>
                        <a:rPr lang="en-US" dirty="0" smtClean="0"/>
                        <a:t>Chevrolet</a:t>
                      </a:r>
                      <a:endParaRPr lang="en-US" dirty="0"/>
                    </a:p>
                  </a:txBody>
                  <a:tcPr/>
                </a:tc>
                <a:tc>
                  <a:txBody>
                    <a:bodyPr/>
                    <a:lstStyle/>
                    <a:p>
                      <a:pPr algn="ctr"/>
                      <a:r>
                        <a:rPr lang="en-US" dirty="0" smtClean="0"/>
                        <a:t>47</a:t>
                      </a:r>
                      <a:endParaRPr lang="en-US" dirty="0"/>
                    </a:p>
                  </a:txBody>
                  <a:tcPr/>
                </a:tc>
                <a:tc>
                  <a:txBody>
                    <a:bodyPr/>
                    <a:lstStyle/>
                    <a:p>
                      <a:pPr algn="ctr"/>
                      <a:r>
                        <a:rPr lang="en-US" dirty="0" smtClean="0"/>
                        <a:t>53</a:t>
                      </a:r>
                      <a:endParaRPr lang="en-US" dirty="0"/>
                    </a:p>
                  </a:txBody>
                  <a:tcPr/>
                </a:tc>
              </a:tr>
              <a:tr h="370840">
                <a:tc>
                  <a:txBody>
                    <a:bodyPr/>
                    <a:lstStyle/>
                    <a:p>
                      <a:pPr algn="ctr"/>
                      <a:r>
                        <a:rPr lang="en-US" dirty="0" smtClean="0"/>
                        <a:t>Nissan</a:t>
                      </a:r>
                      <a:endParaRPr lang="en-US" dirty="0"/>
                    </a:p>
                  </a:txBody>
                  <a:tcPr/>
                </a:tc>
                <a:tc>
                  <a:txBody>
                    <a:bodyPr/>
                    <a:lstStyle/>
                    <a:p>
                      <a:pPr algn="ctr"/>
                      <a:r>
                        <a:rPr lang="en-US" dirty="0" smtClean="0"/>
                        <a:t>45</a:t>
                      </a:r>
                      <a:endParaRPr lang="en-US" dirty="0"/>
                    </a:p>
                  </a:txBody>
                  <a:tcPr/>
                </a:tc>
                <a:tc>
                  <a:txBody>
                    <a:bodyPr/>
                    <a:lstStyle/>
                    <a:p>
                      <a:pPr algn="ctr"/>
                      <a:r>
                        <a:rPr lang="en-US" dirty="0" smtClean="0"/>
                        <a:t>50</a:t>
                      </a:r>
                    </a:p>
                  </a:txBody>
                  <a:tcPr/>
                </a:tc>
              </a:tr>
            </a:tbl>
          </a:graphicData>
        </a:graphic>
      </p:graphicFrame>
      <p:graphicFrame>
        <p:nvGraphicFramePr>
          <p:cNvPr id="7" name="Table 6"/>
          <p:cNvGraphicFramePr>
            <a:graphicFrameLocks noGrp="1"/>
          </p:cNvGraphicFramePr>
          <p:nvPr>
            <p:extLst/>
          </p:nvPr>
        </p:nvGraphicFramePr>
        <p:xfrm>
          <a:off x="646113" y="4434416"/>
          <a:ext cx="6740526" cy="1112520"/>
        </p:xfrm>
        <a:graphic>
          <a:graphicData uri="http://schemas.openxmlformats.org/drawingml/2006/table">
            <a:tbl>
              <a:tblPr firstRow="1" bandRow="1">
                <a:tableStyleId>{5C22544A-7EE6-4342-B048-85BDC9FD1C3A}</a:tableStyleId>
              </a:tblPr>
              <a:tblGrid>
                <a:gridCol w="2082800"/>
                <a:gridCol w="2328863"/>
                <a:gridCol w="2328863"/>
              </a:tblGrid>
              <a:tr h="370840">
                <a:tc>
                  <a:txBody>
                    <a:bodyPr/>
                    <a:lstStyle/>
                    <a:p>
                      <a:pPr algn="ctr"/>
                      <a:r>
                        <a:rPr lang="en-US" dirty="0" smtClean="0"/>
                        <a:t>Make</a:t>
                      </a:r>
                      <a:endParaRPr lang="en-US" dirty="0"/>
                    </a:p>
                  </a:txBody>
                  <a:tcPr/>
                </a:tc>
                <a:tc>
                  <a:txBody>
                    <a:bodyPr/>
                    <a:lstStyle/>
                    <a:p>
                      <a:pPr algn="ctr"/>
                      <a:r>
                        <a:rPr lang="en-US" dirty="0" smtClean="0"/>
                        <a:t>City-Mpg</a:t>
                      </a:r>
                      <a:endParaRPr lang="en-US" dirty="0"/>
                    </a:p>
                  </a:txBody>
                  <a:tcPr/>
                </a:tc>
                <a:tc>
                  <a:txBody>
                    <a:bodyPr/>
                    <a:lstStyle/>
                    <a:p>
                      <a:pPr algn="ctr"/>
                      <a:r>
                        <a:rPr lang="en-US" dirty="0" smtClean="0"/>
                        <a:t>Highway-Mpg</a:t>
                      </a:r>
                      <a:endParaRPr lang="en-US" dirty="0"/>
                    </a:p>
                  </a:txBody>
                  <a:tcPr/>
                </a:tc>
              </a:tr>
              <a:tr h="370840">
                <a:tc>
                  <a:txBody>
                    <a:bodyPr/>
                    <a:lstStyle/>
                    <a:p>
                      <a:pPr algn="ctr"/>
                      <a:r>
                        <a:rPr lang="en-US" dirty="0" err="1" smtClean="0"/>
                        <a:t>Mercedez-benz</a:t>
                      </a:r>
                      <a:endParaRPr lang="en-US" dirty="0"/>
                    </a:p>
                  </a:txBody>
                  <a:tcPr/>
                </a:tc>
                <a:tc>
                  <a:txBody>
                    <a:bodyPr/>
                    <a:lstStyle/>
                    <a:p>
                      <a:pPr algn="ctr"/>
                      <a:r>
                        <a:rPr lang="en-US" dirty="0" smtClean="0"/>
                        <a:t>14</a:t>
                      </a:r>
                      <a:endParaRPr lang="en-US" dirty="0"/>
                    </a:p>
                  </a:txBody>
                  <a:tcPr/>
                </a:tc>
                <a:tc>
                  <a:txBody>
                    <a:bodyPr/>
                    <a:lstStyle/>
                    <a:p>
                      <a:pPr algn="ctr"/>
                      <a:r>
                        <a:rPr lang="en-US" dirty="0" smtClean="0"/>
                        <a:t>16</a:t>
                      </a:r>
                      <a:endParaRPr lang="en-US" dirty="0"/>
                    </a:p>
                  </a:txBody>
                  <a:tcPr/>
                </a:tc>
              </a:tr>
              <a:tr h="370840">
                <a:tc>
                  <a:txBody>
                    <a:bodyPr/>
                    <a:lstStyle/>
                    <a:p>
                      <a:pPr algn="ctr"/>
                      <a:r>
                        <a:rPr lang="en-US" dirty="0" smtClean="0"/>
                        <a:t>Jaguar</a:t>
                      </a:r>
                      <a:endParaRPr lang="en-US" dirty="0"/>
                    </a:p>
                  </a:txBody>
                  <a:tcPr/>
                </a:tc>
                <a:tc>
                  <a:txBody>
                    <a:bodyPr/>
                    <a:lstStyle/>
                    <a:p>
                      <a:pPr algn="ctr"/>
                      <a:r>
                        <a:rPr lang="en-US" dirty="0" smtClean="0"/>
                        <a:t>13</a:t>
                      </a:r>
                      <a:endParaRPr lang="en-US" dirty="0"/>
                    </a:p>
                  </a:txBody>
                  <a:tcPr/>
                </a:tc>
                <a:tc>
                  <a:txBody>
                    <a:bodyPr/>
                    <a:lstStyle/>
                    <a:p>
                      <a:pPr algn="ctr"/>
                      <a:r>
                        <a:rPr lang="en-US" dirty="0" smtClean="0"/>
                        <a:t>17</a:t>
                      </a:r>
                      <a:endParaRPr lang="en-US" dirty="0"/>
                    </a:p>
                  </a:txBody>
                  <a:tcPr/>
                </a:tc>
              </a:tr>
            </a:tbl>
          </a:graphicData>
        </a:graphic>
      </p:graphicFrame>
      <p:sp>
        <p:nvSpPr>
          <p:cNvPr id="8" name="TextBox 7"/>
          <p:cNvSpPr txBox="1"/>
          <p:nvPr/>
        </p:nvSpPr>
        <p:spPr>
          <a:xfrm>
            <a:off x="3569570" y="3756367"/>
            <a:ext cx="607859" cy="369332"/>
          </a:xfrm>
          <a:prstGeom prst="rect">
            <a:avLst/>
          </a:prstGeom>
          <a:noFill/>
        </p:spPr>
        <p:txBody>
          <a:bodyPr wrap="none" rtlCol="0">
            <a:spAutoFit/>
          </a:bodyPr>
          <a:lstStyle/>
          <a:p>
            <a:r>
              <a:rPr lang="is-IS" dirty="0" smtClean="0"/>
              <a: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4024" y="2145241"/>
            <a:ext cx="1571625" cy="157162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4024" y="4236717"/>
            <a:ext cx="1606871" cy="1606871"/>
          </a:xfrm>
          <a:prstGeom prst="rect">
            <a:avLst/>
          </a:prstGeom>
        </p:spPr>
      </p:pic>
      <p:sp>
        <p:nvSpPr>
          <p:cNvPr id="11" name="TextBox 10"/>
          <p:cNvSpPr txBox="1"/>
          <p:nvPr/>
        </p:nvSpPr>
        <p:spPr>
          <a:xfrm>
            <a:off x="9003565" y="1775909"/>
            <a:ext cx="2241319" cy="369332"/>
          </a:xfrm>
          <a:prstGeom prst="rect">
            <a:avLst/>
          </a:prstGeom>
          <a:noFill/>
        </p:spPr>
        <p:txBody>
          <a:bodyPr wrap="none" rtlCol="0">
            <a:spAutoFit/>
          </a:bodyPr>
          <a:lstStyle/>
          <a:p>
            <a:r>
              <a:rPr lang="en-US" smtClean="0"/>
              <a:t>The Most </a:t>
            </a:r>
            <a:r>
              <a:rPr lang="en-US" dirty="0" smtClean="0"/>
              <a:t>Efficient: </a:t>
            </a:r>
          </a:p>
        </p:txBody>
      </p:sp>
      <p:sp>
        <p:nvSpPr>
          <p:cNvPr id="12" name="TextBox 11"/>
          <p:cNvSpPr txBox="1"/>
          <p:nvPr/>
        </p:nvSpPr>
        <p:spPr>
          <a:xfrm>
            <a:off x="8964036" y="3867385"/>
            <a:ext cx="2462534" cy="369332"/>
          </a:xfrm>
          <a:prstGeom prst="rect">
            <a:avLst/>
          </a:prstGeom>
          <a:noFill/>
        </p:spPr>
        <p:txBody>
          <a:bodyPr wrap="none" rtlCol="0">
            <a:spAutoFit/>
          </a:bodyPr>
          <a:lstStyle/>
          <a:p>
            <a:r>
              <a:rPr lang="en-US" smtClean="0"/>
              <a:t>The Most </a:t>
            </a:r>
            <a:r>
              <a:rPr lang="en-US" dirty="0" smtClean="0"/>
              <a:t>Inefficient: </a:t>
            </a:r>
          </a:p>
        </p:txBody>
      </p:sp>
    </p:spTree>
    <p:extLst>
      <p:ext uri="{BB962C8B-B14F-4D97-AF65-F5344CB8AC3E}">
        <p14:creationId xmlns:p14="http://schemas.microsoft.com/office/powerpoint/2010/main" val="296446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1413" y="609600"/>
            <a:ext cx="9905998" cy="103346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Analysis: CYLINDERS vs mpg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976" y="2085976"/>
            <a:ext cx="5886450" cy="3451276"/>
          </a:xfrm>
          <a:prstGeom prst="rect">
            <a:avLst/>
          </a:prstGeom>
        </p:spPr>
      </p:pic>
      <p:sp>
        <p:nvSpPr>
          <p:cNvPr id="7" name="TextBox 6"/>
          <p:cNvSpPr txBox="1"/>
          <p:nvPr/>
        </p:nvSpPr>
        <p:spPr>
          <a:xfrm>
            <a:off x="871538" y="2771774"/>
            <a:ext cx="3424335" cy="923330"/>
          </a:xfrm>
          <a:prstGeom prst="rect">
            <a:avLst/>
          </a:prstGeom>
          <a:noFill/>
        </p:spPr>
        <p:txBody>
          <a:bodyPr wrap="none" rtlCol="0">
            <a:spAutoFit/>
          </a:bodyPr>
          <a:lstStyle/>
          <a:p>
            <a:pPr marL="285750" indent="-285750">
              <a:buFont typeface="Arial" charset="0"/>
              <a:buChar char="•"/>
            </a:pPr>
            <a:r>
              <a:rPr lang="en-US" dirty="0" smtClean="0"/>
              <a:t>Regrouped the raw data</a:t>
            </a:r>
          </a:p>
          <a:p>
            <a:pPr marL="285750" indent="-285750">
              <a:buFont typeface="Arial" charset="0"/>
              <a:buChar char="•"/>
            </a:pPr>
            <a:endParaRPr lang="en-US" dirty="0" smtClean="0"/>
          </a:p>
          <a:p>
            <a:pPr marL="285750" indent="-285750">
              <a:buFont typeface="Arial" charset="0"/>
              <a:buChar char="•"/>
            </a:pPr>
            <a:r>
              <a:rPr lang="en-US" dirty="0" smtClean="0"/>
              <a:t>More  cylinders lower mpg</a:t>
            </a:r>
            <a:endParaRPr lang="en-US" dirty="0"/>
          </a:p>
        </p:txBody>
      </p:sp>
    </p:spTree>
    <p:extLst>
      <p:ext uri="{BB962C8B-B14F-4D97-AF65-F5344CB8AC3E}">
        <p14:creationId xmlns:p14="http://schemas.microsoft.com/office/powerpoint/2010/main" val="221205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1413" y="609600"/>
            <a:ext cx="9905998" cy="103346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Analysis: Drive-wheels vs mpg</a:t>
            </a:r>
            <a:endParaRPr lang="en-US" dirty="0"/>
          </a:p>
        </p:txBody>
      </p:sp>
      <p:graphicFrame>
        <p:nvGraphicFramePr>
          <p:cNvPr id="5" name="Table 4"/>
          <p:cNvGraphicFramePr>
            <a:graphicFrameLocks noGrp="1"/>
          </p:cNvGraphicFramePr>
          <p:nvPr>
            <p:extLst/>
          </p:nvPr>
        </p:nvGraphicFramePr>
        <p:xfrm>
          <a:off x="5132388" y="2477028"/>
          <a:ext cx="6169025" cy="1483360"/>
        </p:xfrm>
        <a:graphic>
          <a:graphicData uri="http://schemas.openxmlformats.org/drawingml/2006/table">
            <a:tbl>
              <a:tblPr firstRow="1" bandRow="1">
                <a:tableStyleId>{5C22544A-7EE6-4342-B048-85BDC9FD1C3A}</a:tableStyleId>
              </a:tblPr>
              <a:tblGrid>
                <a:gridCol w="1911350"/>
                <a:gridCol w="2114550"/>
                <a:gridCol w="2143125"/>
              </a:tblGrid>
              <a:tr h="370840">
                <a:tc>
                  <a:txBody>
                    <a:bodyPr/>
                    <a:lstStyle/>
                    <a:p>
                      <a:pPr algn="ctr"/>
                      <a:r>
                        <a:rPr lang="en-US" dirty="0" smtClean="0"/>
                        <a:t>Drive-Wheels</a:t>
                      </a:r>
                      <a:endParaRPr lang="en-US" dirty="0"/>
                    </a:p>
                  </a:txBody>
                  <a:tcPr/>
                </a:tc>
                <a:tc>
                  <a:txBody>
                    <a:bodyPr/>
                    <a:lstStyle/>
                    <a:p>
                      <a:pPr algn="ctr"/>
                      <a:r>
                        <a:rPr lang="en-US" dirty="0" smtClean="0"/>
                        <a:t>City-Mpg</a:t>
                      </a:r>
                      <a:endParaRPr lang="en-US" dirty="0"/>
                    </a:p>
                  </a:txBody>
                  <a:tcPr/>
                </a:tc>
                <a:tc>
                  <a:txBody>
                    <a:bodyPr/>
                    <a:lstStyle/>
                    <a:p>
                      <a:pPr algn="ctr"/>
                      <a:r>
                        <a:rPr lang="en-US" dirty="0" smtClean="0"/>
                        <a:t>Highway-Mpg</a:t>
                      </a:r>
                      <a:endParaRPr lang="en-US" dirty="0"/>
                    </a:p>
                  </a:txBody>
                  <a:tcPr/>
                </a:tc>
              </a:tr>
              <a:tr h="370840">
                <a:tc>
                  <a:txBody>
                    <a:bodyPr/>
                    <a:lstStyle/>
                    <a:p>
                      <a:pPr algn="ctr"/>
                      <a:r>
                        <a:rPr lang="en-US" dirty="0" err="1" smtClean="0"/>
                        <a:t>fwd</a:t>
                      </a:r>
                      <a:endParaRPr lang="en-US" dirty="0"/>
                    </a:p>
                  </a:txBody>
                  <a:tcPr/>
                </a:tc>
                <a:tc>
                  <a:txBody>
                    <a:bodyPr/>
                    <a:lstStyle/>
                    <a:p>
                      <a:pPr algn="ctr"/>
                      <a:r>
                        <a:rPr lang="hr-HR" dirty="0" smtClean="0"/>
                        <a:t>28.15254</a:t>
                      </a:r>
                      <a:endParaRPr lang="en-US" dirty="0"/>
                    </a:p>
                  </a:txBody>
                  <a:tcPr/>
                </a:tc>
                <a:tc>
                  <a:txBody>
                    <a:bodyPr/>
                    <a:lstStyle/>
                    <a:p>
                      <a:pPr algn="ctr"/>
                      <a:r>
                        <a:rPr lang="is-IS" dirty="0" smtClean="0"/>
                        <a:t>34.07627</a:t>
                      </a:r>
                      <a:endParaRPr lang="en-US" dirty="0"/>
                    </a:p>
                  </a:txBody>
                  <a:tcPr/>
                </a:tc>
              </a:tr>
              <a:tr h="370840">
                <a:tc>
                  <a:txBody>
                    <a:bodyPr/>
                    <a:lstStyle/>
                    <a:p>
                      <a:pPr algn="ctr"/>
                      <a:r>
                        <a:rPr lang="en-US" dirty="0" smtClean="0"/>
                        <a:t>4wd</a:t>
                      </a:r>
                      <a:endParaRPr lang="en-US" dirty="0"/>
                    </a:p>
                  </a:txBody>
                  <a:tcPr/>
                </a:tc>
                <a:tc>
                  <a:txBody>
                    <a:bodyPr/>
                    <a:lstStyle/>
                    <a:p>
                      <a:pPr algn="ctr"/>
                      <a:r>
                        <a:rPr lang="is-IS" dirty="0" smtClean="0"/>
                        <a:t>24.00000</a:t>
                      </a:r>
                      <a:endParaRPr lang="en-US" dirty="0"/>
                    </a:p>
                  </a:txBody>
                  <a:tcPr/>
                </a:tc>
                <a:tc>
                  <a:txBody>
                    <a:bodyPr/>
                    <a:lstStyle/>
                    <a:p>
                      <a:pPr algn="ctr"/>
                      <a:r>
                        <a:rPr lang="fi-FI" dirty="0" smtClean="0"/>
                        <a:t>27.87500</a:t>
                      </a:r>
                      <a:endParaRPr lang="en-US" dirty="0"/>
                    </a:p>
                  </a:txBody>
                  <a:tcPr/>
                </a:tc>
              </a:tr>
              <a:tr h="370840">
                <a:tc>
                  <a:txBody>
                    <a:bodyPr/>
                    <a:lstStyle/>
                    <a:p>
                      <a:pPr algn="ctr"/>
                      <a:r>
                        <a:rPr lang="en-US" dirty="0" err="1" smtClean="0"/>
                        <a:t>rwd</a:t>
                      </a:r>
                      <a:endParaRPr lang="en-US" dirty="0"/>
                    </a:p>
                  </a:txBody>
                  <a:tcPr/>
                </a:tc>
                <a:tc>
                  <a:txBody>
                    <a:bodyPr/>
                    <a:lstStyle/>
                    <a:p>
                      <a:pPr algn="ctr"/>
                      <a:r>
                        <a:rPr lang="is-IS" dirty="0" smtClean="0"/>
                        <a:t>20.62667</a:t>
                      </a:r>
                      <a:endParaRPr lang="en-US" dirty="0"/>
                    </a:p>
                  </a:txBody>
                  <a:tcPr/>
                </a:tc>
                <a:tc>
                  <a:txBody>
                    <a:bodyPr/>
                    <a:lstStyle/>
                    <a:p>
                      <a:pPr algn="ctr"/>
                      <a:r>
                        <a:rPr lang="nb-NO" dirty="0" smtClean="0"/>
                        <a:t>25.65333</a:t>
                      </a:r>
                      <a:endParaRPr lang="en-US" dirty="0"/>
                    </a:p>
                  </a:txBody>
                  <a:tcPr/>
                </a:tc>
              </a:tr>
            </a:tbl>
          </a:graphicData>
        </a:graphic>
      </p:graphicFrame>
      <p:sp>
        <p:nvSpPr>
          <p:cNvPr id="7" name="TextBox 6"/>
          <p:cNvSpPr txBox="1"/>
          <p:nvPr/>
        </p:nvSpPr>
        <p:spPr>
          <a:xfrm>
            <a:off x="857250" y="2477028"/>
            <a:ext cx="4009431" cy="646331"/>
          </a:xfrm>
          <a:prstGeom prst="rect">
            <a:avLst/>
          </a:prstGeom>
          <a:noFill/>
        </p:spPr>
        <p:txBody>
          <a:bodyPr wrap="none" rtlCol="0">
            <a:spAutoFit/>
          </a:bodyPr>
          <a:lstStyle/>
          <a:p>
            <a:pPr marL="285750" indent="-285750">
              <a:buFont typeface="Arial" charset="0"/>
              <a:buChar char="•"/>
            </a:pPr>
            <a:r>
              <a:rPr lang="en-US" dirty="0" err="1" smtClean="0"/>
              <a:t>Fwd</a:t>
            </a:r>
            <a:r>
              <a:rPr lang="en-US" dirty="0" smtClean="0"/>
              <a:t> is much more fuel efficient </a:t>
            </a:r>
          </a:p>
          <a:p>
            <a:r>
              <a:rPr lang="en-US" dirty="0"/>
              <a:t>t</a:t>
            </a:r>
            <a:r>
              <a:rPr lang="en-US" dirty="0" smtClean="0"/>
              <a:t>han </a:t>
            </a:r>
            <a:r>
              <a:rPr lang="en-US" dirty="0" err="1" smtClean="0"/>
              <a:t>rwd</a:t>
            </a:r>
            <a:r>
              <a:rPr lang="en-US" dirty="0" smtClean="0"/>
              <a:t>.</a:t>
            </a:r>
            <a:endParaRPr lang="en-US" dirty="0"/>
          </a:p>
        </p:txBody>
      </p:sp>
    </p:spTree>
    <p:extLst>
      <p:ext uri="{BB962C8B-B14F-4D97-AF65-F5344CB8AC3E}">
        <p14:creationId xmlns:p14="http://schemas.microsoft.com/office/powerpoint/2010/main" val="510864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1413" y="609600"/>
            <a:ext cx="9905998" cy="103346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Analysis: Drive-wheels vs horsepower</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425" y="1804986"/>
            <a:ext cx="7029450" cy="3995739"/>
          </a:xfrm>
          <a:prstGeom prst="rect">
            <a:avLst/>
          </a:prstGeom>
        </p:spPr>
      </p:pic>
      <p:sp>
        <p:nvSpPr>
          <p:cNvPr id="7" name="TextBox 6"/>
          <p:cNvSpPr txBox="1"/>
          <p:nvPr/>
        </p:nvSpPr>
        <p:spPr>
          <a:xfrm>
            <a:off x="871538" y="3000375"/>
            <a:ext cx="3079689" cy="646331"/>
          </a:xfrm>
          <a:prstGeom prst="rect">
            <a:avLst/>
          </a:prstGeom>
          <a:noFill/>
        </p:spPr>
        <p:txBody>
          <a:bodyPr wrap="none" rtlCol="0">
            <a:spAutoFit/>
          </a:bodyPr>
          <a:lstStyle/>
          <a:p>
            <a:pPr marL="285750" indent="-285750">
              <a:buFont typeface="Arial" charset="0"/>
              <a:buChar char="•"/>
            </a:pPr>
            <a:r>
              <a:rPr lang="en-US" dirty="0" err="1" smtClean="0"/>
              <a:t>Rwd</a:t>
            </a:r>
            <a:r>
              <a:rPr lang="en-US" dirty="0" smtClean="0"/>
              <a:t> tends to have the </a:t>
            </a:r>
          </a:p>
          <a:p>
            <a:r>
              <a:rPr lang="en-US" dirty="0"/>
              <a:t>h</a:t>
            </a:r>
            <a:r>
              <a:rPr lang="en-US" dirty="0" smtClean="0"/>
              <a:t>ighest horsepower.</a:t>
            </a:r>
            <a:endParaRPr lang="en-US" dirty="0"/>
          </a:p>
        </p:txBody>
      </p:sp>
    </p:spTree>
    <p:extLst>
      <p:ext uri="{BB962C8B-B14F-4D97-AF65-F5344CB8AC3E}">
        <p14:creationId xmlns:p14="http://schemas.microsoft.com/office/powerpoint/2010/main" val="1622959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626" y="2350078"/>
            <a:ext cx="8647572" cy="3656275"/>
          </a:xfrm>
        </p:spPr>
      </p:pic>
    </p:spTree>
    <p:extLst>
      <p:ext uri="{BB962C8B-B14F-4D97-AF65-F5344CB8AC3E}">
        <p14:creationId xmlns:p14="http://schemas.microsoft.com/office/powerpoint/2010/main" val="272410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346"/>
            <a:ext cx="9905998" cy="1905000"/>
          </a:xfrm>
        </p:spPr>
        <p:txBody>
          <a:bodyPr/>
          <a:lstStyle/>
          <a:p>
            <a:pPr algn="ctr"/>
            <a:r>
              <a:rPr lang="en-US" dirty="0" smtClean="0"/>
              <a:t>Predicting Insurance Risk</a:t>
            </a:r>
            <a:endParaRPr lang="en-US" dirty="0"/>
          </a:p>
        </p:txBody>
      </p:sp>
      <p:sp>
        <p:nvSpPr>
          <p:cNvPr id="3" name="Content Placeholder 2"/>
          <p:cNvSpPr>
            <a:spLocks noGrp="1"/>
          </p:cNvSpPr>
          <p:nvPr>
            <p:ph sz="half" idx="1"/>
          </p:nvPr>
        </p:nvSpPr>
        <p:spPr>
          <a:xfrm>
            <a:off x="936932" y="1657121"/>
            <a:ext cx="4836554" cy="4339642"/>
          </a:xfrm>
        </p:spPr>
        <p:txBody>
          <a:bodyPr/>
          <a:lstStyle/>
          <a:p>
            <a:r>
              <a:rPr lang="en-US" dirty="0" smtClean="0">
                <a:solidFill>
                  <a:schemeClr val="tx1"/>
                </a:solidFill>
                <a:effectLst>
                  <a:glow rad="38100">
                    <a:schemeClr val="bg1">
                      <a:lumMod val="50000"/>
                      <a:lumOff val="50000"/>
                      <a:alpha val="20000"/>
                    </a:schemeClr>
                  </a:glow>
                  <a:outerShdw blurRad="38100" dist="38100" dir="2700000" algn="tl">
                    <a:srgbClr val="000000">
                      <a:alpha val="43137"/>
                    </a:srgbClr>
                  </a:outerShdw>
                </a:effectLst>
              </a:rPr>
              <a:t>Decision Tree Classifier</a:t>
            </a:r>
          </a:p>
          <a:p>
            <a:r>
              <a:rPr lang="en-US" dirty="0" smtClean="0"/>
              <a:t>Features selected by cross-validation</a:t>
            </a:r>
          </a:p>
          <a:p>
            <a:r>
              <a:rPr lang="en-US" dirty="0" smtClean="0"/>
              <a:t>Most predictive model:</a:t>
            </a:r>
          </a:p>
          <a:p>
            <a:pPr lvl="1"/>
            <a:r>
              <a:rPr lang="en-US" dirty="0" smtClean="0"/>
              <a:t>wheelbase</a:t>
            </a:r>
          </a:p>
          <a:p>
            <a:pPr lvl="1"/>
            <a:r>
              <a:rPr lang="en-US" dirty="0" smtClean="0"/>
              <a:t>width</a:t>
            </a:r>
          </a:p>
          <a:p>
            <a:pPr lvl="1"/>
            <a:r>
              <a:rPr lang="en-US" dirty="0" smtClean="0"/>
              <a:t>price</a:t>
            </a:r>
          </a:p>
          <a:p>
            <a:r>
              <a:rPr lang="en-US" dirty="0" smtClean="0"/>
              <a:t>Accuracy of 80% on test set</a:t>
            </a:r>
          </a:p>
        </p:txBody>
      </p:sp>
      <p:graphicFrame>
        <p:nvGraphicFramePr>
          <p:cNvPr id="5" name="Content Placeholder 4"/>
          <p:cNvGraphicFramePr>
            <a:graphicFrameLocks noGrp="1"/>
          </p:cNvGraphicFramePr>
          <p:nvPr>
            <p:ph sz="half" idx="2"/>
            <p:extLst/>
          </p:nvPr>
        </p:nvGraphicFramePr>
        <p:xfrm>
          <a:off x="6170612" y="2105247"/>
          <a:ext cx="5493303" cy="3891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25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mpg ~ spatial attributes + engine specs</a:t>
            </a:r>
          </a:p>
          <a:p>
            <a:r>
              <a:rPr lang="en-US" dirty="0"/>
              <a:t>I</a:t>
            </a:r>
            <a:r>
              <a:rPr lang="en-US" dirty="0" smtClean="0"/>
              <a:t>nsurance </a:t>
            </a:r>
            <a:r>
              <a:rPr lang="en-US" dirty="0"/>
              <a:t>risk rating </a:t>
            </a:r>
            <a:r>
              <a:rPr lang="en-US" dirty="0" smtClean="0"/>
              <a:t>~ </a:t>
            </a:r>
            <a:r>
              <a:rPr lang="en-US" dirty="0"/>
              <a:t>wheel base, width and price</a:t>
            </a:r>
            <a:r>
              <a:rPr lang="en-US" dirty="0" smtClean="0"/>
              <a:t>.</a:t>
            </a:r>
          </a:p>
          <a:p>
            <a:r>
              <a:rPr lang="en-US" dirty="0" smtClean="0"/>
              <a:t>our </a:t>
            </a:r>
            <a:r>
              <a:rPr lang="en-US" dirty="0"/>
              <a:t>findings </a:t>
            </a:r>
            <a:r>
              <a:rPr lang="en-US" dirty="0" smtClean="0"/>
              <a:t>can generate 80 % accurate estimate for insurance </a:t>
            </a:r>
            <a:r>
              <a:rPr lang="en-US" dirty="0"/>
              <a:t>risk rating. </a:t>
            </a:r>
            <a:endParaRPr lang="en-US" dirty="0" smtClean="0"/>
          </a:p>
          <a:p>
            <a:r>
              <a:rPr lang="en-US" dirty="0" smtClean="0"/>
              <a:t>Assist consumers </a:t>
            </a:r>
            <a:r>
              <a:rPr lang="en-US" dirty="0"/>
              <a:t>to make better judgement on auto purchase.</a:t>
            </a:r>
          </a:p>
        </p:txBody>
      </p:sp>
    </p:spTree>
    <p:extLst>
      <p:ext uri="{BB962C8B-B14F-4D97-AF65-F5344CB8AC3E}">
        <p14:creationId xmlns:p14="http://schemas.microsoft.com/office/powerpoint/2010/main" val="1848095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319</TotalTime>
  <Words>472</Words>
  <Application>Microsoft Macintosh PowerPoint</Application>
  <PresentationFormat>Widescreen</PresentationFormat>
  <Paragraphs>98</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Arial</vt:lpstr>
      <vt:lpstr>Mesh</vt:lpstr>
      <vt:lpstr>What makes a car efficient or safe?</vt:lpstr>
      <vt:lpstr>introduction</vt:lpstr>
      <vt:lpstr>Analysis: Make vs mpg</vt:lpstr>
      <vt:lpstr>PowerPoint Presentation</vt:lpstr>
      <vt:lpstr>PowerPoint Presentation</vt:lpstr>
      <vt:lpstr>PowerPoint Presentation</vt:lpstr>
      <vt:lpstr>LINEAR REGRESSION</vt:lpstr>
      <vt:lpstr>Predicting Insurance Risk</vt:lpstr>
      <vt:lpstr>Conclusions</vt:lpstr>
      <vt:lpstr>Improvements &amp; Unit tests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dc:title>
  <dc:creator>葛翊哲</dc:creator>
  <cp:lastModifiedBy>tianye song</cp:lastModifiedBy>
  <cp:revision>22</cp:revision>
  <dcterms:created xsi:type="dcterms:W3CDTF">2016-08-04T10:50:36Z</dcterms:created>
  <dcterms:modified xsi:type="dcterms:W3CDTF">2016-08-04T16:11:39Z</dcterms:modified>
</cp:coreProperties>
</file>