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334" r:id="rId5"/>
    <p:sldId id="316" r:id="rId6"/>
    <p:sldId id="354" r:id="rId7"/>
    <p:sldId id="350" r:id="rId8"/>
    <p:sldId id="351" r:id="rId9"/>
    <p:sldId id="352" r:id="rId10"/>
    <p:sldId id="353" r:id="rId11"/>
    <p:sldId id="355" r:id="rId12"/>
    <p:sldId id="337" r:id="rId13"/>
    <p:sldId id="3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FBDCD0-2788-4617-B66D-1A97127C95E7}">
          <p14:sldIdLst>
            <p14:sldId id="334"/>
            <p14:sldId id="316"/>
            <p14:sldId id="354"/>
            <p14:sldId id="350"/>
            <p14:sldId id="351"/>
            <p14:sldId id="352"/>
            <p14:sldId id="353"/>
            <p14:sldId id="355"/>
            <p14:sldId id="337"/>
            <p14:sldId id="3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>
        <p:scale>
          <a:sx n="50" d="100"/>
          <a:sy n="50" d="100"/>
        </p:scale>
        <p:origin x="1212" y="2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10/17/2024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401B1-EE3C-69B0-804E-D35467CF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57083-F88F-F974-AE04-A32676381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D117C-E147-248A-30B1-63A263994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35E03-9CE6-A4FE-147E-8F326DCB3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83EE5-7B40-7210-45F8-739EE2D4B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167DB-94AD-F88E-E2B5-8E4302F34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537109-B757-D51C-C3D9-BB331FFF6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B18F-1205-3A19-9F58-98B7F0B56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0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9F93C-4748-E1AB-ABB6-781910A12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0ADD8-29F2-0919-31AA-55EC06577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F3E15-2086-9982-F3F5-BD2DB7632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1B0B3-207A-E2F6-14EE-E76F03879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3C634-4FF3-04D5-F5B5-A93F4CCB5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1D5DE-C3B9-C518-3729-BFF97C782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61EA-816F-C820-CFAF-F416B3D64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E98B-774C-5B7B-AB43-CBBAB61D3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23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D97B6-D1CF-B74D-22CC-E52E9BF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981FC-A633-4B96-7164-2E9F884D1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30B1D-3385-A809-CE0F-6BDDF6641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508B-FDAF-01F5-FC18-17D01B407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96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 err="1"/>
              <a:t>Mixitup</a:t>
            </a:r>
            <a:r>
              <a:rPr lang="en-US" dirty="0"/>
              <a:t> analysis</a:t>
            </a:r>
          </a:p>
        </p:txBody>
      </p:sp>
      <p:pic>
        <p:nvPicPr>
          <p:cNvPr id="3" name="Picture Placeholder 7" descr="A red store front with white text&#10;&#10;Description automatically generated">
            <a:extLst>
              <a:ext uri="{FF2B5EF4-FFF2-40B4-BE49-F238E27FC236}">
                <a16:creationId xmlns:a16="http://schemas.microsoft.com/office/drawing/2014/main" id="{3A1E7F28-F313-E12B-D4E8-84B5421D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5921" r="-1" b="30094"/>
          <a:stretch/>
        </p:blipFill>
        <p:spPr>
          <a:xfrm>
            <a:off x="1280160" y="2103119"/>
            <a:ext cx="10087699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93529" y="5353071"/>
            <a:ext cx="6117381" cy="1349059"/>
          </a:xfrm>
        </p:spPr>
        <p:txBody>
          <a:bodyPr/>
          <a:lstStyle/>
          <a:p>
            <a:r>
              <a:rPr lang="en-US" dirty="0"/>
              <a:t>Group I</a:t>
            </a:r>
          </a:p>
          <a:p>
            <a:r>
              <a:rPr lang="en-US" dirty="0" err="1"/>
              <a:t>Shafira</a:t>
            </a:r>
            <a:r>
              <a:rPr lang="en-US" dirty="0"/>
              <a:t> Al </a:t>
            </a:r>
            <a:r>
              <a:rPr lang="en-US" dirty="0" err="1"/>
              <a:t>Zuhra</a:t>
            </a:r>
            <a:r>
              <a:rPr lang="en-US" dirty="0"/>
              <a:t>, </a:t>
            </a:r>
            <a:r>
              <a:rPr lang="en-US" dirty="0" err="1"/>
              <a:t>Adinda</a:t>
            </a:r>
            <a:r>
              <a:rPr lang="en-US" dirty="0"/>
              <a:t> Nabila, Muhammad </a:t>
            </a:r>
            <a:r>
              <a:rPr lang="en-US" dirty="0" err="1"/>
              <a:t>Akhdan</a:t>
            </a:r>
            <a:r>
              <a:rPr lang="en-US" dirty="0"/>
              <a:t>, </a:t>
            </a:r>
            <a:r>
              <a:rPr lang="en-US" dirty="0" err="1"/>
              <a:t>Tsabita</a:t>
            </a:r>
            <a:r>
              <a:rPr lang="en-US" dirty="0"/>
              <a:t> Salma</a:t>
            </a:r>
          </a:p>
          <a:p>
            <a:endParaRPr lang="en-US" dirty="0"/>
          </a:p>
        </p:txBody>
      </p:sp>
      <p:pic>
        <p:nvPicPr>
          <p:cNvPr id="6" name="Picture Placeholder 7" descr="A red store front with white text&#10;&#10;Description automatically generated">
            <a:extLst>
              <a:ext uri="{FF2B5EF4-FFF2-40B4-BE49-F238E27FC236}">
                <a16:creationId xmlns:a16="http://schemas.microsoft.com/office/drawing/2014/main" id="{3552A1A2-97A1-DCA3-2DD4-35C5F7BCB2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187" r="18187"/>
          <a:stretch>
            <a:fillRect/>
          </a:stretch>
        </p:blipFill>
        <p:spPr>
          <a:xfrm>
            <a:off x="1070712" y="1893162"/>
            <a:ext cx="3979261" cy="39792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78" y="530352"/>
            <a:ext cx="5221223" cy="24414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Distribusi</a:t>
            </a:r>
            <a:r>
              <a:rPr lang="en-US" dirty="0"/>
              <a:t> Kota"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E89DC5-05CD-C296-D5C3-CD30E2E909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1911891"/>
          </a:xfrm>
        </p:spPr>
        <p:txBody>
          <a:bodyPr>
            <a:normAutofit/>
          </a:bodyPr>
          <a:lstStyle/>
          <a:p>
            <a:pPr algn="just"/>
            <a:r>
              <a:rPr lang="en-ID" dirty="0"/>
              <a:t>Kota Jakarta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pembeli</a:t>
            </a:r>
            <a:r>
              <a:rPr lang="en-ID" dirty="0"/>
              <a:t> </a:t>
            </a:r>
            <a:r>
              <a:rPr lang="en-ID" dirty="0" err="1"/>
              <a:t>tertinggi</a:t>
            </a:r>
            <a:r>
              <a:rPr lang="en-ID" dirty="0"/>
              <a:t> </a:t>
            </a:r>
            <a:r>
              <a:rPr lang="en-ID" dirty="0" err="1"/>
              <a:t>diantara</a:t>
            </a:r>
            <a:r>
              <a:rPr lang="en-ID" dirty="0"/>
              <a:t> 3 </a:t>
            </a:r>
            <a:r>
              <a:rPr lang="en-ID" dirty="0" err="1"/>
              <a:t>kota</a:t>
            </a:r>
            <a:r>
              <a:rPr lang="en-ID" dirty="0"/>
              <a:t>. Perusahaan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di Kota Jakarta,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tingginya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di Kota Jakarta. </a:t>
            </a:r>
          </a:p>
        </p:txBody>
      </p:sp>
      <p:pic>
        <p:nvPicPr>
          <p:cNvPr id="10" name="Picture 9" descr="A graph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A2D87CE7-ADFF-E654-E57A-97F66A42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53" y="1345082"/>
            <a:ext cx="5221224" cy="4176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1DF7-3385-822C-F994-DA677285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8632-8E2B-01F7-F08E-96704969D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178" y="530352"/>
            <a:ext cx="5221223" cy="24414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Distribusi</a:t>
            </a:r>
            <a:r>
              <a:rPr lang="en-US" dirty="0"/>
              <a:t> Kota"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EBC076-618A-647B-0F0A-CE2EEE5C2D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pPr algn="just"/>
            <a:r>
              <a:rPr lang="en-ID" dirty="0"/>
              <a:t>Perusahaan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merenovasi</a:t>
            </a:r>
            <a:r>
              <a:rPr lang="en-ID" dirty="0"/>
              <a:t> </a:t>
            </a:r>
            <a:r>
              <a:rPr lang="en-ID" dirty="0" err="1"/>
              <a:t>gerai</a:t>
            </a:r>
            <a:r>
              <a:rPr lang="en-ID" dirty="0"/>
              <a:t> di Kota Tangerang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desain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estetika</a:t>
            </a:r>
            <a:r>
              <a:rPr lang="en-ID" dirty="0"/>
              <a:t> dan </a:t>
            </a:r>
            <a:r>
              <a:rPr lang="en-ID" dirty="0" err="1"/>
              <a:t>fungsionalitas</a:t>
            </a:r>
            <a:r>
              <a:rPr lang="en-ID" dirty="0"/>
              <a:t>. </a:t>
            </a:r>
            <a:r>
              <a:rPr lang="sv-SE" dirty="0"/>
              <a:t>Hal ini akan menciptakan lingkungan yang menarik pelanggan dan meningkatkan kunjungan serta penjualan di Kota Tangerang. </a:t>
            </a:r>
            <a:endParaRPr lang="en-ID" dirty="0"/>
          </a:p>
        </p:txBody>
      </p:sp>
      <p:pic>
        <p:nvPicPr>
          <p:cNvPr id="10" name="Picture 9" descr="A graph of different colored rectangular objects&#10;&#10;Description automatically generated">
            <a:extLst>
              <a:ext uri="{FF2B5EF4-FFF2-40B4-BE49-F238E27FC236}">
                <a16:creationId xmlns:a16="http://schemas.microsoft.com/office/drawing/2014/main" id="{5AE1BD4F-D637-1629-862B-4A885BD7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53" y="1345082"/>
            <a:ext cx="5221224" cy="41769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170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AB4A-F90D-BB49-9087-3BEA6CDA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17B3-E12F-F350-FA59-33BC24271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269" y="530352"/>
            <a:ext cx="5221223" cy="24414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“Fri-yay"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D9006-D151-ACFD-EB10-67CC96711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menigkatkan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 di </a:t>
            </a:r>
            <a:r>
              <a:rPr lang="en-ID" dirty="0" err="1"/>
              <a:t>hari-hari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traffic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jumat</a:t>
            </a:r>
            <a:r>
              <a:rPr lang="en-ID" dirty="0"/>
              <a:t>, Perusahaan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promo </a:t>
            </a:r>
            <a:r>
              <a:rPr lang="en-ID" dirty="0" err="1"/>
              <a:t>ekslusif</a:t>
            </a:r>
            <a:r>
              <a:rPr lang="en-ID" dirty="0"/>
              <a:t> di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jumat</a:t>
            </a:r>
            <a:r>
              <a:rPr lang="en-ID" dirty="0"/>
              <a:t> </a:t>
            </a:r>
            <a:r>
              <a:rPr lang="en-ID" dirty="0" err="1"/>
              <a:t>denagn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kampanye</a:t>
            </a:r>
            <a:r>
              <a:rPr lang="en-ID" dirty="0"/>
              <a:t> “</a:t>
            </a:r>
            <a:r>
              <a:rPr lang="en-ID" dirty="0" err="1"/>
              <a:t>FriYAY</a:t>
            </a:r>
            <a:r>
              <a:rPr lang="en-ID" dirty="0"/>
              <a:t> Deals”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menarik</a:t>
            </a:r>
            <a:r>
              <a:rPr lang="en-ID" dirty="0"/>
              <a:t> </a:t>
            </a:r>
            <a:r>
              <a:rPr lang="en-ID" dirty="0" err="1"/>
              <a:t>perhatian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 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BBF627-EAC1-01D2-6288-72B7AED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599" y="1208203"/>
            <a:ext cx="5448965" cy="444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2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621F-CB96-6BD1-101C-45D6188E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0565-11EA-B97F-FD11-D125E5715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269" y="530352"/>
            <a:ext cx="5221223" cy="24414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“COMBO SPESIAL"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5802A0-2022-1B8E-87D1-CA88D5004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pPr algn="just"/>
            <a:r>
              <a:rPr lang="en-ID" dirty="0"/>
              <a:t>Perusahaan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cross selling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menawarkan</a:t>
            </a:r>
            <a:r>
              <a:rPr lang="en-ID" dirty="0"/>
              <a:t> </a:t>
            </a:r>
            <a:r>
              <a:rPr lang="en-ID" dirty="0" err="1"/>
              <a:t>paket</a:t>
            </a:r>
            <a:r>
              <a:rPr lang="en-ID" dirty="0"/>
              <a:t> </a:t>
            </a:r>
            <a:r>
              <a:rPr lang="en-ID" dirty="0" err="1"/>
              <a:t>kombo</a:t>
            </a:r>
            <a:r>
              <a:rPr lang="en-ID" dirty="0"/>
              <a:t> yang </a:t>
            </a:r>
            <a:r>
              <a:rPr lang="en-ID" dirty="0" err="1"/>
              <a:t>menggabungkan</a:t>
            </a:r>
            <a:r>
              <a:rPr lang="en-ID" dirty="0"/>
              <a:t> rasa-rasa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vanila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rasa yang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coklat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spesial</a:t>
            </a:r>
            <a:r>
              <a:rPr lang="en-ID" dirty="0"/>
              <a:t>.</a:t>
            </a:r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1971F012-76E0-7C8B-D442-75992E55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3"/>
          <a:stretch/>
        </p:blipFill>
        <p:spPr>
          <a:xfrm>
            <a:off x="6715231" y="140468"/>
            <a:ext cx="5221224" cy="509421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4EC301-1F2C-D77C-EE0A-D427B755648D}"/>
              </a:ext>
            </a:extLst>
          </p:cNvPr>
          <p:cNvSpPr/>
          <p:nvPr/>
        </p:nvSpPr>
        <p:spPr>
          <a:xfrm>
            <a:off x="6754855" y="5359400"/>
            <a:ext cx="5181600" cy="1418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68A17-943D-4B43-9FF8-28A96340FCAA}"/>
              </a:ext>
            </a:extLst>
          </p:cNvPr>
          <p:cNvSpPr txBox="1"/>
          <p:nvPr/>
        </p:nvSpPr>
        <p:spPr>
          <a:xfrm>
            <a:off x="6784298" y="5484118"/>
            <a:ext cx="27534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0.    Vanilla</a:t>
            </a:r>
          </a:p>
          <a:p>
            <a:pPr marL="342900" indent="-342900">
              <a:buAutoNum type="arabicPeriod"/>
            </a:pPr>
            <a:r>
              <a:rPr lang="en-ID" sz="1400" dirty="0">
                <a:solidFill>
                  <a:schemeClr val="bg1"/>
                </a:solidFill>
              </a:rPr>
              <a:t>Strawberry </a:t>
            </a:r>
          </a:p>
          <a:p>
            <a:pPr marL="342900" indent="-342900">
              <a:buAutoNum type="arabicPeriod"/>
            </a:pPr>
            <a:r>
              <a:rPr lang="en-ID" sz="1400" dirty="0" err="1">
                <a:solidFill>
                  <a:schemeClr val="bg1"/>
                </a:solidFill>
              </a:rPr>
              <a:t>Cokelat</a:t>
            </a:r>
            <a:endParaRPr lang="en-ID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sz="1400" dirty="0" err="1">
                <a:solidFill>
                  <a:schemeClr val="bg1"/>
                </a:solidFill>
              </a:rPr>
              <a:t>BlueBerry</a:t>
            </a:r>
            <a:endParaRPr lang="en-ID" sz="1400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ID" sz="1400" dirty="0" err="1">
                <a:solidFill>
                  <a:schemeClr val="bg1"/>
                </a:solidFill>
              </a:rPr>
              <a:t>BubbleGum</a:t>
            </a:r>
            <a:r>
              <a:rPr lang="en-ID" sz="1400" dirty="0">
                <a:solidFill>
                  <a:schemeClr val="bg1"/>
                </a:solidFill>
              </a:rPr>
              <a:t>/Cotton Candy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363A5-FF7C-4637-23E3-9A1711D3B9A8}"/>
              </a:ext>
            </a:extLst>
          </p:cNvPr>
          <p:cNvSpPr txBox="1"/>
          <p:nvPr/>
        </p:nvSpPr>
        <p:spPr>
          <a:xfrm>
            <a:off x="9438598" y="5484118"/>
            <a:ext cx="27534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</a:rPr>
              <a:t>5. Coconut</a:t>
            </a:r>
          </a:p>
          <a:p>
            <a:r>
              <a:rPr lang="en-ID" sz="1400" dirty="0">
                <a:solidFill>
                  <a:schemeClr val="bg1"/>
                </a:solidFill>
              </a:rPr>
              <a:t>6. Caramel Pecan</a:t>
            </a:r>
          </a:p>
          <a:p>
            <a:r>
              <a:rPr lang="en-ID" sz="1400" dirty="0">
                <a:solidFill>
                  <a:schemeClr val="bg1"/>
                </a:solidFill>
              </a:rPr>
              <a:t>7. Mix 2 Flavors</a:t>
            </a:r>
          </a:p>
          <a:p>
            <a:r>
              <a:rPr lang="en-ID" sz="1400" dirty="0">
                <a:solidFill>
                  <a:schemeClr val="bg1"/>
                </a:solidFill>
              </a:rPr>
              <a:t>8. Mix 3 Flavors</a:t>
            </a:r>
          </a:p>
        </p:txBody>
      </p:sp>
    </p:spTree>
    <p:extLst>
      <p:ext uri="{BB962C8B-B14F-4D97-AF65-F5344CB8AC3E}">
        <p14:creationId xmlns:p14="http://schemas.microsoft.com/office/powerpoint/2010/main" val="98222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8ED25-E1F3-E0D6-A84E-AC635B76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B705-6F38-5DD7-6AB2-ABF82D58F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269" y="530352"/>
            <a:ext cx="5221223" cy="244144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“membership"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1F6736-0039-56E4-F8C4-A265DC49C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Mengimplementasikan</a:t>
            </a:r>
            <a:r>
              <a:rPr lang="en-ID" dirty="0"/>
              <a:t> program </a:t>
            </a:r>
            <a:r>
              <a:rPr lang="en-ID" dirty="0" err="1"/>
              <a:t>loyalitass</a:t>
            </a:r>
            <a:r>
              <a:rPr lang="en-ID" dirty="0"/>
              <a:t> di mana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,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ditukarkan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diskon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eksklusif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bertransaksi</a:t>
            </a:r>
            <a:r>
              <a:rPr lang="en-ID" dirty="0"/>
              <a:t>, </a:t>
            </a:r>
            <a:r>
              <a:rPr lang="en-ID" dirty="0" err="1"/>
              <a:t>sekaligus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loyalitas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</p:txBody>
      </p:sp>
      <p:pic>
        <p:nvPicPr>
          <p:cNvPr id="4" name="Picture 3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8A57A4F1-EDB5-478B-0581-2D6E6D98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81" t="4224" r="3589" b="2900"/>
          <a:stretch/>
        </p:blipFill>
        <p:spPr>
          <a:xfrm>
            <a:off x="6775882" y="1363245"/>
            <a:ext cx="5221223" cy="413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9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C0A8-28C9-C2FF-3123-1EF527290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“rasa </a:t>
            </a:r>
            <a:r>
              <a:rPr lang="en-ID" dirty="0" err="1"/>
              <a:t>baru</a:t>
            </a:r>
            <a:r>
              <a:rPr lang="en-ID" dirty="0"/>
              <a:t>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21F8-45B4-AD5F-F9AF-0F0AA448EA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 </a:t>
            </a:r>
            <a:r>
              <a:rPr lang="en-ID" dirty="0" err="1"/>
              <a:t>pria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menambah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kopi.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DA0D69D-CC01-2227-0ABD-DA3F8CD90F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10" t="1633" r="1837" b="6023"/>
          <a:stretch/>
        </p:blipFill>
        <p:spPr>
          <a:xfrm>
            <a:off x="6649603" y="1078306"/>
            <a:ext cx="5217042" cy="4701388"/>
          </a:xfrm>
        </p:spPr>
      </p:pic>
    </p:spTree>
    <p:extLst>
      <p:ext uri="{BB962C8B-B14F-4D97-AF65-F5344CB8AC3E}">
        <p14:creationId xmlns:p14="http://schemas.microsoft.com/office/powerpoint/2010/main" val="369238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EDDA-8FFA-5FE2-8FCB-C23F1DD2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A4EB-BA63-92DD-03C3-4F92BF51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8" y="-500960"/>
            <a:ext cx="4663438" cy="2441448"/>
          </a:xfrm>
        </p:spPr>
        <p:txBody>
          <a:bodyPr anchor="ctr">
            <a:normAutofit/>
          </a:bodyPr>
          <a:lstStyle/>
          <a:p>
            <a:r>
              <a:rPr lang="en-US" dirty="0"/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631E7-03CE-4710-DBF7-E8D08ADF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53" y="1084021"/>
            <a:ext cx="5221224" cy="4699101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368067-30D3-BFD1-262D-8661CFCA12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008" y="1079449"/>
            <a:ext cx="5567792" cy="469910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Cluster 0</a:t>
            </a:r>
            <a:r>
              <a:rPr lang="en-ID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Umur</a:t>
            </a:r>
            <a:r>
              <a:rPr lang="en-ID" b="0" i="0" dirty="0">
                <a:effectLst/>
                <a:latin typeface="Roboto" panose="02000000000000000000" pitchFamily="2" charset="0"/>
              </a:rPr>
              <a:t>: 30-50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di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bawah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2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juta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Skor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20-50.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Kesimpulan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Cluster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cenderung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terdiri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individu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usia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menengah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rendah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sedang</a:t>
            </a:r>
            <a:r>
              <a:rPr lang="en-ID" b="0" i="0" dirty="0">
                <a:effectLst/>
                <a:latin typeface="Roboto" panose="02000000000000000000" pitchFamily="2" charset="0"/>
              </a:rPr>
              <a:t>. Karena cluster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mempunyai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rendah</a:t>
            </a:r>
            <a:r>
              <a:rPr lang="en-ID" b="0" i="0" dirty="0"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maka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sebaiknya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memperbanyak</a:t>
            </a:r>
            <a:r>
              <a:rPr lang="en-ID" b="0" i="0" dirty="0">
                <a:effectLst/>
                <a:latin typeface="Roboto" panose="02000000000000000000" pitchFamily="2" charset="0"/>
              </a:rPr>
              <a:t> promo pada cluster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effectLst/>
                <a:latin typeface="Roboto" panose="02000000000000000000" pitchFamily="2" charset="0"/>
              </a:rPr>
              <a:t>, agar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jumlah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transaksi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meningkat</a:t>
            </a:r>
            <a:endParaRPr lang="en-ID" b="0" i="0" dirty="0"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Cluster 1</a:t>
            </a:r>
            <a:r>
              <a:rPr lang="en-ID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Umur</a:t>
            </a:r>
            <a:r>
              <a:rPr lang="en-ID" b="0" i="0" dirty="0">
                <a:effectLst/>
                <a:latin typeface="Roboto" panose="02000000000000000000" pitchFamily="2" charset="0"/>
              </a:rPr>
              <a:t>: 30-50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berkisar</a:t>
            </a:r>
            <a:r>
              <a:rPr lang="en-ID" dirty="0">
                <a:latin typeface="Roboto" panose="02000000000000000000" pitchFamily="2" charset="0"/>
              </a:rPr>
              <a:t> </a:t>
            </a:r>
            <a:r>
              <a:rPr lang="en-ID" b="0" i="0" dirty="0">
                <a:effectLst/>
                <a:latin typeface="Roboto" panose="02000000000000000000" pitchFamily="2" charset="0"/>
              </a:rPr>
              <a:t>1-2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juta</a:t>
            </a:r>
            <a:r>
              <a:rPr lang="en-ID" b="0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Skor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40-70.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Kesimpulan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Cluster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menunjukkan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usia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menengah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rendah-menengah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bervariasi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932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08" y="-500960"/>
            <a:ext cx="4663438" cy="2441448"/>
          </a:xfrm>
        </p:spPr>
        <p:txBody>
          <a:bodyPr anchor="ctr">
            <a:normAutofit/>
          </a:bodyPr>
          <a:lstStyle/>
          <a:p>
            <a:r>
              <a:rPr lang="en-US" dirty="0"/>
              <a:t>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0637E-57DA-CAC6-1368-63ACD431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553" y="1084021"/>
            <a:ext cx="5221224" cy="4699101"/>
          </a:xfrm>
          <a:prstGeom prst="rect">
            <a:avLst/>
          </a:prstGeom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354E48-4773-F45A-9093-F6AEC4C092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008" y="1084021"/>
            <a:ext cx="5645613" cy="622300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Cluster 2</a:t>
            </a:r>
            <a:r>
              <a:rPr lang="en-ID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Umur</a:t>
            </a:r>
            <a:r>
              <a:rPr lang="en-ID" b="0" i="0" dirty="0">
                <a:effectLst/>
                <a:latin typeface="Roboto" panose="02000000000000000000" pitchFamily="2" charset="0"/>
              </a:rPr>
              <a:t>: di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bawah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30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di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atas</a:t>
            </a:r>
            <a:r>
              <a:rPr lang="en-ID" b="0" i="0" dirty="0">
                <a:effectLst/>
                <a:latin typeface="Roboto" panose="02000000000000000000" pitchFamily="2" charset="0"/>
              </a:rPr>
              <a:t> 4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juta</a:t>
            </a:r>
            <a:r>
              <a:rPr lang="en-ID" b="0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Skor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60-100.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Kesimpulan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adalah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individu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muda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tinggi</a:t>
            </a:r>
            <a:r>
              <a:rPr lang="en-ID" b="0" i="0" dirty="0"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menunjukkan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kecenderungan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konsumsi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besar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Cluster 3</a:t>
            </a:r>
            <a:r>
              <a:rPr lang="en-ID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Umur</a:t>
            </a:r>
            <a:r>
              <a:rPr lang="en-ID" b="1" dirty="0">
                <a:latin typeface="Roboto" panose="02000000000000000000" pitchFamily="2" charset="0"/>
              </a:rPr>
              <a:t>: </a:t>
            </a:r>
            <a:r>
              <a:rPr lang="en-ID" b="0" i="0" dirty="0">
                <a:effectLst/>
                <a:latin typeface="Roboto" panose="02000000000000000000" pitchFamily="2" charset="0"/>
              </a:rPr>
              <a:t>20-50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banyak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diantaranya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berusis</a:t>
            </a:r>
            <a:r>
              <a:rPr lang="en-ID" b="0" i="0" dirty="0">
                <a:effectLst/>
                <a:latin typeface="Roboto" panose="02000000000000000000" pitchFamily="2" charset="0"/>
              </a:rPr>
              <a:t> 30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tahun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2-3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juta</a:t>
            </a:r>
            <a:r>
              <a:rPr lang="en-ID" b="0" i="0" dirty="0">
                <a:effectLst/>
                <a:latin typeface="Roboto" panose="02000000000000000000" pitchFamily="2" charset="0"/>
              </a:rPr>
              <a:t> per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Skor </a:t>
            </a:r>
            <a:r>
              <a:rPr lang="en-ID" b="1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1" dirty="0">
                <a:latin typeface="Roboto" panose="02000000000000000000" pitchFamily="2" charset="0"/>
              </a:rPr>
              <a:t>: </a:t>
            </a:r>
            <a:r>
              <a:rPr lang="en-ID" b="0" i="0" dirty="0">
                <a:effectLst/>
                <a:latin typeface="Roboto" panose="02000000000000000000" pitchFamily="2" charset="0"/>
              </a:rPr>
              <a:t>di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bawah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40.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effectLst/>
                <a:latin typeface="Roboto" panose="02000000000000000000" pitchFamily="2" charset="0"/>
              </a:rPr>
              <a:t>Kesimpulan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: Cluster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terdiri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individu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pendapatan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menengah</a:t>
            </a:r>
            <a:r>
              <a:rPr lang="en-ID" b="0" i="0" dirty="0"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pengeluaran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rendah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dibandingkan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kelompok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lainnya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{CD983C7B-0957-4F4E-8A62-F8CC5E211DFE}tf89338750_win32</Template>
  <TotalTime>1008</TotalTime>
  <Words>439</Words>
  <Application>Microsoft Office PowerPoint</Application>
  <PresentationFormat>Widescreen</PresentationFormat>
  <Paragraphs>56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Univers</vt:lpstr>
      <vt:lpstr>GradientVTI</vt:lpstr>
      <vt:lpstr>Mixitup analysis</vt:lpstr>
      <vt:lpstr>“Distribusi Kota"</vt:lpstr>
      <vt:lpstr>“Distribusi Kota"</vt:lpstr>
      <vt:lpstr>“Fri-yay"</vt:lpstr>
      <vt:lpstr>“COMBO SPESIAL"</vt:lpstr>
      <vt:lpstr>“membership"</vt:lpstr>
      <vt:lpstr>“rasa baru” </vt:lpstr>
      <vt:lpstr>Clustering</vt:lpstr>
      <vt:lpstr>Clustering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AKHDAN AQIL</dc:creator>
  <cp:lastModifiedBy>MUHAMMAD AKHDAN AQIL</cp:lastModifiedBy>
  <cp:revision>2</cp:revision>
  <dcterms:created xsi:type="dcterms:W3CDTF">2024-10-17T16:42:53Z</dcterms:created>
  <dcterms:modified xsi:type="dcterms:W3CDTF">2024-10-18T09:30:53Z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