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4"/>
  </p:notesMasterIdLst>
  <p:sldIdLst>
    <p:sldId id="258" r:id="rId6"/>
    <p:sldId id="257" r:id="rId7"/>
    <p:sldId id="259" r:id="rId8"/>
    <p:sldId id="260" r:id="rId9"/>
    <p:sldId id="262" r:id="rId10"/>
    <p:sldId id="269" r:id="rId11"/>
    <p:sldId id="263" r:id="rId12"/>
    <p:sldId id="264" r:id="rId13"/>
    <p:sldId id="265" r:id="rId14"/>
    <p:sldId id="267" r:id="rId15"/>
    <p:sldId id="272" r:id="rId16"/>
    <p:sldId id="275" r:id="rId17"/>
    <p:sldId id="273" r:id="rId18"/>
    <p:sldId id="277" r:id="rId19"/>
    <p:sldId id="279" r:id="rId20"/>
    <p:sldId id="280" r:id="rId21"/>
    <p:sldId id="274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531D5-8FB7-12F5-DE45-0E03C2D68A56}" v="3" dt="2019-02-04T10:38:00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Kaushik" userId="S::m1046872@mindtree.com::5cd138bc-a4c7-4526-91e3-945842d0de38" providerId="AD" clId="Web-{200531D5-8FB7-12F5-DE45-0E03C2D68A56}"/>
    <pc:docChg chg="addSld modSld">
      <pc:chgData name="Rajat Kaushik" userId="S::m1046872@mindtree.com::5cd138bc-a4c7-4526-91e3-945842d0de38" providerId="AD" clId="Web-{200531D5-8FB7-12F5-DE45-0E03C2D68A56}" dt="2019-02-04T10:40:44.907" v="336" actId="14100"/>
      <pc:docMkLst>
        <pc:docMk/>
      </pc:docMkLst>
      <pc:sldChg chg="addSp delSp modSp">
        <pc:chgData name="Rajat Kaushik" userId="S::m1046872@mindtree.com::5cd138bc-a4c7-4526-91e3-945842d0de38" providerId="AD" clId="Web-{200531D5-8FB7-12F5-DE45-0E03C2D68A56}" dt="2019-02-04T10:22:22.165" v="105" actId="14100"/>
        <pc:sldMkLst>
          <pc:docMk/>
          <pc:sldMk cId="686336183" sldId="272"/>
        </pc:sldMkLst>
        <pc:spChg chg="add mod">
          <ac:chgData name="Rajat Kaushik" userId="S::m1046872@mindtree.com::5cd138bc-a4c7-4526-91e3-945842d0de38" providerId="AD" clId="Web-{200531D5-8FB7-12F5-DE45-0E03C2D68A56}" dt="2019-02-04T10:22:22.165" v="105" actId="14100"/>
          <ac:spMkLst>
            <pc:docMk/>
            <pc:sldMk cId="686336183" sldId="272"/>
            <ac:spMk id="5" creationId="{33B1BC55-4050-4F31-8CCF-1B4B439C1224}"/>
          </ac:spMkLst>
        </pc:spChg>
        <pc:picChg chg="add del mod">
          <ac:chgData name="Rajat Kaushik" userId="S::m1046872@mindtree.com::5cd138bc-a4c7-4526-91e3-945842d0de38" providerId="AD" clId="Web-{200531D5-8FB7-12F5-DE45-0E03C2D68A56}" dt="2019-02-04T10:19:20.993" v="8"/>
          <ac:picMkLst>
            <pc:docMk/>
            <pc:sldMk cId="686336183" sldId="272"/>
            <ac:picMk id="3" creationId="{E2D64754-D2A0-45DA-84EF-123F268B7E5B}"/>
          </ac:picMkLst>
        </pc:picChg>
      </pc:sldChg>
      <pc:sldChg chg="addSp delSp modSp">
        <pc:chgData name="Rajat Kaushik" userId="S::m1046872@mindtree.com::5cd138bc-a4c7-4526-91e3-945842d0de38" providerId="AD" clId="Web-{200531D5-8FB7-12F5-DE45-0E03C2D68A56}" dt="2019-02-04T10:40:44.907" v="336" actId="14100"/>
        <pc:sldMkLst>
          <pc:docMk/>
          <pc:sldMk cId="565958636" sldId="273"/>
        </pc:sldMkLst>
        <pc:picChg chg="add del mod">
          <ac:chgData name="Rajat Kaushik" userId="S::m1046872@mindtree.com::5cd138bc-a4c7-4526-91e3-945842d0de38" providerId="AD" clId="Web-{200531D5-8FB7-12F5-DE45-0E03C2D68A56}" dt="2019-02-04T10:38:06.751" v="320"/>
          <ac:picMkLst>
            <pc:docMk/>
            <pc:sldMk cId="565958636" sldId="273"/>
            <ac:picMk id="3" creationId="{6FA3BC2D-7EF5-4E86-A6A0-25FF77696673}"/>
          </ac:picMkLst>
        </pc:picChg>
        <pc:picChg chg="add del mod">
          <ac:chgData name="Rajat Kaushik" userId="S::m1046872@mindtree.com::5cd138bc-a4c7-4526-91e3-945842d0de38" providerId="AD" clId="Web-{200531D5-8FB7-12F5-DE45-0E03C2D68A56}" dt="2019-02-04T10:38:31.391" v="327"/>
          <ac:picMkLst>
            <pc:docMk/>
            <pc:sldMk cId="565958636" sldId="273"/>
            <ac:picMk id="5" creationId="{43B4F90D-B2D8-4454-BB0B-618EFA3FF2BD}"/>
          </ac:picMkLst>
        </pc:picChg>
        <pc:picChg chg="add mod">
          <ac:chgData name="Rajat Kaushik" userId="S::m1046872@mindtree.com::5cd138bc-a4c7-4526-91e3-945842d0de38" providerId="AD" clId="Web-{200531D5-8FB7-12F5-DE45-0E03C2D68A56}" dt="2019-02-04T10:40:44.907" v="336" actId="14100"/>
          <ac:picMkLst>
            <pc:docMk/>
            <pc:sldMk cId="565958636" sldId="273"/>
            <ac:picMk id="7" creationId="{5FF8C4D1-7759-43DE-B121-08FD006DD248}"/>
          </ac:picMkLst>
        </pc:picChg>
      </pc:sldChg>
      <pc:sldChg chg="addSp modSp new">
        <pc:chgData name="Rajat Kaushik" userId="S::m1046872@mindtree.com::5cd138bc-a4c7-4526-91e3-945842d0de38" providerId="AD" clId="Web-{200531D5-8FB7-12F5-DE45-0E03C2D68A56}" dt="2019-02-04T10:19:54.743" v="15" actId="14100"/>
        <pc:sldMkLst>
          <pc:docMk/>
          <pc:sldMk cId="4233033464" sldId="275"/>
        </pc:sldMkLst>
        <pc:picChg chg="add mod">
          <ac:chgData name="Rajat Kaushik" userId="S::m1046872@mindtree.com::5cd138bc-a4c7-4526-91e3-945842d0de38" providerId="AD" clId="Web-{200531D5-8FB7-12F5-DE45-0E03C2D68A56}" dt="2019-02-04T10:19:54.743" v="15" actId="14100"/>
          <ac:picMkLst>
            <pc:docMk/>
            <pc:sldMk cId="4233033464" sldId="275"/>
            <ac:picMk id="2" creationId="{3A65EC59-FB29-4B00-A63E-2B228E440193}"/>
          </ac:picMkLst>
        </pc:picChg>
      </pc:sldChg>
      <pc:sldChg chg="addSp delSp modSp new">
        <pc:chgData name="Rajat Kaushik" userId="S::m1046872@mindtree.com::5cd138bc-a4c7-4526-91e3-945842d0de38" providerId="AD" clId="Web-{200531D5-8FB7-12F5-DE45-0E03C2D68A56}" dt="2019-02-04T10:26:55.992" v="311" actId="20577"/>
        <pc:sldMkLst>
          <pc:docMk/>
          <pc:sldMk cId="1779216531" sldId="276"/>
        </pc:sldMkLst>
        <pc:spChg chg="add mod">
          <ac:chgData name="Rajat Kaushik" userId="S::m1046872@mindtree.com::5cd138bc-a4c7-4526-91e3-945842d0de38" providerId="AD" clId="Web-{200531D5-8FB7-12F5-DE45-0E03C2D68A56}" dt="2019-02-04T10:23:05.024" v="115" actId="20577"/>
          <ac:spMkLst>
            <pc:docMk/>
            <pc:sldMk cId="1779216531" sldId="276"/>
            <ac:spMk id="2" creationId="{2BBCE4DA-63DA-46A1-A6F3-812DC7059829}"/>
          </ac:spMkLst>
        </pc:spChg>
        <pc:spChg chg="add mod">
          <ac:chgData name="Rajat Kaushik" userId="S::m1046872@mindtree.com::5cd138bc-a4c7-4526-91e3-945842d0de38" providerId="AD" clId="Web-{200531D5-8FB7-12F5-DE45-0E03C2D68A56}" dt="2019-02-04T10:24:04.243" v="151" actId="20577"/>
          <ac:spMkLst>
            <pc:docMk/>
            <pc:sldMk cId="1779216531" sldId="276"/>
            <ac:spMk id="5" creationId="{9FB40380-5CD1-486C-808F-C7378B392271}"/>
          </ac:spMkLst>
        </pc:spChg>
        <pc:spChg chg="add mod">
          <ac:chgData name="Rajat Kaushik" userId="S::m1046872@mindtree.com::5cd138bc-a4c7-4526-91e3-945842d0de38" providerId="AD" clId="Web-{200531D5-8FB7-12F5-DE45-0E03C2D68A56}" dt="2019-02-04T10:26:55.992" v="311" actId="20577"/>
          <ac:spMkLst>
            <pc:docMk/>
            <pc:sldMk cId="1779216531" sldId="276"/>
            <ac:spMk id="6" creationId="{2556F14B-EAED-4A60-9260-6256CE5D3944}"/>
          </ac:spMkLst>
        </pc:spChg>
        <pc:spChg chg="add del mod">
          <ac:chgData name="Rajat Kaushik" userId="S::m1046872@mindtree.com::5cd138bc-a4c7-4526-91e3-945842d0de38" providerId="AD" clId="Web-{200531D5-8FB7-12F5-DE45-0E03C2D68A56}" dt="2019-02-04T10:24:39.211" v="161"/>
          <ac:spMkLst>
            <pc:docMk/>
            <pc:sldMk cId="1779216531" sldId="276"/>
            <ac:spMk id="7" creationId="{50FC2E2F-A7CD-4617-B994-8F69D8572B6D}"/>
          </ac:spMkLst>
        </pc:spChg>
        <pc:picChg chg="add del mod">
          <ac:chgData name="Rajat Kaushik" userId="S::m1046872@mindtree.com::5cd138bc-a4c7-4526-91e3-945842d0de38" providerId="AD" clId="Web-{200531D5-8FB7-12F5-DE45-0E03C2D68A56}" dt="2019-02-04T10:23:08.915" v="119"/>
          <ac:picMkLst>
            <pc:docMk/>
            <pc:sldMk cId="1779216531" sldId="276"/>
            <ac:picMk id="3" creationId="{F53CA9B6-9A56-4731-A07E-0A5F1CCA9D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85692-5242-48F0-B30E-0240762E77D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1503-B820-4F01-B30F-F56B3A72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7F000-D361-4330-BAD3-67F2F46E226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96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6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8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5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7F000-D361-4330-BAD3-67F2F46E2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9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2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1503-B820-4F01-B30F-F56B3A728D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098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3B4C-80D7-4AC5-B294-E9704FF54E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35CB-12B5-450E-AF06-D150F953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3733800"/>
            <a:ext cx="12192000" cy="19304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09585"/>
            <a:r>
              <a:rPr lang="en-US" sz="3467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Functional Programming in JS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09585"/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09585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 2019</a:t>
            </a:r>
          </a:p>
        </p:txBody>
      </p:sp>
      <p:sp>
        <p:nvSpPr>
          <p:cNvPr id="8" name="Rectangle 7"/>
          <p:cNvSpPr/>
          <p:nvPr/>
        </p:nvSpPr>
        <p:spPr>
          <a:xfrm>
            <a:off x="8080831" y="6273800"/>
            <a:ext cx="397628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1" dirty="0">
                <a:solidFill>
                  <a:prstClr val="white"/>
                </a:solidFill>
                <a:latin typeface="Segoe UI" panose="020B0502040204020203" pitchFamily="34" charset="0"/>
                <a:ea typeface="Aller" charset="0"/>
                <a:cs typeface="Segoe UI" panose="020B0502040204020203" pitchFamily="34" charset="0"/>
              </a:rPr>
              <a:t>Make Digital Real | Execute Smart</a:t>
            </a:r>
          </a:p>
        </p:txBody>
      </p:sp>
    </p:spTree>
    <p:extLst>
      <p:ext uri="{BB962C8B-B14F-4D97-AF65-F5344CB8AC3E}">
        <p14:creationId xmlns:p14="http://schemas.microsoft.com/office/powerpoint/2010/main" val="39813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-32709"/>
            <a:ext cx="10515600" cy="94374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cs typeface="Segoe UI" panose="020B0502040204020203" pitchFamily="34" charset="0"/>
              </a:rPr>
              <a:t>Functional Composition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87" y="977928"/>
            <a:ext cx="11125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Combining multiple functions together in order to create more simple logical flows for complex problem.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Better Readability and Reusability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48" y="2399040"/>
            <a:ext cx="6962775" cy="619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87" y="3226842"/>
            <a:ext cx="1112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Making our code reusable should always be one of our goals.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33" y="4801169"/>
            <a:ext cx="3457575" cy="1343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633" y="4312614"/>
            <a:ext cx="365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Nesting Functions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448" y="4734304"/>
            <a:ext cx="2847975" cy="1704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68883" y="4272639"/>
            <a:ext cx="365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Composing Functions</a:t>
            </a:r>
          </a:p>
        </p:txBody>
      </p:sp>
    </p:spTree>
    <p:extLst>
      <p:ext uri="{BB962C8B-B14F-4D97-AF65-F5344CB8AC3E}">
        <p14:creationId xmlns:p14="http://schemas.microsoft.com/office/powerpoint/2010/main" val="101154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172528"/>
            <a:ext cx="10515600" cy="94374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cs typeface="Segoe UI" panose="020B0502040204020203" pitchFamily="34" charset="0"/>
              </a:rPr>
              <a:t>Higher Order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1BC55-4050-4F31-8CCF-1B4B439C1224}"/>
              </a:ext>
            </a:extLst>
          </p:cNvPr>
          <p:cNvSpPr txBox="1"/>
          <p:nvPr/>
        </p:nvSpPr>
        <p:spPr>
          <a:xfrm>
            <a:off x="284922" y="1168400"/>
            <a:ext cx="11655286" cy="477053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200" dirty="0">
                <a:cs typeface="Calibri"/>
              </a:rPr>
              <a:t>A function that takes another function as </a:t>
            </a:r>
            <a:r>
              <a:rPr lang="en-US" sz="3200" dirty="0" smtClean="0">
                <a:cs typeface="Calibri"/>
              </a:rPr>
              <a:t>argument or returns </a:t>
            </a:r>
            <a:r>
              <a:rPr lang="en-US" sz="3200" dirty="0">
                <a:cs typeface="Calibri"/>
              </a:rPr>
              <a:t>a function</a:t>
            </a:r>
            <a:r>
              <a:rPr lang="en-US" sz="3200" dirty="0" smtClean="0">
                <a:cs typeface="Calibri"/>
              </a:rPr>
              <a:t>.</a:t>
            </a:r>
            <a:endParaRPr lang="en-US" sz="3200" dirty="0">
              <a:cs typeface="Calibri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3200" dirty="0" smtClean="0">
              <a:cs typeface="Calibri"/>
            </a:endParaRPr>
          </a:p>
          <a:p>
            <a:r>
              <a:rPr lang="en-US" sz="4800" dirty="0" smtClean="0">
                <a:solidFill>
                  <a:srgbClr val="7030A0"/>
                </a:solidFill>
                <a:cs typeface="Calibri"/>
              </a:rPr>
              <a:t>Benefits</a:t>
            </a:r>
            <a:r>
              <a:rPr lang="en-US" sz="3200" dirty="0" smtClean="0">
                <a:cs typeface="Calibri"/>
              </a:rPr>
              <a:t> </a:t>
            </a:r>
            <a:endParaRPr lang="en-US" sz="32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cs typeface="Calibri"/>
              </a:rPr>
              <a:t>Increases Code Reusability.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cs typeface="Calibri"/>
              </a:rPr>
              <a:t>Ex: Sorting of Numbers, Strings, in either Ascending or descending.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cs typeface="Calibri"/>
              </a:rPr>
              <a:t>Famous Examples, Map, Reduce, Filter.</a:t>
            </a: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3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r="45366"/>
          <a:stretch/>
        </p:blipFill>
        <p:spPr>
          <a:xfrm>
            <a:off x="655982" y="963833"/>
            <a:ext cx="4624500" cy="1848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" r="43983"/>
          <a:stretch/>
        </p:blipFill>
        <p:spPr>
          <a:xfrm>
            <a:off x="6669156" y="2027608"/>
            <a:ext cx="4740966" cy="2373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r="18282"/>
          <a:stretch/>
        </p:blipFill>
        <p:spPr>
          <a:xfrm>
            <a:off x="655982" y="3754965"/>
            <a:ext cx="5236520" cy="25382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7108" y="113508"/>
            <a:ext cx="336342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rgbClr val="7030A0"/>
                </a:solidFill>
                <a:latin typeface="+mj-lt"/>
                <a:ea typeface="+mj-ea"/>
                <a:cs typeface="Segoe UI" panose="020B0502040204020203" pitchFamily="34" charset="0"/>
              </a:rPr>
              <a:t>Code Samples</a:t>
            </a:r>
            <a:endParaRPr lang="en-US" sz="4400" dirty="0">
              <a:solidFill>
                <a:srgbClr val="7030A0"/>
              </a:solidFill>
              <a:latin typeface="+mj-lt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20676" y="89464"/>
            <a:ext cx="10515600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>
              <a:solidFill>
                <a:srgbClr val="7030A0"/>
              </a:solidFill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cs typeface="Segoe UI" panose="020B0502040204020203" pitchFamily="34" charset="0"/>
              </a:rPr>
              <a:t>Closures: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725" y="946927"/>
            <a:ext cx="11046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 Encapsulation with Functional Scoping.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Create Independence between various invocations.</a:t>
            </a:r>
            <a:endParaRPr lang="en-US" sz="3200" dirty="0"/>
          </a:p>
        </p:txBody>
      </p:sp>
      <p:pic>
        <p:nvPicPr>
          <p:cNvPr id="9" name="Picture 7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FF8C4D1-7759-43DE-B121-08FD006D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r="5380"/>
          <a:stretch/>
        </p:blipFill>
        <p:spPr>
          <a:xfrm>
            <a:off x="1938131" y="2272624"/>
            <a:ext cx="7633252" cy="42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5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065" y="0"/>
            <a:ext cx="10515600" cy="951344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cs typeface="Segoe UI" panose="020B0502040204020203" pitchFamily="34" charset="0"/>
              </a:rPr>
              <a:t>Currying: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964" y="665017"/>
            <a:ext cx="10751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Provides a form of dependency Injection.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Multiple Configurations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Configure Once, Run Multiple times.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Avoid frequently calling a function with the same argument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2863272"/>
            <a:ext cx="7551882" cy="3888509"/>
          </a:xfrm>
        </p:spPr>
      </p:pic>
    </p:spTree>
    <p:extLst>
      <p:ext uri="{BB962C8B-B14F-4D97-AF65-F5344CB8AC3E}">
        <p14:creationId xmlns:p14="http://schemas.microsoft.com/office/powerpoint/2010/main" val="42669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09422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cs typeface="Segoe UI" panose="020B0502040204020203" pitchFamily="34" charset="0"/>
              </a:rPr>
              <a:t>Code Without Currying: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1" y="1403926"/>
            <a:ext cx="9199418" cy="5301673"/>
          </a:xfrm>
        </p:spPr>
      </p:pic>
    </p:spTree>
    <p:extLst>
      <p:ext uri="{BB962C8B-B14F-4D97-AF65-F5344CB8AC3E}">
        <p14:creationId xmlns:p14="http://schemas.microsoft.com/office/powerpoint/2010/main" val="1678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cs typeface="Segoe UI" panose="020B0502040204020203" pitchFamily="34" charset="0"/>
              </a:rPr>
              <a:t>Code With </a:t>
            </a:r>
            <a:r>
              <a:rPr lang="en-US" dirty="0">
                <a:solidFill>
                  <a:srgbClr val="7030A0"/>
                </a:solidFill>
                <a:cs typeface="Segoe UI" panose="020B0502040204020203" pitchFamily="34" charset="0"/>
              </a:rPr>
              <a:t>Currying: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311997"/>
            <a:ext cx="9651999" cy="5301239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172528"/>
            <a:ext cx="10515600" cy="94374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cs typeface="Segoe UI" panose="020B0502040204020203" pitchFamily="34" charset="0"/>
              </a:rPr>
              <a:t>Quick recap: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395" y="822362"/>
            <a:ext cx="11012556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Functional Programming Helps with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 1. Predictability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2. Accessibility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3. Modularity</a:t>
            </a:r>
          </a:p>
          <a:p>
            <a:r>
              <a:rPr lang="en-US" sz="2800" dirty="0" smtClean="0"/>
              <a:t>                  4. Maintainability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5. Performance</a:t>
            </a:r>
          </a:p>
          <a:p>
            <a:endParaRPr lang="en-US" dirty="0"/>
          </a:p>
          <a:p>
            <a:r>
              <a:rPr lang="en-US" sz="2800" dirty="0"/>
              <a:t>To Achieve all that</a:t>
            </a:r>
          </a:p>
          <a:p>
            <a:r>
              <a:rPr lang="en-US" sz="2800" dirty="0"/>
              <a:t> </a:t>
            </a:r>
            <a:r>
              <a:rPr lang="en-US" sz="2800" dirty="0"/>
              <a:t>                1. Use Pure Functions</a:t>
            </a:r>
          </a:p>
          <a:p>
            <a:r>
              <a:rPr lang="en-US" sz="2800" dirty="0"/>
              <a:t> </a:t>
            </a:r>
            <a:r>
              <a:rPr lang="en-US" sz="2800" dirty="0"/>
              <a:t>                2. Use Declarative Programming</a:t>
            </a:r>
          </a:p>
          <a:p>
            <a:r>
              <a:rPr lang="en-US" sz="2800" dirty="0"/>
              <a:t> </a:t>
            </a:r>
            <a:r>
              <a:rPr lang="en-US" sz="2800" dirty="0"/>
              <a:t>                3. </a:t>
            </a:r>
            <a:r>
              <a:rPr lang="en-US" sz="2800" dirty="0"/>
              <a:t>Be c</a:t>
            </a:r>
            <a:r>
              <a:rPr lang="en-US" sz="2800" dirty="0"/>
              <a:t>autious </a:t>
            </a:r>
            <a:r>
              <a:rPr lang="en-US" sz="2800" dirty="0"/>
              <a:t>of variable </a:t>
            </a:r>
            <a:r>
              <a:rPr lang="en-US" sz="2800" dirty="0"/>
              <a:t>scopes</a:t>
            </a:r>
          </a:p>
          <a:p>
            <a:r>
              <a:rPr lang="en-US" sz="2800" dirty="0"/>
              <a:t> </a:t>
            </a:r>
            <a:r>
              <a:rPr lang="en-US" sz="2800" dirty="0"/>
              <a:t>                4. Avoid mutating data</a:t>
            </a:r>
          </a:p>
          <a:p>
            <a:r>
              <a:rPr lang="en-US" sz="2800" dirty="0"/>
              <a:t> </a:t>
            </a:r>
            <a:r>
              <a:rPr lang="en-US" sz="2800" dirty="0"/>
              <a:t>                5. Use HOF</a:t>
            </a:r>
          </a:p>
          <a:p>
            <a:r>
              <a:rPr lang="en-US" sz="2800" dirty="0"/>
              <a:t> </a:t>
            </a:r>
            <a:r>
              <a:rPr lang="en-US" sz="2800" dirty="0"/>
              <a:t>                6. Use Currying/Composition often</a:t>
            </a:r>
          </a:p>
          <a:p>
            <a:r>
              <a:rPr lang="en-US" sz="2800" dirty="0"/>
              <a:t> </a:t>
            </a:r>
            <a:r>
              <a:rPr lang="en-US" sz="2800" dirty="0"/>
              <a:t>            </a:t>
            </a:r>
            <a:endParaRPr lang="en-US" sz="2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3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228" y="1862180"/>
            <a:ext cx="10515600" cy="943742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cs typeface="Segoe UI" panose="020B0502040204020203" pitchFamily="34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176" y="-1247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+mn-lt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0275" y="1832093"/>
            <a:ext cx="10255195" cy="522507"/>
            <a:chOff x="925157" y="1151047"/>
            <a:chExt cx="10255195" cy="593370"/>
          </a:xfrm>
        </p:grpSpPr>
        <p:sp>
          <p:nvSpPr>
            <p:cNvPr id="50" name="Rounded Rectangle 49"/>
            <p:cNvSpPr/>
            <p:nvPr/>
          </p:nvSpPr>
          <p:spPr>
            <a:xfrm>
              <a:off x="1003753" y="1151047"/>
              <a:ext cx="832233" cy="593367"/>
            </a:xfrm>
            <a:prstGeom prst="roundRect">
              <a:avLst>
                <a:gd name="adj" fmla="val 3444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IN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72905" y="1157927"/>
              <a:ext cx="9207447" cy="5796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177881" y="1446777"/>
              <a:ext cx="342949" cy="1911"/>
            </a:xfrm>
            <a:prstGeom prst="line">
              <a:avLst/>
            </a:prstGeom>
            <a:ln w="28575">
              <a:solidFill>
                <a:srgbClr val="A7193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79962" y="1446777"/>
              <a:ext cx="342949" cy="1911"/>
            </a:xfrm>
            <a:prstGeom prst="line">
              <a:avLst/>
            </a:prstGeom>
            <a:ln w="28575">
              <a:solidFill>
                <a:srgbClr val="A7193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925157" y="1333416"/>
              <a:ext cx="228633" cy="228634"/>
            </a:xfrm>
            <a:prstGeom prst="ellipse">
              <a:avLst/>
            </a:prstGeom>
            <a:solidFill>
              <a:srgbClr val="A7193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IN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66520" y="1151047"/>
              <a:ext cx="792032" cy="593370"/>
            </a:xfrm>
            <a:prstGeom prst="rect">
              <a:avLst/>
            </a:prstGeom>
            <a:solidFill>
              <a:srgbClr val="A7193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12789" y="1255499"/>
              <a:ext cx="511021" cy="3844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23218" y="1270565"/>
              <a:ext cx="1646413" cy="3844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spc="2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Pure Functions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90656" y="2485797"/>
            <a:ext cx="10255195" cy="522506"/>
            <a:chOff x="925157" y="1974367"/>
            <a:chExt cx="10255195" cy="593370"/>
          </a:xfrm>
        </p:grpSpPr>
        <p:sp>
          <p:nvSpPr>
            <p:cNvPr id="59" name="Rounded Rectangle 58"/>
            <p:cNvSpPr/>
            <p:nvPr/>
          </p:nvSpPr>
          <p:spPr>
            <a:xfrm>
              <a:off x="1003753" y="1974367"/>
              <a:ext cx="832233" cy="593367"/>
            </a:xfrm>
            <a:prstGeom prst="roundRect">
              <a:avLst>
                <a:gd name="adj" fmla="val 3444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IN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72905" y="1981247"/>
              <a:ext cx="9207447" cy="5796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177881" y="2270097"/>
              <a:ext cx="342949" cy="1911"/>
            </a:xfrm>
            <a:prstGeom prst="line">
              <a:avLst/>
            </a:prstGeom>
            <a:ln w="28575">
              <a:solidFill>
                <a:srgbClr val="E3722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9962" y="2270097"/>
              <a:ext cx="342949" cy="1911"/>
            </a:xfrm>
            <a:prstGeom prst="line">
              <a:avLst/>
            </a:prstGeom>
            <a:ln w="28575">
              <a:solidFill>
                <a:srgbClr val="E3722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925157" y="2156736"/>
              <a:ext cx="228633" cy="228634"/>
            </a:xfrm>
            <a:prstGeom prst="ellipse">
              <a:avLst/>
            </a:prstGeom>
            <a:solidFill>
              <a:srgbClr val="E3722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IN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66520" y="1974367"/>
              <a:ext cx="792032" cy="593370"/>
            </a:xfrm>
            <a:prstGeom prst="rect">
              <a:avLst/>
            </a:prstGeom>
            <a:solidFill>
              <a:srgbClr val="E3722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12789" y="2078818"/>
              <a:ext cx="511021" cy="3844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23218" y="2061342"/>
              <a:ext cx="1326325" cy="384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spc="2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Side Effects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0275" y="3793489"/>
            <a:ext cx="10255195" cy="522507"/>
            <a:chOff x="925157" y="4444327"/>
            <a:chExt cx="10255195" cy="593370"/>
          </a:xfrm>
        </p:grpSpPr>
        <p:sp>
          <p:nvSpPr>
            <p:cNvPr id="77" name="Rounded Rectangle 76"/>
            <p:cNvSpPr/>
            <p:nvPr/>
          </p:nvSpPr>
          <p:spPr>
            <a:xfrm>
              <a:off x="1003753" y="4444327"/>
              <a:ext cx="832233" cy="593367"/>
            </a:xfrm>
            <a:prstGeom prst="roundRect">
              <a:avLst>
                <a:gd name="adj" fmla="val 3444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IN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72905" y="4451208"/>
              <a:ext cx="9207447" cy="5796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177881" y="4740057"/>
              <a:ext cx="342950" cy="1911"/>
            </a:xfrm>
            <a:prstGeom prst="line">
              <a:avLst/>
            </a:prstGeom>
            <a:ln w="28575">
              <a:solidFill>
                <a:srgbClr val="6E267B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079963" y="4740057"/>
              <a:ext cx="342950" cy="1911"/>
            </a:xfrm>
            <a:prstGeom prst="line">
              <a:avLst/>
            </a:prstGeom>
            <a:ln w="28575">
              <a:solidFill>
                <a:srgbClr val="6E267B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925157" y="4626696"/>
              <a:ext cx="228633" cy="228634"/>
            </a:xfrm>
            <a:prstGeom prst="ellipse">
              <a:avLst/>
            </a:prstGeom>
            <a:solidFill>
              <a:srgbClr val="6E267B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IN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66520" y="4444327"/>
              <a:ext cx="792032" cy="593370"/>
            </a:xfrm>
            <a:prstGeom prst="rect">
              <a:avLst/>
            </a:prstGeom>
            <a:solidFill>
              <a:srgbClr val="6E267B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12789" y="4548779"/>
              <a:ext cx="511021" cy="3844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823218" y="4531300"/>
              <a:ext cx="1439177" cy="3844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spc="2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Composition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77881" y="4740057"/>
              <a:ext cx="342949" cy="1911"/>
            </a:xfrm>
            <a:prstGeom prst="line">
              <a:avLst/>
            </a:prstGeom>
            <a:ln w="28575">
              <a:solidFill>
                <a:srgbClr val="6E267B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079962" y="4740057"/>
              <a:ext cx="342949" cy="1911"/>
            </a:xfrm>
            <a:prstGeom prst="line">
              <a:avLst/>
            </a:prstGeom>
            <a:ln w="28575">
              <a:solidFill>
                <a:srgbClr val="6E267B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10275" y="1172553"/>
            <a:ext cx="10255195" cy="522506"/>
            <a:chOff x="925157" y="1151047"/>
            <a:chExt cx="10255195" cy="593370"/>
          </a:xfrm>
        </p:grpSpPr>
        <p:sp>
          <p:nvSpPr>
            <p:cNvPr id="88" name="Rounded Rectangle 87"/>
            <p:cNvSpPr/>
            <p:nvPr/>
          </p:nvSpPr>
          <p:spPr>
            <a:xfrm>
              <a:off x="1003753" y="1151047"/>
              <a:ext cx="832233" cy="593367"/>
            </a:xfrm>
            <a:prstGeom prst="roundRect">
              <a:avLst>
                <a:gd name="adj" fmla="val 3444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IN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72905" y="1157927"/>
              <a:ext cx="9207447" cy="5796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177881" y="1446777"/>
              <a:ext cx="342949" cy="1911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079962" y="1446777"/>
              <a:ext cx="342949" cy="1911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925157" y="1333416"/>
              <a:ext cx="228633" cy="2286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IN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66520" y="1151047"/>
              <a:ext cx="792032" cy="5933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12789" y="1255498"/>
              <a:ext cx="511021" cy="3844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823218" y="1238022"/>
              <a:ext cx="2638351" cy="384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600" b="1" spc="2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Functional Programming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04544" y="4423750"/>
            <a:ext cx="10266656" cy="522506"/>
            <a:chOff x="925157" y="2797687"/>
            <a:chExt cx="10266656" cy="593370"/>
          </a:xfrm>
        </p:grpSpPr>
        <p:sp>
          <p:nvSpPr>
            <p:cNvPr id="97" name="Rounded Rectangle 96"/>
            <p:cNvSpPr/>
            <p:nvPr/>
          </p:nvSpPr>
          <p:spPr>
            <a:xfrm>
              <a:off x="1015214" y="2797687"/>
              <a:ext cx="832233" cy="593367"/>
            </a:xfrm>
            <a:prstGeom prst="roundRect">
              <a:avLst>
                <a:gd name="adj" fmla="val 3444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IN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84366" y="2804567"/>
              <a:ext cx="9207447" cy="5796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2189342" y="3093417"/>
              <a:ext cx="342951" cy="1911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091424" y="3093417"/>
              <a:ext cx="342951" cy="1911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925157" y="2980056"/>
              <a:ext cx="228635" cy="22863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IN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77981" y="2797687"/>
              <a:ext cx="792032" cy="593370"/>
            </a:xfrm>
            <a:prstGeom prst="rect">
              <a:avLst/>
            </a:prstGeom>
            <a:solidFill>
              <a:schemeClr val="accent3"/>
            </a:solidFill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24250" y="2902138"/>
              <a:ext cx="511021" cy="3844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23220" y="2884662"/>
              <a:ext cx="1460977" cy="384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spc="2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Immutability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4544" y="5058799"/>
            <a:ext cx="10266656" cy="522507"/>
            <a:chOff x="925157" y="2797687"/>
            <a:chExt cx="10266656" cy="593370"/>
          </a:xfrm>
        </p:grpSpPr>
        <p:sp>
          <p:nvSpPr>
            <p:cNvPr id="106" name="Rounded Rectangle 105"/>
            <p:cNvSpPr/>
            <p:nvPr/>
          </p:nvSpPr>
          <p:spPr>
            <a:xfrm>
              <a:off x="1015214" y="2797687"/>
              <a:ext cx="832233" cy="593367"/>
            </a:xfrm>
            <a:prstGeom prst="roundRect">
              <a:avLst>
                <a:gd name="adj" fmla="val 3444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IN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4366" y="2797689"/>
              <a:ext cx="9207447" cy="5796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2189342" y="3086538"/>
              <a:ext cx="342951" cy="1911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091424" y="3086538"/>
              <a:ext cx="342951" cy="1911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925157" y="2973177"/>
              <a:ext cx="228635" cy="228634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IN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77981" y="2797687"/>
              <a:ext cx="792032" cy="59337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524250" y="2895261"/>
              <a:ext cx="511021" cy="3844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823220" y="2877782"/>
              <a:ext cx="2494081" cy="3844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spc="2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Higher Order Functions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90656" y="3123617"/>
            <a:ext cx="10255195" cy="522506"/>
            <a:chOff x="925157" y="1974367"/>
            <a:chExt cx="10255195" cy="593370"/>
          </a:xfrm>
        </p:grpSpPr>
        <p:sp>
          <p:nvSpPr>
            <p:cNvPr id="116" name="Rounded Rectangle 115"/>
            <p:cNvSpPr/>
            <p:nvPr/>
          </p:nvSpPr>
          <p:spPr>
            <a:xfrm>
              <a:off x="1003753" y="1974367"/>
              <a:ext cx="832233" cy="593367"/>
            </a:xfrm>
            <a:prstGeom prst="roundRect">
              <a:avLst>
                <a:gd name="adj" fmla="val 3444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IN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72905" y="1981247"/>
              <a:ext cx="9207447" cy="5796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177881" y="2270097"/>
              <a:ext cx="342949" cy="1911"/>
            </a:xfrm>
            <a:prstGeom prst="line">
              <a:avLst/>
            </a:prstGeom>
            <a:ln w="28575">
              <a:solidFill>
                <a:srgbClr val="E3722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79962" y="2270097"/>
              <a:ext cx="342949" cy="1911"/>
            </a:xfrm>
            <a:prstGeom prst="line">
              <a:avLst/>
            </a:prstGeom>
            <a:ln w="28575">
              <a:solidFill>
                <a:srgbClr val="E3722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925157" y="2156736"/>
              <a:ext cx="228633" cy="228634"/>
            </a:xfrm>
            <a:prstGeom prst="ellipse">
              <a:avLst/>
            </a:prstGeom>
            <a:solidFill>
              <a:srgbClr val="E3722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IN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366520" y="1974367"/>
              <a:ext cx="792032" cy="593370"/>
            </a:xfrm>
            <a:prstGeom prst="rect">
              <a:avLst/>
            </a:prstGeom>
            <a:solidFill>
              <a:srgbClr val="E3722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512789" y="2078818"/>
              <a:ext cx="511021" cy="3844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823218" y="2061342"/>
              <a:ext cx="2348913" cy="384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spc="2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Global VS Local Scope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18580" y="5711686"/>
            <a:ext cx="10255195" cy="522506"/>
            <a:chOff x="925157" y="1151047"/>
            <a:chExt cx="10255195" cy="593370"/>
          </a:xfrm>
        </p:grpSpPr>
        <p:sp>
          <p:nvSpPr>
            <p:cNvPr id="125" name="Rounded Rectangle 124"/>
            <p:cNvSpPr/>
            <p:nvPr/>
          </p:nvSpPr>
          <p:spPr>
            <a:xfrm>
              <a:off x="1003753" y="1151047"/>
              <a:ext cx="832233" cy="593367"/>
            </a:xfrm>
            <a:prstGeom prst="roundRect">
              <a:avLst>
                <a:gd name="adj" fmla="val 34445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IN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72905" y="1157927"/>
              <a:ext cx="9207447" cy="57961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228600" dist="38100" sx="97000" sy="97000" algn="ctr" rotWithShape="0">
                <a:prstClr val="black">
                  <a:alpha val="22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2177881" y="1446777"/>
              <a:ext cx="342949" cy="1911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079962" y="1446777"/>
              <a:ext cx="342949" cy="1911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925157" y="1333416"/>
              <a:ext cx="228633" cy="2286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IN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66520" y="1151047"/>
              <a:ext cx="792032" cy="5933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67" b="1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512789" y="1255498"/>
              <a:ext cx="511021" cy="3844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823218" y="1238022"/>
              <a:ext cx="2358659" cy="384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600" b="1" spc="2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Closures and Currying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3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657764" y="1009555"/>
            <a:ext cx="5354472" cy="4954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78738" y="1677278"/>
            <a:ext cx="360871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Programming Paradigm based on functions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Declarative in nature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Uses pure Functions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Composition for Reusability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No Data mutation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No Side effects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747" y="937595"/>
            <a:ext cx="199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  FP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816" y="1009555"/>
            <a:ext cx="5354472" cy="4954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321" y="1677278"/>
            <a:ext cx="36087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Programming Paradigm based on objects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Imperative in nature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Uses Classes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Inheritance for reusability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Data Mutation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Has side effects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7903" y="934280"/>
            <a:ext cx="199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OOPS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83357" y="3220278"/>
            <a:ext cx="57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81911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102" y="76199"/>
            <a:ext cx="111252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Declarative : Tell What to Do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Example : Tell function “prefix all female users with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”</a:t>
            </a:r>
          </a:p>
          <a:p>
            <a:pPr>
              <a:spcAft>
                <a:spcPts val="600"/>
              </a:spcAft>
            </a:pP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Imperative : Tell What &amp; how to do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            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Example : Tell function to loop through the collection, separate female users and then prefix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”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10" y="1023739"/>
            <a:ext cx="5579481" cy="1847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142" y="4209358"/>
            <a:ext cx="5146180" cy="25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-2092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cs typeface="Segoe UI" panose="020B0502040204020203" pitchFamily="34" charset="0"/>
              </a:rPr>
              <a:t>Pure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066800"/>
            <a:ext cx="10782300" cy="4724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36320" y="1066800"/>
            <a:ext cx="10160000" cy="207264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66720" y="3373120"/>
            <a:ext cx="7487920" cy="2021840"/>
          </a:xfrm>
          <a:prstGeom prst="round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72560" y="3698240"/>
            <a:ext cx="6197600" cy="15443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19600" y="3820160"/>
            <a:ext cx="4947920" cy="10363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-2092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cs typeface="Segoe UI" panose="020B0502040204020203" pitchFamily="34" charset="0"/>
              </a:rPr>
              <a:t>Side Effects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425" y="4495574"/>
            <a:ext cx="6162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Changing a global variable/property/data structure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Changing the original value of function’s argument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Throwing exception that is not caught in same function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Printing to the screen or logging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00" y="873760"/>
            <a:ext cx="8747760" cy="2733040"/>
            <a:chOff x="1270000" y="873760"/>
            <a:chExt cx="8747760" cy="2733040"/>
          </a:xfrm>
        </p:grpSpPr>
        <p:sp>
          <p:nvSpPr>
            <p:cNvPr id="4" name="Rounded Rectangle 3"/>
            <p:cNvSpPr/>
            <p:nvPr/>
          </p:nvSpPr>
          <p:spPr>
            <a:xfrm>
              <a:off x="3078480" y="873760"/>
              <a:ext cx="4157206" cy="802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Variable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270000" y="1701361"/>
              <a:ext cx="8747760" cy="1905439"/>
              <a:chOff x="1270000" y="1701361"/>
              <a:chExt cx="8747760" cy="190543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270000" y="2418080"/>
                <a:ext cx="3931920" cy="11887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Function </a:t>
                </a:r>
                <a:r>
                  <a:rPr lang="en-US" dirty="0" err="1"/>
                  <a:t>doSomework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085840" y="2418080"/>
                <a:ext cx="3931920" cy="11887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Function </a:t>
                </a:r>
                <a:r>
                  <a:rPr lang="en-US" dirty="0" err="1"/>
                  <a:t>doSomemorework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0" name="Curved Right Arrow 9"/>
              <p:cNvSpPr/>
              <p:nvPr/>
            </p:nvSpPr>
            <p:spPr>
              <a:xfrm>
                <a:off x="3820160" y="1701361"/>
                <a:ext cx="497840" cy="736374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5303520" y="3012440"/>
                <a:ext cx="782320" cy="1981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396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-209293"/>
            <a:ext cx="10515600" cy="93065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cs typeface="Segoe UI" panose="020B0502040204020203" pitchFamily="34" charset="0"/>
              </a:rPr>
              <a:t>Pure Functions Vs Impure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8" y="4876399"/>
            <a:ext cx="5940878" cy="142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472" y="1264571"/>
            <a:ext cx="639127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84" y="3357584"/>
            <a:ext cx="5395326" cy="866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227" y="3433731"/>
            <a:ext cx="4702493" cy="866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663" y="4952599"/>
            <a:ext cx="5113722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172528"/>
            <a:ext cx="10515600" cy="943742"/>
          </a:xfrm>
        </p:spPr>
        <p:txBody>
          <a:bodyPr/>
          <a:lstStyle/>
          <a:p>
            <a:r>
              <a:rPr lang="en-US">
                <a:solidFill>
                  <a:srgbClr val="7030A0"/>
                </a:solidFill>
                <a:cs typeface="Segoe UI" panose="020B0502040204020203" pitchFamily="34" charset="0"/>
              </a:rPr>
              <a:t>Scoping of </a:t>
            </a:r>
            <a:r>
              <a:rPr lang="en-US" dirty="0">
                <a:solidFill>
                  <a:srgbClr val="7030A0"/>
                </a:solidFill>
                <a:cs typeface="Segoe UI" panose="020B0502040204020203" pitchFamily="34" charset="0"/>
              </a:rPr>
              <a:t>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" y="1356324"/>
            <a:ext cx="112585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4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172528"/>
            <a:ext cx="10515600" cy="94374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cs typeface="Segoe UI" panose="020B0502040204020203" pitchFamily="34" charset="0"/>
              </a:rPr>
              <a:t>Scoping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29" y="1781383"/>
            <a:ext cx="4257675" cy="3781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878" y="1781383"/>
            <a:ext cx="4095750" cy="4171950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>
            <a:off x="3826566" y="705680"/>
            <a:ext cx="4661452" cy="10757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9504" y="72997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Hoisting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49504" y="206757"/>
            <a:ext cx="354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90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8C61235038B4FACF6C6A3AD9ABC8F" ma:contentTypeVersion="6" ma:contentTypeDescription="Create a new document." ma:contentTypeScope="" ma:versionID="583a9a9432d211c31b272498dcb153c4">
  <xsd:schema xmlns:xsd="http://www.w3.org/2001/XMLSchema" xmlns:xs="http://www.w3.org/2001/XMLSchema" xmlns:p="http://schemas.microsoft.com/office/2006/metadata/properties" xmlns:ns1="http://schemas.microsoft.com/sharepoint/v3" xmlns:ns2="c5603274-e91a-4c9c-a742-ec7e7c185080" xmlns:ns3="0b0e4bc7-404c-480f-90d6-a47efb916dd2" targetNamespace="http://schemas.microsoft.com/office/2006/metadata/properties" ma:root="true" ma:fieldsID="b9c833ba071ddc74c5e387c31a4f7dcc" ns1:_="" ns2:_="" ns3:_="">
    <xsd:import namespace="http://schemas.microsoft.com/sharepoint/v3"/>
    <xsd:import namespace="c5603274-e91a-4c9c-a742-ec7e7c185080"/>
    <xsd:import namespace="0b0e4bc7-404c-480f-90d6-a47efb916dd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3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4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03274-e91a-4c9c-a742-ec7e7c18508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e4bc7-404c-480f-90d6-a47efb916d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http://schemas.microsoft.com/sharepoint/v3" xsi:nil="true"/>
    <_dlc_DocId xmlns="c5603274-e91a-4c9c-a742-ec7e7c185080">PJZ7JFVWWK4S-2083680491-25</_dlc_DocId>
    <_dlc_DocIdUrl xmlns="c5603274-e91a-4c9c-a742-ec7e7c185080">
      <Url>https://mindtreeonline.sharepoint.com/teams/edigitalcoe/PBT/_layouts/15/DocIdRedir.aspx?ID=PJZ7JFVWWK4S-2083680491-25</Url>
      <Description>PJZ7JFVWWK4S-2083680491-25</Description>
    </_dlc_DocIdUrl>
    <PublishingExpiration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4F09D16-ACC6-4F4F-A748-A968034C6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5603274-e91a-4c9c-a742-ec7e7c185080"/>
    <ds:schemaRef ds:uri="0b0e4bc7-404c-480f-90d6-a47efb916d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508664-B155-48B2-B89D-0D20954FA18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FE87C35-FF25-4C73-84AD-F77FFEA6675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3AEA292-54E7-4049-BCDD-6050BE179AFC}">
  <ds:schemaRefs>
    <ds:schemaRef ds:uri="http://purl.org/dc/dcmitype/"/>
    <ds:schemaRef ds:uri="http://purl.org/dc/elements/1.1/"/>
    <ds:schemaRef ds:uri="http://schemas.microsoft.com/office/2006/metadata/properties"/>
    <ds:schemaRef ds:uri="c5603274-e91a-4c9c-a742-ec7e7c185080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b0e4bc7-404c-480f-90d6-a47efb916d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37712</TotalTime>
  <Words>299</Words>
  <Application>Microsoft Office PowerPoint</Application>
  <PresentationFormat>Widescreen</PresentationFormat>
  <Paragraphs>117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Aller</vt:lpstr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Pure Functions</vt:lpstr>
      <vt:lpstr>Side Effects</vt:lpstr>
      <vt:lpstr>Pure Functions Vs Impure Functions</vt:lpstr>
      <vt:lpstr>Scoping of Variables</vt:lpstr>
      <vt:lpstr>Scoping Variables</vt:lpstr>
      <vt:lpstr>Functional Composition</vt:lpstr>
      <vt:lpstr>Higher Order Functions</vt:lpstr>
      <vt:lpstr>PowerPoint Presentation</vt:lpstr>
      <vt:lpstr>PowerPoint Presentation</vt:lpstr>
      <vt:lpstr>Currying:</vt:lpstr>
      <vt:lpstr>Code Without Currying:</vt:lpstr>
      <vt:lpstr>Code With Currying:</vt:lpstr>
      <vt:lpstr>Quick recap:</vt:lpstr>
      <vt:lpstr>Thank You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Shwetha Veeraiah</dc:creator>
  <cp:lastModifiedBy>Shwetha Veeraiah</cp:lastModifiedBy>
  <cp:revision>220</cp:revision>
  <dcterms:created xsi:type="dcterms:W3CDTF">2018-12-12T10:27:25Z</dcterms:created>
  <dcterms:modified xsi:type="dcterms:W3CDTF">2019-02-05T05:25:46Z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0x0101006938C61235038B4FACF6C6A3AD9ABC8F</vt:lpwstr>
  </property>
  <property fmtid="{D5CDD505-2E9C-101B-9397-08002B2CF9AE}" pid="3" name="_dlc_DocIdItemGuid">
    <vt:lpwstr>9f836417-15c1-45b4-9b35-0346ef848c20</vt:lpwstr>
  </property>
</Properties>
</file>