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88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115" d="100"/>
          <a:sy n="115" d="100"/>
        </p:scale>
        <p:origin x="4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2EAFCD-3533-4282-9046-88CBE48AE762}" type="doc">
      <dgm:prSet loTypeId="urn:microsoft.com/office/officeart/2005/8/layout/hierarchy1" loCatId="hierarchy" qsTypeId="urn:microsoft.com/office/officeart/2005/8/quickstyle/simple5" qsCatId="simple" csTypeId="urn:microsoft.com/office/officeart/2005/8/colors/accent6_2" csCatId="accent6" phldr="1"/>
      <dgm:spPr/>
      <dgm:t>
        <a:bodyPr/>
        <a:lstStyle/>
        <a:p>
          <a:endParaRPr lang="en-US"/>
        </a:p>
      </dgm:t>
    </dgm:pt>
    <dgm:pt modelId="{6AEA8BD1-4A0E-4DEA-85BB-95917C49CC6F}">
      <dgm:prSet custT="1"/>
      <dgm:spPr/>
      <dgm:t>
        <a:bodyPr/>
        <a:lstStyle/>
        <a:p>
          <a:r>
            <a:rPr lang="he-IL" sz="2400" dirty="0">
              <a:latin typeface="+mj-lt"/>
              <a:cs typeface="Guttman Hatzvi" panose="02010401010101010101" pitchFamily="2" charset="-79"/>
            </a:rPr>
            <a:t>במדינת ישראל קיימים 3 גופי הצלה מרכזיים: מגן דוד אדום, משטרת ישראל וכבאות והצלה.</a:t>
          </a:r>
        </a:p>
        <a:p>
          <a:endParaRPr lang="en-US" sz="3000" dirty="0">
            <a:latin typeface="+mj-lt"/>
          </a:endParaRPr>
        </a:p>
      </dgm:t>
    </dgm:pt>
    <dgm:pt modelId="{A58C17EE-A712-457C-AC10-50E453C1C889}" type="parTrans" cxnId="{91C599F2-887D-4B2F-926A-5CCCE869130C}">
      <dgm:prSet/>
      <dgm:spPr/>
      <dgm:t>
        <a:bodyPr/>
        <a:lstStyle/>
        <a:p>
          <a:endParaRPr lang="en-US"/>
        </a:p>
      </dgm:t>
    </dgm:pt>
    <dgm:pt modelId="{E82C32B5-9C3B-4451-B324-6B629FCE5F83}" type="sibTrans" cxnId="{91C599F2-887D-4B2F-926A-5CCCE869130C}">
      <dgm:prSet/>
      <dgm:spPr/>
      <dgm:t>
        <a:bodyPr/>
        <a:lstStyle/>
        <a:p>
          <a:endParaRPr lang="en-US"/>
        </a:p>
      </dgm:t>
    </dgm:pt>
    <dgm:pt modelId="{1FC276C6-8904-46D0-8241-C5CF1CA3EB2E}">
      <dgm:prSet custT="1"/>
      <dgm:spPr/>
      <dgm:t>
        <a:bodyPr/>
        <a:lstStyle/>
        <a:p>
          <a:pPr rtl="1"/>
          <a:r>
            <a:rPr lang="he-IL" sz="2000" kern="1200" dirty="0">
              <a:solidFill>
                <a:prstClr val="black">
                  <a:hueOff val="0"/>
                  <a:satOff val="0"/>
                  <a:lumOff val="0"/>
                  <a:alphaOff val="0"/>
                </a:prstClr>
              </a:solidFill>
              <a:latin typeface="Guttman Hatzvi" panose="02010401010101010101" pitchFamily="2" charset="-79"/>
              <a:ea typeface="+mn-ea"/>
              <a:cs typeface="Guttman Hatzvi" panose="02010401010101010101" pitchFamily="2" charset="-79"/>
            </a:rPr>
            <a:t>כיום אין מקום מרוכז אליו ניתן לפנות על מנת לקבל את מיקום התחנות הקרובות של כל כוחות ההצלה ובעקבות זאת אזרחי מדינת ישראל צריכים לעבור שרשרת בירורים עד שמגיעים לתחנת ההצלה הקרובה למקום מגוריהם</a:t>
          </a:r>
          <a:r>
            <a:rPr lang="he-IL" sz="2400" kern="1200" dirty="0"/>
            <a:t>. </a:t>
          </a:r>
        </a:p>
      </dgm:t>
    </dgm:pt>
    <dgm:pt modelId="{494437F6-2388-4C81-A2B7-487ED8A90A63}" type="parTrans" cxnId="{739AA306-F45B-41C8-9C9F-2B2B541B9472}">
      <dgm:prSet/>
      <dgm:spPr/>
      <dgm:t>
        <a:bodyPr/>
        <a:lstStyle/>
        <a:p>
          <a:pPr rtl="1"/>
          <a:endParaRPr lang="he-IL"/>
        </a:p>
      </dgm:t>
    </dgm:pt>
    <dgm:pt modelId="{2F503B08-5D71-44D4-8925-882975BADC6F}" type="sibTrans" cxnId="{739AA306-F45B-41C8-9C9F-2B2B541B9472}">
      <dgm:prSet/>
      <dgm:spPr/>
      <dgm:t>
        <a:bodyPr/>
        <a:lstStyle/>
        <a:p>
          <a:pPr rtl="1"/>
          <a:endParaRPr lang="he-IL"/>
        </a:p>
      </dgm:t>
    </dgm:pt>
    <dgm:pt modelId="{FCE260F7-27ED-4000-8673-6D2EDE199A43}" type="pres">
      <dgm:prSet presAssocID="{592EAFCD-3533-4282-9046-88CBE48AE762}" presName="hierChild1" presStyleCnt="0">
        <dgm:presLayoutVars>
          <dgm:chPref val="1"/>
          <dgm:dir/>
          <dgm:animOne val="branch"/>
          <dgm:animLvl val="lvl"/>
          <dgm:resizeHandles/>
        </dgm:presLayoutVars>
      </dgm:prSet>
      <dgm:spPr/>
    </dgm:pt>
    <dgm:pt modelId="{BD25822C-6F3D-4FF3-A285-BA72A016EFC2}" type="pres">
      <dgm:prSet presAssocID="{1FC276C6-8904-46D0-8241-C5CF1CA3EB2E}" presName="hierRoot1" presStyleCnt="0"/>
      <dgm:spPr/>
    </dgm:pt>
    <dgm:pt modelId="{43D0323A-7DEB-4242-AB4D-87B4628DA59F}" type="pres">
      <dgm:prSet presAssocID="{1FC276C6-8904-46D0-8241-C5CF1CA3EB2E}" presName="composite" presStyleCnt="0"/>
      <dgm:spPr/>
    </dgm:pt>
    <dgm:pt modelId="{36315031-90A1-4935-994E-BDA3059B4585}" type="pres">
      <dgm:prSet presAssocID="{1FC276C6-8904-46D0-8241-C5CF1CA3EB2E}" presName="background" presStyleLbl="node0" presStyleIdx="0" presStyleCnt="2"/>
      <dgm:spPr>
        <a:solidFill>
          <a:srgbClr val="F08888"/>
        </a:solidFill>
      </dgm:spPr>
    </dgm:pt>
    <dgm:pt modelId="{C7193EB9-A43B-4A5E-BFD0-044A8C8E1233}" type="pres">
      <dgm:prSet presAssocID="{1FC276C6-8904-46D0-8241-C5CF1CA3EB2E}" presName="text" presStyleLbl="fgAcc0" presStyleIdx="0" presStyleCnt="2" custLinFactNeighborX="788" custLinFactNeighborY="1232">
        <dgm:presLayoutVars>
          <dgm:chPref val="3"/>
        </dgm:presLayoutVars>
      </dgm:prSet>
      <dgm:spPr/>
    </dgm:pt>
    <dgm:pt modelId="{A181944A-3229-4880-81FF-AA9A3C5E5D49}" type="pres">
      <dgm:prSet presAssocID="{1FC276C6-8904-46D0-8241-C5CF1CA3EB2E}" presName="hierChild2" presStyleCnt="0"/>
      <dgm:spPr/>
    </dgm:pt>
    <dgm:pt modelId="{CFEBF214-FD1E-4682-A809-A22F1AC83ED2}" type="pres">
      <dgm:prSet presAssocID="{6AEA8BD1-4A0E-4DEA-85BB-95917C49CC6F}" presName="hierRoot1" presStyleCnt="0"/>
      <dgm:spPr/>
    </dgm:pt>
    <dgm:pt modelId="{1EE54FF5-E84B-4385-AFE0-ABEF24F2DDF1}" type="pres">
      <dgm:prSet presAssocID="{6AEA8BD1-4A0E-4DEA-85BB-95917C49CC6F}" presName="composite" presStyleCnt="0"/>
      <dgm:spPr/>
    </dgm:pt>
    <dgm:pt modelId="{7D88FD38-3BDA-42EA-9997-34395525DE92}" type="pres">
      <dgm:prSet presAssocID="{6AEA8BD1-4A0E-4DEA-85BB-95917C49CC6F}" presName="background" presStyleLbl="node0" presStyleIdx="1" presStyleCnt="2"/>
      <dgm:spPr>
        <a:solidFill>
          <a:schemeClr val="accent6">
            <a:lumMod val="60000"/>
            <a:lumOff val="40000"/>
          </a:schemeClr>
        </a:solidFill>
      </dgm:spPr>
    </dgm:pt>
    <dgm:pt modelId="{35C97C65-D3B2-4731-86F1-8EABB20EE677}" type="pres">
      <dgm:prSet presAssocID="{6AEA8BD1-4A0E-4DEA-85BB-95917C49CC6F}" presName="text" presStyleLbl="fgAcc0" presStyleIdx="1" presStyleCnt="2">
        <dgm:presLayoutVars>
          <dgm:chPref val="3"/>
        </dgm:presLayoutVars>
      </dgm:prSet>
      <dgm:spPr/>
    </dgm:pt>
    <dgm:pt modelId="{51B0144D-853C-474C-87FF-F545D54A5154}" type="pres">
      <dgm:prSet presAssocID="{6AEA8BD1-4A0E-4DEA-85BB-95917C49CC6F}" presName="hierChild2" presStyleCnt="0"/>
      <dgm:spPr/>
    </dgm:pt>
  </dgm:ptLst>
  <dgm:cxnLst>
    <dgm:cxn modelId="{739AA306-F45B-41C8-9C9F-2B2B541B9472}" srcId="{592EAFCD-3533-4282-9046-88CBE48AE762}" destId="{1FC276C6-8904-46D0-8241-C5CF1CA3EB2E}" srcOrd="0" destOrd="0" parTransId="{494437F6-2388-4C81-A2B7-487ED8A90A63}" sibTransId="{2F503B08-5D71-44D4-8925-882975BADC6F}"/>
    <dgm:cxn modelId="{03CFF107-C51B-4312-B28B-75F9A49FEADB}" type="presOf" srcId="{1FC276C6-8904-46D0-8241-C5CF1CA3EB2E}" destId="{C7193EB9-A43B-4A5E-BFD0-044A8C8E1233}" srcOrd="0" destOrd="0" presId="urn:microsoft.com/office/officeart/2005/8/layout/hierarchy1"/>
    <dgm:cxn modelId="{E26FA46F-2CAB-4F3E-A78E-2C2E31FF0E32}" type="presOf" srcId="{592EAFCD-3533-4282-9046-88CBE48AE762}" destId="{FCE260F7-27ED-4000-8673-6D2EDE199A43}" srcOrd="0" destOrd="0" presId="urn:microsoft.com/office/officeart/2005/8/layout/hierarchy1"/>
    <dgm:cxn modelId="{B0EFD9A7-E39B-455C-A187-87D150221162}" type="presOf" srcId="{6AEA8BD1-4A0E-4DEA-85BB-95917C49CC6F}" destId="{35C97C65-D3B2-4731-86F1-8EABB20EE677}" srcOrd="0" destOrd="0" presId="urn:microsoft.com/office/officeart/2005/8/layout/hierarchy1"/>
    <dgm:cxn modelId="{91C599F2-887D-4B2F-926A-5CCCE869130C}" srcId="{592EAFCD-3533-4282-9046-88CBE48AE762}" destId="{6AEA8BD1-4A0E-4DEA-85BB-95917C49CC6F}" srcOrd="1" destOrd="0" parTransId="{A58C17EE-A712-457C-AC10-50E453C1C889}" sibTransId="{E82C32B5-9C3B-4451-B324-6B629FCE5F83}"/>
    <dgm:cxn modelId="{88C7F83E-2B86-4271-AAFC-DD384513DEA5}" type="presParOf" srcId="{FCE260F7-27ED-4000-8673-6D2EDE199A43}" destId="{BD25822C-6F3D-4FF3-A285-BA72A016EFC2}" srcOrd="0" destOrd="0" presId="urn:microsoft.com/office/officeart/2005/8/layout/hierarchy1"/>
    <dgm:cxn modelId="{B5E0841A-11EA-4B50-8485-ED0C6B98A506}" type="presParOf" srcId="{BD25822C-6F3D-4FF3-A285-BA72A016EFC2}" destId="{43D0323A-7DEB-4242-AB4D-87B4628DA59F}" srcOrd="0" destOrd="0" presId="urn:microsoft.com/office/officeart/2005/8/layout/hierarchy1"/>
    <dgm:cxn modelId="{2DE22DD3-B451-4227-8E80-05308DF249D1}" type="presParOf" srcId="{43D0323A-7DEB-4242-AB4D-87B4628DA59F}" destId="{36315031-90A1-4935-994E-BDA3059B4585}" srcOrd="0" destOrd="0" presId="urn:microsoft.com/office/officeart/2005/8/layout/hierarchy1"/>
    <dgm:cxn modelId="{9DE1EE01-F153-44B3-B9C0-E982A50127B5}" type="presParOf" srcId="{43D0323A-7DEB-4242-AB4D-87B4628DA59F}" destId="{C7193EB9-A43B-4A5E-BFD0-044A8C8E1233}" srcOrd="1" destOrd="0" presId="urn:microsoft.com/office/officeart/2005/8/layout/hierarchy1"/>
    <dgm:cxn modelId="{2384BBCA-101A-4316-B198-5D04A0F29D60}" type="presParOf" srcId="{BD25822C-6F3D-4FF3-A285-BA72A016EFC2}" destId="{A181944A-3229-4880-81FF-AA9A3C5E5D49}" srcOrd="1" destOrd="0" presId="urn:microsoft.com/office/officeart/2005/8/layout/hierarchy1"/>
    <dgm:cxn modelId="{C124BC1C-3DAB-4AC0-8CE4-FB2CE88ED4C7}" type="presParOf" srcId="{FCE260F7-27ED-4000-8673-6D2EDE199A43}" destId="{CFEBF214-FD1E-4682-A809-A22F1AC83ED2}" srcOrd="1" destOrd="0" presId="urn:microsoft.com/office/officeart/2005/8/layout/hierarchy1"/>
    <dgm:cxn modelId="{6D892BAF-4764-4B6F-8DFF-83D229DAE275}" type="presParOf" srcId="{CFEBF214-FD1E-4682-A809-A22F1AC83ED2}" destId="{1EE54FF5-E84B-4385-AFE0-ABEF24F2DDF1}" srcOrd="0" destOrd="0" presId="urn:microsoft.com/office/officeart/2005/8/layout/hierarchy1"/>
    <dgm:cxn modelId="{D80D8B13-4785-424E-95D0-DD80992DDB4B}" type="presParOf" srcId="{1EE54FF5-E84B-4385-AFE0-ABEF24F2DDF1}" destId="{7D88FD38-3BDA-42EA-9997-34395525DE92}" srcOrd="0" destOrd="0" presId="urn:microsoft.com/office/officeart/2005/8/layout/hierarchy1"/>
    <dgm:cxn modelId="{402F79C0-AABE-45FA-B0A7-333C0B206BCE}" type="presParOf" srcId="{1EE54FF5-E84B-4385-AFE0-ABEF24F2DDF1}" destId="{35C97C65-D3B2-4731-86F1-8EABB20EE677}" srcOrd="1" destOrd="0" presId="urn:microsoft.com/office/officeart/2005/8/layout/hierarchy1"/>
    <dgm:cxn modelId="{C09A5FC3-107D-4CB5-B131-741252A6CAF1}" type="presParOf" srcId="{CFEBF214-FD1E-4682-A809-A22F1AC83ED2}" destId="{51B0144D-853C-474C-87FF-F545D54A51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898859-36EB-43F7-8BA5-85C18CF98CC8}" type="doc">
      <dgm:prSet loTypeId="urn:microsoft.com/office/officeart/2005/8/layout/hierarchy1" loCatId="hierarchy" qsTypeId="urn:microsoft.com/office/officeart/2005/8/quickstyle/simple4" qsCatId="simple" csTypeId="urn:microsoft.com/office/officeart/2005/8/colors/accent3_2" csCatId="accent3" phldr="1"/>
      <dgm:spPr/>
      <dgm:t>
        <a:bodyPr/>
        <a:lstStyle/>
        <a:p>
          <a:endParaRPr lang="en-US"/>
        </a:p>
      </dgm:t>
    </dgm:pt>
    <dgm:pt modelId="{12B754C2-6814-4186-B86E-2CE2C11C4C97}">
      <dgm:prSet custT="1"/>
      <dgm:spPr/>
      <dgm:t>
        <a:bodyPr/>
        <a:lstStyle/>
        <a:p>
          <a:r>
            <a:rPr lang="he-IL" sz="2400" dirty="0">
              <a:latin typeface="Guttman Hatzvi" panose="02010401010101010101" pitchFamily="2" charset="-79"/>
              <a:cs typeface="Guttman Hatzvi" panose="02010401010101010101" pitchFamily="2" charset="-79"/>
            </a:rPr>
            <a:t>מחקר ואיסוף אודות נתונים של שירותי ההצלה העיקריים במדינת ישראל על מנת ליצור מאגר נתונים גדול ממנו יהיה ניתן לשאוב מידע נרחב בהמשך.</a:t>
          </a:r>
          <a:endParaRPr lang="en-US" sz="2400" dirty="0">
            <a:cs typeface="Guttman Hatzvi" panose="02010401010101010101" pitchFamily="2" charset="-79"/>
          </a:endParaRPr>
        </a:p>
      </dgm:t>
    </dgm:pt>
    <dgm:pt modelId="{A90374DA-3219-4E74-8218-1E4D6D62A715}" type="parTrans" cxnId="{57757DBE-AEF7-4F61-B975-4CB9F62617D1}">
      <dgm:prSet/>
      <dgm:spPr/>
      <dgm:t>
        <a:bodyPr/>
        <a:lstStyle/>
        <a:p>
          <a:endParaRPr lang="en-US"/>
        </a:p>
      </dgm:t>
    </dgm:pt>
    <dgm:pt modelId="{50368908-7C9B-4143-B837-8CA76DE1DB6D}" type="sibTrans" cxnId="{57757DBE-AEF7-4F61-B975-4CB9F62617D1}">
      <dgm:prSet/>
      <dgm:spPr/>
      <dgm:t>
        <a:bodyPr/>
        <a:lstStyle/>
        <a:p>
          <a:endParaRPr lang="en-US"/>
        </a:p>
      </dgm:t>
    </dgm:pt>
    <dgm:pt modelId="{6C662B6B-706D-423E-BBB2-A22D220AB0C3}">
      <dgm:prSet custT="1"/>
      <dgm:spPr/>
      <dgm:t>
        <a:bodyPr/>
        <a:lstStyle/>
        <a:p>
          <a:pPr algn="ctr"/>
          <a:r>
            <a:rPr lang="he-IL" sz="2400" dirty="0">
              <a:latin typeface="Guttman Hatzvi" panose="02010401010101010101" pitchFamily="2" charset="-79"/>
              <a:cs typeface="Guttman Hatzvi" panose="02010401010101010101" pitchFamily="2" charset="-79"/>
            </a:rPr>
            <a:t>יצירת ממשק משתמש בצורת דף אינטרנט בו ניתן יהיה לבצע פעולות שונות ולראות את מיקומי שירותי ההצלה על גבי מפה. </a:t>
          </a:r>
        </a:p>
        <a:p>
          <a:pPr algn="ctr"/>
          <a:endParaRPr lang="en-US" sz="2400" dirty="0">
            <a:cs typeface="Guttman Hatzvi" panose="02010401010101010101" pitchFamily="2" charset="-79"/>
          </a:endParaRPr>
        </a:p>
      </dgm:t>
    </dgm:pt>
    <dgm:pt modelId="{175ABA4E-D9CB-47F0-9A27-FB260056CAEC}" type="parTrans" cxnId="{A424B9A5-A65C-4C30-818F-465603E9F9C9}">
      <dgm:prSet/>
      <dgm:spPr/>
      <dgm:t>
        <a:bodyPr/>
        <a:lstStyle/>
        <a:p>
          <a:endParaRPr lang="en-US"/>
        </a:p>
      </dgm:t>
    </dgm:pt>
    <dgm:pt modelId="{34B07C86-BCA2-441C-B5DF-D402951F3389}" type="sibTrans" cxnId="{A424B9A5-A65C-4C30-818F-465603E9F9C9}">
      <dgm:prSet/>
      <dgm:spPr/>
      <dgm:t>
        <a:bodyPr/>
        <a:lstStyle/>
        <a:p>
          <a:endParaRPr lang="en-US"/>
        </a:p>
      </dgm:t>
    </dgm:pt>
    <dgm:pt modelId="{B61FED34-3120-4A81-A746-0DC50630997D}" type="pres">
      <dgm:prSet presAssocID="{DD898859-36EB-43F7-8BA5-85C18CF98CC8}" presName="hierChild1" presStyleCnt="0">
        <dgm:presLayoutVars>
          <dgm:chPref val="1"/>
          <dgm:dir/>
          <dgm:animOne val="branch"/>
          <dgm:animLvl val="lvl"/>
          <dgm:resizeHandles/>
        </dgm:presLayoutVars>
      </dgm:prSet>
      <dgm:spPr/>
    </dgm:pt>
    <dgm:pt modelId="{EC84C435-27FF-4226-88AE-66D7E5798574}" type="pres">
      <dgm:prSet presAssocID="{12B754C2-6814-4186-B86E-2CE2C11C4C97}" presName="hierRoot1" presStyleCnt="0"/>
      <dgm:spPr/>
    </dgm:pt>
    <dgm:pt modelId="{B2F78768-C531-4D52-8881-B0926FED9A77}" type="pres">
      <dgm:prSet presAssocID="{12B754C2-6814-4186-B86E-2CE2C11C4C97}" presName="composite" presStyleCnt="0"/>
      <dgm:spPr/>
    </dgm:pt>
    <dgm:pt modelId="{6AE0D86B-9247-414E-998A-85D5FA47A667}" type="pres">
      <dgm:prSet presAssocID="{12B754C2-6814-4186-B86E-2CE2C11C4C97}" presName="background" presStyleLbl="node0" presStyleIdx="0" presStyleCnt="2"/>
      <dgm:spPr>
        <a:solidFill>
          <a:srgbClr val="F08888"/>
        </a:solidFill>
      </dgm:spPr>
    </dgm:pt>
    <dgm:pt modelId="{F1BD8F31-D70F-4012-943C-55C866A96C12}" type="pres">
      <dgm:prSet presAssocID="{12B754C2-6814-4186-B86E-2CE2C11C4C97}" presName="text" presStyleLbl="fgAcc0" presStyleIdx="0" presStyleCnt="2">
        <dgm:presLayoutVars>
          <dgm:chPref val="3"/>
        </dgm:presLayoutVars>
      </dgm:prSet>
      <dgm:spPr/>
    </dgm:pt>
    <dgm:pt modelId="{6408FE84-AD20-4A47-BBB4-5C3A002C969E}" type="pres">
      <dgm:prSet presAssocID="{12B754C2-6814-4186-B86E-2CE2C11C4C97}" presName="hierChild2" presStyleCnt="0"/>
      <dgm:spPr/>
    </dgm:pt>
    <dgm:pt modelId="{6CCC35ED-4FDB-40B0-9F01-1E2015BD30B8}" type="pres">
      <dgm:prSet presAssocID="{6C662B6B-706D-423E-BBB2-A22D220AB0C3}" presName="hierRoot1" presStyleCnt="0"/>
      <dgm:spPr/>
    </dgm:pt>
    <dgm:pt modelId="{20244ADD-F9DD-42FA-94A0-451175DDD8EF}" type="pres">
      <dgm:prSet presAssocID="{6C662B6B-706D-423E-BBB2-A22D220AB0C3}" presName="composite" presStyleCnt="0"/>
      <dgm:spPr/>
    </dgm:pt>
    <dgm:pt modelId="{D0A43F50-2D75-4FE6-83AD-7E8769BE8E33}" type="pres">
      <dgm:prSet presAssocID="{6C662B6B-706D-423E-BBB2-A22D220AB0C3}" presName="background" presStyleLbl="node0" presStyleIdx="1" presStyleCnt="2"/>
      <dgm:spPr>
        <a:solidFill>
          <a:schemeClr val="accent6">
            <a:lumMod val="60000"/>
            <a:lumOff val="40000"/>
          </a:schemeClr>
        </a:solidFill>
      </dgm:spPr>
    </dgm:pt>
    <dgm:pt modelId="{5488D348-2CBD-455D-A80D-C44DA758E0DB}" type="pres">
      <dgm:prSet presAssocID="{6C662B6B-706D-423E-BBB2-A22D220AB0C3}" presName="text" presStyleLbl="fgAcc0" presStyleIdx="1" presStyleCnt="2" custLinFactNeighborX="29" custLinFactNeighborY="-291">
        <dgm:presLayoutVars>
          <dgm:chPref val="3"/>
        </dgm:presLayoutVars>
      </dgm:prSet>
      <dgm:spPr/>
    </dgm:pt>
    <dgm:pt modelId="{910F9058-80F1-46A4-9C51-DC0E190B396E}" type="pres">
      <dgm:prSet presAssocID="{6C662B6B-706D-423E-BBB2-A22D220AB0C3}" presName="hierChild2" presStyleCnt="0"/>
      <dgm:spPr/>
    </dgm:pt>
  </dgm:ptLst>
  <dgm:cxnLst>
    <dgm:cxn modelId="{1268DF9C-9ACE-4651-AB05-EED4844C25AF}" type="presOf" srcId="{DD898859-36EB-43F7-8BA5-85C18CF98CC8}" destId="{B61FED34-3120-4A81-A746-0DC50630997D}" srcOrd="0" destOrd="0" presId="urn:microsoft.com/office/officeart/2005/8/layout/hierarchy1"/>
    <dgm:cxn modelId="{A424B9A5-A65C-4C30-818F-465603E9F9C9}" srcId="{DD898859-36EB-43F7-8BA5-85C18CF98CC8}" destId="{6C662B6B-706D-423E-BBB2-A22D220AB0C3}" srcOrd="1" destOrd="0" parTransId="{175ABA4E-D9CB-47F0-9A27-FB260056CAEC}" sibTransId="{34B07C86-BCA2-441C-B5DF-D402951F3389}"/>
    <dgm:cxn modelId="{C4BBBAA6-B88D-44B5-A47A-E04DB39CFB85}" type="presOf" srcId="{6C662B6B-706D-423E-BBB2-A22D220AB0C3}" destId="{5488D348-2CBD-455D-A80D-C44DA758E0DB}" srcOrd="0" destOrd="0" presId="urn:microsoft.com/office/officeart/2005/8/layout/hierarchy1"/>
    <dgm:cxn modelId="{57757DBE-AEF7-4F61-B975-4CB9F62617D1}" srcId="{DD898859-36EB-43F7-8BA5-85C18CF98CC8}" destId="{12B754C2-6814-4186-B86E-2CE2C11C4C97}" srcOrd="0" destOrd="0" parTransId="{A90374DA-3219-4E74-8218-1E4D6D62A715}" sibTransId="{50368908-7C9B-4143-B837-8CA76DE1DB6D}"/>
    <dgm:cxn modelId="{4597E5C3-0895-4EEE-B3AD-A308403150E7}" type="presOf" srcId="{12B754C2-6814-4186-B86E-2CE2C11C4C97}" destId="{F1BD8F31-D70F-4012-943C-55C866A96C12}" srcOrd="0" destOrd="0" presId="urn:microsoft.com/office/officeart/2005/8/layout/hierarchy1"/>
    <dgm:cxn modelId="{ABCE2234-6016-4537-B29D-C7FA61F4DD3B}" type="presParOf" srcId="{B61FED34-3120-4A81-A746-0DC50630997D}" destId="{EC84C435-27FF-4226-88AE-66D7E5798574}" srcOrd="0" destOrd="0" presId="urn:microsoft.com/office/officeart/2005/8/layout/hierarchy1"/>
    <dgm:cxn modelId="{2EA9E59D-A13A-4D89-9EE7-E143DC3497EE}" type="presParOf" srcId="{EC84C435-27FF-4226-88AE-66D7E5798574}" destId="{B2F78768-C531-4D52-8881-B0926FED9A77}" srcOrd="0" destOrd="0" presId="urn:microsoft.com/office/officeart/2005/8/layout/hierarchy1"/>
    <dgm:cxn modelId="{DC13BA77-9C87-4881-9663-A5E5BA9227E5}" type="presParOf" srcId="{B2F78768-C531-4D52-8881-B0926FED9A77}" destId="{6AE0D86B-9247-414E-998A-85D5FA47A667}" srcOrd="0" destOrd="0" presId="urn:microsoft.com/office/officeart/2005/8/layout/hierarchy1"/>
    <dgm:cxn modelId="{BBC7AF07-F3E2-45DC-AE6E-40B350C1C716}" type="presParOf" srcId="{B2F78768-C531-4D52-8881-B0926FED9A77}" destId="{F1BD8F31-D70F-4012-943C-55C866A96C12}" srcOrd="1" destOrd="0" presId="urn:microsoft.com/office/officeart/2005/8/layout/hierarchy1"/>
    <dgm:cxn modelId="{127D3445-7E10-4096-8C00-C5FCEB2E7A5A}" type="presParOf" srcId="{EC84C435-27FF-4226-88AE-66D7E5798574}" destId="{6408FE84-AD20-4A47-BBB4-5C3A002C969E}" srcOrd="1" destOrd="0" presId="urn:microsoft.com/office/officeart/2005/8/layout/hierarchy1"/>
    <dgm:cxn modelId="{FD5543D4-FD9C-4CA5-9BA4-4CF8B90CEBE0}" type="presParOf" srcId="{B61FED34-3120-4A81-A746-0DC50630997D}" destId="{6CCC35ED-4FDB-40B0-9F01-1E2015BD30B8}" srcOrd="1" destOrd="0" presId="urn:microsoft.com/office/officeart/2005/8/layout/hierarchy1"/>
    <dgm:cxn modelId="{FFEED31C-69A4-4CF2-9A7A-1CC8ADDC415E}" type="presParOf" srcId="{6CCC35ED-4FDB-40B0-9F01-1E2015BD30B8}" destId="{20244ADD-F9DD-42FA-94A0-451175DDD8EF}" srcOrd="0" destOrd="0" presId="urn:microsoft.com/office/officeart/2005/8/layout/hierarchy1"/>
    <dgm:cxn modelId="{39C5BB3D-6AF7-4EB7-82AF-87EC40A232E0}" type="presParOf" srcId="{20244ADD-F9DD-42FA-94A0-451175DDD8EF}" destId="{D0A43F50-2D75-4FE6-83AD-7E8769BE8E33}" srcOrd="0" destOrd="0" presId="urn:microsoft.com/office/officeart/2005/8/layout/hierarchy1"/>
    <dgm:cxn modelId="{1DA355D2-6D71-4E96-BFAD-D339926904FF}" type="presParOf" srcId="{20244ADD-F9DD-42FA-94A0-451175DDD8EF}" destId="{5488D348-2CBD-455D-A80D-C44DA758E0DB}" srcOrd="1" destOrd="0" presId="urn:microsoft.com/office/officeart/2005/8/layout/hierarchy1"/>
    <dgm:cxn modelId="{4F35CCC7-3A62-44A3-B067-2FE7435F1C84}" type="presParOf" srcId="{6CCC35ED-4FDB-40B0-9F01-1E2015BD30B8}" destId="{910F9058-80F1-46A4-9C51-DC0E190B396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315031-90A1-4935-994E-BDA3059B4585}">
      <dsp:nvSpPr>
        <dsp:cNvPr id="0" name=""/>
        <dsp:cNvSpPr/>
      </dsp:nvSpPr>
      <dsp:spPr>
        <a:xfrm>
          <a:off x="36787" y="542598"/>
          <a:ext cx="4505585" cy="2861046"/>
        </a:xfrm>
        <a:prstGeom prst="roundRect">
          <a:avLst>
            <a:gd name="adj" fmla="val 10000"/>
          </a:avLst>
        </a:prstGeom>
        <a:solidFill>
          <a:srgbClr val="F08888"/>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7193EB9-A43B-4A5E-BFD0-044A8C8E1233}">
      <dsp:nvSpPr>
        <dsp:cNvPr id="0" name=""/>
        <dsp:cNvSpPr/>
      </dsp:nvSpPr>
      <dsp:spPr>
        <a:xfrm>
          <a:off x="537408" y="1018188"/>
          <a:ext cx="4505585" cy="286104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he-IL" sz="2000" kern="1200" dirty="0">
              <a:solidFill>
                <a:prstClr val="black">
                  <a:hueOff val="0"/>
                  <a:satOff val="0"/>
                  <a:lumOff val="0"/>
                  <a:alphaOff val="0"/>
                </a:prstClr>
              </a:solidFill>
              <a:latin typeface="Guttman Hatzvi" panose="02010401010101010101" pitchFamily="2" charset="-79"/>
              <a:ea typeface="+mn-ea"/>
              <a:cs typeface="Guttman Hatzvi" panose="02010401010101010101" pitchFamily="2" charset="-79"/>
            </a:rPr>
            <a:t>כיום אין מקום מרוכז אליו ניתן לפנות על מנת לקבל את מיקום התחנות הקרובות של כל כוחות ההצלה ובעקבות זאת אזרחי מדינת ישראל צריכים לעבור שרשרת בירורים עד שמגיעים לתחנת ההצלה הקרובה למקום מגוריהם</a:t>
          </a:r>
          <a:r>
            <a:rPr lang="he-IL" sz="2400" kern="1200" dirty="0"/>
            <a:t>. </a:t>
          </a:r>
        </a:p>
      </dsp:txBody>
      <dsp:txXfrm>
        <a:off x="621205" y="1101985"/>
        <a:ext cx="4337991" cy="2693452"/>
      </dsp:txXfrm>
    </dsp:sp>
    <dsp:sp modelId="{7D88FD38-3BDA-42EA-9997-34395525DE92}">
      <dsp:nvSpPr>
        <dsp:cNvPr id="0" name=""/>
        <dsp:cNvSpPr/>
      </dsp:nvSpPr>
      <dsp:spPr>
        <a:xfrm>
          <a:off x="5508110" y="507350"/>
          <a:ext cx="4505585" cy="2861046"/>
        </a:xfrm>
        <a:prstGeom prst="roundRect">
          <a:avLst>
            <a:gd name="adj" fmla="val 10000"/>
          </a:avLst>
        </a:prstGeom>
        <a:solidFill>
          <a:schemeClr val="accent6">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5C97C65-D3B2-4731-86F1-8EABB20EE677}">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he-IL" sz="2400" kern="1200" dirty="0">
              <a:latin typeface="+mj-lt"/>
              <a:cs typeface="Guttman Hatzvi" panose="02010401010101010101" pitchFamily="2" charset="-79"/>
            </a:rPr>
            <a:t>במדינת ישראל קיימים 3 גופי הצלה מרכזיים: מגן דוד אדום, משטרת ישראל וכבאות והצלה.</a:t>
          </a:r>
        </a:p>
        <a:p>
          <a:pPr marL="0" lvl="0" indent="0" algn="ctr" defTabSz="1066800">
            <a:lnSpc>
              <a:spcPct val="90000"/>
            </a:lnSpc>
            <a:spcBef>
              <a:spcPct val="0"/>
            </a:spcBef>
            <a:spcAft>
              <a:spcPct val="35000"/>
            </a:spcAft>
            <a:buNone/>
          </a:pPr>
          <a:endParaRPr lang="en-US" sz="3000" kern="1200" dirty="0">
            <a:latin typeface="+mj-lt"/>
          </a:endParaRPr>
        </a:p>
      </dsp:txBody>
      <dsp:txXfrm>
        <a:off x="6092527" y="1066737"/>
        <a:ext cx="4337991" cy="2693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E0D86B-9247-414E-998A-85D5FA47A667}">
      <dsp:nvSpPr>
        <dsp:cNvPr id="0" name=""/>
        <dsp:cNvSpPr/>
      </dsp:nvSpPr>
      <dsp:spPr>
        <a:xfrm>
          <a:off x="1283" y="507350"/>
          <a:ext cx="4505585" cy="2861046"/>
        </a:xfrm>
        <a:prstGeom prst="roundRect">
          <a:avLst>
            <a:gd name="adj" fmla="val 10000"/>
          </a:avLst>
        </a:prstGeom>
        <a:solidFill>
          <a:srgbClr val="F08888"/>
        </a:solidFill>
        <a:ln>
          <a:noFill/>
        </a:ln>
        <a:effectLst/>
      </dsp:spPr>
      <dsp:style>
        <a:lnRef idx="0">
          <a:scrgbClr r="0" g="0" b="0"/>
        </a:lnRef>
        <a:fillRef idx="3">
          <a:scrgbClr r="0" g="0" b="0"/>
        </a:fillRef>
        <a:effectRef idx="2">
          <a:scrgbClr r="0" g="0" b="0"/>
        </a:effectRef>
        <a:fontRef idx="minor">
          <a:schemeClr val="lt1"/>
        </a:fontRef>
      </dsp:style>
    </dsp:sp>
    <dsp:sp modelId="{F1BD8F31-D70F-4012-943C-55C866A96C12}">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he-IL" sz="2400" kern="1200" dirty="0">
              <a:latin typeface="Guttman Hatzvi" panose="02010401010101010101" pitchFamily="2" charset="-79"/>
              <a:cs typeface="Guttman Hatzvi" panose="02010401010101010101" pitchFamily="2" charset="-79"/>
            </a:rPr>
            <a:t>מחקר ואיסוף אודות נתונים של שירותי ההצלה העיקריים במדינת ישראל על מנת ליצור מאגר נתונים גדול ממנו יהיה ניתן לשאוב מידע נרחב בהמשך.</a:t>
          </a:r>
          <a:endParaRPr lang="en-US" sz="2400" kern="1200" dirty="0">
            <a:cs typeface="Guttman Hatzvi" panose="02010401010101010101" pitchFamily="2" charset="-79"/>
          </a:endParaRPr>
        </a:p>
      </dsp:txBody>
      <dsp:txXfrm>
        <a:off x="585701" y="1066737"/>
        <a:ext cx="4337991" cy="2693452"/>
      </dsp:txXfrm>
    </dsp:sp>
    <dsp:sp modelId="{D0A43F50-2D75-4FE6-83AD-7E8769BE8E33}">
      <dsp:nvSpPr>
        <dsp:cNvPr id="0" name=""/>
        <dsp:cNvSpPr/>
      </dsp:nvSpPr>
      <dsp:spPr>
        <a:xfrm>
          <a:off x="5509393" y="499025"/>
          <a:ext cx="4505585" cy="2861046"/>
        </a:xfrm>
        <a:prstGeom prst="roundRect">
          <a:avLst>
            <a:gd name="adj" fmla="val 10000"/>
          </a:avLst>
        </a:prstGeom>
        <a:solidFill>
          <a:schemeClr val="accent6">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sp>
    <dsp:sp modelId="{5488D348-2CBD-455D-A80D-C44DA758E0DB}">
      <dsp:nvSpPr>
        <dsp:cNvPr id="0" name=""/>
        <dsp:cNvSpPr/>
      </dsp:nvSpPr>
      <dsp:spPr>
        <a:xfrm>
          <a:off x="6010014" y="974614"/>
          <a:ext cx="4505585" cy="2861046"/>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he-IL" sz="2400" kern="1200" dirty="0">
              <a:latin typeface="Guttman Hatzvi" panose="02010401010101010101" pitchFamily="2" charset="-79"/>
              <a:cs typeface="Guttman Hatzvi" panose="02010401010101010101" pitchFamily="2" charset="-79"/>
            </a:rPr>
            <a:t>יצירת ממשק משתמש בצורת דף אינטרנט בו ניתן יהיה לבצע פעולות שונות ולראות את מיקומי שירותי ההצלה על גבי מפה. </a:t>
          </a:r>
        </a:p>
        <a:p>
          <a:pPr marL="0" lvl="0" indent="0" algn="ctr" defTabSz="1066800">
            <a:lnSpc>
              <a:spcPct val="90000"/>
            </a:lnSpc>
            <a:spcBef>
              <a:spcPct val="0"/>
            </a:spcBef>
            <a:spcAft>
              <a:spcPct val="35000"/>
            </a:spcAft>
            <a:buNone/>
          </a:pPr>
          <a:endParaRPr lang="en-US" sz="2400" kern="1200" dirty="0">
            <a:cs typeface="Guttman Hatzvi" panose="02010401010101010101" pitchFamily="2" charset="-79"/>
          </a:endParaRPr>
        </a:p>
      </dsp:txBody>
      <dsp:txXfrm>
        <a:off x="6093811" y="1058411"/>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2C34C21-5A3C-53E6-C0B1-5D7C16B3223A}"/>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B84EA73-E1FD-A02D-DC44-8D1CE7AEFD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B8387E1C-BA0D-B2D4-2306-3C05868F6917}"/>
              </a:ext>
            </a:extLst>
          </p:cNvPr>
          <p:cNvSpPr>
            <a:spLocks noGrp="1"/>
          </p:cNvSpPr>
          <p:nvPr>
            <p:ph type="dt" sz="half" idx="10"/>
          </p:nvPr>
        </p:nvSpPr>
        <p:spPr/>
        <p:txBody>
          <a:bodyPr/>
          <a:lstStyle/>
          <a:p>
            <a:fld id="{928F657B-8A74-454A-8F9C-18836B77904F}" type="datetimeFigureOut">
              <a:rPr lang="he-IL" smtClean="0"/>
              <a:t>כ"ט/סיון/תשפ"ב</a:t>
            </a:fld>
            <a:endParaRPr lang="he-IL"/>
          </a:p>
        </p:txBody>
      </p:sp>
      <p:sp>
        <p:nvSpPr>
          <p:cNvPr id="5" name="מציין מיקום של כותרת תחתונה 4">
            <a:extLst>
              <a:ext uri="{FF2B5EF4-FFF2-40B4-BE49-F238E27FC236}">
                <a16:creationId xmlns:a16="http://schemas.microsoft.com/office/drawing/2014/main" id="{7AC70314-47BC-6CBE-7B97-886CA54C1C3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2CAAFBD-A257-99F0-3D1B-C3228F83C7BE}"/>
              </a:ext>
            </a:extLst>
          </p:cNvPr>
          <p:cNvSpPr>
            <a:spLocks noGrp="1"/>
          </p:cNvSpPr>
          <p:nvPr>
            <p:ph type="sldNum" sz="quarter" idx="12"/>
          </p:nvPr>
        </p:nvSpPr>
        <p:spPr/>
        <p:txBody>
          <a:bodyPr/>
          <a:lstStyle/>
          <a:p>
            <a:fld id="{3D4799B5-1AD5-448F-B944-2DC789104775}" type="slidenum">
              <a:rPr lang="he-IL" smtClean="0"/>
              <a:t>‹#›</a:t>
            </a:fld>
            <a:endParaRPr lang="he-IL"/>
          </a:p>
        </p:txBody>
      </p:sp>
    </p:spTree>
    <p:extLst>
      <p:ext uri="{BB962C8B-B14F-4D97-AF65-F5344CB8AC3E}">
        <p14:creationId xmlns:p14="http://schemas.microsoft.com/office/powerpoint/2010/main" val="1631288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0EF38B6-D3AA-6AE5-0D75-6B96A53585A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8329DA8-F16C-E318-4F62-FF835800C442}"/>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4AA1359D-379A-335E-AB92-DB09FE7E4ABF}"/>
              </a:ext>
            </a:extLst>
          </p:cNvPr>
          <p:cNvSpPr>
            <a:spLocks noGrp="1"/>
          </p:cNvSpPr>
          <p:nvPr>
            <p:ph type="dt" sz="half" idx="10"/>
          </p:nvPr>
        </p:nvSpPr>
        <p:spPr/>
        <p:txBody>
          <a:bodyPr/>
          <a:lstStyle/>
          <a:p>
            <a:fld id="{928F657B-8A74-454A-8F9C-18836B77904F}" type="datetimeFigureOut">
              <a:rPr lang="he-IL" smtClean="0"/>
              <a:t>כ"ט/סיון/תשפ"ב</a:t>
            </a:fld>
            <a:endParaRPr lang="he-IL"/>
          </a:p>
        </p:txBody>
      </p:sp>
      <p:sp>
        <p:nvSpPr>
          <p:cNvPr id="5" name="מציין מיקום של כותרת תחתונה 4">
            <a:extLst>
              <a:ext uri="{FF2B5EF4-FFF2-40B4-BE49-F238E27FC236}">
                <a16:creationId xmlns:a16="http://schemas.microsoft.com/office/drawing/2014/main" id="{F1B24415-C939-7A46-9B27-9B28249AC35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265CD76-814C-D875-742B-2CE29AD1FFC6}"/>
              </a:ext>
            </a:extLst>
          </p:cNvPr>
          <p:cNvSpPr>
            <a:spLocks noGrp="1"/>
          </p:cNvSpPr>
          <p:nvPr>
            <p:ph type="sldNum" sz="quarter" idx="12"/>
          </p:nvPr>
        </p:nvSpPr>
        <p:spPr/>
        <p:txBody>
          <a:bodyPr/>
          <a:lstStyle/>
          <a:p>
            <a:fld id="{3D4799B5-1AD5-448F-B944-2DC789104775}" type="slidenum">
              <a:rPr lang="he-IL" smtClean="0"/>
              <a:t>‹#›</a:t>
            </a:fld>
            <a:endParaRPr lang="he-IL"/>
          </a:p>
        </p:txBody>
      </p:sp>
    </p:spTree>
    <p:extLst>
      <p:ext uri="{BB962C8B-B14F-4D97-AF65-F5344CB8AC3E}">
        <p14:creationId xmlns:p14="http://schemas.microsoft.com/office/powerpoint/2010/main" val="1893101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2BBC1F6E-2961-89ED-BB51-B09AABC6C0B1}"/>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C90DB8D9-E233-7C8E-1230-37D43D9800BF}"/>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A557F23-AB01-EA94-7AA0-A18E1773CE62}"/>
              </a:ext>
            </a:extLst>
          </p:cNvPr>
          <p:cNvSpPr>
            <a:spLocks noGrp="1"/>
          </p:cNvSpPr>
          <p:nvPr>
            <p:ph type="dt" sz="half" idx="10"/>
          </p:nvPr>
        </p:nvSpPr>
        <p:spPr/>
        <p:txBody>
          <a:bodyPr/>
          <a:lstStyle/>
          <a:p>
            <a:fld id="{928F657B-8A74-454A-8F9C-18836B77904F}" type="datetimeFigureOut">
              <a:rPr lang="he-IL" smtClean="0"/>
              <a:t>כ"ט/סיון/תשפ"ב</a:t>
            </a:fld>
            <a:endParaRPr lang="he-IL"/>
          </a:p>
        </p:txBody>
      </p:sp>
      <p:sp>
        <p:nvSpPr>
          <p:cNvPr id="5" name="מציין מיקום של כותרת תחתונה 4">
            <a:extLst>
              <a:ext uri="{FF2B5EF4-FFF2-40B4-BE49-F238E27FC236}">
                <a16:creationId xmlns:a16="http://schemas.microsoft.com/office/drawing/2014/main" id="{A2F0172B-D9EE-00BC-7EF5-EC8823B00A0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0A85162-AD4D-4A7B-69CB-E3A6BAB4957B}"/>
              </a:ext>
            </a:extLst>
          </p:cNvPr>
          <p:cNvSpPr>
            <a:spLocks noGrp="1"/>
          </p:cNvSpPr>
          <p:nvPr>
            <p:ph type="sldNum" sz="quarter" idx="12"/>
          </p:nvPr>
        </p:nvSpPr>
        <p:spPr/>
        <p:txBody>
          <a:bodyPr/>
          <a:lstStyle/>
          <a:p>
            <a:fld id="{3D4799B5-1AD5-448F-B944-2DC789104775}" type="slidenum">
              <a:rPr lang="he-IL" smtClean="0"/>
              <a:t>‹#›</a:t>
            </a:fld>
            <a:endParaRPr lang="he-IL"/>
          </a:p>
        </p:txBody>
      </p:sp>
    </p:spTree>
    <p:extLst>
      <p:ext uri="{BB962C8B-B14F-4D97-AF65-F5344CB8AC3E}">
        <p14:creationId xmlns:p14="http://schemas.microsoft.com/office/powerpoint/2010/main" val="2612584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F3CABE3-BE70-845F-61D7-2380E0EA33B1}"/>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FB640811-FA64-7BA9-215A-917FD9674C1B}"/>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795A895A-4891-C803-098F-C4A7A7DF0BCD}"/>
              </a:ext>
            </a:extLst>
          </p:cNvPr>
          <p:cNvSpPr>
            <a:spLocks noGrp="1"/>
          </p:cNvSpPr>
          <p:nvPr>
            <p:ph type="dt" sz="half" idx="10"/>
          </p:nvPr>
        </p:nvSpPr>
        <p:spPr/>
        <p:txBody>
          <a:bodyPr/>
          <a:lstStyle/>
          <a:p>
            <a:fld id="{928F657B-8A74-454A-8F9C-18836B77904F}" type="datetimeFigureOut">
              <a:rPr lang="he-IL" smtClean="0"/>
              <a:t>כ"ט/סיון/תשפ"ב</a:t>
            </a:fld>
            <a:endParaRPr lang="he-IL"/>
          </a:p>
        </p:txBody>
      </p:sp>
      <p:sp>
        <p:nvSpPr>
          <p:cNvPr id="5" name="מציין מיקום של כותרת תחתונה 4">
            <a:extLst>
              <a:ext uri="{FF2B5EF4-FFF2-40B4-BE49-F238E27FC236}">
                <a16:creationId xmlns:a16="http://schemas.microsoft.com/office/drawing/2014/main" id="{AE505CAE-AD6F-8CC3-B886-E872B34DA5E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0A803BE-5273-3051-F42E-4D45501199D0}"/>
              </a:ext>
            </a:extLst>
          </p:cNvPr>
          <p:cNvSpPr>
            <a:spLocks noGrp="1"/>
          </p:cNvSpPr>
          <p:nvPr>
            <p:ph type="sldNum" sz="quarter" idx="12"/>
          </p:nvPr>
        </p:nvSpPr>
        <p:spPr/>
        <p:txBody>
          <a:bodyPr/>
          <a:lstStyle/>
          <a:p>
            <a:fld id="{3D4799B5-1AD5-448F-B944-2DC789104775}" type="slidenum">
              <a:rPr lang="he-IL" smtClean="0"/>
              <a:t>‹#›</a:t>
            </a:fld>
            <a:endParaRPr lang="he-IL"/>
          </a:p>
        </p:txBody>
      </p:sp>
    </p:spTree>
    <p:extLst>
      <p:ext uri="{BB962C8B-B14F-4D97-AF65-F5344CB8AC3E}">
        <p14:creationId xmlns:p14="http://schemas.microsoft.com/office/powerpoint/2010/main" val="2797189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54F7765-1E51-F8B0-49A3-BEA23AE2E099}"/>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3ACB3818-B920-E7CB-FB3C-43EF8B743F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B1B244D7-280A-F308-F0D2-253F7DA64CCB}"/>
              </a:ext>
            </a:extLst>
          </p:cNvPr>
          <p:cNvSpPr>
            <a:spLocks noGrp="1"/>
          </p:cNvSpPr>
          <p:nvPr>
            <p:ph type="dt" sz="half" idx="10"/>
          </p:nvPr>
        </p:nvSpPr>
        <p:spPr/>
        <p:txBody>
          <a:bodyPr/>
          <a:lstStyle/>
          <a:p>
            <a:fld id="{928F657B-8A74-454A-8F9C-18836B77904F}" type="datetimeFigureOut">
              <a:rPr lang="he-IL" smtClean="0"/>
              <a:t>כ"ט/סיון/תשפ"ב</a:t>
            </a:fld>
            <a:endParaRPr lang="he-IL"/>
          </a:p>
        </p:txBody>
      </p:sp>
      <p:sp>
        <p:nvSpPr>
          <p:cNvPr id="5" name="מציין מיקום של כותרת תחתונה 4">
            <a:extLst>
              <a:ext uri="{FF2B5EF4-FFF2-40B4-BE49-F238E27FC236}">
                <a16:creationId xmlns:a16="http://schemas.microsoft.com/office/drawing/2014/main" id="{BCE7E992-7AD9-9EDF-2CD6-874136FC321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FDA304F-32FF-902F-4F5C-ECD3EDEAD1DA}"/>
              </a:ext>
            </a:extLst>
          </p:cNvPr>
          <p:cNvSpPr>
            <a:spLocks noGrp="1"/>
          </p:cNvSpPr>
          <p:nvPr>
            <p:ph type="sldNum" sz="quarter" idx="12"/>
          </p:nvPr>
        </p:nvSpPr>
        <p:spPr/>
        <p:txBody>
          <a:bodyPr/>
          <a:lstStyle/>
          <a:p>
            <a:fld id="{3D4799B5-1AD5-448F-B944-2DC789104775}" type="slidenum">
              <a:rPr lang="he-IL" smtClean="0"/>
              <a:t>‹#›</a:t>
            </a:fld>
            <a:endParaRPr lang="he-IL"/>
          </a:p>
        </p:txBody>
      </p:sp>
    </p:spTree>
    <p:extLst>
      <p:ext uri="{BB962C8B-B14F-4D97-AF65-F5344CB8AC3E}">
        <p14:creationId xmlns:p14="http://schemas.microsoft.com/office/powerpoint/2010/main" val="404304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957CFC1-A330-0BFB-E5CA-DC752679B254}"/>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ADF3405-C925-A608-0DD7-D2DCA70D7FB7}"/>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C248A344-7F1E-AB27-FA0D-CCA96F632C21}"/>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81B8202C-9588-0EB7-FF51-6CF5E5AD7AC1}"/>
              </a:ext>
            </a:extLst>
          </p:cNvPr>
          <p:cNvSpPr>
            <a:spLocks noGrp="1"/>
          </p:cNvSpPr>
          <p:nvPr>
            <p:ph type="dt" sz="half" idx="10"/>
          </p:nvPr>
        </p:nvSpPr>
        <p:spPr/>
        <p:txBody>
          <a:bodyPr/>
          <a:lstStyle/>
          <a:p>
            <a:fld id="{928F657B-8A74-454A-8F9C-18836B77904F}" type="datetimeFigureOut">
              <a:rPr lang="he-IL" smtClean="0"/>
              <a:t>כ"ט/סיון/תשפ"ב</a:t>
            </a:fld>
            <a:endParaRPr lang="he-IL"/>
          </a:p>
        </p:txBody>
      </p:sp>
      <p:sp>
        <p:nvSpPr>
          <p:cNvPr id="6" name="מציין מיקום של כותרת תחתונה 5">
            <a:extLst>
              <a:ext uri="{FF2B5EF4-FFF2-40B4-BE49-F238E27FC236}">
                <a16:creationId xmlns:a16="http://schemas.microsoft.com/office/drawing/2014/main" id="{9C2EB818-D56D-0FF4-8A22-2B8ED1A6E13A}"/>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C65F500F-B9C0-6260-7733-F9FFB1608C54}"/>
              </a:ext>
            </a:extLst>
          </p:cNvPr>
          <p:cNvSpPr>
            <a:spLocks noGrp="1"/>
          </p:cNvSpPr>
          <p:nvPr>
            <p:ph type="sldNum" sz="quarter" idx="12"/>
          </p:nvPr>
        </p:nvSpPr>
        <p:spPr/>
        <p:txBody>
          <a:bodyPr/>
          <a:lstStyle/>
          <a:p>
            <a:fld id="{3D4799B5-1AD5-448F-B944-2DC789104775}" type="slidenum">
              <a:rPr lang="he-IL" smtClean="0"/>
              <a:t>‹#›</a:t>
            </a:fld>
            <a:endParaRPr lang="he-IL"/>
          </a:p>
        </p:txBody>
      </p:sp>
    </p:spTree>
    <p:extLst>
      <p:ext uri="{BB962C8B-B14F-4D97-AF65-F5344CB8AC3E}">
        <p14:creationId xmlns:p14="http://schemas.microsoft.com/office/powerpoint/2010/main" val="1663641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F01E96C-7586-25F9-A8F6-66A755A39494}"/>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CE70AB02-BEF0-EC85-ABD8-A48DE3B584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34A7BB41-2F5D-9DDD-CA50-B6446499BB9E}"/>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BDB8309E-543D-E6A6-180D-21ABC42025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32CAA524-72FC-5681-27B7-C50379277734}"/>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70DBEC0C-4CE3-0878-6B4F-11B58C050702}"/>
              </a:ext>
            </a:extLst>
          </p:cNvPr>
          <p:cNvSpPr>
            <a:spLocks noGrp="1"/>
          </p:cNvSpPr>
          <p:nvPr>
            <p:ph type="dt" sz="half" idx="10"/>
          </p:nvPr>
        </p:nvSpPr>
        <p:spPr/>
        <p:txBody>
          <a:bodyPr/>
          <a:lstStyle/>
          <a:p>
            <a:fld id="{928F657B-8A74-454A-8F9C-18836B77904F}" type="datetimeFigureOut">
              <a:rPr lang="he-IL" smtClean="0"/>
              <a:t>כ"ט/סיון/תשפ"ב</a:t>
            </a:fld>
            <a:endParaRPr lang="he-IL"/>
          </a:p>
        </p:txBody>
      </p:sp>
      <p:sp>
        <p:nvSpPr>
          <p:cNvPr id="8" name="מציין מיקום של כותרת תחתונה 7">
            <a:extLst>
              <a:ext uri="{FF2B5EF4-FFF2-40B4-BE49-F238E27FC236}">
                <a16:creationId xmlns:a16="http://schemas.microsoft.com/office/drawing/2014/main" id="{EB1468C7-0979-DAD8-C2CF-D32723F3430F}"/>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2F76D417-5204-ED33-B8E3-DD3D0C61EB8B}"/>
              </a:ext>
            </a:extLst>
          </p:cNvPr>
          <p:cNvSpPr>
            <a:spLocks noGrp="1"/>
          </p:cNvSpPr>
          <p:nvPr>
            <p:ph type="sldNum" sz="quarter" idx="12"/>
          </p:nvPr>
        </p:nvSpPr>
        <p:spPr/>
        <p:txBody>
          <a:bodyPr/>
          <a:lstStyle/>
          <a:p>
            <a:fld id="{3D4799B5-1AD5-448F-B944-2DC789104775}" type="slidenum">
              <a:rPr lang="he-IL" smtClean="0"/>
              <a:t>‹#›</a:t>
            </a:fld>
            <a:endParaRPr lang="he-IL"/>
          </a:p>
        </p:txBody>
      </p:sp>
    </p:spTree>
    <p:extLst>
      <p:ext uri="{BB962C8B-B14F-4D97-AF65-F5344CB8AC3E}">
        <p14:creationId xmlns:p14="http://schemas.microsoft.com/office/powerpoint/2010/main" val="9270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92BD37-78E8-B4F6-68F1-6C51B936FA46}"/>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772A8EE8-3E78-4BD6-8924-C73113E855CB}"/>
              </a:ext>
            </a:extLst>
          </p:cNvPr>
          <p:cNvSpPr>
            <a:spLocks noGrp="1"/>
          </p:cNvSpPr>
          <p:nvPr>
            <p:ph type="dt" sz="half" idx="10"/>
          </p:nvPr>
        </p:nvSpPr>
        <p:spPr/>
        <p:txBody>
          <a:bodyPr/>
          <a:lstStyle/>
          <a:p>
            <a:fld id="{928F657B-8A74-454A-8F9C-18836B77904F}" type="datetimeFigureOut">
              <a:rPr lang="he-IL" smtClean="0"/>
              <a:t>כ"ט/סיון/תשפ"ב</a:t>
            </a:fld>
            <a:endParaRPr lang="he-IL"/>
          </a:p>
        </p:txBody>
      </p:sp>
      <p:sp>
        <p:nvSpPr>
          <p:cNvPr id="4" name="מציין מיקום של כותרת תחתונה 3">
            <a:extLst>
              <a:ext uri="{FF2B5EF4-FFF2-40B4-BE49-F238E27FC236}">
                <a16:creationId xmlns:a16="http://schemas.microsoft.com/office/drawing/2014/main" id="{5FC1F97D-B5DE-24ED-DCA0-DB998001B617}"/>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2D3BA7E9-F31B-1959-CC74-5C245C2B042F}"/>
              </a:ext>
            </a:extLst>
          </p:cNvPr>
          <p:cNvSpPr>
            <a:spLocks noGrp="1"/>
          </p:cNvSpPr>
          <p:nvPr>
            <p:ph type="sldNum" sz="quarter" idx="12"/>
          </p:nvPr>
        </p:nvSpPr>
        <p:spPr/>
        <p:txBody>
          <a:bodyPr/>
          <a:lstStyle/>
          <a:p>
            <a:fld id="{3D4799B5-1AD5-448F-B944-2DC789104775}" type="slidenum">
              <a:rPr lang="he-IL" smtClean="0"/>
              <a:t>‹#›</a:t>
            </a:fld>
            <a:endParaRPr lang="he-IL"/>
          </a:p>
        </p:txBody>
      </p:sp>
    </p:spTree>
    <p:extLst>
      <p:ext uri="{BB962C8B-B14F-4D97-AF65-F5344CB8AC3E}">
        <p14:creationId xmlns:p14="http://schemas.microsoft.com/office/powerpoint/2010/main" val="4250480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E6F9644A-B945-0118-B4CC-0BF55A9D607D}"/>
              </a:ext>
            </a:extLst>
          </p:cNvPr>
          <p:cNvSpPr>
            <a:spLocks noGrp="1"/>
          </p:cNvSpPr>
          <p:nvPr>
            <p:ph type="dt" sz="half" idx="10"/>
          </p:nvPr>
        </p:nvSpPr>
        <p:spPr/>
        <p:txBody>
          <a:bodyPr/>
          <a:lstStyle/>
          <a:p>
            <a:fld id="{928F657B-8A74-454A-8F9C-18836B77904F}" type="datetimeFigureOut">
              <a:rPr lang="he-IL" smtClean="0"/>
              <a:t>כ"ט/סיון/תשפ"ב</a:t>
            </a:fld>
            <a:endParaRPr lang="he-IL"/>
          </a:p>
        </p:txBody>
      </p:sp>
      <p:sp>
        <p:nvSpPr>
          <p:cNvPr id="3" name="מציין מיקום של כותרת תחתונה 2">
            <a:extLst>
              <a:ext uri="{FF2B5EF4-FFF2-40B4-BE49-F238E27FC236}">
                <a16:creationId xmlns:a16="http://schemas.microsoft.com/office/drawing/2014/main" id="{A547A031-2058-FF78-01DF-D47FFBEB68A5}"/>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C8C528DB-0103-3D5B-B4E3-F489041404E6}"/>
              </a:ext>
            </a:extLst>
          </p:cNvPr>
          <p:cNvSpPr>
            <a:spLocks noGrp="1"/>
          </p:cNvSpPr>
          <p:nvPr>
            <p:ph type="sldNum" sz="quarter" idx="12"/>
          </p:nvPr>
        </p:nvSpPr>
        <p:spPr/>
        <p:txBody>
          <a:bodyPr/>
          <a:lstStyle/>
          <a:p>
            <a:fld id="{3D4799B5-1AD5-448F-B944-2DC789104775}" type="slidenum">
              <a:rPr lang="he-IL" smtClean="0"/>
              <a:t>‹#›</a:t>
            </a:fld>
            <a:endParaRPr lang="he-IL"/>
          </a:p>
        </p:txBody>
      </p:sp>
    </p:spTree>
    <p:extLst>
      <p:ext uri="{BB962C8B-B14F-4D97-AF65-F5344CB8AC3E}">
        <p14:creationId xmlns:p14="http://schemas.microsoft.com/office/powerpoint/2010/main" val="1646982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5C0603C-B6F9-C012-B211-8AA62347CEE2}"/>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F0238EA4-6E9F-A706-61E4-6C92CD0768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089001D7-3DDD-9CD1-3ED6-540C92A0D5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4F17661B-66D1-E25A-D0FE-96CFF00445D8}"/>
              </a:ext>
            </a:extLst>
          </p:cNvPr>
          <p:cNvSpPr>
            <a:spLocks noGrp="1"/>
          </p:cNvSpPr>
          <p:nvPr>
            <p:ph type="dt" sz="half" idx="10"/>
          </p:nvPr>
        </p:nvSpPr>
        <p:spPr/>
        <p:txBody>
          <a:bodyPr/>
          <a:lstStyle/>
          <a:p>
            <a:fld id="{928F657B-8A74-454A-8F9C-18836B77904F}" type="datetimeFigureOut">
              <a:rPr lang="he-IL" smtClean="0"/>
              <a:t>כ"ט/סיון/תשפ"ב</a:t>
            </a:fld>
            <a:endParaRPr lang="he-IL"/>
          </a:p>
        </p:txBody>
      </p:sp>
      <p:sp>
        <p:nvSpPr>
          <p:cNvPr id="6" name="מציין מיקום של כותרת תחתונה 5">
            <a:extLst>
              <a:ext uri="{FF2B5EF4-FFF2-40B4-BE49-F238E27FC236}">
                <a16:creationId xmlns:a16="http://schemas.microsoft.com/office/drawing/2014/main" id="{2524882A-1739-6E48-F4B8-EF61BBDDE4E2}"/>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4E597465-9B58-4945-4BB1-4144C184FFAA}"/>
              </a:ext>
            </a:extLst>
          </p:cNvPr>
          <p:cNvSpPr>
            <a:spLocks noGrp="1"/>
          </p:cNvSpPr>
          <p:nvPr>
            <p:ph type="sldNum" sz="quarter" idx="12"/>
          </p:nvPr>
        </p:nvSpPr>
        <p:spPr/>
        <p:txBody>
          <a:bodyPr/>
          <a:lstStyle/>
          <a:p>
            <a:fld id="{3D4799B5-1AD5-448F-B944-2DC789104775}" type="slidenum">
              <a:rPr lang="he-IL" smtClean="0"/>
              <a:t>‹#›</a:t>
            </a:fld>
            <a:endParaRPr lang="he-IL"/>
          </a:p>
        </p:txBody>
      </p:sp>
    </p:spTree>
    <p:extLst>
      <p:ext uri="{BB962C8B-B14F-4D97-AF65-F5344CB8AC3E}">
        <p14:creationId xmlns:p14="http://schemas.microsoft.com/office/powerpoint/2010/main" val="4078161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CB0E39-94FB-9F35-EA1A-D5894A1C4C03}"/>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7AAC1D36-77FD-06E2-015B-781F06804D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C49255DF-A73C-5343-4928-5FBC8FA7A4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CA27A49E-58A4-DA86-06D0-B9F90B0E4E98}"/>
              </a:ext>
            </a:extLst>
          </p:cNvPr>
          <p:cNvSpPr>
            <a:spLocks noGrp="1"/>
          </p:cNvSpPr>
          <p:nvPr>
            <p:ph type="dt" sz="half" idx="10"/>
          </p:nvPr>
        </p:nvSpPr>
        <p:spPr/>
        <p:txBody>
          <a:bodyPr/>
          <a:lstStyle/>
          <a:p>
            <a:fld id="{928F657B-8A74-454A-8F9C-18836B77904F}" type="datetimeFigureOut">
              <a:rPr lang="he-IL" smtClean="0"/>
              <a:t>כ"ט/סיון/תשפ"ב</a:t>
            </a:fld>
            <a:endParaRPr lang="he-IL"/>
          </a:p>
        </p:txBody>
      </p:sp>
      <p:sp>
        <p:nvSpPr>
          <p:cNvPr id="6" name="מציין מיקום של כותרת תחתונה 5">
            <a:extLst>
              <a:ext uri="{FF2B5EF4-FFF2-40B4-BE49-F238E27FC236}">
                <a16:creationId xmlns:a16="http://schemas.microsoft.com/office/drawing/2014/main" id="{FC18B7E3-DB20-7428-F2CB-FD8A09F6C350}"/>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F37E3AA-45B2-1340-F152-5378801615A5}"/>
              </a:ext>
            </a:extLst>
          </p:cNvPr>
          <p:cNvSpPr>
            <a:spLocks noGrp="1"/>
          </p:cNvSpPr>
          <p:nvPr>
            <p:ph type="sldNum" sz="quarter" idx="12"/>
          </p:nvPr>
        </p:nvSpPr>
        <p:spPr/>
        <p:txBody>
          <a:bodyPr/>
          <a:lstStyle/>
          <a:p>
            <a:fld id="{3D4799B5-1AD5-448F-B944-2DC789104775}" type="slidenum">
              <a:rPr lang="he-IL" smtClean="0"/>
              <a:t>‹#›</a:t>
            </a:fld>
            <a:endParaRPr lang="he-IL"/>
          </a:p>
        </p:txBody>
      </p:sp>
    </p:spTree>
    <p:extLst>
      <p:ext uri="{BB962C8B-B14F-4D97-AF65-F5344CB8AC3E}">
        <p14:creationId xmlns:p14="http://schemas.microsoft.com/office/powerpoint/2010/main" val="13903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DF727342-D580-2D91-D47C-8562A788D7D7}"/>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98CCCB5C-21F7-C746-8A45-C08307088126}"/>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A678BAC-0F5A-97E1-685E-A5C8B0E89542}"/>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28F657B-8A74-454A-8F9C-18836B77904F}" type="datetimeFigureOut">
              <a:rPr lang="he-IL" smtClean="0"/>
              <a:t>כ"ט/סיון/תשפ"ב</a:t>
            </a:fld>
            <a:endParaRPr lang="he-IL"/>
          </a:p>
        </p:txBody>
      </p:sp>
      <p:sp>
        <p:nvSpPr>
          <p:cNvPr id="5" name="מציין מיקום של כותרת תחתונה 4">
            <a:extLst>
              <a:ext uri="{FF2B5EF4-FFF2-40B4-BE49-F238E27FC236}">
                <a16:creationId xmlns:a16="http://schemas.microsoft.com/office/drawing/2014/main" id="{59DD5A38-BA1A-0051-11D4-D97DE15606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56F60B95-6524-9AE9-0846-33468C4A5C94}"/>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3D4799B5-1AD5-448F-B944-2DC789104775}" type="slidenum">
              <a:rPr lang="he-IL" smtClean="0"/>
              <a:t>‹#›</a:t>
            </a:fld>
            <a:endParaRPr lang="he-IL"/>
          </a:p>
        </p:txBody>
      </p:sp>
    </p:spTree>
    <p:extLst>
      <p:ext uri="{BB962C8B-B14F-4D97-AF65-F5344CB8AC3E}">
        <p14:creationId xmlns:p14="http://schemas.microsoft.com/office/powerpoint/2010/main" val="250617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תמונה 3">
            <a:extLst>
              <a:ext uri="{FF2B5EF4-FFF2-40B4-BE49-F238E27FC236}">
                <a16:creationId xmlns:a16="http://schemas.microsoft.com/office/drawing/2014/main" id="{F48FCF8A-6299-48B5-894A-52525436AC01}"/>
              </a:ext>
            </a:extLst>
          </p:cNvPr>
          <p:cNvPicPr>
            <a:picLocks noChangeAspect="1"/>
          </p:cNvPicPr>
          <p:nvPr/>
        </p:nvPicPr>
        <p:blipFill rotWithShape="1">
          <a:blip r:embed="rId2"/>
          <a:srcRect t="443"/>
          <a:stretch/>
        </p:blipFill>
        <p:spPr>
          <a:xfrm>
            <a:off x="1581341" y="561812"/>
            <a:ext cx="9020176" cy="4073226"/>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B93F8628-4013-2D2B-A5A5-22075FE38D5D}"/>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br>
              <a:rPr lang="en-US" sz="5200">
                <a:solidFill>
                  <a:srgbClr val="FFFFFF"/>
                </a:solidFill>
              </a:rPr>
            </a:br>
            <a:br>
              <a:rPr lang="en-US" sz="5200">
                <a:solidFill>
                  <a:srgbClr val="FFFFFF"/>
                </a:solidFill>
              </a:rPr>
            </a:br>
            <a:endParaRPr lang="he-IL" sz="5200" dirty="0">
              <a:solidFill>
                <a:srgbClr val="FFFFFF"/>
              </a:solidFill>
            </a:endParaRPr>
          </a:p>
        </p:txBody>
      </p:sp>
      <p:sp>
        <p:nvSpPr>
          <p:cNvPr id="8" name="תיבת טקסט 7">
            <a:extLst>
              <a:ext uri="{FF2B5EF4-FFF2-40B4-BE49-F238E27FC236}">
                <a16:creationId xmlns:a16="http://schemas.microsoft.com/office/drawing/2014/main" id="{2B08226C-AE6F-467E-A373-6A736F2FEF4C}"/>
              </a:ext>
            </a:extLst>
          </p:cNvPr>
          <p:cNvSpPr txBox="1"/>
          <p:nvPr/>
        </p:nvSpPr>
        <p:spPr>
          <a:xfrm>
            <a:off x="3044169" y="5579647"/>
            <a:ext cx="6094520" cy="1200329"/>
          </a:xfrm>
          <a:prstGeom prst="rect">
            <a:avLst/>
          </a:prstGeom>
          <a:noFill/>
        </p:spPr>
        <p:txBody>
          <a:bodyPr wrap="square">
            <a:spAutoFit/>
          </a:bodyPr>
          <a:lstStyle/>
          <a:p>
            <a:pPr algn="ctr"/>
            <a:r>
              <a:rPr lang="he-IL" sz="1800" dirty="0">
                <a:solidFill>
                  <a:srgbClr val="CC0066"/>
                </a:solidFill>
                <a:cs typeface="Guttman Hatzvi" panose="02010401010101010101" pitchFamily="2" charset="-79"/>
              </a:rPr>
              <a:t>אריאל בן מוחה 206615075</a:t>
            </a:r>
          </a:p>
          <a:p>
            <a:pPr algn="ctr"/>
            <a:r>
              <a:rPr lang="he-IL" sz="1800" dirty="0">
                <a:solidFill>
                  <a:srgbClr val="CC0066"/>
                </a:solidFill>
                <a:cs typeface="Guttman Hatzvi" panose="02010401010101010101" pitchFamily="2" charset="-79"/>
              </a:rPr>
              <a:t>שירה סיטון 318972551</a:t>
            </a:r>
          </a:p>
          <a:p>
            <a:pPr algn="ctr"/>
            <a:r>
              <a:rPr lang="he-IL" sz="1800" dirty="0">
                <a:solidFill>
                  <a:srgbClr val="CC0066"/>
                </a:solidFill>
                <a:cs typeface="Guttman Hatzvi" panose="02010401010101010101" pitchFamily="2" charset="-79"/>
              </a:rPr>
              <a:t>צח ישר 205971526</a:t>
            </a:r>
          </a:p>
          <a:p>
            <a:pPr algn="ctr"/>
            <a:r>
              <a:rPr lang="he-IL" sz="1800" dirty="0">
                <a:solidFill>
                  <a:srgbClr val="CC0066"/>
                </a:solidFill>
                <a:cs typeface="Guttman Hatzvi" panose="02010401010101010101" pitchFamily="2" charset="-79"/>
              </a:rPr>
              <a:t>מאור איכנבוים 208614743 </a:t>
            </a:r>
          </a:p>
        </p:txBody>
      </p:sp>
    </p:spTree>
    <p:extLst>
      <p:ext uri="{BB962C8B-B14F-4D97-AF65-F5344CB8AC3E}">
        <p14:creationId xmlns:p14="http://schemas.microsoft.com/office/powerpoint/2010/main" val="2726206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84769FE-1656-422F-86E1-8C1B16C27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B249F6D-244F-494A-98B9-5CC7413C4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760" y="682754"/>
            <a:ext cx="5492493" cy="5492493"/>
          </a:xfrm>
          <a:custGeom>
            <a:avLst/>
            <a:gdLst>
              <a:gd name="connsiteX0" fmla="*/ 2746247 w 5492493"/>
              <a:gd name="connsiteY0" fmla="*/ 0 h 5492493"/>
              <a:gd name="connsiteX1" fmla="*/ 5492493 w 5492493"/>
              <a:gd name="connsiteY1" fmla="*/ 2746247 h 5492493"/>
              <a:gd name="connsiteX2" fmla="*/ 2746247 w 5492493"/>
              <a:gd name="connsiteY2" fmla="*/ 5492493 h 5492493"/>
              <a:gd name="connsiteX3" fmla="*/ 0 w 5492493"/>
              <a:gd name="connsiteY3" fmla="*/ 2746247 h 5492493"/>
              <a:gd name="connsiteX4" fmla="*/ 2746247 w 5492493"/>
              <a:gd name="connsiteY4" fmla="*/ 0 h 54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2493" h="5492493">
                <a:moveTo>
                  <a:pt x="2746247" y="0"/>
                </a:moveTo>
                <a:cubicBezTo>
                  <a:pt x="4262957" y="0"/>
                  <a:pt x="5492493" y="1229536"/>
                  <a:pt x="5492493" y="2746247"/>
                </a:cubicBezTo>
                <a:cubicBezTo>
                  <a:pt x="5492493" y="4262957"/>
                  <a:pt x="4262957" y="5492493"/>
                  <a:pt x="2746247" y="5492493"/>
                </a:cubicBezTo>
                <a:cubicBezTo>
                  <a:pt x="1229536" y="5492493"/>
                  <a:pt x="0" y="4262957"/>
                  <a:pt x="0" y="2746247"/>
                </a:cubicBezTo>
                <a:cubicBezTo>
                  <a:pt x="0" y="1229536"/>
                  <a:pt x="1229536" y="0"/>
                  <a:pt x="2746247" y="0"/>
                </a:cubicBezTo>
                <a:close/>
              </a:path>
            </a:pathLst>
          </a:cu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Oval 16">
            <a:extLst>
              <a:ext uri="{FF2B5EF4-FFF2-40B4-BE49-F238E27FC236}">
                <a16:creationId xmlns:a16="http://schemas.microsoft.com/office/drawing/2014/main" id="{506C536E-6ECA-4211-AF8C-A2671C484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4260" y="5435945"/>
            <a:ext cx="435428" cy="435428"/>
          </a:xfrm>
          <a:prstGeom prst="ellipse">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EAA70EA-2201-4F5D-AF08-58CFF851C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011593" y="3567390"/>
            <a:ext cx="2311806" cy="2303982"/>
          </a:xfrm>
          <a:custGeom>
            <a:avLst/>
            <a:gdLst>
              <a:gd name="connsiteX0" fmla="*/ 0 w 3108399"/>
              <a:gd name="connsiteY0" fmla="*/ 0 h 3097879"/>
              <a:gd name="connsiteX1" fmla="*/ 159985 w 3108399"/>
              <a:gd name="connsiteY1" fmla="*/ 4045 h 3097879"/>
              <a:gd name="connsiteX2" fmla="*/ 3092907 w 3108399"/>
              <a:gd name="connsiteY2" fmla="*/ 2791087 h 3097879"/>
              <a:gd name="connsiteX3" fmla="*/ 3108399 w 3108399"/>
              <a:gd name="connsiteY3" fmla="*/ 3097879 h 3097879"/>
              <a:gd name="connsiteX4" fmla="*/ 2470733 w 3108399"/>
              <a:gd name="connsiteY4" fmla="*/ 3097879 h 3097879"/>
              <a:gd name="connsiteX5" fmla="*/ 2458534 w 3108399"/>
              <a:gd name="connsiteY5" fmla="*/ 2856285 h 3097879"/>
              <a:gd name="connsiteX6" fmla="*/ 252674 w 3108399"/>
              <a:gd name="connsiteY6" fmla="*/ 650424 h 3097879"/>
              <a:gd name="connsiteX7" fmla="*/ 0 w 3108399"/>
              <a:gd name="connsiteY7" fmla="*/ 637665 h 309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8399" h="3097879">
                <a:moveTo>
                  <a:pt x="0" y="0"/>
                </a:moveTo>
                <a:lnTo>
                  <a:pt x="159985" y="4045"/>
                </a:lnTo>
                <a:cubicBezTo>
                  <a:pt x="1696687" y="81941"/>
                  <a:pt x="2939004" y="1275632"/>
                  <a:pt x="3092907" y="2791087"/>
                </a:cubicBezTo>
                <a:lnTo>
                  <a:pt x="3108399" y="3097879"/>
                </a:lnTo>
                <a:lnTo>
                  <a:pt x="2470733" y="3097879"/>
                </a:lnTo>
                <a:lnTo>
                  <a:pt x="2458534" y="2856285"/>
                </a:lnTo>
                <a:cubicBezTo>
                  <a:pt x="2340416" y="1693197"/>
                  <a:pt x="1415762" y="768542"/>
                  <a:pt x="252674" y="650424"/>
                </a:cubicBezTo>
                <a:lnTo>
                  <a:pt x="0" y="637665"/>
                </a:ln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029BC024-078C-FFE6-E1F5-424AE82BAD93}"/>
              </a:ext>
            </a:extLst>
          </p:cNvPr>
          <p:cNvSpPr>
            <a:spLocks noGrp="1"/>
          </p:cNvSpPr>
          <p:nvPr>
            <p:ph type="title"/>
          </p:nvPr>
        </p:nvSpPr>
        <p:spPr>
          <a:xfrm>
            <a:off x="6983643" y="1205503"/>
            <a:ext cx="4055899" cy="3995916"/>
          </a:xfrm>
        </p:spPr>
        <p:txBody>
          <a:bodyPr anchor="ctr">
            <a:normAutofit/>
          </a:bodyPr>
          <a:lstStyle/>
          <a:p>
            <a:r>
              <a:rPr lang="he-IL" sz="4000" dirty="0">
                <a:solidFill>
                  <a:schemeClr val="tx1">
                    <a:lumMod val="95000"/>
                    <a:lumOff val="5000"/>
                  </a:schemeClr>
                </a:solidFill>
                <a:latin typeface="Guttman Hatzvi" panose="02010401010101010101" pitchFamily="2" charset="-79"/>
                <a:cs typeface="Guttman Hatzvi" panose="02010401010101010101" pitchFamily="2" charset="-79"/>
              </a:rPr>
              <a:t>  בסיס נתונים</a:t>
            </a:r>
          </a:p>
        </p:txBody>
      </p:sp>
      <p:sp>
        <p:nvSpPr>
          <p:cNvPr id="3" name="מציין מיקום תוכן 2">
            <a:extLst>
              <a:ext uri="{FF2B5EF4-FFF2-40B4-BE49-F238E27FC236}">
                <a16:creationId xmlns:a16="http://schemas.microsoft.com/office/drawing/2014/main" id="{D7F258AB-8386-8123-1DA6-5436735A7238}"/>
              </a:ext>
            </a:extLst>
          </p:cNvPr>
          <p:cNvSpPr>
            <a:spLocks noGrp="1"/>
          </p:cNvSpPr>
          <p:nvPr>
            <p:ph idx="1"/>
          </p:nvPr>
        </p:nvSpPr>
        <p:spPr>
          <a:xfrm>
            <a:off x="-270403" y="1120611"/>
            <a:ext cx="5952221" cy="4893558"/>
          </a:xfrm>
        </p:spPr>
        <p:txBody>
          <a:bodyPr anchor="ctr">
            <a:normAutofit/>
          </a:bodyPr>
          <a:lstStyle/>
          <a:p>
            <a:pPr marL="0" indent="0" rtl="1">
              <a:spcAft>
                <a:spcPts val="1000"/>
              </a:spcAft>
              <a:buNone/>
            </a:pPr>
            <a:r>
              <a:rPr lang="he-IL" sz="2000" u="sng" dirty="0">
                <a:solidFill>
                  <a:schemeClr val="tx1">
                    <a:lumMod val="85000"/>
                    <a:lumOff val="15000"/>
                  </a:schemeClr>
                </a:solidFill>
                <a:effectLst/>
                <a:latin typeface="Guttman Hatzvi" panose="02010401010101010101" pitchFamily="2" charset="-79"/>
                <a:ea typeface="Calibri" panose="020F0502020204030204" pitchFamily="34" charset="0"/>
                <a:cs typeface="Guttman Hatzvi" panose="02010401010101010101" pitchFamily="2" charset="-79"/>
              </a:rPr>
              <a:t>בסיס הנתונים בו נשתמש יכיל את כל פרטי תחנות החירום ויכלול את השדות הבאים: </a:t>
            </a:r>
            <a:endParaRPr lang="en-US" sz="2000" u="sng" dirty="0">
              <a:solidFill>
                <a:schemeClr val="tx1">
                  <a:lumMod val="85000"/>
                  <a:lumOff val="15000"/>
                </a:schemeClr>
              </a:solidFill>
              <a:effectLst/>
              <a:latin typeface="Calibri" panose="020F0502020204030204" pitchFamily="34" charset="0"/>
              <a:ea typeface="Calibri" panose="020F0502020204030204" pitchFamily="34" charset="0"/>
              <a:cs typeface="Guttman Hatzvi" panose="02010401010101010101" pitchFamily="2" charset="-79"/>
            </a:endParaRPr>
          </a:p>
          <a:p>
            <a:pPr marL="342900" lvl="0" indent="-342900" rtl="1">
              <a:buFont typeface="Symbol" panose="05050102010706020507" pitchFamily="18" charset="2"/>
              <a:buChar char=""/>
            </a:pPr>
            <a:r>
              <a:rPr lang="he-IL" sz="2000" dirty="0">
                <a:solidFill>
                  <a:schemeClr val="tx1">
                    <a:lumMod val="85000"/>
                    <a:lumOff val="15000"/>
                  </a:schemeClr>
                </a:solidFill>
                <a:effectLst/>
                <a:latin typeface="Guttman Hatzvi" panose="02010401010101010101" pitchFamily="2" charset="-79"/>
                <a:ea typeface="Calibri" panose="020F0502020204030204" pitchFamily="34" charset="0"/>
                <a:cs typeface="Guttman Hatzvi" panose="02010401010101010101" pitchFamily="2" charset="-79"/>
              </a:rPr>
              <a:t>סוג התחנה</a:t>
            </a:r>
            <a:r>
              <a:rPr lang="en-US" sz="2000" dirty="0">
                <a:solidFill>
                  <a:schemeClr val="tx1">
                    <a:lumMod val="85000"/>
                    <a:lumOff val="15000"/>
                  </a:schemeClr>
                </a:solidFill>
                <a:effectLst/>
                <a:latin typeface="Guttman Hatzvi" panose="02010401010101010101" pitchFamily="2" charset="-79"/>
                <a:ea typeface="Calibri" panose="020F0502020204030204" pitchFamily="34" charset="0"/>
                <a:cs typeface="Guttman Hatzvi" panose="02010401010101010101" pitchFamily="2" charset="-79"/>
              </a:rPr>
              <a:t> </a:t>
            </a:r>
            <a:r>
              <a:rPr lang="he-IL" sz="2000" dirty="0">
                <a:solidFill>
                  <a:schemeClr val="tx1">
                    <a:lumMod val="85000"/>
                    <a:lumOff val="15000"/>
                  </a:schemeClr>
                </a:solidFill>
                <a:effectLst/>
                <a:latin typeface="Guttman Hatzvi" panose="02010401010101010101" pitchFamily="2" charset="-79"/>
                <a:ea typeface="Calibri" panose="020F0502020204030204" pitchFamily="34" charset="0"/>
                <a:cs typeface="Guttman Hatzvi" panose="02010401010101010101" pitchFamily="2" charset="-79"/>
              </a:rPr>
              <a:t>(מד"א, משטרה, כיבוי והצלה)</a:t>
            </a:r>
            <a:endParaRPr lang="en-US" sz="2000" dirty="0">
              <a:solidFill>
                <a:schemeClr val="tx1">
                  <a:lumMod val="85000"/>
                  <a:lumOff val="15000"/>
                </a:schemeClr>
              </a:solidFill>
              <a:effectLst/>
              <a:latin typeface="Calibri" panose="020F0502020204030204" pitchFamily="34" charset="0"/>
              <a:ea typeface="Calibri" panose="020F0502020204030204" pitchFamily="34" charset="0"/>
              <a:cs typeface="Guttman Hatzvi" panose="02010401010101010101" pitchFamily="2" charset="-79"/>
            </a:endParaRPr>
          </a:p>
          <a:p>
            <a:pPr marL="342900" lvl="0" indent="-342900" rtl="1">
              <a:buFont typeface="Symbol" panose="05050102010706020507" pitchFamily="18" charset="2"/>
              <a:buChar char=""/>
            </a:pPr>
            <a:r>
              <a:rPr lang="he-IL" sz="2000" dirty="0">
                <a:solidFill>
                  <a:schemeClr val="tx1">
                    <a:lumMod val="85000"/>
                    <a:lumOff val="15000"/>
                  </a:schemeClr>
                </a:solidFill>
                <a:effectLst/>
                <a:latin typeface="Guttman Hatzvi" panose="02010401010101010101" pitchFamily="2" charset="-79"/>
                <a:ea typeface="Calibri" panose="020F0502020204030204" pitchFamily="34" charset="0"/>
                <a:cs typeface="Guttman Hatzvi" panose="02010401010101010101" pitchFamily="2" charset="-79"/>
              </a:rPr>
              <a:t>כתובת התחנה </a:t>
            </a:r>
            <a:endParaRPr lang="en-US" sz="2000" dirty="0">
              <a:solidFill>
                <a:schemeClr val="tx1">
                  <a:lumMod val="85000"/>
                  <a:lumOff val="15000"/>
                </a:schemeClr>
              </a:solidFill>
              <a:effectLst/>
              <a:latin typeface="Calibri" panose="020F0502020204030204" pitchFamily="34" charset="0"/>
              <a:ea typeface="Calibri" panose="020F0502020204030204" pitchFamily="34" charset="0"/>
              <a:cs typeface="Guttman Hatzvi" panose="02010401010101010101" pitchFamily="2" charset="-79"/>
            </a:endParaRPr>
          </a:p>
          <a:p>
            <a:pPr marL="342900" lvl="0" indent="-342900" rtl="1">
              <a:buFont typeface="Symbol" panose="05050102010706020507" pitchFamily="18" charset="2"/>
              <a:buChar char=""/>
            </a:pPr>
            <a:r>
              <a:rPr lang="he-IL" sz="2000" dirty="0">
                <a:solidFill>
                  <a:schemeClr val="tx1">
                    <a:lumMod val="85000"/>
                    <a:lumOff val="15000"/>
                  </a:schemeClr>
                </a:solidFill>
                <a:effectLst/>
                <a:latin typeface="Guttman Hatzvi" panose="02010401010101010101" pitchFamily="2" charset="-79"/>
                <a:ea typeface="Calibri" panose="020F0502020204030204" pitchFamily="34" charset="0"/>
                <a:cs typeface="Guttman Hatzvi" panose="02010401010101010101" pitchFamily="2" charset="-79"/>
              </a:rPr>
              <a:t>מספר טלפון</a:t>
            </a:r>
            <a:endParaRPr lang="en-US" sz="2000" dirty="0">
              <a:solidFill>
                <a:schemeClr val="tx1">
                  <a:lumMod val="85000"/>
                  <a:lumOff val="15000"/>
                </a:schemeClr>
              </a:solidFill>
              <a:effectLst/>
              <a:latin typeface="Calibri" panose="020F0502020204030204" pitchFamily="34" charset="0"/>
              <a:ea typeface="Calibri" panose="020F0502020204030204" pitchFamily="34" charset="0"/>
              <a:cs typeface="Guttman Hatzvi" panose="02010401010101010101" pitchFamily="2" charset="-79"/>
            </a:endParaRPr>
          </a:p>
          <a:p>
            <a:pPr marL="342900" lvl="0" indent="-342900" rtl="1">
              <a:buFont typeface="Symbol" panose="05050102010706020507" pitchFamily="18" charset="2"/>
              <a:buChar char=""/>
            </a:pPr>
            <a:r>
              <a:rPr lang="he-IL" sz="2000" dirty="0">
                <a:solidFill>
                  <a:schemeClr val="tx1">
                    <a:lumMod val="85000"/>
                    <a:lumOff val="15000"/>
                  </a:schemeClr>
                </a:solidFill>
                <a:effectLst/>
                <a:latin typeface="Guttman Hatzvi" panose="02010401010101010101" pitchFamily="2" charset="-79"/>
                <a:ea typeface="Calibri" panose="020F0502020204030204" pitchFamily="34" charset="0"/>
                <a:cs typeface="Guttman Hatzvi" panose="02010401010101010101" pitchFamily="2" charset="-79"/>
              </a:rPr>
              <a:t>שעות פעילות</a:t>
            </a:r>
            <a:endParaRPr lang="en-US" sz="2000" dirty="0">
              <a:solidFill>
                <a:schemeClr val="tx1">
                  <a:lumMod val="85000"/>
                  <a:lumOff val="15000"/>
                </a:schemeClr>
              </a:solidFill>
              <a:effectLst/>
              <a:latin typeface="Calibri" panose="020F0502020204030204" pitchFamily="34" charset="0"/>
              <a:ea typeface="Calibri" panose="020F0502020204030204" pitchFamily="34" charset="0"/>
              <a:cs typeface="Guttman Hatzvi" panose="02010401010101010101" pitchFamily="2" charset="-79"/>
            </a:endParaRPr>
          </a:p>
          <a:p>
            <a:pPr marL="342900" lvl="0" indent="-342900" rtl="1">
              <a:spcAft>
                <a:spcPts val="1000"/>
              </a:spcAft>
              <a:buFont typeface="Symbol" panose="05050102010706020507" pitchFamily="18" charset="2"/>
              <a:buChar char=""/>
            </a:pPr>
            <a:r>
              <a:rPr lang="he-IL" sz="2000" dirty="0">
                <a:solidFill>
                  <a:schemeClr val="tx1">
                    <a:lumMod val="85000"/>
                    <a:lumOff val="15000"/>
                  </a:schemeClr>
                </a:solidFill>
                <a:effectLst/>
                <a:latin typeface="Guttman Hatzvi" panose="02010401010101010101" pitchFamily="2" charset="-79"/>
                <a:ea typeface="Calibri" panose="020F0502020204030204" pitchFamily="34" charset="0"/>
                <a:cs typeface="Guttman Hatzvi" panose="02010401010101010101" pitchFamily="2" charset="-79"/>
              </a:rPr>
              <a:t>קואורדינטות</a:t>
            </a:r>
            <a:endParaRPr lang="en-US" sz="2000" dirty="0">
              <a:solidFill>
                <a:schemeClr val="tx1">
                  <a:lumMod val="85000"/>
                  <a:lumOff val="15000"/>
                </a:schemeClr>
              </a:solidFill>
              <a:effectLst/>
              <a:latin typeface="Calibri" panose="020F0502020204030204" pitchFamily="34" charset="0"/>
              <a:ea typeface="Calibri" panose="020F0502020204030204" pitchFamily="34" charset="0"/>
              <a:cs typeface="Guttman Hatzvi" panose="02010401010101010101" pitchFamily="2" charset="-79"/>
            </a:endParaRPr>
          </a:p>
          <a:p>
            <a:pPr marL="0" indent="0" rtl="1">
              <a:spcAft>
                <a:spcPts val="1000"/>
              </a:spcAft>
              <a:buNone/>
            </a:pPr>
            <a:r>
              <a:rPr lang="he-IL" sz="2000" u="sng" dirty="0">
                <a:solidFill>
                  <a:schemeClr val="tx1">
                    <a:lumMod val="85000"/>
                    <a:lumOff val="15000"/>
                  </a:schemeClr>
                </a:solidFill>
                <a:effectLst/>
                <a:latin typeface="Guttman Hatzvi" panose="02010401010101010101" pitchFamily="2" charset="-79"/>
                <a:ea typeface="Calibri" panose="020F0502020204030204" pitchFamily="34" charset="0"/>
                <a:cs typeface="Guttman Hatzvi" panose="02010401010101010101" pitchFamily="2" charset="-79"/>
              </a:rPr>
              <a:t>בסיס נתונים נוסף שיכיל את פרטי המנהל:</a:t>
            </a:r>
            <a:endParaRPr lang="en-US" sz="2000" u="sng" dirty="0">
              <a:solidFill>
                <a:schemeClr val="tx1">
                  <a:lumMod val="85000"/>
                  <a:lumOff val="15000"/>
                </a:schemeClr>
              </a:solidFill>
              <a:effectLst/>
              <a:latin typeface="Calibri" panose="020F0502020204030204" pitchFamily="34" charset="0"/>
              <a:ea typeface="Calibri" panose="020F0502020204030204" pitchFamily="34" charset="0"/>
              <a:cs typeface="Guttman Hatzvi" panose="02010401010101010101" pitchFamily="2" charset="-79"/>
            </a:endParaRPr>
          </a:p>
          <a:p>
            <a:pPr marL="342900" lvl="0" indent="-342900" rtl="1">
              <a:buFont typeface="Symbol" panose="05050102010706020507" pitchFamily="18" charset="2"/>
              <a:buChar char=""/>
            </a:pPr>
            <a:r>
              <a:rPr lang="he-IL" sz="2000" dirty="0">
                <a:solidFill>
                  <a:schemeClr val="tx1">
                    <a:lumMod val="85000"/>
                    <a:lumOff val="15000"/>
                  </a:schemeClr>
                </a:solidFill>
                <a:effectLst/>
                <a:latin typeface="Guttman Hatzvi" panose="02010401010101010101" pitchFamily="2" charset="-79"/>
                <a:ea typeface="Calibri" panose="020F0502020204030204" pitchFamily="34" charset="0"/>
                <a:cs typeface="Guttman Hatzvi" panose="02010401010101010101" pitchFamily="2" charset="-79"/>
              </a:rPr>
              <a:t>שם משתמש </a:t>
            </a:r>
            <a:endParaRPr lang="en-US" sz="2000" dirty="0">
              <a:solidFill>
                <a:schemeClr val="tx1">
                  <a:lumMod val="85000"/>
                  <a:lumOff val="15000"/>
                </a:schemeClr>
              </a:solidFill>
              <a:effectLst/>
              <a:latin typeface="Calibri" panose="020F0502020204030204" pitchFamily="34" charset="0"/>
              <a:ea typeface="Calibri" panose="020F0502020204030204" pitchFamily="34" charset="0"/>
              <a:cs typeface="Guttman Hatzvi" panose="02010401010101010101" pitchFamily="2" charset="-79"/>
            </a:endParaRPr>
          </a:p>
          <a:p>
            <a:pPr marL="342900" lvl="0" indent="-342900" rtl="1">
              <a:spcAft>
                <a:spcPts val="1000"/>
              </a:spcAft>
              <a:buFont typeface="Symbol" panose="05050102010706020507" pitchFamily="18" charset="2"/>
              <a:buChar char=""/>
            </a:pPr>
            <a:r>
              <a:rPr lang="he-IL" sz="2000" dirty="0">
                <a:solidFill>
                  <a:schemeClr val="tx1">
                    <a:lumMod val="85000"/>
                    <a:lumOff val="15000"/>
                  </a:schemeClr>
                </a:solidFill>
                <a:effectLst/>
                <a:latin typeface="Guttman Hatzvi" panose="02010401010101010101" pitchFamily="2" charset="-79"/>
                <a:ea typeface="Calibri" panose="020F0502020204030204" pitchFamily="34" charset="0"/>
                <a:cs typeface="Guttman Hatzvi" panose="02010401010101010101" pitchFamily="2" charset="-79"/>
              </a:rPr>
              <a:t>סיסמא </a:t>
            </a:r>
            <a:endParaRPr lang="en-US" sz="2000" dirty="0">
              <a:solidFill>
                <a:schemeClr val="tx1">
                  <a:lumMod val="85000"/>
                  <a:lumOff val="15000"/>
                </a:schemeClr>
              </a:solidFill>
              <a:effectLst/>
              <a:latin typeface="Calibri" panose="020F0502020204030204" pitchFamily="34" charset="0"/>
              <a:ea typeface="Calibri" panose="020F0502020204030204" pitchFamily="34" charset="0"/>
              <a:cs typeface="Guttman Hatzvi" panose="02010401010101010101" pitchFamily="2" charset="-79"/>
            </a:endParaRPr>
          </a:p>
          <a:p>
            <a:endParaRPr lang="he-IL" sz="1700" dirty="0">
              <a:solidFill>
                <a:schemeClr val="tx1">
                  <a:lumMod val="85000"/>
                  <a:lumOff val="15000"/>
                </a:schemeClr>
              </a:solidFill>
            </a:endParaRPr>
          </a:p>
        </p:txBody>
      </p:sp>
    </p:spTree>
    <p:extLst>
      <p:ext uri="{BB962C8B-B14F-4D97-AF65-F5344CB8AC3E}">
        <p14:creationId xmlns:p14="http://schemas.microsoft.com/office/powerpoint/2010/main" val="405179816"/>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כותרת 1">
            <a:extLst>
              <a:ext uri="{FF2B5EF4-FFF2-40B4-BE49-F238E27FC236}">
                <a16:creationId xmlns:a16="http://schemas.microsoft.com/office/drawing/2014/main" id="{BE10B4DB-BE01-4C43-B302-3083E78A54DD}"/>
              </a:ext>
            </a:extLst>
          </p:cNvPr>
          <p:cNvSpPr>
            <a:spLocks noGrp="1"/>
          </p:cNvSpPr>
          <p:nvPr>
            <p:ph type="title"/>
          </p:nvPr>
        </p:nvSpPr>
        <p:spPr>
          <a:xfrm>
            <a:off x="2400948" y="159210"/>
            <a:ext cx="7389797" cy="879016"/>
          </a:xfrm>
        </p:spPr>
        <p:txBody>
          <a:bodyPr vert="horz" lIns="91440" tIns="45720" rIns="91440" bIns="45720" rtlCol="0" anchor="b">
            <a:normAutofit/>
          </a:bodyPr>
          <a:lstStyle/>
          <a:p>
            <a:pPr algn="ctr" rtl="0"/>
            <a:r>
              <a:rPr lang="he-IL" sz="5200" dirty="0">
                <a:solidFill>
                  <a:schemeClr val="tx2"/>
                </a:solidFill>
                <a:latin typeface="Guttman Hatzvi" panose="02010401010101010101" pitchFamily="2" charset="-79"/>
                <a:cs typeface="Guttman Hatzvi" panose="02010401010101010101" pitchFamily="2" charset="-79"/>
              </a:rPr>
              <a:t>מסך התחברות </a:t>
            </a:r>
            <a:endParaRPr lang="en-US" sz="5200" kern="1200" dirty="0">
              <a:solidFill>
                <a:schemeClr val="tx2"/>
              </a:solidFill>
              <a:cs typeface="Guttman Hatzvi" panose="02010401010101010101" pitchFamily="2" charset="-79"/>
            </a:endParaRPr>
          </a:p>
        </p:txBody>
      </p:sp>
      <p:grpSp>
        <p:nvGrpSpPr>
          <p:cNvPr id="11" name="Group 10">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8" name="Freeform: Shape 17">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תמונה 3">
            <a:extLst>
              <a:ext uri="{FF2B5EF4-FFF2-40B4-BE49-F238E27FC236}">
                <a16:creationId xmlns:a16="http://schemas.microsoft.com/office/drawing/2014/main" id="{8A686831-4980-4AF6-8B7A-0178D5B1A752}"/>
              </a:ext>
            </a:extLst>
          </p:cNvPr>
          <p:cNvPicPr>
            <a:picLocks noChangeAspect="1"/>
          </p:cNvPicPr>
          <p:nvPr/>
        </p:nvPicPr>
        <p:blipFill rotWithShape="1">
          <a:blip r:embed="rId2"/>
          <a:srcRect l="18831" t="15139" r="18591" b="11389"/>
          <a:stretch/>
        </p:blipFill>
        <p:spPr>
          <a:xfrm>
            <a:off x="1381125" y="1428751"/>
            <a:ext cx="9477375" cy="5038724"/>
          </a:xfrm>
          <a:prstGeom prst="rect">
            <a:avLst/>
          </a:prstGeom>
        </p:spPr>
      </p:pic>
    </p:spTree>
    <p:extLst>
      <p:ext uri="{BB962C8B-B14F-4D97-AF65-F5344CB8AC3E}">
        <p14:creationId xmlns:p14="http://schemas.microsoft.com/office/powerpoint/2010/main" val="2000754161"/>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כותרת 1">
            <a:extLst>
              <a:ext uri="{FF2B5EF4-FFF2-40B4-BE49-F238E27FC236}">
                <a16:creationId xmlns:a16="http://schemas.microsoft.com/office/drawing/2014/main" id="{BE10B4DB-BE01-4C43-B302-3083E78A54DD}"/>
              </a:ext>
            </a:extLst>
          </p:cNvPr>
          <p:cNvSpPr>
            <a:spLocks noGrp="1"/>
          </p:cNvSpPr>
          <p:nvPr>
            <p:ph type="title"/>
          </p:nvPr>
        </p:nvSpPr>
        <p:spPr>
          <a:xfrm>
            <a:off x="2400948" y="159210"/>
            <a:ext cx="7389797" cy="879016"/>
          </a:xfrm>
        </p:spPr>
        <p:txBody>
          <a:bodyPr vert="horz" lIns="91440" tIns="45720" rIns="91440" bIns="45720" rtlCol="0" anchor="b">
            <a:normAutofit/>
          </a:bodyPr>
          <a:lstStyle/>
          <a:p>
            <a:pPr algn="ctr" rtl="0"/>
            <a:r>
              <a:rPr lang="he-IL" sz="5200" kern="1200" dirty="0">
                <a:solidFill>
                  <a:schemeClr val="tx2"/>
                </a:solidFill>
                <a:latin typeface="Guttman Hatzvi" panose="02010401010101010101" pitchFamily="2" charset="-79"/>
                <a:cs typeface="Guttman Hatzvi" panose="02010401010101010101" pitchFamily="2" charset="-79"/>
              </a:rPr>
              <a:t>דף </a:t>
            </a:r>
            <a:r>
              <a:rPr lang="he-IL" sz="5200" dirty="0">
                <a:solidFill>
                  <a:schemeClr val="tx2"/>
                </a:solidFill>
                <a:latin typeface="Guttman Hatzvi" panose="02010401010101010101" pitchFamily="2" charset="-79"/>
                <a:cs typeface="Guttman Hatzvi" panose="02010401010101010101" pitchFamily="2" charset="-79"/>
              </a:rPr>
              <a:t>משתמש</a:t>
            </a:r>
            <a:endParaRPr lang="en-US" sz="5200" kern="1200" dirty="0">
              <a:solidFill>
                <a:schemeClr val="tx2"/>
              </a:solidFill>
              <a:cs typeface="Guttman Hatzvi" panose="02010401010101010101" pitchFamily="2" charset="-79"/>
            </a:endParaRPr>
          </a:p>
        </p:txBody>
      </p:sp>
      <p:grpSp>
        <p:nvGrpSpPr>
          <p:cNvPr id="11" name="Group 10">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8" name="Freeform: Shape 17">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תמונה 4">
            <a:extLst>
              <a:ext uri="{FF2B5EF4-FFF2-40B4-BE49-F238E27FC236}">
                <a16:creationId xmlns:a16="http://schemas.microsoft.com/office/drawing/2014/main" id="{80F36691-797C-3DB5-192F-6E6B2D5E11C4}"/>
              </a:ext>
            </a:extLst>
          </p:cNvPr>
          <p:cNvPicPr>
            <a:picLocks noChangeAspect="1"/>
          </p:cNvPicPr>
          <p:nvPr/>
        </p:nvPicPr>
        <p:blipFill>
          <a:blip r:embed="rId2"/>
          <a:stretch>
            <a:fillRect/>
          </a:stretch>
        </p:blipFill>
        <p:spPr>
          <a:xfrm>
            <a:off x="789709" y="1354171"/>
            <a:ext cx="10191404" cy="4978681"/>
          </a:xfrm>
          <a:prstGeom prst="rect">
            <a:avLst/>
          </a:prstGeom>
        </p:spPr>
      </p:pic>
    </p:spTree>
    <p:extLst>
      <p:ext uri="{BB962C8B-B14F-4D97-AF65-F5344CB8AC3E}">
        <p14:creationId xmlns:p14="http://schemas.microsoft.com/office/powerpoint/2010/main" val="3500853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כותרת 1">
            <a:extLst>
              <a:ext uri="{FF2B5EF4-FFF2-40B4-BE49-F238E27FC236}">
                <a16:creationId xmlns:a16="http://schemas.microsoft.com/office/drawing/2014/main" id="{BE10B4DB-BE01-4C43-B302-3083E78A54DD}"/>
              </a:ext>
            </a:extLst>
          </p:cNvPr>
          <p:cNvSpPr>
            <a:spLocks noGrp="1"/>
          </p:cNvSpPr>
          <p:nvPr>
            <p:ph type="title"/>
          </p:nvPr>
        </p:nvSpPr>
        <p:spPr>
          <a:xfrm>
            <a:off x="2400948" y="159210"/>
            <a:ext cx="7389797" cy="879016"/>
          </a:xfrm>
        </p:spPr>
        <p:txBody>
          <a:bodyPr vert="horz" lIns="91440" tIns="45720" rIns="91440" bIns="45720" rtlCol="0" anchor="b">
            <a:normAutofit/>
          </a:bodyPr>
          <a:lstStyle/>
          <a:p>
            <a:pPr algn="ctr" rtl="0"/>
            <a:r>
              <a:rPr lang="he-IL" sz="5200" kern="1200" dirty="0">
                <a:solidFill>
                  <a:schemeClr val="tx2"/>
                </a:solidFill>
                <a:latin typeface="Guttman Hatzvi" panose="02010401010101010101" pitchFamily="2" charset="-79"/>
                <a:cs typeface="Guttman Hatzvi" panose="02010401010101010101" pitchFamily="2" charset="-79"/>
              </a:rPr>
              <a:t>דף מנהל</a:t>
            </a:r>
            <a:endParaRPr lang="en-US" sz="5200" kern="1200" dirty="0">
              <a:solidFill>
                <a:schemeClr val="tx2"/>
              </a:solidFill>
              <a:cs typeface="Guttman Hatzvi" panose="02010401010101010101" pitchFamily="2" charset="-79"/>
            </a:endParaRPr>
          </a:p>
        </p:txBody>
      </p:sp>
      <p:grpSp>
        <p:nvGrpSpPr>
          <p:cNvPr id="11" name="Group 10">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8" name="Freeform: Shape 17">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תמונה 2">
            <a:extLst>
              <a:ext uri="{FF2B5EF4-FFF2-40B4-BE49-F238E27FC236}">
                <a16:creationId xmlns:a16="http://schemas.microsoft.com/office/drawing/2014/main" id="{CB404981-CB62-401F-B321-B8CB303C8491}"/>
              </a:ext>
            </a:extLst>
          </p:cNvPr>
          <p:cNvPicPr>
            <a:picLocks noChangeAspect="1"/>
          </p:cNvPicPr>
          <p:nvPr/>
        </p:nvPicPr>
        <p:blipFill>
          <a:blip r:embed="rId2"/>
          <a:stretch>
            <a:fillRect/>
          </a:stretch>
        </p:blipFill>
        <p:spPr>
          <a:xfrm>
            <a:off x="1104195" y="1188944"/>
            <a:ext cx="9820980" cy="5383305"/>
          </a:xfrm>
          <a:prstGeom prst="rect">
            <a:avLst/>
          </a:prstGeom>
        </p:spPr>
      </p:pic>
    </p:spTree>
    <p:extLst>
      <p:ext uri="{BB962C8B-B14F-4D97-AF65-F5344CB8AC3E}">
        <p14:creationId xmlns:p14="http://schemas.microsoft.com/office/powerpoint/2010/main" val="3761430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כותרת 1">
            <a:extLst>
              <a:ext uri="{FF2B5EF4-FFF2-40B4-BE49-F238E27FC236}">
                <a16:creationId xmlns:a16="http://schemas.microsoft.com/office/drawing/2014/main" id="{BE10B4DB-BE01-4C43-B302-3083E78A54DD}"/>
              </a:ext>
            </a:extLst>
          </p:cNvPr>
          <p:cNvSpPr>
            <a:spLocks noGrp="1"/>
          </p:cNvSpPr>
          <p:nvPr>
            <p:ph type="title"/>
          </p:nvPr>
        </p:nvSpPr>
        <p:spPr>
          <a:xfrm>
            <a:off x="2400948" y="159210"/>
            <a:ext cx="7389797" cy="879016"/>
          </a:xfrm>
        </p:spPr>
        <p:txBody>
          <a:bodyPr vert="horz" lIns="91440" tIns="45720" rIns="91440" bIns="45720" rtlCol="0" anchor="b">
            <a:normAutofit/>
          </a:bodyPr>
          <a:lstStyle/>
          <a:p>
            <a:pPr algn="ctr" rtl="0"/>
            <a:r>
              <a:rPr lang="he-IL" sz="5200" dirty="0">
                <a:solidFill>
                  <a:schemeClr val="tx2"/>
                </a:solidFill>
                <a:latin typeface="Guttman Hatzvi" panose="02010401010101010101" pitchFamily="2" charset="-79"/>
                <a:cs typeface="Guttman Hatzvi" panose="02010401010101010101" pitchFamily="2" charset="-79"/>
              </a:rPr>
              <a:t>צילום מסך מהאתר</a:t>
            </a:r>
            <a:endParaRPr lang="en-US" sz="5200" kern="1200" dirty="0">
              <a:solidFill>
                <a:schemeClr val="tx2"/>
              </a:solidFill>
              <a:cs typeface="Guttman Hatzvi" panose="02010401010101010101" pitchFamily="2" charset="-79"/>
            </a:endParaRPr>
          </a:p>
        </p:txBody>
      </p:sp>
      <p:grpSp>
        <p:nvGrpSpPr>
          <p:cNvPr id="11" name="Group 10">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8" name="Freeform: Shape 17">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תמונה 3">
            <a:extLst>
              <a:ext uri="{FF2B5EF4-FFF2-40B4-BE49-F238E27FC236}">
                <a16:creationId xmlns:a16="http://schemas.microsoft.com/office/drawing/2014/main" id="{F6A99D0B-3995-4BA1-A00E-E3DDE9221CB8}"/>
              </a:ext>
            </a:extLst>
          </p:cNvPr>
          <p:cNvPicPr>
            <a:picLocks noChangeAspect="1"/>
          </p:cNvPicPr>
          <p:nvPr/>
        </p:nvPicPr>
        <p:blipFill>
          <a:blip r:embed="rId2"/>
          <a:stretch>
            <a:fillRect/>
          </a:stretch>
        </p:blipFill>
        <p:spPr>
          <a:xfrm>
            <a:off x="1864148" y="1320574"/>
            <a:ext cx="8463395" cy="5155895"/>
          </a:xfrm>
          <a:prstGeom prst="rect">
            <a:avLst/>
          </a:prstGeom>
        </p:spPr>
      </p:pic>
    </p:spTree>
    <p:extLst>
      <p:ext uri="{BB962C8B-B14F-4D97-AF65-F5344CB8AC3E}">
        <p14:creationId xmlns:p14="http://schemas.microsoft.com/office/powerpoint/2010/main" val="1493139267"/>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כותרת 1">
            <a:extLst>
              <a:ext uri="{FF2B5EF4-FFF2-40B4-BE49-F238E27FC236}">
                <a16:creationId xmlns:a16="http://schemas.microsoft.com/office/drawing/2014/main" id="{BE10B4DB-BE01-4C43-B302-3083E78A54DD}"/>
              </a:ext>
            </a:extLst>
          </p:cNvPr>
          <p:cNvSpPr>
            <a:spLocks noGrp="1"/>
          </p:cNvSpPr>
          <p:nvPr>
            <p:ph type="title"/>
          </p:nvPr>
        </p:nvSpPr>
        <p:spPr>
          <a:xfrm>
            <a:off x="2400948" y="159210"/>
            <a:ext cx="7389797" cy="879016"/>
          </a:xfrm>
        </p:spPr>
        <p:txBody>
          <a:bodyPr vert="horz" lIns="91440" tIns="45720" rIns="91440" bIns="45720" rtlCol="0" anchor="b">
            <a:normAutofit/>
          </a:bodyPr>
          <a:lstStyle/>
          <a:p>
            <a:pPr algn="ctr" rtl="0"/>
            <a:r>
              <a:rPr lang="he-IL" sz="5200" kern="1200" dirty="0">
                <a:solidFill>
                  <a:schemeClr val="tx2"/>
                </a:solidFill>
                <a:latin typeface="Guttman Hatzvi" panose="02010401010101010101" pitchFamily="2" charset="-79"/>
                <a:cs typeface="Guttman Hatzvi" panose="02010401010101010101" pitchFamily="2" charset="-79"/>
              </a:rPr>
              <a:t>קישור לסרטון</a:t>
            </a:r>
            <a:endParaRPr lang="en-US" sz="5200" kern="1200" dirty="0">
              <a:solidFill>
                <a:schemeClr val="tx2"/>
              </a:solidFill>
              <a:cs typeface="Guttman Hatzvi" panose="02010401010101010101" pitchFamily="2" charset="-79"/>
            </a:endParaRPr>
          </a:p>
        </p:txBody>
      </p:sp>
      <p:grpSp>
        <p:nvGrpSpPr>
          <p:cNvPr id="11" name="Group 10">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8" name="Freeform: Shape 17">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403454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7FEC177A-2CCD-BF27-7B24-7866026432DE}"/>
              </a:ext>
            </a:extLst>
          </p:cNvPr>
          <p:cNvPicPr>
            <a:picLocks noChangeAspect="1"/>
          </p:cNvPicPr>
          <p:nvPr/>
        </p:nvPicPr>
        <p:blipFill rotWithShape="1">
          <a:blip r:embed="rId2">
            <a:duotone>
              <a:schemeClr val="bg2">
                <a:shade val="45000"/>
                <a:satMod val="135000"/>
              </a:schemeClr>
              <a:prstClr val="white"/>
            </a:duotone>
          </a:blip>
          <a:srcRect t="15059" r="9091" b="8332"/>
          <a:stretch/>
        </p:blipFill>
        <p:spPr>
          <a:xfrm>
            <a:off x="20" y="10"/>
            <a:ext cx="12191981" cy="6857989"/>
          </a:xfrm>
          <a:prstGeom prst="rect">
            <a:avLst/>
          </a:prstGeom>
        </p:spPr>
      </p:pic>
      <p:sp>
        <p:nvSpPr>
          <p:cNvPr id="57" name="Rectangle 56">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806235A1-BE19-3E52-D8EE-0D8DF753445D}"/>
              </a:ext>
            </a:extLst>
          </p:cNvPr>
          <p:cNvSpPr>
            <a:spLocks noGrp="1"/>
          </p:cNvSpPr>
          <p:nvPr>
            <p:ph type="title"/>
          </p:nvPr>
        </p:nvSpPr>
        <p:spPr>
          <a:xfrm>
            <a:off x="838200" y="365125"/>
            <a:ext cx="10515600" cy="1325563"/>
          </a:xfrm>
        </p:spPr>
        <p:txBody>
          <a:bodyPr>
            <a:normAutofit/>
          </a:bodyPr>
          <a:lstStyle/>
          <a:p>
            <a:r>
              <a:rPr lang="he-IL" dirty="0">
                <a:latin typeface="Guttman Hatzvi" panose="02010401010101010101" pitchFamily="2" charset="-79"/>
                <a:cs typeface="Guttman Hatzvi" panose="02010401010101010101" pitchFamily="2" charset="-79"/>
              </a:rPr>
              <a:t>רקע הפרויקט</a:t>
            </a:r>
          </a:p>
        </p:txBody>
      </p:sp>
      <p:graphicFrame>
        <p:nvGraphicFramePr>
          <p:cNvPr id="5" name="מציין מיקום תוכן 2">
            <a:extLst>
              <a:ext uri="{FF2B5EF4-FFF2-40B4-BE49-F238E27FC236}">
                <a16:creationId xmlns:a16="http://schemas.microsoft.com/office/drawing/2014/main" id="{1CF22BD2-3A61-A0D6-5862-6B5B83D92CA7}"/>
              </a:ext>
            </a:extLst>
          </p:cNvPr>
          <p:cNvGraphicFramePr>
            <a:graphicFrameLocks noGrp="1"/>
          </p:cNvGraphicFramePr>
          <p:nvPr>
            <p:ph idx="1"/>
            <p:extLst>
              <p:ext uri="{D42A27DB-BD31-4B8C-83A1-F6EECF244321}">
                <p14:modId xmlns:p14="http://schemas.microsoft.com/office/powerpoint/2010/main" val="273290718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6548089"/>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4769FE-1656-422F-86E1-8C1B16C27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B249F6D-244F-494A-98B9-5CC7413C4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760" y="682754"/>
            <a:ext cx="5492493" cy="5492493"/>
          </a:xfrm>
          <a:custGeom>
            <a:avLst/>
            <a:gdLst>
              <a:gd name="connsiteX0" fmla="*/ 2746247 w 5492493"/>
              <a:gd name="connsiteY0" fmla="*/ 0 h 5492493"/>
              <a:gd name="connsiteX1" fmla="*/ 5492493 w 5492493"/>
              <a:gd name="connsiteY1" fmla="*/ 2746247 h 5492493"/>
              <a:gd name="connsiteX2" fmla="*/ 2746247 w 5492493"/>
              <a:gd name="connsiteY2" fmla="*/ 5492493 h 5492493"/>
              <a:gd name="connsiteX3" fmla="*/ 0 w 5492493"/>
              <a:gd name="connsiteY3" fmla="*/ 2746247 h 5492493"/>
              <a:gd name="connsiteX4" fmla="*/ 2746247 w 5492493"/>
              <a:gd name="connsiteY4" fmla="*/ 0 h 54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2493" h="5492493">
                <a:moveTo>
                  <a:pt x="2746247" y="0"/>
                </a:moveTo>
                <a:cubicBezTo>
                  <a:pt x="4262957" y="0"/>
                  <a:pt x="5492493" y="1229536"/>
                  <a:pt x="5492493" y="2746247"/>
                </a:cubicBezTo>
                <a:cubicBezTo>
                  <a:pt x="5492493" y="4262957"/>
                  <a:pt x="4262957" y="5492493"/>
                  <a:pt x="2746247" y="5492493"/>
                </a:cubicBezTo>
                <a:cubicBezTo>
                  <a:pt x="1229536" y="5492493"/>
                  <a:pt x="0" y="4262957"/>
                  <a:pt x="0" y="2746247"/>
                </a:cubicBezTo>
                <a:cubicBezTo>
                  <a:pt x="0" y="1229536"/>
                  <a:pt x="1229536" y="0"/>
                  <a:pt x="2746247" y="0"/>
                </a:cubicBezTo>
                <a:close/>
              </a:path>
            </a:pathLst>
          </a:cu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506C536E-6ECA-4211-AF8C-A2671C484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4260" y="5435945"/>
            <a:ext cx="435428" cy="435428"/>
          </a:xfrm>
          <a:prstGeom prst="ellipse">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EAA70EA-2201-4F5D-AF08-58CFF851C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011593" y="3567390"/>
            <a:ext cx="2311806" cy="2303982"/>
          </a:xfrm>
          <a:custGeom>
            <a:avLst/>
            <a:gdLst>
              <a:gd name="connsiteX0" fmla="*/ 0 w 3108399"/>
              <a:gd name="connsiteY0" fmla="*/ 0 h 3097879"/>
              <a:gd name="connsiteX1" fmla="*/ 159985 w 3108399"/>
              <a:gd name="connsiteY1" fmla="*/ 4045 h 3097879"/>
              <a:gd name="connsiteX2" fmla="*/ 3092907 w 3108399"/>
              <a:gd name="connsiteY2" fmla="*/ 2791087 h 3097879"/>
              <a:gd name="connsiteX3" fmla="*/ 3108399 w 3108399"/>
              <a:gd name="connsiteY3" fmla="*/ 3097879 h 3097879"/>
              <a:gd name="connsiteX4" fmla="*/ 2470733 w 3108399"/>
              <a:gd name="connsiteY4" fmla="*/ 3097879 h 3097879"/>
              <a:gd name="connsiteX5" fmla="*/ 2458534 w 3108399"/>
              <a:gd name="connsiteY5" fmla="*/ 2856285 h 3097879"/>
              <a:gd name="connsiteX6" fmla="*/ 252674 w 3108399"/>
              <a:gd name="connsiteY6" fmla="*/ 650424 h 3097879"/>
              <a:gd name="connsiteX7" fmla="*/ 0 w 3108399"/>
              <a:gd name="connsiteY7" fmla="*/ 637665 h 309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8399" h="3097879">
                <a:moveTo>
                  <a:pt x="0" y="0"/>
                </a:moveTo>
                <a:lnTo>
                  <a:pt x="159985" y="4045"/>
                </a:lnTo>
                <a:cubicBezTo>
                  <a:pt x="1696687" y="81941"/>
                  <a:pt x="2939004" y="1275632"/>
                  <a:pt x="3092907" y="2791087"/>
                </a:cubicBezTo>
                <a:lnTo>
                  <a:pt x="3108399" y="3097879"/>
                </a:lnTo>
                <a:lnTo>
                  <a:pt x="2470733" y="3097879"/>
                </a:lnTo>
                <a:lnTo>
                  <a:pt x="2458534" y="2856285"/>
                </a:lnTo>
                <a:cubicBezTo>
                  <a:pt x="2340416" y="1693197"/>
                  <a:pt x="1415762" y="768542"/>
                  <a:pt x="252674" y="650424"/>
                </a:cubicBezTo>
                <a:lnTo>
                  <a:pt x="0" y="637665"/>
                </a:ln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F1DC49BD-1A5C-2EDA-1A0C-D3BAA58E6D1A}"/>
              </a:ext>
            </a:extLst>
          </p:cNvPr>
          <p:cNvSpPr>
            <a:spLocks noGrp="1"/>
          </p:cNvSpPr>
          <p:nvPr>
            <p:ph type="title"/>
          </p:nvPr>
        </p:nvSpPr>
        <p:spPr>
          <a:xfrm>
            <a:off x="5984017" y="986627"/>
            <a:ext cx="4055899" cy="3995916"/>
          </a:xfrm>
        </p:spPr>
        <p:txBody>
          <a:bodyPr anchor="ctr">
            <a:normAutofit/>
          </a:bodyPr>
          <a:lstStyle/>
          <a:p>
            <a:r>
              <a:rPr lang="he-IL" dirty="0">
                <a:solidFill>
                  <a:schemeClr val="tx1">
                    <a:lumMod val="95000"/>
                    <a:lumOff val="5000"/>
                  </a:schemeClr>
                </a:solidFill>
              </a:rPr>
              <a:t>  </a:t>
            </a:r>
            <a:r>
              <a:rPr lang="he-IL" dirty="0">
                <a:solidFill>
                  <a:schemeClr val="tx1">
                    <a:lumMod val="95000"/>
                    <a:lumOff val="5000"/>
                  </a:schemeClr>
                </a:solidFill>
                <a:latin typeface="Guttman Hatzvi" panose="02010401010101010101" pitchFamily="2" charset="-79"/>
                <a:cs typeface="Guttman Hatzvi" panose="02010401010101010101" pitchFamily="2" charset="-79"/>
              </a:rPr>
              <a:t>מטרת הפרויקט</a:t>
            </a:r>
          </a:p>
        </p:txBody>
      </p:sp>
      <p:sp>
        <p:nvSpPr>
          <p:cNvPr id="3" name="מציין מיקום תוכן 2">
            <a:extLst>
              <a:ext uri="{FF2B5EF4-FFF2-40B4-BE49-F238E27FC236}">
                <a16:creationId xmlns:a16="http://schemas.microsoft.com/office/drawing/2014/main" id="{9188950D-6F72-4C75-9452-257B92EF7749}"/>
              </a:ext>
            </a:extLst>
          </p:cNvPr>
          <p:cNvSpPr>
            <a:spLocks noGrp="1"/>
          </p:cNvSpPr>
          <p:nvPr>
            <p:ph idx="1"/>
          </p:nvPr>
        </p:nvSpPr>
        <p:spPr>
          <a:xfrm>
            <a:off x="286118" y="1431043"/>
            <a:ext cx="5687737" cy="4744204"/>
          </a:xfrm>
        </p:spPr>
        <p:txBody>
          <a:bodyPr anchor="ctr">
            <a:normAutofit/>
          </a:bodyPr>
          <a:lstStyle/>
          <a:p>
            <a:pPr marL="0" indent="0" algn="ctr" rtl="1">
              <a:buNone/>
            </a:pPr>
            <a:r>
              <a:rPr lang="he-IL" sz="2000" dirty="0">
                <a:solidFill>
                  <a:schemeClr val="tx1">
                    <a:lumMod val="85000"/>
                    <a:lumOff val="15000"/>
                  </a:schemeClr>
                </a:solidFill>
                <a:effectLst/>
                <a:latin typeface="Guttman Hatzvi" panose="02010401010101010101" pitchFamily="2" charset="-79"/>
                <a:ea typeface="Calibri" panose="020F0502020204030204" pitchFamily="34" charset="0"/>
                <a:cs typeface="Guttman Hatzvi" panose="02010401010101010101" pitchFamily="2" charset="-79"/>
              </a:rPr>
              <a:t>יצירת דף </a:t>
            </a:r>
            <a:r>
              <a:rPr lang="en-AU" sz="2000" dirty="0">
                <a:solidFill>
                  <a:schemeClr val="tx1">
                    <a:lumMod val="85000"/>
                    <a:lumOff val="15000"/>
                  </a:schemeClr>
                </a:solidFill>
                <a:effectLst/>
                <a:latin typeface="Calibri" panose="020F0502020204030204" pitchFamily="34" charset="0"/>
                <a:ea typeface="Calibri" panose="020F0502020204030204" pitchFamily="34" charset="0"/>
                <a:cs typeface="Guttman Hatzvi" panose="02010401010101010101" pitchFamily="2" charset="-79"/>
              </a:rPr>
              <a:t>W</a:t>
            </a:r>
            <a:r>
              <a:rPr lang="en-US" sz="2000" dirty="0">
                <a:solidFill>
                  <a:schemeClr val="tx1">
                    <a:lumMod val="85000"/>
                    <a:lumOff val="15000"/>
                  </a:schemeClr>
                </a:solidFill>
                <a:effectLst/>
                <a:latin typeface="Calibri" panose="020F0502020204030204" pitchFamily="34" charset="0"/>
                <a:ea typeface="Calibri" panose="020F0502020204030204" pitchFamily="34" charset="0"/>
                <a:cs typeface="Guttman Hatzvi" panose="02010401010101010101" pitchFamily="2" charset="-79"/>
              </a:rPr>
              <a:t>eb</a:t>
            </a:r>
            <a:r>
              <a:rPr lang="he-IL" sz="2000" dirty="0">
                <a:solidFill>
                  <a:schemeClr val="tx1">
                    <a:lumMod val="85000"/>
                    <a:lumOff val="15000"/>
                  </a:schemeClr>
                </a:solidFill>
                <a:effectLst/>
                <a:latin typeface="Guttman Hatzvi" panose="02010401010101010101" pitchFamily="2" charset="-79"/>
                <a:ea typeface="Calibri" panose="020F0502020204030204" pitchFamily="34" charset="0"/>
                <a:cs typeface="Guttman Hatzvi" panose="02010401010101010101" pitchFamily="2" charset="-79"/>
              </a:rPr>
              <a:t> דינאמי, המציג למשתמש פיתוח יישום מבוסס רכיב גאוגרפי המאפשר למשתמשים לחפש תחנות חירום סמוך למיקומם.</a:t>
            </a:r>
            <a:endParaRPr lang="en-US" sz="2000" dirty="0">
              <a:solidFill>
                <a:schemeClr val="tx1">
                  <a:lumMod val="85000"/>
                  <a:lumOff val="15000"/>
                </a:schemeClr>
              </a:solidFill>
              <a:effectLst/>
              <a:latin typeface="Calibri" panose="020F0502020204030204" pitchFamily="34" charset="0"/>
              <a:ea typeface="Calibri" panose="020F0502020204030204" pitchFamily="34" charset="0"/>
              <a:cs typeface="Guttman Hatzvi" panose="02010401010101010101" pitchFamily="2" charset="-79"/>
            </a:endParaRPr>
          </a:p>
          <a:p>
            <a:pPr marL="0" indent="0" algn="ctr" rtl="1">
              <a:spcAft>
                <a:spcPts val="1000"/>
              </a:spcAft>
              <a:buNone/>
            </a:pPr>
            <a:r>
              <a:rPr lang="he-IL" sz="2000" dirty="0">
                <a:solidFill>
                  <a:schemeClr val="tx1">
                    <a:lumMod val="85000"/>
                    <a:lumOff val="15000"/>
                  </a:schemeClr>
                </a:solidFill>
                <a:effectLst/>
                <a:latin typeface="Guttman Hatzvi" panose="02010401010101010101" pitchFamily="2" charset="-79"/>
                <a:ea typeface="Calibri" panose="020F0502020204030204" pitchFamily="34" charset="0"/>
                <a:cs typeface="Guttman Hatzvi" panose="02010401010101010101" pitchFamily="2" charset="-79"/>
              </a:rPr>
              <a:t>בעזרת היישום, המשתמש יכול לקבל מידע אודות התחנה המבוקשת (מד"א, משטרה, כיבוי והצלה), כגון: טלפון כתובת שעות פעילות.</a:t>
            </a:r>
            <a:endParaRPr lang="en-US" sz="2000" dirty="0">
              <a:solidFill>
                <a:schemeClr val="tx1">
                  <a:lumMod val="85000"/>
                  <a:lumOff val="15000"/>
                </a:schemeClr>
              </a:solidFill>
              <a:effectLst/>
              <a:latin typeface="Calibri" panose="020F0502020204030204" pitchFamily="34" charset="0"/>
              <a:ea typeface="Calibri" panose="020F0502020204030204" pitchFamily="34" charset="0"/>
              <a:cs typeface="Guttman Hatzvi" panose="02010401010101010101" pitchFamily="2" charset="-79"/>
            </a:endParaRPr>
          </a:p>
          <a:p>
            <a:endParaRPr lang="he-IL" sz="1800" dirty="0">
              <a:solidFill>
                <a:schemeClr val="tx1">
                  <a:lumMod val="85000"/>
                  <a:lumOff val="15000"/>
                </a:schemeClr>
              </a:solidFill>
            </a:endParaRPr>
          </a:p>
        </p:txBody>
      </p:sp>
    </p:spTree>
    <p:extLst>
      <p:ext uri="{BB962C8B-B14F-4D97-AF65-F5344CB8AC3E}">
        <p14:creationId xmlns:p14="http://schemas.microsoft.com/office/powerpoint/2010/main" val="1870596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1D6FC96-B82F-28D6-A258-C89B8907E706}"/>
              </a:ext>
            </a:extLst>
          </p:cNvPr>
          <p:cNvPicPr>
            <a:picLocks noChangeAspect="1"/>
          </p:cNvPicPr>
          <p:nvPr/>
        </p:nvPicPr>
        <p:blipFill rotWithShape="1">
          <a:blip r:embed="rId2">
            <a:duotone>
              <a:schemeClr val="bg2">
                <a:shade val="45000"/>
                <a:satMod val="135000"/>
              </a:schemeClr>
              <a:prstClr val="white"/>
            </a:duotone>
          </a:blip>
          <a:srcRect t="2671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23BE7C82-0636-48CC-AA2A-548505A8871B}"/>
              </a:ext>
            </a:extLst>
          </p:cNvPr>
          <p:cNvSpPr>
            <a:spLocks noGrp="1"/>
          </p:cNvSpPr>
          <p:nvPr>
            <p:ph type="title"/>
          </p:nvPr>
        </p:nvSpPr>
        <p:spPr>
          <a:xfrm>
            <a:off x="838200" y="365125"/>
            <a:ext cx="10515600" cy="1325563"/>
          </a:xfrm>
        </p:spPr>
        <p:txBody>
          <a:bodyPr>
            <a:normAutofit/>
          </a:bodyPr>
          <a:lstStyle/>
          <a:p>
            <a:r>
              <a:rPr lang="he-IL" dirty="0">
                <a:latin typeface="Guttman Hatzvi" panose="02010401010101010101" pitchFamily="2" charset="-79"/>
                <a:cs typeface="Guttman Hatzvi" panose="02010401010101010101" pitchFamily="2" charset="-79"/>
              </a:rPr>
              <a:t>אמצעים להשגת המטרה</a:t>
            </a:r>
          </a:p>
        </p:txBody>
      </p:sp>
      <p:graphicFrame>
        <p:nvGraphicFramePr>
          <p:cNvPr id="5" name="מציין מיקום תוכן 2">
            <a:extLst>
              <a:ext uri="{FF2B5EF4-FFF2-40B4-BE49-F238E27FC236}">
                <a16:creationId xmlns:a16="http://schemas.microsoft.com/office/drawing/2014/main" id="{4B176907-A497-1395-5378-C8CDB58A660F}"/>
              </a:ext>
            </a:extLst>
          </p:cNvPr>
          <p:cNvGraphicFramePr>
            <a:graphicFrameLocks noGrp="1"/>
          </p:cNvGraphicFramePr>
          <p:nvPr>
            <p:ph idx="1"/>
            <p:extLst>
              <p:ext uri="{D42A27DB-BD31-4B8C-83A1-F6EECF244321}">
                <p14:modId xmlns:p14="http://schemas.microsoft.com/office/powerpoint/2010/main" val="78045265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72744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4769FE-1656-422F-86E1-8C1B16C27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B249F6D-244F-494A-98B9-5CC7413C4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760" y="682754"/>
            <a:ext cx="5492493" cy="5492493"/>
          </a:xfrm>
          <a:custGeom>
            <a:avLst/>
            <a:gdLst>
              <a:gd name="connsiteX0" fmla="*/ 2746247 w 5492493"/>
              <a:gd name="connsiteY0" fmla="*/ 0 h 5492493"/>
              <a:gd name="connsiteX1" fmla="*/ 5492493 w 5492493"/>
              <a:gd name="connsiteY1" fmla="*/ 2746247 h 5492493"/>
              <a:gd name="connsiteX2" fmla="*/ 2746247 w 5492493"/>
              <a:gd name="connsiteY2" fmla="*/ 5492493 h 5492493"/>
              <a:gd name="connsiteX3" fmla="*/ 0 w 5492493"/>
              <a:gd name="connsiteY3" fmla="*/ 2746247 h 5492493"/>
              <a:gd name="connsiteX4" fmla="*/ 2746247 w 5492493"/>
              <a:gd name="connsiteY4" fmla="*/ 0 h 54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2493" h="5492493">
                <a:moveTo>
                  <a:pt x="2746247" y="0"/>
                </a:moveTo>
                <a:cubicBezTo>
                  <a:pt x="4262957" y="0"/>
                  <a:pt x="5492493" y="1229536"/>
                  <a:pt x="5492493" y="2746247"/>
                </a:cubicBezTo>
                <a:cubicBezTo>
                  <a:pt x="5492493" y="4262957"/>
                  <a:pt x="4262957" y="5492493"/>
                  <a:pt x="2746247" y="5492493"/>
                </a:cubicBezTo>
                <a:cubicBezTo>
                  <a:pt x="1229536" y="5492493"/>
                  <a:pt x="0" y="4262957"/>
                  <a:pt x="0" y="2746247"/>
                </a:cubicBezTo>
                <a:cubicBezTo>
                  <a:pt x="0" y="1229536"/>
                  <a:pt x="1229536" y="0"/>
                  <a:pt x="2746247" y="0"/>
                </a:cubicBezTo>
                <a:close/>
              </a:path>
            </a:pathLst>
          </a:cu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506C536E-6ECA-4211-AF8C-A2671C484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4260" y="5435945"/>
            <a:ext cx="435428" cy="435428"/>
          </a:xfrm>
          <a:prstGeom prst="ellipse">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EAA70EA-2201-4F5D-AF08-58CFF851C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011593" y="3567390"/>
            <a:ext cx="2311806" cy="2303982"/>
          </a:xfrm>
          <a:custGeom>
            <a:avLst/>
            <a:gdLst>
              <a:gd name="connsiteX0" fmla="*/ 0 w 3108399"/>
              <a:gd name="connsiteY0" fmla="*/ 0 h 3097879"/>
              <a:gd name="connsiteX1" fmla="*/ 159985 w 3108399"/>
              <a:gd name="connsiteY1" fmla="*/ 4045 h 3097879"/>
              <a:gd name="connsiteX2" fmla="*/ 3092907 w 3108399"/>
              <a:gd name="connsiteY2" fmla="*/ 2791087 h 3097879"/>
              <a:gd name="connsiteX3" fmla="*/ 3108399 w 3108399"/>
              <a:gd name="connsiteY3" fmla="*/ 3097879 h 3097879"/>
              <a:gd name="connsiteX4" fmla="*/ 2470733 w 3108399"/>
              <a:gd name="connsiteY4" fmla="*/ 3097879 h 3097879"/>
              <a:gd name="connsiteX5" fmla="*/ 2458534 w 3108399"/>
              <a:gd name="connsiteY5" fmla="*/ 2856285 h 3097879"/>
              <a:gd name="connsiteX6" fmla="*/ 252674 w 3108399"/>
              <a:gd name="connsiteY6" fmla="*/ 650424 h 3097879"/>
              <a:gd name="connsiteX7" fmla="*/ 0 w 3108399"/>
              <a:gd name="connsiteY7" fmla="*/ 637665 h 309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8399" h="3097879">
                <a:moveTo>
                  <a:pt x="0" y="0"/>
                </a:moveTo>
                <a:lnTo>
                  <a:pt x="159985" y="4045"/>
                </a:lnTo>
                <a:cubicBezTo>
                  <a:pt x="1696687" y="81941"/>
                  <a:pt x="2939004" y="1275632"/>
                  <a:pt x="3092907" y="2791087"/>
                </a:cubicBezTo>
                <a:lnTo>
                  <a:pt x="3108399" y="3097879"/>
                </a:lnTo>
                <a:lnTo>
                  <a:pt x="2470733" y="3097879"/>
                </a:lnTo>
                <a:lnTo>
                  <a:pt x="2458534" y="2856285"/>
                </a:lnTo>
                <a:cubicBezTo>
                  <a:pt x="2340416" y="1693197"/>
                  <a:pt x="1415762" y="768542"/>
                  <a:pt x="252674" y="650424"/>
                </a:cubicBezTo>
                <a:lnTo>
                  <a:pt x="0" y="637665"/>
                </a:ln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כותרת 1">
            <a:extLst>
              <a:ext uri="{FF2B5EF4-FFF2-40B4-BE49-F238E27FC236}">
                <a16:creationId xmlns:a16="http://schemas.microsoft.com/office/drawing/2014/main" id="{F99075F4-4DFD-7A28-DA35-20C7E280345E}"/>
              </a:ext>
            </a:extLst>
          </p:cNvPr>
          <p:cNvSpPr>
            <a:spLocks noGrp="1"/>
          </p:cNvSpPr>
          <p:nvPr>
            <p:ph type="title"/>
          </p:nvPr>
        </p:nvSpPr>
        <p:spPr>
          <a:xfrm>
            <a:off x="6632402" y="1098652"/>
            <a:ext cx="4474572" cy="3995916"/>
          </a:xfrm>
        </p:spPr>
        <p:txBody>
          <a:bodyPr anchor="ctr">
            <a:normAutofit/>
          </a:bodyPr>
          <a:lstStyle/>
          <a:p>
            <a:r>
              <a:rPr lang="he-IL" sz="4000" dirty="0">
                <a:solidFill>
                  <a:schemeClr val="tx1">
                    <a:lumMod val="95000"/>
                    <a:lumOff val="5000"/>
                  </a:schemeClr>
                </a:solidFill>
                <a:latin typeface="Guttman Hatzvi" panose="02010401010101010101" pitchFamily="2" charset="-79"/>
                <a:cs typeface="Guttman Hatzvi" panose="02010401010101010101" pitchFamily="2" charset="-79"/>
              </a:rPr>
              <a:t>  תיאור המערכת</a:t>
            </a:r>
          </a:p>
        </p:txBody>
      </p:sp>
      <p:sp>
        <p:nvSpPr>
          <p:cNvPr id="3" name="מציין מיקום תוכן 2">
            <a:extLst>
              <a:ext uri="{FF2B5EF4-FFF2-40B4-BE49-F238E27FC236}">
                <a16:creationId xmlns:a16="http://schemas.microsoft.com/office/drawing/2014/main" id="{86806D77-7659-D9F2-381F-E26F876E91B5}"/>
              </a:ext>
            </a:extLst>
          </p:cNvPr>
          <p:cNvSpPr>
            <a:spLocks noGrp="1"/>
          </p:cNvSpPr>
          <p:nvPr>
            <p:ph idx="1"/>
          </p:nvPr>
        </p:nvSpPr>
        <p:spPr>
          <a:xfrm>
            <a:off x="217586" y="1056898"/>
            <a:ext cx="5035759" cy="4744204"/>
          </a:xfrm>
        </p:spPr>
        <p:txBody>
          <a:bodyPr anchor="ctr">
            <a:normAutofit/>
          </a:bodyPr>
          <a:lstStyle/>
          <a:p>
            <a:pPr marL="0" indent="0">
              <a:buNone/>
            </a:pPr>
            <a:r>
              <a:rPr lang="he-IL" sz="2000" u="sng" dirty="0">
                <a:solidFill>
                  <a:schemeClr val="tx1">
                    <a:lumMod val="85000"/>
                    <a:lumOff val="15000"/>
                  </a:schemeClr>
                </a:solidFill>
                <a:latin typeface="Guttman Hatzvi" panose="02010401010101010101" pitchFamily="2" charset="-79"/>
                <a:cs typeface="Guttman Hatzvi" panose="02010401010101010101" pitchFamily="2" charset="-79"/>
              </a:rPr>
              <a:t>אופי היישום: </a:t>
            </a:r>
          </a:p>
          <a:p>
            <a:pPr marL="0" indent="0">
              <a:buNone/>
            </a:pPr>
            <a:endParaRPr lang="he-IL" sz="2000" u="sng" dirty="0">
              <a:solidFill>
                <a:schemeClr val="tx1">
                  <a:lumMod val="85000"/>
                  <a:lumOff val="15000"/>
                </a:schemeClr>
              </a:solidFill>
              <a:latin typeface="Guttman Hatzvi" panose="02010401010101010101" pitchFamily="2" charset="-79"/>
              <a:cs typeface="Guttman Hatzvi" panose="02010401010101010101" pitchFamily="2" charset="-79"/>
            </a:endParaRPr>
          </a:p>
          <a:p>
            <a:pPr marL="1143000" lvl="2" indent="-228600" rtl="1">
              <a:buFont typeface="Symbol" panose="05050102010706020507" pitchFamily="18" charset="2"/>
              <a:buChar char=""/>
            </a:pPr>
            <a:r>
              <a:rPr lang="he-IL" dirty="0">
                <a:solidFill>
                  <a:schemeClr val="tx1">
                    <a:lumMod val="85000"/>
                    <a:lumOff val="15000"/>
                  </a:schemeClr>
                </a:solidFill>
                <a:effectLst/>
                <a:latin typeface="Guttman Hatzvi" panose="02010401010101010101" pitchFamily="2" charset="-79"/>
                <a:ea typeface="Calibri" panose="020F0502020204030204" pitchFamily="34" charset="0"/>
                <a:cs typeface="Guttman Hatzvi" panose="02010401010101010101" pitchFamily="2" charset="-79"/>
              </a:rPr>
              <a:t>היישום יפותח כ</a:t>
            </a:r>
            <a:r>
              <a:rPr lang="en-AU" dirty="0">
                <a:solidFill>
                  <a:schemeClr val="tx1">
                    <a:lumMod val="85000"/>
                    <a:lumOff val="15000"/>
                  </a:schemeClr>
                </a:solidFill>
                <a:effectLst/>
                <a:latin typeface="Calibri" panose="020F0502020204030204" pitchFamily="34" charset="0"/>
                <a:ea typeface="Calibri" panose="020F0502020204030204" pitchFamily="34" charset="0"/>
                <a:cs typeface="Guttman Hatzvi" panose="02010401010101010101" pitchFamily="2" charset="-79"/>
              </a:rPr>
              <a:t>SPA </a:t>
            </a:r>
            <a:r>
              <a:rPr lang="he-IL" dirty="0">
                <a:solidFill>
                  <a:schemeClr val="tx1">
                    <a:lumMod val="85000"/>
                    <a:lumOff val="15000"/>
                  </a:schemeClr>
                </a:solidFill>
                <a:effectLst/>
                <a:latin typeface="Guttman Hatzvi" panose="02010401010101010101" pitchFamily="2" charset="-79"/>
                <a:ea typeface="Calibri" panose="020F0502020204030204" pitchFamily="34" charset="0"/>
                <a:cs typeface="Guttman Hatzvi" panose="02010401010101010101" pitchFamily="2" charset="-79"/>
              </a:rPr>
              <a:t> בעזרת </a:t>
            </a:r>
            <a:r>
              <a:rPr lang="en-US" dirty="0">
                <a:solidFill>
                  <a:schemeClr val="tx1">
                    <a:lumMod val="85000"/>
                    <a:lumOff val="15000"/>
                  </a:schemeClr>
                </a:solidFill>
                <a:effectLst/>
                <a:ea typeface="Calibri" panose="020F0502020204030204" pitchFamily="34" charset="0"/>
                <a:cs typeface="Guttman Hatzvi" panose="02010401010101010101" pitchFamily="2" charset="-79"/>
              </a:rPr>
              <a:t>HTML, CSS, JS</a:t>
            </a:r>
            <a:r>
              <a:rPr lang="he-IL" dirty="0">
                <a:solidFill>
                  <a:schemeClr val="tx1">
                    <a:lumMod val="85000"/>
                    <a:lumOff val="15000"/>
                  </a:schemeClr>
                </a:solidFill>
                <a:effectLst/>
                <a:ea typeface="Calibri" panose="020F0502020204030204" pitchFamily="34" charset="0"/>
                <a:cs typeface="Guttman Hatzvi" panose="02010401010101010101" pitchFamily="2" charset="-79"/>
              </a:rPr>
              <a:t>. </a:t>
            </a:r>
            <a:endParaRPr lang="en-US" dirty="0">
              <a:solidFill>
                <a:schemeClr val="tx1">
                  <a:lumMod val="85000"/>
                  <a:lumOff val="15000"/>
                </a:schemeClr>
              </a:solidFill>
              <a:effectLst/>
              <a:ea typeface="Calibri" panose="020F0502020204030204" pitchFamily="34" charset="0"/>
              <a:cs typeface="Guttman Hatzvi" panose="02010401010101010101" pitchFamily="2" charset="-79"/>
            </a:endParaRPr>
          </a:p>
          <a:p>
            <a:pPr marL="1143000" lvl="2" indent="-228600" rtl="1">
              <a:spcAft>
                <a:spcPts val="1000"/>
              </a:spcAft>
              <a:buFont typeface="Symbol" panose="05050102010706020507" pitchFamily="18" charset="2"/>
              <a:buChar char=""/>
            </a:pPr>
            <a:r>
              <a:rPr lang="he-IL" dirty="0">
                <a:solidFill>
                  <a:schemeClr val="tx1">
                    <a:lumMod val="85000"/>
                    <a:lumOff val="15000"/>
                  </a:schemeClr>
                </a:solidFill>
                <a:effectLst/>
                <a:latin typeface="Guttman Hatzvi" panose="02010401010101010101" pitchFamily="2" charset="-79"/>
                <a:ea typeface="Calibri" panose="020F0502020204030204" pitchFamily="34" charset="0"/>
                <a:cs typeface="Guttman Hatzvi" panose="02010401010101010101" pitchFamily="2" charset="-79"/>
              </a:rPr>
              <a:t>רכיב גיאוגרפי – נתונים מ-</a:t>
            </a:r>
            <a:r>
              <a:rPr lang="en-US" dirty="0">
                <a:solidFill>
                  <a:schemeClr val="tx1">
                    <a:lumMod val="85000"/>
                    <a:lumOff val="15000"/>
                  </a:schemeClr>
                </a:solidFill>
                <a:effectLst/>
                <a:latin typeface="Calibri" panose="020F0502020204030204" pitchFamily="34" charset="0"/>
                <a:ea typeface="Calibri" panose="020F0502020204030204" pitchFamily="34" charset="0"/>
                <a:cs typeface="Guttman Hatzvi" panose="02010401010101010101" pitchFamily="2" charset="-79"/>
              </a:rPr>
              <a:t>Govmap</a:t>
            </a:r>
          </a:p>
          <a:p>
            <a:pPr marL="1143000" lvl="2" indent="-228600" rtl="1">
              <a:spcAft>
                <a:spcPts val="1000"/>
              </a:spcAft>
              <a:buFont typeface="Symbol" panose="05050102010706020507" pitchFamily="18" charset="2"/>
              <a:buChar char=""/>
            </a:pPr>
            <a:r>
              <a:rPr lang="he-IL" dirty="0">
                <a:solidFill>
                  <a:schemeClr val="tx1">
                    <a:lumMod val="85000"/>
                    <a:lumOff val="15000"/>
                  </a:schemeClr>
                </a:solidFill>
                <a:latin typeface="Guttman Hatzvi" panose="02010401010101010101" pitchFamily="2" charset="-79"/>
                <a:cs typeface="Guttman Hatzvi" panose="02010401010101010101" pitchFamily="2" charset="-79"/>
              </a:rPr>
              <a:t>בסיס נתונים – </a:t>
            </a:r>
            <a:r>
              <a:rPr lang="en-US" dirty="0">
                <a:solidFill>
                  <a:schemeClr val="tx1">
                    <a:lumMod val="85000"/>
                    <a:lumOff val="15000"/>
                  </a:schemeClr>
                </a:solidFill>
                <a:latin typeface="Calibri" panose="020F0502020204030204" pitchFamily="34" charset="0"/>
                <a:cs typeface="Guttman Hatzvi" panose="02010401010101010101" pitchFamily="2" charset="-79"/>
              </a:rPr>
              <a:t>PostgreSQL </a:t>
            </a:r>
            <a:endParaRPr lang="he-IL" dirty="0">
              <a:solidFill>
                <a:schemeClr val="tx1">
                  <a:lumMod val="85000"/>
                  <a:lumOff val="15000"/>
                </a:schemeClr>
              </a:solidFill>
              <a:latin typeface="Guttman Hatzvi" panose="02010401010101010101" pitchFamily="2" charset="-79"/>
              <a:cs typeface="Guttman Hatzvi" panose="02010401010101010101" pitchFamily="2" charset="-79"/>
            </a:endParaRPr>
          </a:p>
        </p:txBody>
      </p:sp>
    </p:spTree>
    <p:extLst>
      <p:ext uri="{BB962C8B-B14F-4D97-AF65-F5344CB8AC3E}">
        <p14:creationId xmlns:p14="http://schemas.microsoft.com/office/powerpoint/2010/main" val="3145211257"/>
      </p:ext>
    </p:extLst>
  </p:cSld>
  <p:clrMapOvr>
    <a:masterClrMapping/>
  </p:clrMapOvr>
  <p:transition spd="slow">
    <p:cover dir="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4769FE-1656-422F-86E1-8C1B16C27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B249F6D-244F-494A-98B9-5CC7413C4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760" y="682754"/>
            <a:ext cx="5492493" cy="5492493"/>
          </a:xfrm>
          <a:custGeom>
            <a:avLst/>
            <a:gdLst>
              <a:gd name="connsiteX0" fmla="*/ 2746247 w 5492493"/>
              <a:gd name="connsiteY0" fmla="*/ 0 h 5492493"/>
              <a:gd name="connsiteX1" fmla="*/ 5492493 w 5492493"/>
              <a:gd name="connsiteY1" fmla="*/ 2746247 h 5492493"/>
              <a:gd name="connsiteX2" fmla="*/ 2746247 w 5492493"/>
              <a:gd name="connsiteY2" fmla="*/ 5492493 h 5492493"/>
              <a:gd name="connsiteX3" fmla="*/ 0 w 5492493"/>
              <a:gd name="connsiteY3" fmla="*/ 2746247 h 5492493"/>
              <a:gd name="connsiteX4" fmla="*/ 2746247 w 5492493"/>
              <a:gd name="connsiteY4" fmla="*/ 0 h 54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2493" h="5492493">
                <a:moveTo>
                  <a:pt x="2746247" y="0"/>
                </a:moveTo>
                <a:cubicBezTo>
                  <a:pt x="4262957" y="0"/>
                  <a:pt x="5492493" y="1229536"/>
                  <a:pt x="5492493" y="2746247"/>
                </a:cubicBezTo>
                <a:cubicBezTo>
                  <a:pt x="5492493" y="4262957"/>
                  <a:pt x="4262957" y="5492493"/>
                  <a:pt x="2746247" y="5492493"/>
                </a:cubicBezTo>
                <a:cubicBezTo>
                  <a:pt x="1229536" y="5492493"/>
                  <a:pt x="0" y="4262957"/>
                  <a:pt x="0" y="2746247"/>
                </a:cubicBezTo>
                <a:cubicBezTo>
                  <a:pt x="0" y="1229536"/>
                  <a:pt x="1229536" y="0"/>
                  <a:pt x="2746247" y="0"/>
                </a:cubicBezTo>
                <a:close/>
              </a:path>
            </a:pathLst>
          </a:cu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506C536E-6ECA-4211-AF8C-A2671C484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4260" y="5435945"/>
            <a:ext cx="435428" cy="435428"/>
          </a:xfrm>
          <a:prstGeom prst="ellipse">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EAA70EA-2201-4F5D-AF08-58CFF851C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011593" y="3567390"/>
            <a:ext cx="2311806" cy="2303982"/>
          </a:xfrm>
          <a:custGeom>
            <a:avLst/>
            <a:gdLst>
              <a:gd name="connsiteX0" fmla="*/ 0 w 3108399"/>
              <a:gd name="connsiteY0" fmla="*/ 0 h 3097879"/>
              <a:gd name="connsiteX1" fmla="*/ 159985 w 3108399"/>
              <a:gd name="connsiteY1" fmla="*/ 4045 h 3097879"/>
              <a:gd name="connsiteX2" fmla="*/ 3092907 w 3108399"/>
              <a:gd name="connsiteY2" fmla="*/ 2791087 h 3097879"/>
              <a:gd name="connsiteX3" fmla="*/ 3108399 w 3108399"/>
              <a:gd name="connsiteY3" fmla="*/ 3097879 h 3097879"/>
              <a:gd name="connsiteX4" fmla="*/ 2470733 w 3108399"/>
              <a:gd name="connsiteY4" fmla="*/ 3097879 h 3097879"/>
              <a:gd name="connsiteX5" fmla="*/ 2458534 w 3108399"/>
              <a:gd name="connsiteY5" fmla="*/ 2856285 h 3097879"/>
              <a:gd name="connsiteX6" fmla="*/ 252674 w 3108399"/>
              <a:gd name="connsiteY6" fmla="*/ 650424 h 3097879"/>
              <a:gd name="connsiteX7" fmla="*/ 0 w 3108399"/>
              <a:gd name="connsiteY7" fmla="*/ 637665 h 309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8399" h="3097879">
                <a:moveTo>
                  <a:pt x="0" y="0"/>
                </a:moveTo>
                <a:lnTo>
                  <a:pt x="159985" y="4045"/>
                </a:lnTo>
                <a:cubicBezTo>
                  <a:pt x="1696687" y="81941"/>
                  <a:pt x="2939004" y="1275632"/>
                  <a:pt x="3092907" y="2791087"/>
                </a:cubicBezTo>
                <a:lnTo>
                  <a:pt x="3108399" y="3097879"/>
                </a:lnTo>
                <a:lnTo>
                  <a:pt x="2470733" y="3097879"/>
                </a:lnTo>
                <a:lnTo>
                  <a:pt x="2458534" y="2856285"/>
                </a:lnTo>
                <a:cubicBezTo>
                  <a:pt x="2340416" y="1693197"/>
                  <a:pt x="1415762" y="768542"/>
                  <a:pt x="252674" y="650424"/>
                </a:cubicBezTo>
                <a:lnTo>
                  <a:pt x="0" y="637665"/>
                </a:ln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מציין מיקום תוכן 2">
            <a:extLst>
              <a:ext uri="{FF2B5EF4-FFF2-40B4-BE49-F238E27FC236}">
                <a16:creationId xmlns:a16="http://schemas.microsoft.com/office/drawing/2014/main" id="{9D5F96F1-EE4C-1CFD-0A16-C1157511011F}"/>
              </a:ext>
            </a:extLst>
          </p:cNvPr>
          <p:cNvSpPr>
            <a:spLocks noGrp="1"/>
          </p:cNvSpPr>
          <p:nvPr>
            <p:ph idx="1"/>
          </p:nvPr>
        </p:nvSpPr>
        <p:spPr>
          <a:xfrm>
            <a:off x="951009" y="1440029"/>
            <a:ext cx="4801398" cy="3995916"/>
          </a:xfrm>
        </p:spPr>
        <p:txBody>
          <a:bodyPr anchor="ctr">
            <a:normAutofit/>
          </a:bodyPr>
          <a:lstStyle/>
          <a:p>
            <a:pPr marL="0" indent="0">
              <a:buNone/>
            </a:pPr>
            <a:r>
              <a:rPr lang="he-IL" sz="1800" u="sng" dirty="0">
                <a:solidFill>
                  <a:schemeClr val="tx1">
                    <a:lumMod val="85000"/>
                    <a:lumOff val="15000"/>
                  </a:schemeClr>
                </a:solidFill>
              </a:rPr>
              <a:t>משתמשי המערכת:</a:t>
            </a:r>
          </a:p>
          <a:p>
            <a:pPr marL="0" indent="0">
              <a:buNone/>
            </a:pPr>
            <a:endParaRPr lang="he-IL" sz="1800" u="sng" dirty="0">
              <a:solidFill>
                <a:schemeClr val="tx1">
                  <a:lumMod val="85000"/>
                  <a:lumOff val="15000"/>
                </a:schemeClr>
              </a:solidFill>
            </a:endParaRPr>
          </a:p>
          <a:p>
            <a:pPr marL="1143000" lvl="2" indent="-228600" rtl="1">
              <a:buFont typeface="Symbol" panose="05050102010706020507" pitchFamily="18" charset="2"/>
              <a:buChar char=""/>
            </a:pPr>
            <a:r>
              <a:rPr lang="he-IL" sz="1800" b="1"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משתמש רגיל </a:t>
            </a:r>
            <a:r>
              <a:rPr lang="he-IL" sz="180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 יוכל להסתכל על המפה ולראות את פריסת גופי החירום ואת המידע הרלוונטי לגביהם - כתובת, שעות פתיחה, טלפון.</a:t>
            </a:r>
          </a:p>
          <a:p>
            <a:pPr marL="1143000" lvl="2" indent="-228600" rtl="1">
              <a:buFont typeface="Symbol" panose="05050102010706020507" pitchFamily="18" charset="2"/>
              <a:buChar char=""/>
            </a:pPr>
            <a:r>
              <a:rPr lang="he-IL" sz="1800" b="1"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מנהל</a:t>
            </a:r>
            <a:r>
              <a:rPr lang="he-IL" sz="180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 – יוכל להסתכל על כל המידע שפורסם, להוסיף ולהסיר נקודות ולעדכן את המידע.</a:t>
            </a:r>
            <a:endParaRPr lang="he-IL" sz="1800" dirty="0">
              <a:solidFill>
                <a:schemeClr val="tx1">
                  <a:lumMod val="85000"/>
                  <a:lumOff val="15000"/>
                </a:schemeClr>
              </a:solidFill>
              <a:latin typeface="Calibri" panose="020F0502020204030204" pitchFamily="34" charset="0"/>
              <a:ea typeface="Calibri" panose="020F0502020204030204" pitchFamily="34" charset="0"/>
              <a:cs typeface="Arial" panose="020B0604020202020204" pitchFamily="34" charset="0"/>
            </a:endParaRPr>
          </a:p>
          <a:p>
            <a:pPr marL="1143000" lvl="2" indent="-228600" rtl="1">
              <a:buFont typeface="Symbol" panose="05050102010706020507" pitchFamily="18" charset="2"/>
              <a:buChar char=""/>
            </a:pPr>
            <a:r>
              <a:rPr lang="he-IL" sz="180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המנהל יבצע הזדהות באמצעות שם משתמש וסיסמא.</a:t>
            </a:r>
            <a:endParaRPr lang="en-US" sz="1800" dirty="0">
              <a:solidFill>
                <a:schemeClr val="tx1">
                  <a:lumMod val="85000"/>
                  <a:lumOff val="15000"/>
                </a:schemeClr>
              </a:solidFill>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he-IL" sz="1800" u="sng" dirty="0">
              <a:solidFill>
                <a:schemeClr val="tx1">
                  <a:lumMod val="85000"/>
                  <a:lumOff val="15000"/>
                </a:schemeClr>
              </a:solidFill>
            </a:endParaRPr>
          </a:p>
        </p:txBody>
      </p:sp>
      <p:sp>
        <p:nvSpPr>
          <p:cNvPr id="9" name="תיבת טקסט 8">
            <a:extLst>
              <a:ext uri="{FF2B5EF4-FFF2-40B4-BE49-F238E27FC236}">
                <a16:creationId xmlns:a16="http://schemas.microsoft.com/office/drawing/2014/main" id="{D4DB5612-D5CB-4065-94AC-E0D1202A061E}"/>
              </a:ext>
            </a:extLst>
          </p:cNvPr>
          <p:cNvSpPr txBox="1"/>
          <p:nvPr/>
        </p:nvSpPr>
        <p:spPr>
          <a:xfrm>
            <a:off x="4714209" y="2859504"/>
            <a:ext cx="6094520" cy="707886"/>
          </a:xfrm>
          <a:prstGeom prst="rect">
            <a:avLst/>
          </a:prstGeom>
          <a:noFill/>
        </p:spPr>
        <p:txBody>
          <a:bodyPr wrap="square">
            <a:spAutoFit/>
          </a:bodyPr>
          <a:lstStyle/>
          <a:p>
            <a:r>
              <a:rPr lang="he-IL" sz="4000" dirty="0">
                <a:solidFill>
                  <a:schemeClr val="tx1">
                    <a:lumMod val="95000"/>
                    <a:lumOff val="5000"/>
                  </a:schemeClr>
                </a:solidFill>
                <a:latin typeface="Guttman Hatzvi" panose="02010401010101010101" pitchFamily="2" charset="-79"/>
                <a:cs typeface="Guttman Hatzvi" panose="02010401010101010101" pitchFamily="2" charset="-79"/>
              </a:rPr>
              <a:t>תיאור המערכת</a:t>
            </a:r>
            <a:endParaRPr lang="he-IL" sz="4000" dirty="0"/>
          </a:p>
        </p:txBody>
      </p:sp>
    </p:spTree>
    <p:extLst>
      <p:ext uri="{BB962C8B-B14F-4D97-AF65-F5344CB8AC3E}">
        <p14:creationId xmlns:p14="http://schemas.microsoft.com/office/powerpoint/2010/main" val="2017012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4769FE-1656-422F-86E1-8C1B16C27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B249F6D-244F-494A-98B9-5CC7413C4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760" y="682754"/>
            <a:ext cx="5492493" cy="5492493"/>
          </a:xfrm>
          <a:custGeom>
            <a:avLst/>
            <a:gdLst>
              <a:gd name="connsiteX0" fmla="*/ 2746247 w 5492493"/>
              <a:gd name="connsiteY0" fmla="*/ 0 h 5492493"/>
              <a:gd name="connsiteX1" fmla="*/ 5492493 w 5492493"/>
              <a:gd name="connsiteY1" fmla="*/ 2746247 h 5492493"/>
              <a:gd name="connsiteX2" fmla="*/ 2746247 w 5492493"/>
              <a:gd name="connsiteY2" fmla="*/ 5492493 h 5492493"/>
              <a:gd name="connsiteX3" fmla="*/ 0 w 5492493"/>
              <a:gd name="connsiteY3" fmla="*/ 2746247 h 5492493"/>
              <a:gd name="connsiteX4" fmla="*/ 2746247 w 5492493"/>
              <a:gd name="connsiteY4" fmla="*/ 0 h 54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2493" h="5492493">
                <a:moveTo>
                  <a:pt x="2746247" y="0"/>
                </a:moveTo>
                <a:cubicBezTo>
                  <a:pt x="4262957" y="0"/>
                  <a:pt x="5492493" y="1229536"/>
                  <a:pt x="5492493" y="2746247"/>
                </a:cubicBezTo>
                <a:cubicBezTo>
                  <a:pt x="5492493" y="4262957"/>
                  <a:pt x="4262957" y="5492493"/>
                  <a:pt x="2746247" y="5492493"/>
                </a:cubicBezTo>
                <a:cubicBezTo>
                  <a:pt x="1229536" y="5492493"/>
                  <a:pt x="0" y="4262957"/>
                  <a:pt x="0" y="2746247"/>
                </a:cubicBezTo>
                <a:cubicBezTo>
                  <a:pt x="0" y="1229536"/>
                  <a:pt x="1229536" y="0"/>
                  <a:pt x="2746247" y="0"/>
                </a:cubicBezTo>
                <a:close/>
              </a:path>
            </a:pathLst>
          </a:cu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506C536E-6ECA-4211-AF8C-A2671C484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4260" y="5435945"/>
            <a:ext cx="435428" cy="435428"/>
          </a:xfrm>
          <a:prstGeom prst="ellipse">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EAA70EA-2201-4F5D-AF08-58CFF851C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011593" y="3567390"/>
            <a:ext cx="2311806" cy="2303982"/>
          </a:xfrm>
          <a:custGeom>
            <a:avLst/>
            <a:gdLst>
              <a:gd name="connsiteX0" fmla="*/ 0 w 3108399"/>
              <a:gd name="connsiteY0" fmla="*/ 0 h 3097879"/>
              <a:gd name="connsiteX1" fmla="*/ 159985 w 3108399"/>
              <a:gd name="connsiteY1" fmla="*/ 4045 h 3097879"/>
              <a:gd name="connsiteX2" fmla="*/ 3092907 w 3108399"/>
              <a:gd name="connsiteY2" fmla="*/ 2791087 h 3097879"/>
              <a:gd name="connsiteX3" fmla="*/ 3108399 w 3108399"/>
              <a:gd name="connsiteY3" fmla="*/ 3097879 h 3097879"/>
              <a:gd name="connsiteX4" fmla="*/ 2470733 w 3108399"/>
              <a:gd name="connsiteY4" fmla="*/ 3097879 h 3097879"/>
              <a:gd name="connsiteX5" fmla="*/ 2458534 w 3108399"/>
              <a:gd name="connsiteY5" fmla="*/ 2856285 h 3097879"/>
              <a:gd name="connsiteX6" fmla="*/ 252674 w 3108399"/>
              <a:gd name="connsiteY6" fmla="*/ 650424 h 3097879"/>
              <a:gd name="connsiteX7" fmla="*/ 0 w 3108399"/>
              <a:gd name="connsiteY7" fmla="*/ 637665 h 309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8399" h="3097879">
                <a:moveTo>
                  <a:pt x="0" y="0"/>
                </a:moveTo>
                <a:lnTo>
                  <a:pt x="159985" y="4045"/>
                </a:lnTo>
                <a:cubicBezTo>
                  <a:pt x="1696687" y="81941"/>
                  <a:pt x="2939004" y="1275632"/>
                  <a:pt x="3092907" y="2791087"/>
                </a:cubicBezTo>
                <a:lnTo>
                  <a:pt x="3108399" y="3097879"/>
                </a:lnTo>
                <a:lnTo>
                  <a:pt x="2470733" y="3097879"/>
                </a:lnTo>
                <a:lnTo>
                  <a:pt x="2458534" y="2856285"/>
                </a:lnTo>
                <a:cubicBezTo>
                  <a:pt x="2340416" y="1693197"/>
                  <a:pt x="1415762" y="768542"/>
                  <a:pt x="252674" y="650424"/>
                </a:cubicBezTo>
                <a:lnTo>
                  <a:pt x="0" y="637665"/>
                </a:ln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מציין מיקום תוכן 2">
            <a:extLst>
              <a:ext uri="{FF2B5EF4-FFF2-40B4-BE49-F238E27FC236}">
                <a16:creationId xmlns:a16="http://schemas.microsoft.com/office/drawing/2014/main" id="{BC8E7628-1EF0-BA28-CD74-D1319E07A163}"/>
              </a:ext>
            </a:extLst>
          </p:cNvPr>
          <p:cNvSpPr>
            <a:spLocks noGrp="1"/>
          </p:cNvSpPr>
          <p:nvPr>
            <p:ph idx="1"/>
          </p:nvPr>
        </p:nvSpPr>
        <p:spPr>
          <a:xfrm>
            <a:off x="343238" y="1491449"/>
            <a:ext cx="6285390" cy="4485925"/>
          </a:xfrm>
        </p:spPr>
        <p:txBody>
          <a:bodyPr anchor="ctr">
            <a:normAutofit lnSpcReduction="10000"/>
          </a:bodyPr>
          <a:lstStyle/>
          <a:p>
            <a:pPr marL="457200" lvl="1" indent="0" rtl="1">
              <a:buNone/>
            </a:pPr>
            <a:r>
              <a:rPr lang="he-IL" sz="2000" u="sng" dirty="0">
                <a:solidFill>
                  <a:schemeClr val="tx1">
                    <a:lumMod val="85000"/>
                    <a:lumOff val="15000"/>
                  </a:schemeClr>
                </a:solidFill>
                <a:latin typeface="Guttman Hatzvi" panose="02010401010101010101" pitchFamily="2" charset="-79"/>
                <a:cs typeface="Guttman Hatzvi" panose="02010401010101010101" pitchFamily="2" charset="-79"/>
              </a:rPr>
              <a:t>רשימת יכולות היישום:</a:t>
            </a:r>
          </a:p>
          <a:p>
            <a:pPr marL="457200" lvl="1" indent="0" rtl="1">
              <a:buNone/>
            </a:pPr>
            <a:endParaRPr lang="en-US" sz="2000" u="sng" dirty="0">
              <a:solidFill>
                <a:schemeClr val="tx1">
                  <a:lumMod val="85000"/>
                  <a:lumOff val="15000"/>
                </a:schemeClr>
              </a:solidFill>
              <a:cs typeface="Guttman Hatzvi" panose="02010401010101010101" pitchFamily="2" charset="-79"/>
            </a:endParaRPr>
          </a:p>
          <a:p>
            <a:pPr marL="1143000" lvl="2" indent="-228600" rtl="1">
              <a:buFont typeface="Symbol" panose="05050102010706020507" pitchFamily="18" charset="2"/>
              <a:buChar char=""/>
            </a:pPr>
            <a:r>
              <a:rPr lang="he-IL" dirty="0">
                <a:solidFill>
                  <a:schemeClr val="tx1">
                    <a:lumMod val="85000"/>
                    <a:lumOff val="15000"/>
                  </a:schemeClr>
                </a:solidFill>
                <a:effectLst/>
                <a:latin typeface="Guttman Hatzvi" panose="02010401010101010101" pitchFamily="2" charset="-79"/>
                <a:ea typeface="Calibri" panose="020F0502020204030204" pitchFamily="34" charset="0"/>
                <a:cs typeface="Guttman Hatzvi" panose="02010401010101010101" pitchFamily="2" charset="-79"/>
              </a:rPr>
              <a:t>רכיב הבסיס של היישום יהיה רכיב גיאוגרפי.</a:t>
            </a:r>
            <a:endParaRPr lang="en-US" dirty="0">
              <a:solidFill>
                <a:schemeClr val="tx1">
                  <a:lumMod val="85000"/>
                  <a:lumOff val="15000"/>
                </a:schemeClr>
              </a:solidFill>
              <a:effectLst/>
              <a:latin typeface="Calibri" panose="020F0502020204030204" pitchFamily="34" charset="0"/>
              <a:ea typeface="Calibri" panose="020F0502020204030204" pitchFamily="34" charset="0"/>
              <a:cs typeface="Guttman Hatzvi" panose="02010401010101010101" pitchFamily="2" charset="-79"/>
            </a:endParaRPr>
          </a:p>
          <a:p>
            <a:pPr marL="1143000" lvl="2" indent="-228600" rtl="1">
              <a:buFont typeface="Symbol" panose="05050102010706020507" pitchFamily="18" charset="2"/>
              <a:buChar char=""/>
            </a:pPr>
            <a:r>
              <a:rPr lang="he-IL" dirty="0">
                <a:solidFill>
                  <a:schemeClr val="tx1">
                    <a:lumMod val="85000"/>
                    <a:lumOff val="15000"/>
                  </a:schemeClr>
                </a:solidFill>
                <a:effectLst/>
                <a:latin typeface="Guttman Hatzvi" panose="02010401010101010101" pitchFamily="2" charset="-79"/>
                <a:ea typeface="Calibri" panose="020F0502020204030204" pitchFamily="34" charset="0"/>
                <a:cs typeface="Guttman Hatzvi" panose="02010401010101010101" pitchFamily="2" charset="-79"/>
              </a:rPr>
              <a:t>היישום יאפשר למשתמשים תשאול בסיס הנתונים והצגה על הרכיב הגיאוגרפי לפי הנתונים הבאים:</a:t>
            </a:r>
            <a:endParaRPr lang="en-US" dirty="0">
              <a:solidFill>
                <a:schemeClr val="tx1">
                  <a:lumMod val="85000"/>
                  <a:lumOff val="15000"/>
                </a:schemeClr>
              </a:solidFill>
              <a:effectLst/>
              <a:latin typeface="Calibri" panose="020F0502020204030204" pitchFamily="34" charset="0"/>
              <a:ea typeface="Calibri" panose="020F0502020204030204" pitchFamily="34" charset="0"/>
              <a:cs typeface="Guttman Hatzvi" panose="02010401010101010101" pitchFamily="2" charset="-79"/>
            </a:endParaRPr>
          </a:p>
          <a:p>
            <a:pPr marL="1600200" lvl="3" indent="-228600" rtl="1">
              <a:buFont typeface="Courier New" panose="02070309020205020404" pitchFamily="49" charset="0"/>
              <a:buChar char="o"/>
            </a:pPr>
            <a:r>
              <a:rPr lang="he-IL" sz="2000" dirty="0">
                <a:solidFill>
                  <a:schemeClr val="tx1">
                    <a:lumMod val="85000"/>
                    <a:lumOff val="15000"/>
                  </a:schemeClr>
                </a:solidFill>
                <a:effectLst/>
                <a:latin typeface="Guttman Hatzvi" panose="02010401010101010101" pitchFamily="2" charset="-79"/>
                <a:ea typeface="Calibri" panose="020F0502020204030204" pitchFamily="34" charset="0"/>
                <a:cs typeface="Guttman Hatzvi" panose="02010401010101010101" pitchFamily="2" charset="-79"/>
              </a:rPr>
              <a:t>אזור מבוקש לתחנות חירום.</a:t>
            </a:r>
            <a:endParaRPr lang="en-US" sz="2000" dirty="0">
              <a:solidFill>
                <a:schemeClr val="tx1">
                  <a:lumMod val="85000"/>
                  <a:lumOff val="15000"/>
                </a:schemeClr>
              </a:solidFill>
              <a:effectLst/>
              <a:latin typeface="Calibri" panose="020F0502020204030204" pitchFamily="34" charset="0"/>
              <a:ea typeface="Calibri" panose="020F0502020204030204" pitchFamily="34" charset="0"/>
              <a:cs typeface="Guttman Hatzvi" panose="02010401010101010101" pitchFamily="2" charset="-79"/>
            </a:endParaRPr>
          </a:p>
          <a:p>
            <a:pPr marL="1600200" lvl="3" indent="-228600" rtl="1">
              <a:buFont typeface="Courier New" panose="02070309020205020404" pitchFamily="49" charset="0"/>
              <a:buChar char="o"/>
            </a:pPr>
            <a:r>
              <a:rPr lang="he-IL" sz="2000" dirty="0" err="1">
                <a:solidFill>
                  <a:schemeClr val="tx1">
                    <a:lumMod val="85000"/>
                    <a:lumOff val="15000"/>
                  </a:schemeClr>
                </a:solidFill>
                <a:effectLst/>
                <a:latin typeface="Guttman Hatzvi" panose="02010401010101010101" pitchFamily="2" charset="-79"/>
                <a:ea typeface="Calibri" panose="020F0502020204030204" pitchFamily="34" charset="0"/>
                <a:cs typeface="Guttman Hatzvi" panose="02010401010101010101" pitchFamily="2" charset="-79"/>
              </a:rPr>
              <a:t>פילטור</a:t>
            </a:r>
            <a:r>
              <a:rPr lang="he-IL" sz="2000" dirty="0">
                <a:solidFill>
                  <a:schemeClr val="tx1">
                    <a:lumMod val="85000"/>
                    <a:lumOff val="15000"/>
                  </a:schemeClr>
                </a:solidFill>
                <a:effectLst/>
                <a:latin typeface="Guttman Hatzvi" panose="02010401010101010101" pitchFamily="2" charset="-79"/>
                <a:ea typeface="Calibri" panose="020F0502020204030204" pitchFamily="34" charset="0"/>
                <a:cs typeface="Guttman Hatzvi" panose="02010401010101010101" pitchFamily="2" charset="-79"/>
              </a:rPr>
              <a:t> לפי רדיוס מרחק.</a:t>
            </a:r>
            <a:endParaRPr lang="en-US" sz="2000" dirty="0">
              <a:solidFill>
                <a:schemeClr val="tx1">
                  <a:lumMod val="85000"/>
                  <a:lumOff val="15000"/>
                </a:schemeClr>
              </a:solidFill>
              <a:effectLst/>
              <a:latin typeface="Calibri" panose="020F0502020204030204" pitchFamily="34" charset="0"/>
              <a:ea typeface="Calibri" panose="020F0502020204030204" pitchFamily="34" charset="0"/>
              <a:cs typeface="Guttman Hatzvi" panose="02010401010101010101" pitchFamily="2" charset="-79"/>
            </a:endParaRPr>
          </a:p>
          <a:p>
            <a:pPr marL="1600200" lvl="3" indent="-228600" rtl="1">
              <a:buFont typeface="Courier New" panose="02070309020205020404" pitchFamily="49" charset="0"/>
              <a:buChar char="o"/>
            </a:pPr>
            <a:r>
              <a:rPr lang="he-IL" sz="2000" dirty="0">
                <a:solidFill>
                  <a:schemeClr val="tx1">
                    <a:lumMod val="85000"/>
                    <a:lumOff val="15000"/>
                  </a:schemeClr>
                </a:solidFill>
                <a:effectLst/>
                <a:latin typeface="Guttman Hatzvi" panose="02010401010101010101" pitchFamily="2" charset="-79"/>
                <a:ea typeface="Calibri" panose="020F0502020204030204" pitchFamily="34" charset="0"/>
                <a:cs typeface="Guttman Hatzvi" panose="02010401010101010101" pitchFamily="2" charset="-79"/>
              </a:rPr>
              <a:t>לראות פרטי תחנת חירום (כתובת, מספר טלפון)</a:t>
            </a:r>
            <a:endParaRPr lang="en-US" sz="2000" dirty="0">
              <a:solidFill>
                <a:schemeClr val="tx1">
                  <a:lumMod val="85000"/>
                  <a:lumOff val="15000"/>
                </a:schemeClr>
              </a:solidFill>
              <a:effectLst/>
              <a:latin typeface="Calibri" panose="020F0502020204030204" pitchFamily="34" charset="0"/>
              <a:ea typeface="Calibri" panose="020F0502020204030204" pitchFamily="34" charset="0"/>
              <a:cs typeface="Guttman Hatzvi" panose="02010401010101010101" pitchFamily="2" charset="-79"/>
            </a:endParaRPr>
          </a:p>
          <a:p>
            <a:pPr marL="1600200" lvl="3" indent="-228600" rtl="1">
              <a:buFont typeface="Courier New" panose="02070309020205020404" pitchFamily="49" charset="0"/>
              <a:buChar char="o"/>
            </a:pPr>
            <a:r>
              <a:rPr lang="he-IL" sz="2000" dirty="0" err="1">
                <a:solidFill>
                  <a:schemeClr val="tx1">
                    <a:lumMod val="85000"/>
                    <a:lumOff val="15000"/>
                  </a:schemeClr>
                </a:solidFill>
                <a:effectLst/>
                <a:latin typeface="Guttman Hatzvi" panose="02010401010101010101" pitchFamily="2" charset="-79"/>
                <a:ea typeface="Calibri" panose="020F0502020204030204" pitchFamily="34" charset="0"/>
                <a:cs typeface="Guttman Hatzvi" panose="02010401010101010101" pitchFamily="2" charset="-79"/>
              </a:rPr>
              <a:t>פילטור</a:t>
            </a:r>
            <a:r>
              <a:rPr lang="he-IL" sz="2000" dirty="0">
                <a:solidFill>
                  <a:schemeClr val="tx1">
                    <a:lumMod val="85000"/>
                    <a:lumOff val="15000"/>
                  </a:schemeClr>
                </a:solidFill>
                <a:effectLst/>
                <a:latin typeface="Guttman Hatzvi" panose="02010401010101010101" pitchFamily="2" charset="-79"/>
                <a:ea typeface="Calibri" panose="020F0502020204030204" pitchFamily="34" charset="0"/>
                <a:cs typeface="Guttman Hatzvi" panose="02010401010101010101" pitchFamily="2" charset="-79"/>
              </a:rPr>
              <a:t> לפי תחנת חירום מבוקשת (מגן דוד אדום, משטרה, כבאות והצלה) </a:t>
            </a:r>
            <a:endParaRPr lang="en-US" sz="2000" dirty="0">
              <a:solidFill>
                <a:schemeClr val="tx1">
                  <a:lumMod val="85000"/>
                  <a:lumOff val="15000"/>
                </a:schemeClr>
              </a:solidFill>
              <a:effectLst/>
              <a:latin typeface="Calibri" panose="020F0502020204030204" pitchFamily="34" charset="0"/>
              <a:ea typeface="Calibri" panose="020F0502020204030204" pitchFamily="34" charset="0"/>
              <a:cs typeface="Guttman Hatzvi" panose="02010401010101010101" pitchFamily="2" charset="-79"/>
            </a:endParaRPr>
          </a:p>
          <a:p>
            <a:pPr marL="1143000" lvl="2" indent="-228600" rtl="1">
              <a:spcAft>
                <a:spcPts val="1000"/>
              </a:spcAft>
              <a:buFont typeface="Symbol" panose="05050102010706020507" pitchFamily="18" charset="2"/>
              <a:buChar char=""/>
            </a:pPr>
            <a:r>
              <a:rPr lang="he-IL" dirty="0">
                <a:solidFill>
                  <a:schemeClr val="tx1">
                    <a:lumMod val="85000"/>
                    <a:lumOff val="15000"/>
                  </a:schemeClr>
                </a:solidFill>
                <a:effectLst/>
                <a:latin typeface="Guttman Hatzvi" panose="02010401010101010101" pitchFamily="2" charset="-79"/>
                <a:ea typeface="Calibri" panose="020F0502020204030204" pitchFamily="34" charset="0"/>
                <a:cs typeface="Guttman Hatzvi" panose="02010401010101010101" pitchFamily="2" charset="-79"/>
              </a:rPr>
              <a:t>היישום יאפשר למנהל למחוק, להוסיף ולעדכן מידע מבסיס הנתונים.</a:t>
            </a:r>
            <a:endParaRPr lang="en-US" dirty="0">
              <a:solidFill>
                <a:schemeClr val="tx1">
                  <a:lumMod val="85000"/>
                  <a:lumOff val="15000"/>
                </a:schemeClr>
              </a:solidFill>
              <a:effectLst/>
              <a:latin typeface="Calibri" panose="020F0502020204030204" pitchFamily="34" charset="0"/>
              <a:ea typeface="Calibri" panose="020F0502020204030204" pitchFamily="34" charset="0"/>
              <a:cs typeface="Guttman Hatzvi" panose="02010401010101010101" pitchFamily="2" charset="-79"/>
            </a:endParaRPr>
          </a:p>
          <a:p>
            <a:pPr marL="0" indent="0">
              <a:buNone/>
            </a:pPr>
            <a:endParaRPr lang="he-IL" sz="1300" dirty="0">
              <a:solidFill>
                <a:schemeClr val="tx1">
                  <a:lumMod val="85000"/>
                  <a:lumOff val="15000"/>
                </a:schemeClr>
              </a:solidFill>
            </a:endParaRPr>
          </a:p>
        </p:txBody>
      </p:sp>
      <p:sp>
        <p:nvSpPr>
          <p:cNvPr id="9" name="תיבת טקסט 8">
            <a:extLst>
              <a:ext uri="{FF2B5EF4-FFF2-40B4-BE49-F238E27FC236}">
                <a16:creationId xmlns:a16="http://schemas.microsoft.com/office/drawing/2014/main" id="{5BDD9CE2-589E-4788-B8B7-BE8BE0583CF2}"/>
              </a:ext>
            </a:extLst>
          </p:cNvPr>
          <p:cNvSpPr txBox="1"/>
          <p:nvPr/>
        </p:nvSpPr>
        <p:spPr>
          <a:xfrm>
            <a:off x="4765930" y="2859504"/>
            <a:ext cx="6094520" cy="707886"/>
          </a:xfrm>
          <a:prstGeom prst="rect">
            <a:avLst/>
          </a:prstGeom>
          <a:noFill/>
        </p:spPr>
        <p:txBody>
          <a:bodyPr wrap="square">
            <a:spAutoFit/>
          </a:bodyPr>
          <a:lstStyle/>
          <a:p>
            <a:r>
              <a:rPr lang="he-IL" sz="1800" dirty="0">
                <a:solidFill>
                  <a:schemeClr val="tx1">
                    <a:lumMod val="95000"/>
                    <a:lumOff val="5000"/>
                  </a:schemeClr>
                </a:solidFill>
                <a:latin typeface="Guttman Hatzvi" panose="02010401010101010101" pitchFamily="2" charset="-79"/>
                <a:cs typeface="Guttman Hatzvi" panose="02010401010101010101" pitchFamily="2" charset="-79"/>
              </a:rPr>
              <a:t> </a:t>
            </a:r>
            <a:r>
              <a:rPr lang="he-IL" sz="4000" dirty="0">
                <a:solidFill>
                  <a:schemeClr val="tx1">
                    <a:lumMod val="95000"/>
                    <a:lumOff val="5000"/>
                  </a:schemeClr>
                </a:solidFill>
                <a:latin typeface="Guttman Hatzvi" panose="02010401010101010101" pitchFamily="2" charset="-79"/>
                <a:cs typeface="Guttman Hatzvi" panose="02010401010101010101" pitchFamily="2" charset="-79"/>
              </a:rPr>
              <a:t>תיאור המערכת</a:t>
            </a:r>
            <a:endParaRPr lang="he-IL" sz="4000" dirty="0"/>
          </a:p>
        </p:txBody>
      </p:sp>
    </p:spTree>
    <p:extLst>
      <p:ext uri="{BB962C8B-B14F-4D97-AF65-F5344CB8AC3E}">
        <p14:creationId xmlns:p14="http://schemas.microsoft.com/office/powerpoint/2010/main" val="3921484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26D3CBF-1D48-413A-86DA-BED53494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478454" y="484632"/>
            <a:ext cx="4189913" cy="5852642"/>
          </a:xfrm>
          <a:prstGeom prst="rect">
            <a:avLst/>
          </a:prstGeom>
          <a:solidFill>
            <a:schemeClr val="bg2"/>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F04F2D8F-12E5-E7D7-73E9-17CDA4E45D7C}"/>
              </a:ext>
            </a:extLst>
          </p:cNvPr>
          <p:cNvSpPr>
            <a:spLocks noGrp="1"/>
          </p:cNvSpPr>
          <p:nvPr>
            <p:ph type="title"/>
          </p:nvPr>
        </p:nvSpPr>
        <p:spPr>
          <a:xfrm>
            <a:off x="7819104" y="743448"/>
            <a:ext cx="3534695" cy="3428502"/>
          </a:xfrm>
          <a:noFill/>
        </p:spPr>
        <p:txBody>
          <a:bodyPr vert="horz" lIns="91440" tIns="45720" rIns="91440" bIns="45720" rtlCol="0" anchor="b">
            <a:normAutofit/>
          </a:bodyPr>
          <a:lstStyle/>
          <a:p>
            <a:pPr algn="ctr" rtl="0"/>
            <a:r>
              <a:rPr lang="en-US" sz="4000" dirty="0">
                <a:cs typeface="Guttman Hatzvi" panose="02010401010101010101" pitchFamily="2" charset="-79"/>
              </a:rPr>
              <a:t>תרשים פעילות </a:t>
            </a:r>
            <a:r>
              <a:rPr lang="en-US" sz="4000" dirty="0" err="1">
                <a:cs typeface="Guttman Hatzvi" panose="02010401010101010101" pitchFamily="2" charset="-79"/>
              </a:rPr>
              <a:t>היישום</a:t>
            </a:r>
            <a:br>
              <a:rPr lang="en-US" sz="5200" dirty="0">
                <a:effectLst/>
                <a:cs typeface="Guttman Hatzvi" panose="02010401010101010101" pitchFamily="2" charset="-79"/>
              </a:rPr>
            </a:br>
            <a:endParaRPr lang="en-US" sz="5200" dirty="0">
              <a:cs typeface="Guttman Hatzvi" panose="02010401010101010101" pitchFamily="2" charset="-79"/>
            </a:endParaRPr>
          </a:p>
        </p:txBody>
      </p:sp>
      <p:pic>
        <p:nvPicPr>
          <p:cNvPr id="5" name="מציין מיקום תוכן 4">
            <a:extLst>
              <a:ext uri="{FF2B5EF4-FFF2-40B4-BE49-F238E27FC236}">
                <a16:creationId xmlns:a16="http://schemas.microsoft.com/office/drawing/2014/main" id="{7BC52CAC-55CA-C4EF-A934-0501D3FBB25C}"/>
              </a:ext>
            </a:extLst>
          </p:cNvPr>
          <p:cNvPicPr>
            <a:picLocks noChangeAspect="1"/>
          </p:cNvPicPr>
          <p:nvPr/>
        </p:nvPicPr>
        <p:blipFill rotWithShape="1">
          <a:blip r:embed="rId2"/>
          <a:srcRect l="8288" r="6166" b="-1"/>
          <a:stretch/>
        </p:blipFill>
        <p:spPr>
          <a:xfrm>
            <a:off x="390698" y="484633"/>
            <a:ext cx="6636149" cy="5888736"/>
          </a:xfrm>
          <a:prstGeom prst="rect">
            <a:avLst/>
          </a:prstGeom>
        </p:spPr>
      </p:pic>
      <p:cxnSp>
        <p:nvCxnSpPr>
          <p:cNvPr id="42" name="Straight Connector 41">
            <a:extLst>
              <a:ext uri="{FF2B5EF4-FFF2-40B4-BE49-F238E27FC236}">
                <a16:creationId xmlns:a16="http://schemas.microsoft.com/office/drawing/2014/main" id="{38A8887B-4EBF-4B37-9246-AD11479F13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19104" y="4524316"/>
            <a:ext cx="2586790"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0688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726D3CBF-1D48-413A-86DA-BED53494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478454" y="484632"/>
            <a:ext cx="4189913" cy="5852642"/>
          </a:xfrm>
          <a:prstGeom prst="rect">
            <a:avLst/>
          </a:prstGeom>
          <a:solidFill>
            <a:schemeClr val="bg2"/>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22EFF386-BF4E-BF17-CD66-B8749640C41F}"/>
              </a:ext>
            </a:extLst>
          </p:cNvPr>
          <p:cNvSpPr>
            <a:spLocks noGrp="1"/>
          </p:cNvSpPr>
          <p:nvPr>
            <p:ph type="title"/>
          </p:nvPr>
        </p:nvSpPr>
        <p:spPr>
          <a:xfrm>
            <a:off x="7819104" y="658460"/>
            <a:ext cx="3534695" cy="3692028"/>
          </a:xfrm>
          <a:noFill/>
        </p:spPr>
        <p:txBody>
          <a:bodyPr vert="horz" lIns="91440" tIns="45720" rIns="91440" bIns="45720" rtlCol="0" anchor="b">
            <a:normAutofit/>
          </a:bodyPr>
          <a:lstStyle/>
          <a:p>
            <a:pPr algn="ctr" rtl="0"/>
            <a:r>
              <a:rPr lang="en-US" sz="4000" dirty="0">
                <a:cs typeface="Guttman Hatzvi" panose="02010401010101010101" pitchFamily="2" charset="-79"/>
              </a:rPr>
              <a:t>פונקציונליות המערכת</a:t>
            </a:r>
          </a:p>
        </p:txBody>
      </p:sp>
      <p:pic>
        <p:nvPicPr>
          <p:cNvPr id="4" name="מציין מיקום תוכן 3">
            <a:extLst>
              <a:ext uri="{FF2B5EF4-FFF2-40B4-BE49-F238E27FC236}">
                <a16:creationId xmlns:a16="http://schemas.microsoft.com/office/drawing/2014/main" id="{63AC7C22-FFA3-4384-BA16-DE7C5866F54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 b="543"/>
          <a:stretch/>
        </p:blipFill>
        <p:spPr bwMode="auto">
          <a:xfrm>
            <a:off x="484632" y="484633"/>
            <a:ext cx="6542215" cy="5888736"/>
          </a:xfrm>
          <a:prstGeom prst="rect">
            <a:avLst/>
          </a:prstGeom>
          <a:noFill/>
        </p:spPr>
      </p:pic>
      <p:cxnSp>
        <p:nvCxnSpPr>
          <p:cNvPr id="13" name="Straight Connector 12">
            <a:extLst>
              <a:ext uri="{FF2B5EF4-FFF2-40B4-BE49-F238E27FC236}">
                <a16:creationId xmlns:a16="http://schemas.microsoft.com/office/drawing/2014/main" id="{38A8887B-4EBF-4B37-9246-AD11479F13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19104" y="4524316"/>
            <a:ext cx="2586790"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7305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TotalTime>
  <Words>384</Words>
  <Application>Microsoft Office PowerPoint</Application>
  <PresentationFormat>מסך רחב</PresentationFormat>
  <Paragraphs>53</Paragraphs>
  <Slides>15</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15</vt:i4>
      </vt:variant>
    </vt:vector>
  </HeadingPairs>
  <TitlesOfParts>
    <vt:vector size="22" baseType="lpstr">
      <vt:lpstr>Arial</vt:lpstr>
      <vt:lpstr>Calibri</vt:lpstr>
      <vt:lpstr>Calibri Light</vt:lpstr>
      <vt:lpstr>Courier New</vt:lpstr>
      <vt:lpstr>Guttman Hatzvi</vt:lpstr>
      <vt:lpstr>Symbol</vt:lpstr>
      <vt:lpstr>ערכת נושא Office</vt:lpstr>
      <vt:lpstr>  </vt:lpstr>
      <vt:lpstr>רקע הפרויקט</vt:lpstr>
      <vt:lpstr>  מטרת הפרויקט</vt:lpstr>
      <vt:lpstr>אמצעים להשגת המטרה</vt:lpstr>
      <vt:lpstr>  תיאור המערכת</vt:lpstr>
      <vt:lpstr>מצגת של PowerPoint‏</vt:lpstr>
      <vt:lpstr>מצגת של PowerPoint‏</vt:lpstr>
      <vt:lpstr>תרשים פעילות היישום </vt:lpstr>
      <vt:lpstr>פונקציונליות המערכת</vt:lpstr>
      <vt:lpstr>  בסיס נתונים</vt:lpstr>
      <vt:lpstr>מסך התחברות </vt:lpstr>
      <vt:lpstr>דף משתמש</vt:lpstr>
      <vt:lpstr>דף מנהל</vt:lpstr>
      <vt:lpstr>צילום מסך מהאתר</vt:lpstr>
      <vt:lpstr>קישור לסרטון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EmergenStation</dc:title>
  <dc:creator>shira siton</dc:creator>
  <cp:lastModifiedBy>Tsach Yashar</cp:lastModifiedBy>
  <cp:revision>20</cp:revision>
  <dcterms:created xsi:type="dcterms:W3CDTF">2022-04-17T15:09:23Z</dcterms:created>
  <dcterms:modified xsi:type="dcterms:W3CDTF">2022-06-28T15:56:29Z</dcterms:modified>
</cp:coreProperties>
</file>