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072F"/>
    <a:srgbClr val="009999"/>
    <a:srgbClr val="00D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08"/>
    <p:restoredTop sz="94539"/>
  </p:normalViewPr>
  <p:slideViewPr>
    <p:cSldViewPr snapToGrid="0">
      <p:cViewPr varScale="1">
        <p:scale>
          <a:sx n="21" d="100"/>
          <a:sy n="21" d="100"/>
        </p:scale>
        <p:origin x="36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3304508-8649-4422-8EC7-C193EDFA8E34}" type="datetimeFigureOut">
              <a:rPr lang="he-IL" smtClean="0"/>
              <a:t>כ"ט/סיון/תשפ"ב</a:t>
            </a:fld>
            <a:endParaRPr lang="he-IL"/>
          </a:p>
        </p:txBody>
      </p:sp>
      <p:sp>
        <p:nvSpPr>
          <p:cNvPr id="4" name="מציין מיקום של תמונת שקופית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7A4ED07C-D78C-4F1B-847A-94497102974B}" type="slidenum">
              <a:rPr lang="he-IL" smtClean="0"/>
              <a:t>‹#›</a:t>
            </a:fld>
            <a:endParaRPr lang="he-IL"/>
          </a:p>
        </p:txBody>
      </p:sp>
    </p:spTree>
    <p:extLst>
      <p:ext uri="{BB962C8B-B14F-4D97-AF65-F5344CB8AC3E}">
        <p14:creationId xmlns:p14="http://schemas.microsoft.com/office/powerpoint/2010/main" val="234693714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7A4ED07C-D78C-4F1B-847A-94497102974B}" type="slidenum">
              <a:rPr lang="he-IL" smtClean="0"/>
              <a:t>1</a:t>
            </a:fld>
            <a:endParaRPr lang="he-IL"/>
          </a:p>
        </p:txBody>
      </p:sp>
    </p:spTree>
    <p:extLst>
      <p:ext uri="{BB962C8B-B14F-4D97-AF65-F5344CB8AC3E}">
        <p14:creationId xmlns:p14="http://schemas.microsoft.com/office/powerpoint/2010/main" val="3791062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28/06/2022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28/06/2022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28/06/2022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28/06/2022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28/06/2022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28/06/2022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28/06/2022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28/06/2022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28/06/2022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28/06/2022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28/06/2022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28/06/2022</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303920664"/>
              </p:ext>
            </p:extLst>
          </p:nvPr>
        </p:nvGraphicFramePr>
        <p:xfrm>
          <a:off x="1147513" y="726741"/>
          <a:ext cx="22959406" cy="3505380"/>
        </p:xfrm>
        <a:graphic>
          <a:graphicData uri="http://schemas.openxmlformats.org/drawingml/2006/table">
            <a:tbl>
              <a:tblPr firstRow="1" bandRow="1">
                <a:effectLst>
                  <a:outerShdw blurRad="50800" dist="50800" dir="5400000" algn="ctr" rotWithShape="0">
                    <a:srgbClr val="00B0F0"/>
                  </a:outerShdw>
                </a:effectLst>
                <a:tableStyleId>{5C22544A-7EE6-4342-B048-85BDC9FD1C3A}</a:tableStyleId>
              </a:tblPr>
              <a:tblGrid>
                <a:gridCol w="5428478">
                  <a:extLst>
                    <a:ext uri="{9D8B030D-6E8A-4147-A177-3AD203B41FA5}">
                      <a16:colId xmlns:a16="http://schemas.microsoft.com/office/drawing/2014/main" val="4092810084"/>
                    </a:ext>
                  </a:extLst>
                </a:gridCol>
                <a:gridCol w="12901447">
                  <a:extLst>
                    <a:ext uri="{9D8B030D-6E8A-4147-A177-3AD203B41FA5}">
                      <a16:colId xmlns:a16="http://schemas.microsoft.com/office/drawing/2014/main" val="3944608498"/>
                    </a:ext>
                  </a:extLst>
                </a:gridCol>
                <a:gridCol w="4629481">
                  <a:extLst>
                    <a:ext uri="{9D8B030D-6E8A-4147-A177-3AD203B41FA5}">
                      <a16:colId xmlns:a16="http://schemas.microsoft.com/office/drawing/2014/main" val="3295376166"/>
                    </a:ext>
                  </a:extLst>
                </a:gridCol>
              </a:tblGrid>
              <a:tr h="1752690">
                <a:tc>
                  <a:txBody>
                    <a:bodyPr/>
                    <a:lstStyle/>
                    <a:p>
                      <a:pPr marL="0" marR="0" lvl="0" indent="0" algn="ctr" defTabSz="2519995" rtl="1" eaLnBrk="1" fontAlgn="auto" latinLnBrk="0" hangingPunct="1">
                        <a:lnSpc>
                          <a:spcPct val="100000"/>
                        </a:lnSpc>
                        <a:spcBef>
                          <a:spcPts val="0"/>
                        </a:spcBef>
                        <a:spcAft>
                          <a:spcPts val="0"/>
                        </a:spcAft>
                        <a:buClrTx/>
                        <a:buSzTx/>
                        <a:buFontTx/>
                        <a:buNone/>
                        <a:tabLst/>
                        <a:defRPr/>
                      </a:pPr>
                      <a:r>
                        <a:rPr lang="he-IL" sz="4000" dirty="0">
                          <a:solidFill>
                            <a:schemeClr val="bg1"/>
                          </a:solidFill>
                        </a:rPr>
                        <a:t>פיתוח יישומים בתחום </a:t>
                      </a:r>
                      <a:r>
                        <a:rPr lang="en-US" sz="4000" dirty="0">
                          <a:solidFill>
                            <a:schemeClr val="bg1"/>
                          </a:solidFill>
                        </a:rPr>
                        <a:t>GIS</a:t>
                      </a:r>
                      <a:endParaRPr lang="en-GB" sz="4000" dirty="0">
                        <a:solidFill>
                          <a:schemeClr val="bg1"/>
                        </a:solidFill>
                      </a:endParaRPr>
                    </a:p>
                  </a:txBody>
                  <a:tcPr anchor="ctr">
                    <a:solidFill>
                      <a:schemeClr val="accent5">
                        <a:lumMod val="60000"/>
                        <a:lumOff val="40000"/>
                      </a:schemeClr>
                    </a:solidFill>
                  </a:tcPr>
                </a:tc>
                <a:tc rowSpan="2">
                  <a:txBody>
                    <a:bodyPr/>
                    <a:lstStyle/>
                    <a:p>
                      <a:pPr algn="ctr"/>
                      <a:r>
                        <a:rPr lang="en-US" sz="5400"/>
                        <a:t>EmergenStation</a:t>
                      </a:r>
                      <a:endParaRPr lang="he-IL" sz="5400" dirty="0"/>
                    </a:p>
                    <a:p>
                      <a:pPr algn="ctr"/>
                      <a:r>
                        <a:rPr lang="he-IL" sz="4800" dirty="0"/>
                        <a:t>מאור איכנבוים, שירה סיטון, צח ישר ואריאל בן מוחה</a:t>
                      </a:r>
                    </a:p>
                    <a:p>
                      <a:pPr algn="ctr"/>
                      <a:r>
                        <a:rPr lang="he-IL" sz="4000" b="1" kern="1200" dirty="0">
                          <a:solidFill>
                            <a:schemeClr val="lt1"/>
                          </a:solidFill>
                          <a:latin typeface="+mn-lt"/>
                          <a:ea typeface="+mn-ea"/>
                          <a:cs typeface="+mn-cs"/>
                        </a:rPr>
                        <a:t>שנה״ל תשפ״ב, סמסטר ב׳</a:t>
                      </a:r>
                      <a:endParaRPr lang="en-GB" sz="4000" b="1" kern="1200" dirty="0">
                        <a:solidFill>
                          <a:schemeClr val="lt1"/>
                        </a:solidFill>
                        <a:latin typeface="Arial" panose="020B0604020202020204" pitchFamily="34" charset="0"/>
                        <a:ea typeface="+mn-ea"/>
                        <a:cs typeface="Arial" panose="020B0604020202020204" pitchFamily="34" charset="0"/>
                      </a:endParaRPr>
                    </a:p>
                  </a:txBody>
                  <a:tcPr anchor="ctr">
                    <a:solidFill>
                      <a:schemeClr val="accent5">
                        <a:lumMod val="60000"/>
                        <a:lumOff val="40000"/>
                      </a:schemeClr>
                    </a:solidFill>
                  </a:tcPr>
                </a:tc>
                <a:tc rowSpan="2">
                  <a:txBody>
                    <a:bodyPr/>
                    <a:lstStyle/>
                    <a:p>
                      <a:endParaRPr lang="en-GB" dirty="0"/>
                    </a:p>
                  </a:txBody>
                  <a:tcPr>
                    <a:solidFill>
                      <a:schemeClr val="accent5">
                        <a:lumMod val="60000"/>
                        <a:lumOff val="40000"/>
                      </a:schemeClr>
                    </a:solidFill>
                  </a:tcPr>
                </a:tc>
                <a:extLst>
                  <a:ext uri="{0D108BD9-81ED-4DB2-BD59-A6C34878D82A}">
                    <a16:rowId xmlns:a16="http://schemas.microsoft.com/office/drawing/2014/main" val="1622067825"/>
                  </a:ext>
                </a:extLst>
              </a:tr>
              <a:tr h="175269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he-IL" sz="5400" b="1" dirty="0">
                          <a:solidFill>
                            <a:schemeClr val="bg1"/>
                          </a:solidFill>
                        </a:rPr>
                        <a:t>מארק ישראל</a:t>
                      </a:r>
                      <a:endParaRPr lang="en-GB" sz="5400" b="1" dirty="0">
                        <a:solidFill>
                          <a:schemeClr val="bg1"/>
                        </a:solidFill>
                      </a:endParaRPr>
                    </a:p>
                  </a:txBody>
                  <a:tcPr anchor="ctr">
                    <a:solidFill>
                      <a:schemeClr val="accent5">
                        <a:lumMod val="60000"/>
                        <a:lumOff val="40000"/>
                      </a:schemeClr>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5209" y="1201792"/>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Pinpointers אדום מוצמד בכביש">
            <a:extLst>
              <a:ext uri="{FF2B5EF4-FFF2-40B4-BE49-F238E27FC236}">
                <a16:creationId xmlns:a16="http://schemas.microsoft.com/office/drawing/2014/main" id="{3C593F97-9F64-ED4D-BD63-F2287C0EC30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06905" y="4341667"/>
            <a:ext cx="22959406" cy="31337303"/>
          </a:xfrm>
          <a:prstGeom prst="rect">
            <a:avLst/>
          </a:prstGeom>
          <a:effectLst>
            <a:outerShdw blurRad="243879" dist="33734" dir="3540000" sx="99940" sy="99940" algn="ctr" rotWithShape="0">
              <a:schemeClr val="tx1">
                <a:lumMod val="65000"/>
                <a:lumOff val="35000"/>
              </a:schemeClr>
            </a:outerShdw>
          </a:effectLst>
        </p:spPr>
      </p:pic>
      <p:sp>
        <p:nvSpPr>
          <p:cNvPr id="8" name="TextBox 7">
            <a:extLst>
              <a:ext uri="{FF2B5EF4-FFF2-40B4-BE49-F238E27FC236}">
                <a16:creationId xmlns:a16="http://schemas.microsoft.com/office/drawing/2014/main" id="{18E45245-B1E1-E543-935A-272D297EA513}"/>
              </a:ext>
            </a:extLst>
          </p:cNvPr>
          <p:cNvSpPr txBox="1"/>
          <p:nvPr/>
        </p:nvSpPr>
        <p:spPr>
          <a:xfrm>
            <a:off x="1553919" y="8820476"/>
            <a:ext cx="22146594" cy="4725620"/>
          </a:xfrm>
          <a:prstGeom prst="rect">
            <a:avLst/>
          </a:prstGeom>
          <a:solidFill>
            <a:schemeClr val="accent5">
              <a:lumMod val="60000"/>
              <a:lumOff val="40000"/>
              <a:alpha val="49804"/>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lgn="r" rtl="1"/>
            <a:r>
              <a:rPr lang="he-IL" sz="4400" dirty="0">
                <a:solidFill>
                  <a:schemeClr val="tx1"/>
                </a:solidFill>
                <a:cs typeface="Guttman Hatzvi" panose="02010401010101010101" pitchFamily="2" charset="-79"/>
              </a:rPr>
              <a:t>מטרת הפרויקט: כ</a:t>
            </a:r>
            <a:r>
              <a:rPr lang="he-IL" sz="4400" kern="1200" dirty="0">
                <a:solidFill>
                  <a:schemeClr val="tx1"/>
                </a:solidFill>
                <a:ea typeface="+mn-ea"/>
                <a:cs typeface="Guttman Hatzvi" panose="02010401010101010101" pitchFamily="2" charset="-79"/>
              </a:rPr>
              <a:t>יום במדינת ישראל אין מקום מרוכז אליו ניתן לפנות על מנת לקבל את מיקום התחנות הקרובות של כל כוחות ההצלה לכן בחרנו בפרויקט זה </a:t>
            </a:r>
            <a:endParaRPr lang="he-IL" sz="4800" kern="1200" dirty="0">
              <a:solidFill>
                <a:schemeClr val="tx1"/>
              </a:solidFill>
            </a:endParaRPr>
          </a:p>
          <a:p>
            <a:pPr marL="0" indent="0" algn="r" rtl="1">
              <a:buNone/>
            </a:pPr>
            <a:r>
              <a:rPr lang="he-IL" sz="4400" dirty="0">
                <a:solidFill>
                  <a:schemeClr val="tx1"/>
                </a:solidFill>
                <a:effectLst/>
                <a:ea typeface="Calibri" panose="020F0502020204030204" pitchFamily="34" charset="0"/>
                <a:cs typeface="Guttman Hatzvi" panose="02010401010101010101" pitchFamily="2" charset="-79"/>
              </a:rPr>
              <a:t>ליצור דף </a:t>
            </a:r>
            <a:r>
              <a:rPr lang="en-AU" sz="4400" dirty="0">
                <a:solidFill>
                  <a:schemeClr val="tx1"/>
                </a:solidFill>
                <a:effectLst/>
                <a:ea typeface="Calibri" panose="020F0502020204030204" pitchFamily="34" charset="0"/>
                <a:cs typeface="Guttman Hatzvi" panose="02010401010101010101" pitchFamily="2" charset="-79"/>
              </a:rPr>
              <a:t>W</a:t>
            </a:r>
            <a:r>
              <a:rPr lang="en-US" sz="4400" dirty="0">
                <a:solidFill>
                  <a:schemeClr val="tx1"/>
                </a:solidFill>
                <a:effectLst/>
                <a:ea typeface="Calibri" panose="020F0502020204030204" pitchFamily="34" charset="0"/>
                <a:cs typeface="Guttman Hatzvi" panose="02010401010101010101" pitchFamily="2" charset="-79"/>
              </a:rPr>
              <a:t>eb</a:t>
            </a:r>
            <a:r>
              <a:rPr lang="he-IL" sz="4400" dirty="0">
                <a:solidFill>
                  <a:schemeClr val="tx1"/>
                </a:solidFill>
                <a:effectLst/>
                <a:ea typeface="Calibri" panose="020F0502020204030204" pitchFamily="34" charset="0"/>
                <a:cs typeface="Guttman Hatzvi" panose="02010401010101010101" pitchFamily="2" charset="-79"/>
              </a:rPr>
              <a:t> דינאמי המציג למשתמש פיתוח יישום מבוסס רכיב גאוגרפי המאפשר למשתמשים לחפש תחנות חירום סמוך למיקומם.</a:t>
            </a:r>
            <a:endParaRPr lang="en-US" sz="4400" dirty="0">
              <a:solidFill>
                <a:schemeClr val="tx1"/>
              </a:solidFill>
              <a:effectLst/>
              <a:ea typeface="Calibri" panose="020F0502020204030204" pitchFamily="34" charset="0"/>
              <a:cs typeface="Guttman Hatzvi" panose="02010401010101010101" pitchFamily="2" charset="-79"/>
            </a:endParaRPr>
          </a:p>
          <a:p>
            <a:pPr marL="0" indent="0" algn="r" rtl="1">
              <a:spcAft>
                <a:spcPts val="1000"/>
              </a:spcAft>
              <a:buNone/>
            </a:pPr>
            <a:r>
              <a:rPr lang="he-IL" sz="4400" dirty="0">
                <a:solidFill>
                  <a:schemeClr val="tx1"/>
                </a:solidFill>
                <a:effectLst/>
                <a:ea typeface="Calibri" panose="020F0502020204030204" pitchFamily="34" charset="0"/>
                <a:cs typeface="Guttman Hatzvi" panose="02010401010101010101" pitchFamily="2" charset="-79"/>
              </a:rPr>
              <a:t>בעזרת היישום, המשתמש יכול לקבל מידע אודות התחנה המבוקשת (מד"א, משטרה, כיבוי והצלה), כגון: טלפון כתובת שעות פעילות ואפילו את המסלול עד ליעד הרצוי.</a:t>
            </a:r>
            <a:endParaRPr lang="en-US" sz="4400" dirty="0">
              <a:solidFill>
                <a:schemeClr val="tx1"/>
              </a:solidFill>
              <a:effectLst/>
              <a:ea typeface="Calibri" panose="020F0502020204030204" pitchFamily="34" charset="0"/>
              <a:cs typeface="Guttman Hatzvi" panose="02010401010101010101" pitchFamily="2" charset="-79"/>
            </a:endParaRPr>
          </a:p>
          <a:p>
            <a:pPr algn="r"/>
            <a:endParaRPr lang="en-US" dirty="0"/>
          </a:p>
        </p:txBody>
      </p:sp>
      <p:sp>
        <p:nvSpPr>
          <p:cNvPr id="4" name="TextBox 3">
            <a:extLst>
              <a:ext uri="{FF2B5EF4-FFF2-40B4-BE49-F238E27FC236}">
                <a16:creationId xmlns:a16="http://schemas.microsoft.com/office/drawing/2014/main" id="{FBCB9AE5-2E82-C241-9BF8-AC96ECFA6007}"/>
              </a:ext>
            </a:extLst>
          </p:cNvPr>
          <p:cNvSpPr txBox="1"/>
          <p:nvPr/>
        </p:nvSpPr>
        <p:spPr>
          <a:xfrm>
            <a:off x="15929457" y="24019862"/>
            <a:ext cx="4994344" cy="923330"/>
          </a:xfrm>
          <a:prstGeom prst="rect">
            <a:avLst/>
          </a:prstGeom>
          <a:noFill/>
        </p:spPr>
        <p:txBody>
          <a:bodyPr wrap="square" rtlCol="0">
            <a:spAutoFit/>
          </a:bodyPr>
          <a:lstStyle/>
          <a:p>
            <a:pPr algn="r"/>
            <a:r>
              <a:rPr lang="he-IL" sz="5400" b="1" dirty="0">
                <a:ln w="0">
                  <a:solidFill>
                    <a:schemeClr val="bg1"/>
                  </a:solidFill>
                </a:ln>
                <a:effectLst>
                  <a:outerShdw blurRad="38100" dist="25400" dir="5400000" algn="ctr" rotWithShape="0">
                    <a:srgbClr val="6E747A">
                      <a:alpha val="43000"/>
                    </a:srgbClr>
                  </a:outerShdw>
                </a:effectLst>
                <a:latin typeface="Guttman Hatzvi" panose="02010401010101010101" pitchFamily="2" charset="-79"/>
                <a:cs typeface="Guttman Hatzvi" panose="02010401010101010101" pitchFamily="2" charset="-79"/>
              </a:rPr>
              <a:t>תרשים זרימה</a:t>
            </a:r>
          </a:p>
        </p:txBody>
      </p:sp>
      <p:sp>
        <p:nvSpPr>
          <p:cNvPr id="5" name="Rectangle 4">
            <a:extLst>
              <a:ext uri="{FF2B5EF4-FFF2-40B4-BE49-F238E27FC236}">
                <a16:creationId xmlns:a16="http://schemas.microsoft.com/office/drawing/2014/main" id="{2673CE43-906B-E34E-BDFB-A5F7333A1B9E}"/>
              </a:ext>
            </a:extLst>
          </p:cNvPr>
          <p:cNvSpPr/>
          <p:nvPr/>
        </p:nvSpPr>
        <p:spPr>
          <a:xfrm>
            <a:off x="17171626" y="25311375"/>
            <a:ext cx="3390029" cy="96077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marL="0" algn="ctr" defTabSz="457200" rtl="1" eaLnBrk="1" latinLnBrk="0" hangingPunct="1"/>
            <a:r>
              <a:rPr lang="he-IL" sz="3600" b="1" dirty="0">
                <a:latin typeface="Guttman Hatzvi" panose="02010401010101010101" pitchFamily="2" charset="-79"/>
                <a:cs typeface="Guttman Hatzvi" panose="02010401010101010101" pitchFamily="2" charset="-79"/>
              </a:rPr>
              <a:t>מסך התחברות</a:t>
            </a:r>
            <a:endParaRPr lang="en-IL" sz="3600" b="1" dirty="0">
              <a:latin typeface="Aharoni" panose="02010803020104030203" pitchFamily="2" charset="-79"/>
              <a:cs typeface="Guttman Hatzvi" panose="02010401010101010101" pitchFamily="2" charset="-79"/>
            </a:endParaRPr>
          </a:p>
        </p:txBody>
      </p:sp>
      <p:sp>
        <p:nvSpPr>
          <p:cNvPr id="11" name="Rectangle 10">
            <a:extLst>
              <a:ext uri="{FF2B5EF4-FFF2-40B4-BE49-F238E27FC236}">
                <a16:creationId xmlns:a16="http://schemas.microsoft.com/office/drawing/2014/main" id="{10A24EF3-61E1-A04E-BDD1-9AE898D00B6E}"/>
              </a:ext>
            </a:extLst>
          </p:cNvPr>
          <p:cNvSpPr/>
          <p:nvPr/>
        </p:nvSpPr>
        <p:spPr>
          <a:xfrm>
            <a:off x="14514804" y="29314339"/>
            <a:ext cx="2542032" cy="87782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marL="0" algn="ctr" defTabSz="457200" rtl="1" eaLnBrk="1" latinLnBrk="0" hangingPunct="1"/>
            <a:r>
              <a:rPr lang="he-IL" sz="3600" b="1" dirty="0">
                <a:latin typeface="Guttman Hatzvi" panose="02010401010101010101" pitchFamily="2" charset="-79"/>
                <a:cs typeface="Guttman Hatzvi" panose="02010401010101010101" pitchFamily="2" charset="-79"/>
              </a:rPr>
              <a:t>דף מנהל</a:t>
            </a:r>
            <a:endParaRPr lang="en-IL" sz="3600" b="1" dirty="0">
              <a:cs typeface="Guttman Hatzvi" panose="02010401010101010101" pitchFamily="2" charset="-79"/>
            </a:endParaRPr>
          </a:p>
        </p:txBody>
      </p:sp>
      <p:sp>
        <p:nvSpPr>
          <p:cNvPr id="12" name="Rectangle 11">
            <a:extLst>
              <a:ext uri="{FF2B5EF4-FFF2-40B4-BE49-F238E27FC236}">
                <a16:creationId xmlns:a16="http://schemas.microsoft.com/office/drawing/2014/main" id="{9D71A1E0-BACF-8A43-9BA0-6E5FA5E4DFDD}"/>
              </a:ext>
            </a:extLst>
          </p:cNvPr>
          <p:cNvSpPr/>
          <p:nvPr/>
        </p:nvSpPr>
        <p:spPr>
          <a:xfrm>
            <a:off x="20639632" y="29250819"/>
            <a:ext cx="2672369" cy="87782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marL="0" algn="ctr" defTabSz="457200" rtl="1" eaLnBrk="1" latinLnBrk="0" hangingPunct="1"/>
            <a:r>
              <a:rPr lang="he-IL" sz="3600" b="1" dirty="0">
                <a:latin typeface="Guttman Hatzvi" panose="02010401010101010101" pitchFamily="2" charset="-79"/>
                <a:cs typeface="Guttman Hatzvi" panose="02010401010101010101" pitchFamily="2" charset="-79"/>
              </a:rPr>
              <a:t>דף משתמש</a:t>
            </a:r>
            <a:endParaRPr lang="en-IL" sz="3600" b="1" dirty="0">
              <a:cs typeface="Guttman Hatzvi" panose="02010401010101010101" pitchFamily="2" charset="-79"/>
            </a:endParaRPr>
          </a:p>
        </p:txBody>
      </p:sp>
      <p:cxnSp>
        <p:nvCxnSpPr>
          <p:cNvPr id="30" name="Straight Arrow Connector 29">
            <a:extLst>
              <a:ext uri="{FF2B5EF4-FFF2-40B4-BE49-F238E27FC236}">
                <a16:creationId xmlns:a16="http://schemas.microsoft.com/office/drawing/2014/main" id="{4FD59C15-1107-AD40-B52C-78A818481BD0}"/>
              </a:ext>
            </a:extLst>
          </p:cNvPr>
          <p:cNvCxnSpPr>
            <a:cxnSpLocks/>
          </p:cNvCxnSpPr>
          <p:nvPr/>
        </p:nvCxnSpPr>
        <p:spPr>
          <a:xfrm flipH="1">
            <a:off x="15302498" y="26304247"/>
            <a:ext cx="2248306" cy="28663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00CB6F-DF1C-444B-AEE3-223AD85219B1}"/>
              </a:ext>
            </a:extLst>
          </p:cNvPr>
          <p:cNvCxnSpPr>
            <a:cxnSpLocks/>
          </p:cNvCxnSpPr>
          <p:nvPr/>
        </p:nvCxnSpPr>
        <p:spPr>
          <a:xfrm>
            <a:off x="19969812" y="26304247"/>
            <a:ext cx="2295056" cy="29337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882EE89-221F-814E-A571-A0798EAD2441}"/>
              </a:ext>
            </a:extLst>
          </p:cNvPr>
          <p:cNvCxnSpPr>
            <a:cxnSpLocks/>
          </p:cNvCxnSpPr>
          <p:nvPr/>
        </p:nvCxnSpPr>
        <p:spPr>
          <a:xfrm flipV="1">
            <a:off x="16261491" y="26365200"/>
            <a:ext cx="1996029" cy="28651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1F888F0-386C-8D4D-BA58-FA8418C487B9}"/>
              </a:ext>
            </a:extLst>
          </p:cNvPr>
          <p:cNvCxnSpPr>
            <a:cxnSpLocks/>
          </p:cNvCxnSpPr>
          <p:nvPr/>
        </p:nvCxnSpPr>
        <p:spPr>
          <a:xfrm flipH="1" flipV="1">
            <a:off x="19171920" y="26304247"/>
            <a:ext cx="1983962" cy="28878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E28BC03-C2E4-F447-BBC9-B37F2F12843C}"/>
              </a:ext>
            </a:extLst>
          </p:cNvPr>
          <p:cNvSpPr txBox="1"/>
          <p:nvPr/>
        </p:nvSpPr>
        <p:spPr>
          <a:xfrm>
            <a:off x="1929126" y="24079344"/>
            <a:ext cx="11051484" cy="984885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r" rtl="1"/>
            <a:r>
              <a:rPr lang="he-IL" sz="4400" b="1" u="sng" dirty="0">
                <a:solidFill>
                  <a:schemeClr val="tx1"/>
                </a:solidFill>
                <a:latin typeface="Guttman Hatzvi" panose="02010401010101010101" pitchFamily="2" charset="-79"/>
                <a:cs typeface="Guttman Hatzvi" panose="02010401010101010101" pitchFamily="2" charset="-79"/>
              </a:rPr>
              <a:t>מסקנות ויעדים: </a:t>
            </a:r>
            <a:r>
              <a:rPr lang="he-IL" sz="4400" dirty="0">
                <a:solidFill>
                  <a:schemeClr val="tx1"/>
                </a:solidFill>
                <a:latin typeface="Guttman Hatzvi" panose="02010401010101010101" pitchFamily="2" charset="-79"/>
                <a:cs typeface="Guttman Hatzvi" panose="02010401010101010101" pitchFamily="2" charset="-79"/>
              </a:rPr>
              <a:t>כשהתבקשנו לבנות פרויקט בקורס חשבנו רבות על נושא מתאים, ניסינו לחשוב על צורך קיים והבנו שכיום אין בישראל אתר או אפליקציה המאגדים את כל תחנות החירום במקום אחד, הבנו שמענה על הצורך הזה חשוב עד כדי כך שיכול להציל חיים לכן בחרנו בנושא זה. פיתחנו אתר בו יכול המשתמש לחפש תחנות חירום במקום ספציפי אותו הוא בוחר ולקבל מידע אודות התחנות במהירות וביעילות. עמדנו ביעדים שהצבנו לעצמנו בפרויקט ושמחנו מאוד שנפלה בחלקנו היכולת לפעול בתחום כל כך חשוב ומוערך.</a:t>
            </a:r>
          </a:p>
          <a:p>
            <a:pPr algn="r"/>
            <a:endParaRPr lang="en-US" dirty="0">
              <a:solidFill>
                <a:schemeClr val="tx1"/>
              </a:solidFill>
            </a:endParaRPr>
          </a:p>
        </p:txBody>
      </p:sp>
      <p:pic>
        <p:nvPicPr>
          <p:cNvPr id="10" name="תמונה 9">
            <a:extLst>
              <a:ext uri="{FF2B5EF4-FFF2-40B4-BE49-F238E27FC236}">
                <a16:creationId xmlns:a16="http://schemas.microsoft.com/office/drawing/2014/main" id="{A3F9FFBB-C5F9-4FBA-B254-8AC4B26D74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7102" y="4039149"/>
            <a:ext cx="10879011" cy="5872751"/>
          </a:xfrm>
          <a:prstGeom prst="rect">
            <a:avLst/>
          </a:prstGeom>
        </p:spPr>
      </p:pic>
      <p:pic>
        <p:nvPicPr>
          <p:cNvPr id="1038" name="Picture 4">
            <a:extLst>
              <a:ext uri="{FF2B5EF4-FFF2-40B4-BE49-F238E27FC236}">
                <a16:creationId xmlns:a16="http://schemas.microsoft.com/office/drawing/2014/main" id="{4CC6EC39-5BC6-4B31-993E-0A595070D2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01055" y="24481527"/>
            <a:ext cx="2782763" cy="2782763"/>
          </a:xfrm>
          <a:prstGeom prst="rect">
            <a:avLst/>
          </a:prstGeom>
          <a:noFill/>
          <a:extLst>
            <a:ext uri="{909E8E84-426E-40DD-AFC4-6F175D3DCCD1}">
              <a14:hiddenFill xmlns:a14="http://schemas.microsoft.com/office/drawing/2010/main">
                <a:solidFill>
                  <a:srgbClr val="FFFFFF"/>
                </a:solidFill>
              </a14:hiddenFill>
            </a:ext>
          </a:extLst>
        </p:spPr>
      </p:pic>
      <p:pic>
        <p:nvPicPr>
          <p:cNvPr id="1040" name="תמונה 1039">
            <a:extLst>
              <a:ext uri="{FF2B5EF4-FFF2-40B4-BE49-F238E27FC236}">
                <a16:creationId xmlns:a16="http://schemas.microsoft.com/office/drawing/2014/main" id="{A6487E4B-D795-422A-8516-AB5AA348EAB7}"/>
              </a:ext>
            </a:extLst>
          </p:cNvPr>
          <p:cNvPicPr>
            <a:picLocks noChangeAspect="1"/>
          </p:cNvPicPr>
          <p:nvPr/>
        </p:nvPicPr>
        <p:blipFill rotWithShape="1">
          <a:blip r:embed="rId7"/>
          <a:srcRect l="33946" t="20210" r="34087" b="24465"/>
          <a:stretch/>
        </p:blipFill>
        <p:spPr>
          <a:xfrm>
            <a:off x="1419143" y="14765369"/>
            <a:ext cx="6690739" cy="8323790"/>
          </a:xfrm>
          <a:prstGeom prst="rect">
            <a:avLst/>
          </a:prstGeom>
        </p:spPr>
      </p:pic>
      <p:pic>
        <p:nvPicPr>
          <p:cNvPr id="1044" name="תמונה 1043">
            <a:extLst>
              <a:ext uri="{FF2B5EF4-FFF2-40B4-BE49-F238E27FC236}">
                <a16:creationId xmlns:a16="http://schemas.microsoft.com/office/drawing/2014/main" id="{450C1F1A-0D0B-4D19-AAB7-F1D602677715}"/>
              </a:ext>
            </a:extLst>
          </p:cNvPr>
          <p:cNvPicPr>
            <a:picLocks noChangeAspect="1"/>
          </p:cNvPicPr>
          <p:nvPr/>
        </p:nvPicPr>
        <p:blipFill rotWithShape="1">
          <a:blip r:embed="rId8"/>
          <a:srcRect l="32436" t="33542" r="33397" b="7438"/>
          <a:stretch/>
        </p:blipFill>
        <p:spPr>
          <a:xfrm>
            <a:off x="17280901" y="15368816"/>
            <a:ext cx="6792599" cy="7554619"/>
          </a:xfrm>
          <a:prstGeom prst="rect">
            <a:avLst/>
          </a:prstGeom>
        </p:spPr>
      </p:pic>
      <p:pic>
        <p:nvPicPr>
          <p:cNvPr id="1046" name="תמונה 1045">
            <a:extLst>
              <a:ext uri="{FF2B5EF4-FFF2-40B4-BE49-F238E27FC236}">
                <a16:creationId xmlns:a16="http://schemas.microsoft.com/office/drawing/2014/main" id="{E8F6263A-F2ED-4997-A7CA-331ADC26E585}"/>
              </a:ext>
            </a:extLst>
          </p:cNvPr>
          <p:cNvPicPr>
            <a:picLocks noChangeAspect="1"/>
          </p:cNvPicPr>
          <p:nvPr/>
        </p:nvPicPr>
        <p:blipFill rotWithShape="1">
          <a:blip r:embed="rId9"/>
          <a:srcRect t="12801" r="31794" b="18126"/>
          <a:stretch/>
        </p:blipFill>
        <p:spPr>
          <a:xfrm>
            <a:off x="8609962" y="19635066"/>
            <a:ext cx="8214180" cy="3789309"/>
          </a:xfrm>
          <a:prstGeom prst="rect">
            <a:avLst/>
          </a:prstGeom>
        </p:spPr>
      </p:pic>
      <p:pic>
        <p:nvPicPr>
          <p:cNvPr id="1049" name="תמונה 1048">
            <a:extLst>
              <a:ext uri="{FF2B5EF4-FFF2-40B4-BE49-F238E27FC236}">
                <a16:creationId xmlns:a16="http://schemas.microsoft.com/office/drawing/2014/main" id="{25BF5779-425F-4878-A79B-0A7872D9262A}"/>
              </a:ext>
            </a:extLst>
          </p:cNvPr>
          <p:cNvPicPr>
            <a:picLocks noChangeAspect="1"/>
          </p:cNvPicPr>
          <p:nvPr/>
        </p:nvPicPr>
        <p:blipFill>
          <a:blip r:embed="rId10"/>
          <a:stretch>
            <a:fillRect/>
          </a:stretch>
        </p:blipFill>
        <p:spPr>
          <a:xfrm flipH="1">
            <a:off x="1369797" y="33105234"/>
            <a:ext cx="2949926" cy="1908539"/>
          </a:xfrm>
          <a:prstGeom prst="rect">
            <a:avLst/>
          </a:prstGeom>
        </p:spPr>
      </p:pic>
      <p:pic>
        <p:nvPicPr>
          <p:cNvPr id="6" name="תמונה 5">
            <a:extLst>
              <a:ext uri="{FF2B5EF4-FFF2-40B4-BE49-F238E27FC236}">
                <a16:creationId xmlns:a16="http://schemas.microsoft.com/office/drawing/2014/main" id="{91786FAC-CC8E-0534-28DD-4111D0F1CD2E}"/>
              </a:ext>
            </a:extLst>
          </p:cNvPr>
          <p:cNvPicPr>
            <a:picLocks noChangeAspect="1"/>
          </p:cNvPicPr>
          <p:nvPr/>
        </p:nvPicPr>
        <p:blipFill>
          <a:blip r:embed="rId11"/>
          <a:stretch>
            <a:fillRect/>
          </a:stretch>
        </p:blipFill>
        <p:spPr>
          <a:xfrm>
            <a:off x="8887050" y="14235270"/>
            <a:ext cx="7480332" cy="5212176"/>
          </a:xfrm>
          <a:prstGeom prst="rect">
            <a:avLst/>
          </a:prstGeom>
        </p:spPr>
      </p:pic>
      <p:pic>
        <p:nvPicPr>
          <p:cNvPr id="13" name="תמונה 12">
            <a:extLst>
              <a:ext uri="{FF2B5EF4-FFF2-40B4-BE49-F238E27FC236}">
                <a16:creationId xmlns:a16="http://schemas.microsoft.com/office/drawing/2014/main" id="{EF3FE25D-43E6-D5E4-2CCF-24689740BE5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252720" y="32365041"/>
            <a:ext cx="3066199" cy="3066199"/>
          </a:xfrm>
          <a:prstGeom prst="rect">
            <a:avLst/>
          </a:prstGeom>
        </p:spPr>
      </p:pic>
      <p:sp>
        <p:nvSpPr>
          <p:cNvPr id="16" name="תיבת טקסט 15">
            <a:extLst>
              <a:ext uri="{FF2B5EF4-FFF2-40B4-BE49-F238E27FC236}">
                <a16:creationId xmlns:a16="http://schemas.microsoft.com/office/drawing/2014/main" id="{29C4C3F4-AA3A-0601-EB06-DCA4F21E4581}"/>
              </a:ext>
            </a:extLst>
          </p:cNvPr>
          <p:cNvSpPr txBox="1"/>
          <p:nvPr/>
        </p:nvSpPr>
        <p:spPr>
          <a:xfrm>
            <a:off x="14470741" y="31449613"/>
            <a:ext cx="4351020" cy="646331"/>
          </a:xfrm>
          <a:prstGeom prst="rect">
            <a:avLst/>
          </a:prstGeom>
          <a:noFill/>
        </p:spPr>
        <p:txBody>
          <a:bodyPr wrap="square" rtlCol="1">
            <a:spAutoFit/>
          </a:bodyPr>
          <a:lstStyle/>
          <a:p>
            <a:r>
              <a:rPr lang="en-US" sz="3600" dirty="0"/>
              <a:t>Website Page</a:t>
            </a:r>
            <a:endParaRPr lang="he-IL" sz="3600" dirty="0"/>
          </a:p>
        </p:txBody>
      </p:sp>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3233</TotalTime>
  <Words>204</Words>
  <Application>Microsoft Office PowerPoint</Application>
  <PresentationFormat>מותאם אישית</PresentationFormat>
  <Paragraphs>15</Paragraphs>
  <Slides>1</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vt:i4>
      </vt:variant>
    </vt:vector>
  </HeadingPairs>
  <TitlesOfParts>
    <vt:vector size="7" baseType="lpstr">
      <vt:lpstr>Aharoni</vt:lpstr>
      <vt:lpstr>Arial</vt:lpstr>
      <vt:lpstr>Calibri</vt:lpstr>
      <vt:lpstr>Calibri Light</vt:lpstr>
      <vt:lpstr>Guttman Hatzvi</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Yaniv</dc:creator>
  <cp:lastModifiedBy>Tsach Yashar</cp:lastModifiedBy>
  <cp:revision>72</cp:revision>
  <dcterms:created xsi:type="dcterms:W3CDTF">2019-01-27T10:54:29Z</dcterms:created>
  <dcterms:modified xsi:type="dcterms:W3CDTF">2022-06-28T09:30:43Z</dcterms:modified>
</cp:coreProperties>
</file>