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59" r:id="rId4"/>
    <p:sldId id="269" r:id="rId5"/>
    <p:sldId id="270" r:id="rId6"/>
    <p:sldId id="271" r:id="rId7"/>
    <p:sldId id="266" r:id="rId8"/>
    <p:sldId id="265" r:id="rId9"/>
    <p:sldId id="272" r:id="rId10"/>
    <p:sldId id="264" r:id="rId11"/>
    <p:sldId id="273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 autoAdjust="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D1D5C-E7C0-4449-A5CA-A982FE5CC935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EBC92-D793-4181-8A81-2CFA63463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97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EBC92-D793-4181-8A81-2CFA63463A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8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EBC92-D793-4181-8A81-2CFA63463A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03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EBC92-D793-4181-8A81-2CFA63463A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11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EBC92-D793-4181-8A81-2CFA63463A2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68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EBC92-D793-4181-8A81-2CFA63463A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07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EBC92-D793-4181-8A81-2CFA63463A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74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EBC92-D793-4181-8A81-2CFA63463A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EBC92-D793-4181-8A81-2CFA63463A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56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EBC92-D793-4181-8A81-2CFA63463A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81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EBC92-D793-4181-8A81-2CFA63463A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93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EBC92-D793-4181-8A81-2CFA63463A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05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EBC92-D793-4181-8A81-2CFA63463A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9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33CD-0FB4-4629-B007-A8005B4324C7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F214-6485-4727-940D-A281561DB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6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33CD-0FB4-4629-B007-A8005B4324C7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F214-6485-4727-940D-A281561DB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33CD-0FB4-4629-B007-A8005B4324C7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F214-6485-4727-940D-A281561DB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5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33CD-0FB4-4629-B007-A8005B4324C7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F214-6485-4727-940D-A281561DB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4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33CD-0FB4-4629-B007-A8005B4324C7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F214-6485-4727-940D-A281561DB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33CD-0FB4-4629-B007-A8005B4324C7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F214-6485-4727-940D-A281561DB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8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33CD-0FB4-4629-B007-A8005B4324C7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F214-6485-4727-940D-A281561DB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7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33CD-0FB4-4629-B007-A8005B4324C7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F214-6485-4727-940D-A281561DB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0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33CD-0FB4-4629-B007-A8005B4324C7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F214-6485-4727-940D-A281561DB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0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33CD-0FB4-4629-B007-A8005B4324C7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F214-6485-4727-940D-A281561DB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5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33CD-0FB4-4629-B007-A8005B4324C7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F214-6485-4727-940D-A281561DB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8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33CD-0FB4-4629-B007-A8005B4324C7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7F214-6485-4727-940D-A281561DB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4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eatcall.com/greatcall/lp/is-mobile-healthcare-the-future-infographic.aspx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ature.com/articles/s41746-017-0002-4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linicalresearchtrends.com/index.php/2017/04/12/edro-future-data-collection-clinical-trials/" TargetMode="External"/><Relationship Id="rId13" Type="http://schemas.openxmlformats.org/officeDocument/2006/relationships/hyperlink" Target="https://www.i-scoop.eu/wearables-market-outlook-2020-drivers-new-markets/" TargetMode="External"/><Relationship Id="rId18" Type="http://schemas.openxmlformats.org/officeDocument/2006/relationships/hyperlink" Target="https://www.outsourcing-pharma.com/Article/2016/11/30/CROs-and-wearable-technology-in-clinical-trials" TargetMode="External"/><Relationship Id="rId3" Type="http://schemas.openxmlformats.org/officeDocument/2006/relationships/hyperlink" Target="https://www.fda.gov/downloads/medicaldevices/deviceregulationandguidance/guidancedocuments/ucm429674.pdf" TargetMode="External"/><Relationship Id="rId21" Type="http://schemas.openxmlformats.org/officeDocument/2006/relationships/hyperlink" Target="https://www.ctti-clinicaltrials.org/sites/www.ctti-clinicaltrials.org/files/2.1_panel_presentation-of-evidendce_mct-mobiledevices.pdf" TargetMode="External"/><Relationship Id="rId7" Type="http://schemas.openxmlformats.org/officeDocument/2006/relationships/hyperlink" Target="https://www.clinicalresearchtrends.com/index.php/2017/01/19/ecoa-technology-kill-paper-clinical-trials/" TargetMode="External"/><Relationship Id="rId12" Type="http://schemas.openxmlformats.org/officeDocument/2006/relationships/hyperlink" Target="http://www.mobihealthnews.com/content/idc-smartwatches-will-make-13-wearables-market-2018" TargetMode="External"/><Relationship Id="rId17" Type="http://schemas.openxmlformats.org/officeDocument/2006/relationships/hyperlink" Target="http://www.prometrika.com/blog/2017/06/29/222/" TargetMode="External"/><Relationship Id="rId2" Type="http://schemas.openxmlformats.org/officeDocument/2006/relationships/notesSlide" Target="../notesSlides/notesSlide12.xml"/><Relationship Id="rId16" Type="http://schemas.openxmlformats.org/officeDocument/2006/relationships/hyperlink" Target="https://www.medicalnewsbulletin.com/wearable-devices-medicine/" TargetMode="External"/><Relationship Id="rId20" Type="http://schemas.openxmlformats.org/officeDocument/2006/relationships/hyperlink" Target="https://www.ctti-clinicaltrials.org/sites/www.ctti-clinicaltrials.org/files/1.1_panel_presentation-of-evidendce_mct-mobiledevice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rketsandmarkets.com/Market-Reports/eclinical-solutions-market-553.html" TargetMode="External"/><Relationship Id="rId11" Type="http://schemas.openxmlformats.org/officeDocument/2006/relationships/hyperlink" Target="https://www.mediapost.com/publications/article/315363/wearables-market-grows-8-apple-takes-lead.html" TargetMode="External"/><Relationship Id="rId5" Type="http://schemas.openxmlformats.org/officeDocument/2006/relationships/hyperlink" Target="http://www.who.int/goe/publications/goe_mhealth_web.pdf" TargetMode="External"/><Relationship Id="rId15" Type="http://schemas.openxmlformats.org/officeDocument/2006/relationships/hyperlink" Target="http://blog.mdsol.com/five-considerations-for-wearable-devices-in-clinical-trials" TargetMode="External"/><Relationship Id="rId10" Type="http://schemas.openxmlformats.org/officeDocument/2006/relationships/hyperlink" Target="http://www.ubc.com/blog/understanding-mobile-health-trends-and-opportunities-clinical-trials-and-post-approval-programs" TargetMode="External"/><Relationship Id="rId19" Type="http://schemas.openxmlformats.org/officeDocument/2006/relationships/hyperlink" Target="http://www.appliedclinicaltrialsonline.com/growing-availability-wearable-devices-perspective-current-applications-clinical-trials" TargetMode="External"/><Relationship Id="rId4" Type="http://schemas.openxmlformats.org/officeDocument/2006/relationships/hyperlink" Target="https://www.fda.gov/MedicalDevices/DigitalHealth/default.htm" TargetMode="External"/><Relationship Id="rId9" Type="http://schemas.openxmlformats.org/officeDocument/2006/relationships/hyperlink" Target="https://www.newswise.com/articles/analysis-shows-lack-of-evidence-that-wearable-biosensors-improve-patient-outcomes" TargetMode="External"/><Relationship Id="rId14" Type="http://schemas.openxmlformats.org/officeDocument/2006/relationships/hyperlink" Target="https://techcrunch.com/2017/08/24/global-wearables-market-to-grow-17-in-2017-310m-devices-sold-30-5bn-revenue-gartner/" TargetMode="External"/><Relationship Id="rId22" Type="http://schemas.openxmlformats.org/officeDocument/2006/relationships/hyperlink" Target="https://www.ctti-clinicaltrials.org/files/novelendpoints-recs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Devices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Things to </a:t>
            </a:r>
            <a:r>
              <a:rPr lang="en-US" dirty="0" smtClean="0"/>
              <a:t>know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92589" y="6119336"/>
            <a:ext cx="12994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Timothy Adams </a:t>
            </a:r>
          </a:p>
          <a:p>
            <a:r>
              <a:rPr lang="en-US" sz="1200" dirty="0"/>
              <a:t>4/18/2018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8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</a:t>
            </a:r>
            <a:r>
              <a:rPr lang="en-US" dirty="0" err="1" smtClean="0"/>
              <a:t>mHealth</a:t>
            </a:r>
            <a:r>
              <a:rPr lang="en-US" dirty="0" smtClean="0"/>
              <a:t> Devices Effective?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93% of physicians believe that mobile health apps can improve patient’s health.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www.greatcall.com/greatcall/lp/is-mobile-healthcare-the-future-infographic.aspx</a:t>
            </a:r>
            <a:endParaRPr lang="en-US" dirty="0"/>
          </a:p>
          <a:p>
            <a:r>
              <a:rPr lang="en-US" dirty="0" smtClean="0"/>
              <a:t>“We don’t have enough evidence that they consistently change clinical outcomes in a meaningful way.”</a:t>
            </a:r>
          </a:p>
          <a:p>
            <a:pPr lvl="1"/>
            <a:r>
              <a:rPr lang="en-US" dirty="0" smtClean="0"/>
              <a:t>Looking at interventions &amp; outcomes</a:t>
            </a:r>
          </a:p>
          <a:p>
            <a:pPr lvl="1"/>
            <a:r>
              <a:rPr lang="en-US" dirty="0" smtClean="0"/>
              <a:t>Due to lack of evidence; very few randomized trials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www.nature.com/articles/s41746-017-0002-4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14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Regulatory </a:t>
            </a:r>
            <a:r>
              <a:rPr lang="en-US" dirty="0" smtClean="0"/>
              <a:t>Certifications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 (</a:t>
            </a:r>
            <a:r>
              <a:rPr lang="en-US" i="1" dirty="0" err="1" smtClean="0"/>
              <a:t>Conformite</a:t>
            </a:r>
            <a:r>
              <a:rPr lang="en-US" i="1" dirty="0" smtClean="0"/>
              <a:t> </a:t>
            </a:r>
            <a:r>
              <a:rPr lang="en-US" i="1" dirty="0" err="1" smtClean="0"/>
              <a:t>Europeene</a:t>
            </a:r>
            <a:r>
              <a:rPr lang="en-US" i="1" dirty="0" smtClean="0"/>
              <a:t>)</a:t>
            </a:r>
          </a:p>
          <a:p>
            <a:pPr lvl="1"/>
            <a:r>
              <a:rPr lang="en-US" dirty="0" smtClean="0"/>
              <a:t>Awarded to certified medical devices in the EU</a:t>
            </a:r>
          </a:p>
          <a:p>
            <a:r>
              <a:rPr lang="en-US" dirty="0" smtClean="0"/>
              <a:t>510(k)</a:t>
            </a:r>
          </a:p>
          <a:p>
            <a:pPr lvl="1"/>
            <a:r>
              <a:rPr lang="en-US" dirty="0" smtClean="0"/>
              <a:t>Clearance granted by the FDA to market a device as a medical device</a:t>
            </a:r>
          </a:p>
          <a:p>
            <a:r>
              <a:rPr lang="en-US" dirty="0" smtClean="0"/>
              <a:t>MDEL (Medical Device Establishment License)</a:t>
            </a:r>
          </a:p>
          <a:p>
            <a:pPr lvl="1"/>
            <a:r>
              <a:rPr lang="en-US" dirty="0" smtClean="0"/>
              <a:t>Awarded to medical devices in Canada</a:t>
            </a:r>
          </a:p>
        </p:txBody>
      </p:sp>
    </p:spTree>
    <p:extLst>
      <p:ext uri="{BB962C8B-B14F-4D97-AF65-F5344CB8AC3E}">
        <p14:creationId xmlns:p14="http://schemas.microsoft.com/office/powerpoint/2010/main" val="189452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smtClean="0"/>
              <a:t>General Wellness: Policy for Low Risk Devices. Guidance for Industry and Food and Drug </a:t>
            </a:r>
            <a:r>
              <a:rPr lang="en-US" dirty="0"/>
              <a:t>Administration Staff: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www.fda.gov/downloads/medicaldevices/deviceregulationandguidance/guidancedocuments/ucm429674.pdf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www.fda.gov/MedicalDevices/DigitalHealth/default.htm</a:t>
            </a:r>
            <a:endParaRPr lang="en-US" dirty="0" smtClean="0"/>
          </a:p>
          <a:p>
            <a:r>
              <a:rPr lang="en-US" dirty="0" err="1" smtClean="0"/>
              <a:t>mHealth</a:t>
            </a:r>
            <a:r>
              <a:rPr lang="en-US" dirty="0" smtClean="0"/>
              <a:t>: New horizons for health through </a:t>
            </a:r>
            <a:r>
              <a:rPr lang="en-US" dirty="0"/>
              <a:t>mobile technologies: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www.who.int/goe/publications/goe_mhealth_web.pdf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www.marketsandmarkets.com/Market-Reports/eclinical-solutions-market-553.html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https://www.clinicalresearchtrends.com/index.php/2017/01/19/ecoa-technology-kill-paper-clinical-trials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n-US" dirty="0">
                <a:hlinkClick r:id="rId8"/>
              </a:rPr>
              <a:t>https://www.clinicalresearchtrends.com/index.php/2017/04/12/edro-future-data-collection-clinical-trials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>
                <a:hlinkClick r:id="rId9"/>
              </a:rPr>
              <a:t>https://</a:t>
            </a:r>
            <a:r>
              <a:rPr lang="en-US" dirty="0" smtClean="0">
                <a:hlinkClick r:id="rId9"/>
              </a:rPr>
              <a:t>www.newswise.com/articles/analysis-shows-lack-of-evidence-that-wearable-biosensors-improve-patient-outcomes</a:t>
            </a:r>
            <a:endParaRPr lang="en-US" dirty="0" smtClean="0"/>
          </a:p>
          <a:p>
            <a:r>
              <a:rPr lang="en-US" dirty="0" smtClean="0">
                <a:hlinkClick r:id="rId10"/>
              </a:rPr>
              <a:t>www.ubc.com/blog/understanding-mobile-health-trends-and-opportunities-clinical-trials-and-post-approval-programs</a:t>
            </a:r>
            <a:endParaRPr lang="en-US" dirty="0" smtClean="0"/>
          </a:p>
          <a:p>
            <a:r>
              <a:rPr lang="en-US" dirty="0">
                <a:hlinkClick r:id="rId11"/>
              </a:rPr>
              <a:t>https://</a:t>
            </a:r>
            <a:r>
              <a:rPr lang="en-US" dirty="0" smtClean="0">
                <a:hlinkClick r:id="rId11"/>
              </a:rPr>
              <a:t>www.mediapost.com/publications/article/315363/wearables-market-grows-8-apple-takes-lead.html</a:t>
            </a:r>
            <a:endParaRPr lang="en-US" dirty="0" smtClean="0"/>
          </a:p>
          <a:p>
            <a:r>
              <a:rPr lang="en-US" dirty="0" smtClean="0">
                <a:hlinkClick r:id="rId12"/>
              </a:rPr>
              <a:t>www.mobihealthnews.com/content/idc-smartwatches-will-make-13-wearables-market-2018</a:t>
            </a:r>
            <a:endParaRPr lang="en-US" dirty="0"/>
          </a:p>
          <a:p>
            <a:r>
              <a:rPr lang="en-US" dirty="0">
                <a:hlinkClick r:id="rId13"/>
              </a:rPr>
              <a:t>https://www.i-scoop.eu/wearables-market-outlook-2020-drivers-new-markets</a:t>
            </a:r>
            <a:r>
              <a:rPr lang="en-US" dirty="0" smtClean="0">
                <a:hlinkClick r:id="rId13"/>
              </a:rPr>
              <a:t>/</a:t>
            </a:r>
            <a:endParaRPr lang="en-US" dirty="0" smtClean="0"/>
          </a:p>
          <a:p>
            <a:r>
              <a:rPr lang="en-US" dirty="0">
                <a:hlinkClick r:id="rId14"/>
              </a:rPr>
              <a:t>https://techcrunch.com/2017/08/24/global-wearables-market-to-grow-17-in-2017-310m-devices-sold-30-5bn-revenue-gartner</a:t>
            </a:r>
            <a:r>
              <a:rPr lang="en-US" dirty="0" smtClean="0">
                <a:hlinkClick r:id="rId14"/>
              </a:rPr>
              <a:t>/</a:t>
            </a:r>
            <a:endParaRPr lang="en-US" dirty="0" smtClean="0"/>
          </a:p>
          <a:p>
            <a:r>
              <a:rPr lang="en-US" dirty="0">
                <a:hlinkClick r:id="rId15"/>
              </a:rPr>
              <a:t>http://</a:t>
            </a:r>
            <a:r>
              <a:rPr lang="en-US" dirty="0" smtClean="0">
                <a:hlinkClick r:id="rId15"/>
              </a:rPr>
              <a:t>blog.mdsol.com/five-considerations-for-wearable-devices-in-clinical-trials</a:t>
            </a:r>
            <a:endParaRPr lang="en-US" dirty="0" smtClean="0"/>
          </a:p>
          <a:p>
            <a:r>
              <a:rPr lang="en-US" dirty="0">
                <a:hlinkClick r:id="rId16"/>
              </a:rPr>
              <a:t>https://www.medicalnewsbulletin.com/wearable-devices-medicine</a:t>
            </a:r>
            <a:r>
              <a:rPr lang="en-US" dirty="0" smtClean="0">
                <a:hlinkClick r:id="rId16"/>
              </a:rPr>
              <a:t>/</a:t>
            </a:r>
            <a:endParaRPr lang="en-US" dirty="0" smtClean="0"/>
          </a:p>
          <a:p>
            <a:r>
              <a:rPr lang="en-US" dirty="0">
                <a:hlinkClick r:id="rId17"/>
              </a:rPr>
              <a:t>http://www.prometrika.com/blog/2017/06/29/222</a:t>
            </a:r>
            <a:r>
              <a:rPr lang="en-US" dirty="0" smtClean="0">
                <a:hlinkClick r:id="rId17"/>
              </a:rPr>
              <a:t>/</a:t>
            </a:r>
            <a:endParaRPr lang="en-US" dirty="0" smtClean="0"/>
          </a:p>
          <a:p>
            <a:r>
              <a:rPr lang="en-US" dirty="0">
                <a:hlinkClick r:id="rId18"/>
              </a:rPr>
              <a:t>https://</a:t>
            </a:r>
            <a:r>
              <a:rPr lang="en-US" dirty="0" smtClean="0">
                <a:hlinkClick r:id="rId18"/>
              </a:rPr>
              <a:t>www.outsourcing-pharma.com/Article/2016/11/30/CROs-and-wearable-technology-in-clinical-trials</a:t>
            </a:r>
            <a:endParaRPr lang="en-US" dirty="0" smtClean="0"/>
          </a:p>
          <a:p>
            <a:r>
              <a:rPr lang="en-US" dirty="0">
                <a:hlinkClick r:id="rId19"/>
              </a:rPr>
              <a:t>http://</a:t>
            </a:r>
            <a:r>
              <a:rPr lang="en-US" dirty="0" smtClean="0">
                <a:hlinkClick r:id="rId19"/>
              </a:rPr>
              <a:t>www.appliedclinicaltrialsonline.com/growing-availability-wearable-devices-perspective-current-applications-clinical-trials</a:t>
            </a:r>
            <a:endParaRPr lang="en-US" dirty="0" smtClean="0"/>
          </a:p>
          <a:p>
            <a:r>
              <a:rPr lang="en-US" dirty="0">
                <a:hlinkClick r:id="rId20"/>
              </a:rPr>
              <a:t>https://</a:t>
            </a:r>
            <a:r>
              <a:rPr lang="en-US" dirty="0" smtClean="0">
                <a:hlinkClick r:id="rId20"/>
              </a:rPr>
              <a:t>www.ctti-clinicaltrials.org/sites/www.ctti-clinicaltrials.org/files/1.1_panel_presentation-of-evidendce_mct-mobiledevices.pdf</a:t>
            </a:r>
            <a:endParaRPr lang="en-US" dirty="0" smtClean="0"/>
          </a:p>
          <a:p>
            <a:r>
              <a:rPr lang="en-US" dirty="0">
                <a:hlinkClick r:id="rId21"/>
              </a:rPr>
              <a:t>https://</a:t>
            </a:r>
            <a:r>
              <a:rPr lang="en-US" dirty="0" smtClean="0">
                <a:hlinkClick r:id="rId21"/>
              </a:rPr>
              <a:t>www.ctti-clinicaltrials.org/sites/www.ctti-clinicaltrials.org/files/2.1_panel_presentation-of-evidendce_mct-mobiledevices.pdf</a:t>
            </a:r>
            <a:endParaRPr lang="en-US" dirty="0" smtClean="0"/>
          </a:p>
          <a:p>
            <a:r>
              <a:rPr lang="en-US" dirty="0">
                <a:hlinkClick r:id="rId22"/>
              </a:rPr>
              <a:t>https://</a:t>
            </a:r>
            <a:r>
              <a:rPr lang="en-US" dirty="0" smtClean="0">
                <a:hlinkClick r:id="rId22"/>
              </a:rPr>
              <a:t>www.ctti-clinicaltrials.org/files/novelendpoints-recs.pdf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Clinical Research Software</a:t>
            </a:r>
          </a:p>
          <a:p>
            <a:pPr lvl="1"/>
            <a:r>
              <a:rPr lang="en-US" dirty="0" smtClean="0"/>
              <a:t>Global </a:t>
            </a:r>
            <a:r>
              <a:rPr lang="en-US" dirty="0" err="1" smtClean="0"/>
              <a:t>eClinical</a:t>
            </a:r>
            <a:r>
              <a:rPr lang="en-US" dirty="0" smtClean="0"/>
              <a:t> Solutions market to reach $7.61B by 2022.</a:t>
            </a:r>
          </a:p>
          <a:p>
            <a:pPr lvl="1"/>
            <a:r>
              <a:rPr lang="en-US" dirty="0" smtClean="0"/>
              <a:t>Electronic Data Capture (EDC) and clinical data management systems (CDMS) largest share of the market in 2016</a:t>
            </a:r>
          </a:p>
          <a:p>
            <a:pPr lvl="1"/>
            <a:r>
              <a:rPr lang="en-US" dirty="0" smtClean="0"/>
              <a:t>Electronic clinical outcome assessment (</a:t>
            </a:r>
            <a:r>
              <a:rPr lang="en-US" dirty="0" err="1" smtClean="0"/>
              <a:t>eCOA</a:t>
            </a:r>
            <a:r>
              <a:rPr lang="en-US" dirty="0" smtClean="0"/>
              <a:t>) is expected to grow the most </a:t>
            </a:r>
          </a:p>
          <a:p>
            <a:pPr lvl="2"/>
            <a:r>
              <a:rPr lang="en-US" dirty="0" smtClean="0"/>
              <a:t>Driven by demand for </a:t>
            </a:r>
            <a:r>
              <a:rPr lang="en-US" dirty="0" err="1" smtClean="0"/>
              <a:t>eDiaries</a:t>
            </a:r>
            <a:r>
              <a:rPr lang="en-US" dirty="0" smtClean="0"/>
              <a:t> and use of mobile technologies</a:t>
            </a:r>
          </a:p>
          <a:p>
            <a:r>
              <a:rPr lang="en-US" dirty="0" smtClean="0"/>
              <a:t>Wearables</a:t>
            </a:r>
          </a:p>
          <a:p>
            <a:pPr lvl="1"/>
            <a:r>
              <a:rPr lang="en-US" dirty="0" smtClean="0"/>
              <a:t>Wearables Market expected to grow 15.1% in 2018,  worth ~$30.5B</a:t>
            </a:r>
          </a:p>
          <a:p>
            <a:pPr lvl="2"/>
            <a:r>
              <a:rPr lang="en-US" dirty="0" smtClean="0"/>
              <a:t>Driven by fitness devices</a:t>
            </a:r>
          </a:p>
          <a:p>
            <a:pPr lvl="2"/>
            <a:r>
              <a:rPr lang="en-US" dirty="0" smtClean="0"/>
              <a:t>Leaders: Apple, Fitbit, Xiaomi, Garmin, Huawei</a:t>
            </a:r>
          </a:p>
          <a:p>
            <a:pPr lvl="1"/>
            <a:r>
              <a:rPr lang="en-US" dirty="0" smtClean="0"/>
              <a:t>Smartwatches make up 32.8% of the wearables market, worth ~$9.3B</a:t>
            </a:r>
          </a:p>
        </p:txBody>
      </p:sp>
    </p:spTree>
    <p:extLst>
      <p:ext uri="{BB962C8B-B14F-4D97-AF65-F5344CB8AC3E}">
        <p14:creationId xmlns:p14="http://schemas.microsoft.com/office/powerpoint/2010/main" val="1136928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Foundational Concepts and Definitions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Digital Health</a:t>
            </a:r>
          </a:p>
          <a:p>
            <a:pPr lvl="1"/>
            <a:r>
              <a:rPr lang="en-US" dirty="0"/>
              <a:t>Umbrella term encompassing </a:t>
            </a:r>
            <a:r>
              <a:rPr lang="en-US" dirty="0" err="1"/>
              <a:t>mHealth</a:t>
            </a:r>
            <a:r>
              <a:rPr lang="en-US" dirty="0"/>
              <a:t>, health information technology (HIT), wearable devices, telehealth, telemedicine, and personalized medicine.</a:t>
            </a:r>
          </a:p>
          <a:p>
            <a:r>
              <a:rPr lang="en-US" dirty="0" err="1" smtClean="0"/>
              <a:t>mHealth</a:t>
            </a:r>
            <a:endParaRPr lang="en-US" dirty="0" smtClean="0"/>
          </a:p>
          <a:p>
            <a:pPr lvl="1"/>
            <a:r>
              <a:rPr lang="en-US" dirty="0" smtClean="0"/>
              <a:t>Mobile Health – “Medical and public health practice supported by mobile devices, such as mobile phones, patient monitoring devices, personal digital assistants (PDAs), and other wireless devices”.</a:t>
            </a:r>
          </a:p>
          <a:p>
            <a:r>
              <a:rPr lang="en-US" dirty="0" smtClean="0"/>
              <a:t>Mobile Devices vs Wearable Devices</a:t>
            </a:r>
          </a:p>
          <a:p>
            <a:pPr lvl="1"/>
            <a:r>
              <a:rPr lang="en-US" dirty="0" smtClean="0"/>
              <a:t>Mobile Device -  portable computing device such as tablets, mobile phones, or other compact and lightweight device that can detect, receive, and or transmit data</a:t>
            </a:r>
          </a:p>
          <a:p>
            <a:pPr lvl="1"/>
            <a:r>
              <a:rPr lang="en-US" dirty="0" smtClean="0"/>
              <a:t>Wearable (also “wearable technology” or “wearable devices”) - Electronic technologies incorporated into clothing or accessories that can be comfortably worn on the body</a:t>
            </a:r>
          </a:p>
          <a:p>
            <a:r>
              <a:rPr lang="en-US" dirty="0" smtClean="0"/>
              <a:t>BYOD</a:t>
            </a:r>
          </a:p>
          <a:p>
            <a:pPr lvl="1"/>
            <a:r>
              <a:rPr lang="en-US" dirty="0" smtClean="0"/>
              <a:t>Bring Your Own Device – the idea that people use their personal devices (smartphone, tablet, etc.) to run software</a:t>
            </a:r>
          </a:p>
          <a:p>
            <a:r>
              <a:rPr lang="en-US" dirty="0" err="1" smtClean="0"/>
              <a:t>Clincal</a:t>
            </a:r>
            <a:r>
              <a:rPr lang="en-US" dirty="0" smtClean="0"/>
              <a:t> Wearables vs. lifestyle wearables (or medical device vs. fitness device)</a:t>
            </a:r>
          </a:p>
          <a:p>
            <a:pPr lvl="1"/>
            <a:r>
              <a:rPr lang="en-US" dirty="0" smtClean="0"/>
              <a:t>FDA says – if the wearable is “encouraging a general state of health or healthy activity” then it is a fitness/lifestyle device</a:t>
            </a:r>
          </a:p>
          <a:p>
            <a:pPr lvl="1"/>
            <a:r>
              <a:rPr lang="en-US" dirty="0" smtClean="0"/>
              <a:t>If the wearable is intended for clinical use for chronic illness or a specific ailment, then it is a medical grade device (and must attain FDA Class II approval)</a:t>
            </a:r>
          </a:p>
          <a:p>
            <a:r>
              <a:rPr lang="en-US" dirty="0" err="1"/>
              <a:t>eCOA</a:t>
            </a:r>
            <a:r>
              <a:rPr lang="en-US" dirty="0"/>
              <a:t> – electronic clinical outcome assessment</a:t>
            </a:r>
          </a:p>
          <a:p>
            <a:pPr lvl="1"/>
            <a:r>
              <a:rPr lang="en-US" dirty="0"/>
              <a:t>Technology (smart phones, tablets, laptops, etc.) allowing patients, clinicians, and caregivers to directly report outcomes</a:t>
            </a:r>
          </a:p>
          <a:p>
            <a:r>
              <a:rPr lang="en-US" dirty="0" err="1"/>
              <a:t>ePRO</a:t>
            </a:r>
            <a:r>
              <a:rPr lang="en-US" dirty="0"/>
              <a:t> – electronic patient reported outcomes</a:t>
            </a:r>
          </a:p>
          <a:p>
            <a:pPr lvl="1"/>
            <a:r>
              <a:rPr lang="en-US" dirty="0"/>
              <a:t>Effectively the ‘patient’ part of </a:t>
            </a:r>
            <a:r>
              <a:rPr lang="en-US" dirty="0" err="1"/>
              <a:t>eCOA</a:t>
            </a:r>
            <a:endParaRPr lang="en-US" dirty="0"/>
          </a:p>
          <a:p>
            <a:r>
              <a:rPr lang="en-US" dirty="0" err="1"/>
              <a:t>eDRO</a:t>
            </a:r>
            <a:r>
              <a:rPr lang="en-US" dirty="0"/>
              <a:t> – electronic device reported outcomes</a:t>
            </a:r>
          </a:p>
          <a:p>
            <a:pPr lvl="1"/>
            <a:r>
              <a:rPr lang="en-US" dirty="0"/>
              <a:t>Using technology built into smart phones (accelerometer, camera, microphones, etc.) to capture data directly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448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mHealth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Ultimate Goal:</a:t>
            </a:r>
          </a:p>
          <a:p>
            <a:pPr lvl="1"/>
            <a:r>
              <a:rPr lang="en-US" dirty="0"/>
              <a:t>Improve data quality and study efficiency</a:t>
            </a:r>
          </a:p>
          <a:p>
            <a:r>
              <a:rPr lang="en-US" dirty="0" smtClean="0"/>
              <a:t>Two Prevailing Paradigms</a:t>
            </a:r>
          </a:p>
          <a:p>
            <a:pPr lvl="1"/>
            <a:r>
              <a:rPr lang="en-US" dirty="0" smtClean="0"/>
              <a:t>One: use </a:t>
            </a:r>
            <a:r>
              <a:rPr lang="en-US" dirty="0" err="1" smtClean="0"/>
              <a:t>mHealth</a:t>
            </a:r>
            <a:r>
              <a:rPr lang="en-US" dirty="0" smtClean="0"/>
              <a:t> within the traditional clinical trial model.</a:t>
            </a:r>
          </a:p>
          <a:p>
            <a:pPr lvl="2"/>
            <a:r>
              <a:rPr lang="en-US" dirty="0" smtClean="0"/>
              <a:t>Apply devices/technology where clinically appropriate</a:t>
            </a:r>
          </a:p>
          <a:p>
            <a:pPr lvl="2"/>
            <a:r>
              <a:rPr lang="en-US" dirty="0" smtClean="0"/>
              <a:t>Supplement current practices for data collection</a:t>
            </a:r>
          </a:p>
          <a:p>
            <a:pPr lvl="2"/>
            <a:r>
              <a:rPr lang="en-US" dirty="0" smtClean="0"/>
              <a:t>Focus on validating wearables for feasibility in subject populations</a:t>
            </a:r>
          </a:p>
          <a:p>
            <a:pPr lvl="1"/>
            <a:r>
              <a:rPr lang="en-US" dirty="0" smtClean="0"/>
              <a:t>Two: use </a:t>
            </a:r>
            <a:r>
              <a:rPr lang="en-US" dirty="0" err="1" smtClean="0"/>
              <a:t>mHealth</a:t>
            </a:r>
            <a:r>
              <a:rPr lang="en-US" dirty="0" smtClean="0"/>
              <a:t> to overhaul the traditional model.</a:t>
            </a:r>
          </a:p>
          <a:p>
            <a:pPr lvl="2"/>
            <a:r>
              <a:rPr lang="en-US" dirty="0" smtClean="0"/>
              <a:t>Apply technology to run virtual, site-less studies</a:t>
            </a:r>
          </a:p>
          <a:p>
            <a:pPr lvl="2"/>
            <a:r>
              <a:rPr lang="en-US" dirty="0" smtClean="0"/>
              <a:t>Focus on adoption of wearables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936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 One: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Gather information from </a:t>
            </a:r>
            <a:r>
              <a:rPr lang="en-US" dirty="0" err="1" smtClean="0"/>
              <a:t>mHealth</a:t>
            </a:r>
            <a:r>
              <a:rPr lang="en-US" dirty="0" smtClean="0"/>
              <a:t> technology providers </a:t>
            </a:r>
          </a:p>
          <a:p>
            <a:r>
              <a:rPr lang="en-US" dirty="0" smtClean="0"/>
              <a:t>Develop best practices for using the technology</a:t>
            </a:r>
          </a:p>
          <a:p>
            <a:r>
              <a:rPr lang="en-US" dirty="0" smtClean="0"/>
              <a:t>Is the device effective at capturing the needed data</a:t>
            </a:r>
          </a:p>
          <a:p>
            <a:pPr lvl="1"/>
            <a:r>
              <a:rPr lang="en-US" dirty="0" smtClean="0"/>
              <a:t>Device selection should occur after deciding that a mobile based outcome assessment would be valuable</a:t>
            </a:r>
          </a:p>
          <a:p>
            <a:pPr lvl="1"/>
            <a:r>
              <a:rPr lang="en-US" dirty="0" smtClean="0"/>
              <a:t>Perform small scale studies to build experience with the mobile device</a:t>
            </a:r>
          </a:p>
          <a:p>
            <a:pPr lvl="1"/>
            <a:r>
              <a:rPr lang="en-US" dirty="0" smtClean="0"/>
              <a:t>Compare device collected data to </a:t>
            </a:r>
            <a:r>
              <a:rPr lang="en-US" dirty="0"/>
              <a:t>traditionally measured data </a:t>
            </a:r>
            <a:r>
              <a:rPr lang="en-US" dirty="0" smtClean="0"/>
              <a:t>or a gold standard</a:t>
            </a:r>
          </a:p>
          <a:p>
            <a:r>
              <a:rPr lang="en-US" dirty="0" smtClean="0"/>
              <a:t>Is the device practical for the target population</a:t>
            </a:r>
          </a:p>
          <a:p>
            <a:pPr lvl="1"/>
            <a:r>
              <a:rPr lang="en-US" dirty="0" smtClean="0"/>
              <a:t>Test to understand the challenges users may have with the technology</a:t>
            </a:r>
          </a:p>
          <a:p>
            <a:pPr lvl="1"/>
            <a:r>
              <a:rPr lang="en-US" dirty="0" smtClean="0"/>
              <a:t>Conduct user acceptability and feasibility testing</a:t>
            </a:r>
          </a:p>
          <a:p>
            <a:r>
              <a:rPr lang="en-US" dirty="0" smtClean="0"/>
              <a:t>Is the data from the device available for transfer</a:t>
            </a:r>
          </a:p>
          <a:p>
            <a:pPr lvl="1"/>
            <a:r>
              <a:rPr lang="en-US" dirty="0" smtClean="0"/>
              <a:t>Pilot test data collection and transfer platforms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10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 Two: Adoption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adoption plan</a:t>
            </a:r>
          </a:p>
          <a:p>
            <a:r>
              <a:rPr lang="en-US" dirty="0" smtClean="0"/>
              <a:t>Establish tangible goals</a:t>
            </a:r>
          </a:p>
          <a:p>
            <a:r>
              <a:rPr lang="en-US" dirty="0" smtClean="0"/>
              <a:t>Identify the process and timelines to meet the objectives</a:t>
            </a:r>
          </a:p>
          <a:p>
            <a:r>
              <a:rPr lang="en-US" dirty="0" smtClean="0"/>
              <a:t>Form a dedicated innovation team</a:t>
            </a:r>
          </a:p>
          <a:p>
            <a:pPr lvl="1"/>
            <a:r>
              <a:rPr lang="en-US" dirty="0" smtClean="0"/>
              <a:t>Research all available options</a:t>
            </a:r>
          </a:p>
          <a:p>
            <a:pPr lvl="1"/>
            <a:r>
              <a:rPr lang="en-US" dirty="0" smtClean="0"/>
              <a:t>Validate options internally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23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 for Devices 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Have a clear plan in place before using wearables on trials</a:t>
            </a:r>
          </a:p>
          <a:p>
            <a:pPr lvl="1"/>
            <a:r>
              <a:rPr lang="en-US" u="sng" dirty="0" smtClean="0"/>
              <a:t>Know what you want to measure</a:t>
            </a:r>
            <a:r>
              <a:rPr lang="en-US" dirty="0" smtClean="0"/>
              <a:t>: How will the device help you answer a specific research question or study endpoint?</a:t>
            </a:r>
          </a:p>
          <a:p>
            <a:pPr lvl="1"/>
            <a:r>
              <a:rPr lang="en-US" u="sng" dirty="0" smtClean="0"/>
              <a:t>Find a fit for purpose sensor</a:t>
            </a:r>
            <a:r>
              <a:rPr lang="en-US" dirty="0" smtClean="0"/>
              <a:t>: Make sure the device meets the needs of the study. </a:t>
            </a:r>
          </a:p>
          <a:p>
            <a:pPr lvl="1"/>
            <a:r>
              <a:rPr lang="en-US" u="sng" dirty="0" smtClean="0"/>
              <a:t>Support the sensor on the study</a:t>
            </a:r>
            <a:r>
              <a:rPr lang="en-US" dirty="0" smtClean="0"/>
              <a:t>: Have the infrastructure in place to support the device, including distribution, training, and set up. How will participants report problems with the device?</a:t>
            </a:r>
          </a:p>
          <a:p>
            <a:pPr lvl="1"/>
            <a:r>
              <a:rPr lang="en-US" u="sng" dirty="0" smtClean="0"/>
              <a:t>Get the data off the sensor</a:t>
            </a:r>
            <a:r>
              <a:rPr lang="en-US" dirty="0" smtClean="0"/>
              <a:t>: Identify the data flow from device to study database. Identify how to verify the integrity of the data (i.e. check sums, reviewing timestamps, using multiple timestamps, etc.)</a:t>
            </a:r>
          </a:p>
          <a:p>
            <a:pPr lvl="1"/>
            <a:r>
              <a:rPr lang="en-US" u="sng" dirty="0" smtClean="0"/>
              <a:t>Plan for analytics</a:t>
            </a:r>
            <a:r>
              <a:rPr lang="en-US" dirty="0" smtClean="0"/>
              <a:t>: Know what to do with the different types of data generated by the devices.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55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mHealth</a:t>
            </a:r>
            <a:r>
              <a:rPr lang="en-US" dirty="0" smtClean="0"/>
              <a:t>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Continuous real-world data from participants</a:t>
            </a:r>
          </a:p>
          <a:p>
            <a:pPr lvl="1"/>
            <a:r>
              <a:rPr lang="en-US" dirty="0" smtClean="0"/>
              <a:t>Richer participant health profiles</a:t>
            </a:r>
          </a:p>
          <a:p>
            <a:r>
              <a:rPr lang="en-US" dirty="0" smtClean="0"/>
              <a:t>Improved PRO accuracy</a:t>
            </a:r>
          </a:p>
          <a:p>
            <a:pPr lvl="1"/>
            <a:r>
              <a:rPr lang="en-US" dirty="0" smtClean="0"/>
              <a:t>Time stamped data entry</a:t>
            </a:r>
          </a:p>
          <a:p>
            <a:pPr lvl="1"/>
            <a:r>
              <a:rPr lang="en-US" dirty="0" smtClean="0"/>
              <a:t>eSource </a:t>
            </a:r>
          </a:p>
          <a:p>
            <a:r>
              <a:rPr lang="en-US" dirty="0" smtClean="0"/>
              <a:t>Improved recruitment, retention, and compliance</a:t>
            </a:r>
          </a:p>
          <a:p>
            <a:pPr lvl="1"/>
            <a:r>
              <a:rPr lang="en-US" dirty="0" smtClean="0"/>
              <a:t>Richer communication through prompts and messaging</a:t>
            </a:r>
          </a:p>
          <a:p>
            <a:pPr lvl="1"/>
            <a:r>
              <a:rPr lang="en-US" dirty="0" smtClean="0"/>
              <a:t>Increased convenience for participants and easier access to information</a:t>
            </a:r>
          </a:p>
          <a:p>
            <a:pPr lvl="1"/>
            <a:r>
              <a:rPr lang="en-US" dirty="0" smtClean="0"/>
              <a:t>Gamification</a:t>
            </a:r>
          </a:p>
          <a:p>
            <a:r>
              <a:rPr lang="en-US" dirty="0" smtClean="0"/>
              <a:t>Reduced clinic visits</a:t>
            </a:r>
          </a:p>
          <a:p>
            <a:pPr lvl="1"/>
            <a:r>
              <a:rPr lang="en-US" dirty="0" smtClean="0"/>
              <a:t>Reduced costs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082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mHealth</a:t>
            </a:r>
            <a:r>
              <a:rPr lang="en-US" dirty="0" smtClean="0"/>
              <a:t>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External</a:t>
            </a:r>
          </a:p>
          <a:p>
            <a:pPr lvl="1"/>
            <a:r>
              <a:rPr lang="en-US" dirty="0" smtClean="0"/>
              <a:t>Validation of devices</a:t>
            </a:r>
          </a:p>
          <a:p>
            <a:pPr lvl="1"/>
            <a:r>
              <a:rPr lang="en-US" dirty="0" smtClean="0"/>
              <a:t>Cost of devices</a:t>
            </a:r>
          </a:p>
          <a:p>
            <a:pPr lvl="1"/>
            <a:r>
              <a:rPr lang="en-US" dirty="0" smtClean="0"/>
              <a:t>Data security and privacy</a:t>
            </a:r>
          </a:p>
          <a:p>
            <a:pPr lvl="1"/>
            <a:r>
              <a:rPr lang="en-US" dirty="0" smtClean="0"/>
              <a:t>Data attribution questions</a:t>
            </a:r>
          </a:p>
          <a:p>
            <a:pPr lvl="1"/>
            <a:r>
              <a:rPr lang="en-US" dirty="0" smtClean="0"/>
              <a:t>Regulatory acceptance</a:t>
            </a:r>
          </a:p>
          <a:p>
            <a:r>
              <a:rPr lang="en-US" dirty="0" smtClean="0"/>
              <a:t>Internal </a:t>
            </a:r>
          </a:p>
          <a:p>
            <a:pPr lvl="1"/>
            <a:r>
              <a:rPr lang="en-US" dirty="0" smtClean="0"/>
              <a:t>Lack of experience with wearable tech</a:t>
            </a:r>
          </a:p>
          <a:p>
            <a:pPr lvl="1"/>
            <a:r>
              <a:rPr lang="en-US" dirty="0" smtClean="0"/>
              <a:t>Lack of mobile development experience</a:t>
            </a:r>
          </a:p>
          <a:p>
            <a:pPr lvl="1"/>
            <a:r>
              <a:rPr lang="en-US" dirty="0" smtClean="0"/>
              <a:t>Dedicated effort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008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2305</TotalTime>
  <Words>1039</Words>
  <Application>Microsoft Office PowerPoint</Application>
  <PresentationFormat>Widescreen</PresentationFormat>
  <Paragraphs>155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Mobile Devices</vt:lpstr>
      <vt:lpstr>Market Overview</vt:lpstr>
      <vt:lpstr>Foundational Concepts and Definitions  </vt:lpstr>
      <vt:lpstr>mHealth</vt:lpstr>
      <vt:lpstr>Paradigm One: Validation</vt:lpstr>
      <vt:lpstr>Paradigm Two: Adoption</vt:lpstr>
      <vt:lpstr>Best Practices for Devices on Studies</vt:lpstr>
      <vt:lpstr>Some mHealth Benefits</vt:lpstr>
      <vt:lpstr>Some mHealth Challenges</vt:lpstr>
      <vt:lpstr>Are mHealth Devices Effective?</vt:lpstr>
      <vt:lpstr>Common Regulatory Certifications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Devices</dc:title>
  <dc:creator>Timothy Adams</dc:creator>
  <cp:lastModifiedBy>Timothy Adams</cp:lastModifiedBy>
  <cp:revision>50</cp:revision>
  <dcterms:created xsi:type="dcterms:W3CDTF">2018-04-09T20:49:00Z</dcterms:created>
  <dcterms:modified xsi:type="dcterms:W3CDTF">2018-06-08T19:09:54Z</dcterms:modified>
</cp:coreProperties>
</file>