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9"/>
  </p:notesMasterIdLst>
  <p:handoutMasterIdLst>
    <p:handoutMasterId r:id="rId20"/>
  </p:handoutMasterIdLst>
  <p:sldIdLst>
    <p:sldId id="277" r:id="rId4"/>
    <p:sldId id="399" r:id="rId5"/>
    <p:sldId id="400" r:id="rId6"/>
    <p:sldId id="401" r:id="rId7"/>
    <p:sldId id="408" r:id="rId8"/>
    <p:sldId id="402" r:id="rId9"/>
    <p:sldId id="403" r:id="rId10"/>
    <p:sldId id="409" r:id="rId11"/>
    <p:sldId id="404" r:id="rId12"/>
    <p:sldId id="410" r:id="rId13"/>
    <p:sldId id="411" r:id="rId14"/>
    <p:sldId id="412" r:id="rId15"/>
    <p:sldId id="405" r:id="rId16"/>
    <p:sldId id="406" r:id="rId17"/>
    <p:sldId id="4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114" d="100"/>
          <a:sy n="114" d="100"/>
        </p:scale>
        <p:origin x="75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855"/>
            <a:ext cx="6829425" cy="29682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a:t>
            </a:r>
            <a:r>
              <a:rPr lang="en-US" sz="2400" i="1" dirty="0" smtClean="0">
                <a:solidFill>
                  <a:srgbClr val="000000"/>
                </a:solidFill>
              </a:rPr>
              <a:t>IN</a:t>
            </a:r>
          </a:p>
          <a:p>
            <a:pPr algn="ctr">
              <a:lnSpc>
                <a:spcPct val="150000"/>
              </a:lnSpc>
            </a:pPr>
            <a:r>
              <a:rPr lang="en-US" sz="2400" b="1" dirty="0" smtClean="0">
                <a:solidFill>
                  <a:srgbClr val="000000"/>
                </a:solidFill>
              </a:rPr>
              <a:t>COMPUTER </a:t>
            </a:r>
            <a:r>
              <a:rPr lang="en-US" sz="2400" b="1" dirty="0">
                <a:solidFill>
                  <a:srgbClr val="000000"/>
                </a:solidFill>
              </a:rPr>
              <a:t>SCIENCE ENGINEERING IN ARTIFICIAL INTELLIGENCE AND MACHINE LEARNING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713064" y="443068"/>
            <a:ext cx="10793136"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b="1" dirty="0" smtClean="0">
                <a:latin typeface="Arial Black" pitchFamily="34" charset="0"/>
              </a:rPr>
              <a:t>Classification </a:t>
            </a:r>
            <a:r>
              <a:rPr lang="en-US" sz="2800" b="1" dirty="0">
                <a:latin typeface="Arial Black" pitchFamily="34" charset="0"/>
              </a:rPr>
              <a:t>and Prediction of road accidents in hilly area by using Neural Network and Genetic Algorithm</a:t>
            </a:r>
            <a:endParaRPr lang="en-US" sz="28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1793183" cy="1323439"/>
          </a:xfrm>
          <a:prstGeom prst="rect">
            <a:avLst/>
          </a:prstGeom>
          <a:noFill/>
        </p:spPr>
        <p:txBody>
          <a:bodyPr wrap="none" rtlCol="0">
            <a:spAutoFit/>
          </a:bodyPr>
          <a:lstStyle/>
          <a:p>
            <a:r>
              <a:rPr lang="en-US" sz="2000" b="1" dirty="0"/>
              <a:t>Submitted by: </a:t>
            </a:r>
          </a:p>
          <a:p>
            <a:r>
              <a:rPr lang="en-US" sz="2000" dirty="0" smtClean="0"/>
              <a:t>SAHIL THAKUR </a:t>
            </a:r>
            <a:endParaRPr lang="en-US" sz="2000" dirty="0"/>
          </a:p>
          <a:p>
            <a:r>
              <a:rPr lang="en-US" sz="2000" dirty="0" smtClean="0"/>
              <a:t>19BCS6103 </a:t>
            </a:r>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Ajay Pal Singh</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740" y="693420"/>
            <a:ext cx="10149840" cy="5491163"/>
          </a:xfrm>
        </p:spPr>
      </p:pic>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86099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043940" y="873124"/>
            <a:ext cx="9928860" cy="5139055"/>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292915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780175" y="645952"/>
            <a:ext cx="10573625" cy="5710397"/>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380770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lgn="just"/>
            <a:r>
              <a:rPr lang="en-US" dirty="0"/>
              <a:t>This project aims at using Machine Learning classification techniques to predict severity of an accident at any particular location. Machine Learning has enabled us to analyze meaningful data to provide solutions with a greater accuracy than with humans.</a:t>
            </a:r>
          </a:p>
          <a:p>
            <a:pPr algn="just"/>
            <a:r>
              <a:rPr lang="en-US" dirty="0" smtClean="0"/>
              <a:t>I </a:t>
            </a:r>
            <a:r>
              <a:rPr lang="en-US" dirty="0"/>
              <a:t>have built a model with an accuracy greater than </a:t>
            </a:r>
            <a:r>
              <a:rPr lang="en-US" dirty="0" smtClean="0"/>
              <a:t>10% </a:t>
            </a:r>
            <a:r>
              <a:rPr lang="en-US" dirty="0"/>
              <a:t>of the conventional system [1]. A web-based app using the most accurate algorithm has been developed which can be accessed through the domain name. This project can be used by governments to prevent accidents.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88046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pPr algn="just"/>
            <a:r>
              <a:rPr lang="en-US" dirty="0"/>
              <a:t>With more resources, continuous prediction and alerts can be sent to the police for every location at regular intervals of time to take preventive measures. The web app can be incorporated with Google Maps which can be live tracked by the police. A fully-fledged web app for user and police interaction can be published for use in real-time. It can be used for Indian states or cities, if proper data of accidents is provided by the Indian Government.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5242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342900" indent="-342900" algn="just">
              <a:buFont typeface="+mj-lt"/>
              <a:buAutoNum type="arabicPeriod"/>
            </a:pPr>
            <a:r>
              <a:rPr lang="en-US" sz="1600" dirty="0" smtClean="0">
                <a:latin typeface="Times New Roman" panose="02020603050405020304" pitchFamily="18" charset="0"/>
                <a:cs typeface="Times New Roman" panose="02020603050405020304" pitchFamily="18" charset="0"/>
              </a:rPr>
              <a:t>Lu </a:t>
            </a:r>
            <a:r>
              <a:rPr lang="en-US" sz="1600" dirty="0" err="1">
                <a:latin typeface="Times New Roman" panose="02020603050405020304" pitchFamily="18" charset="0"/>
                <a:cs typeface="Times New Roman" panose="02020603050405020304" pitchFamily="18" charset="0"/>
              </a:rPr>
              <a:t>Wenqi</a:t>
            </a:r>
            <a:r>
              <a:rPr lang="en-US" sz="1600" dirty="0">
                <a:latin typeface="Times New Roman" panose="02020603050405020304" pitchFamily="18" charset="0"/>
                <a:cs typeface="Times New Roman" panose="02020603050405020304" pitchFamily="18" charset="0"/>
              </a:rPr>
              <a:t>, Luo </a:t>
            </a:r>
            <a:r>
              <a:rPr lang="en-US" sz="1600" dirty="0" err="1">
                <a:latin typeface="Times New Roman" panose="02020603050405020304" pitchFamily="18" charset="0"/>
                <a:cs typeface="Times New Roman" panose="02020603050405020304" pitchFamily="18" charset="0"/>
              </a:rPr>
              <a:t>Dongyu</a:t>
            </a:r>
            <a:r>
              <a:rPr lang="en-US" sz="1600" dirty="0">
                <a:latin typeface="Times New Roman" panose="02020603050405020304" pitchFamily="18" charset="0"/>
                <a:cs typeface="Times New Roman" panose="02020603050405020304" pitchFamily="18" charset="0"/>
              </a:rPr>
              <a:t> &amp; Yan </a:t>
            </a:r>
            <a:r>
              <a:rPr lang="en-US" sz="1600" dirty="0" err="1">
                <a:latin typeface="Times New Roman" panose="02020603050405020304" pitchFamily="18" charset="0"/>
                <a:cs typeface="Times New Roman" panose="02020603050405020304" pitchFamily="18" charset="0"/>
              </a:rPr>
              <a:t>Menghua</a:t>
            </a:r>
            <a:r>
              <a:rPr lang="en-US" sz="1600" dirty="0">
                <a:latin typeface="Times New Roman" panose="02020603050405020304" pitchFamily="18" charset="0"/>
                <a:cs typeface="Times New Roman" panose="02020603050405020304" pitchFamily="18" charset="0"/>
              </a:rPr>
              <a:t>, “A Model of Traffic Accident Prediction” INSPEC Accession Number: 17239218 DOI: 10.1109/ICITE.2017.8056908</a:t>
            </a:r>
            <a:r>
              <a:rPr lang="en-US" sz="1600" dirty="0" smtClean="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sz="1600" dirty="0" err="1">
                <a:latin typeface="Times New Roman" panose="02020603050405020304" pitchFamily="18" charset="0"/>
                <a:cs typeface="Times New Roman" panose="02020603050405020304" pitchFamily="18" charset="0"/>
              </a:rPr>
              <a:t>Thineswaran</a:t>
            </a:r>
            <a:r>
              <a:rPr lang="en-US" sz="1600" dirty="0">
                <a:latin typeface="Times New Roman" panose="02020603050405020304" pitchFamily="18" charset="0"/>
                <a:cs typeface="Times New Roman" panose="02020603050405020304" pitchFamily="18" charset="0"/>
              </a:rPr>
              <a:t> Gunasegaram Yu-N </a:t>
            </a:r>
            <a:r>
              <a:rPr lang="en-US" sz="1600" dirty="0" err="1">
                <a:latin typeface="Times New Roman" panose="02020603050405020304" pitchFamily="18" charset="0"/>
                <a:cs typeface="Times New Roman" panose="02020603050405020304" pitchFamily="18" charset="0"/>
              </a:rPr>
              <a:t>Cheah</a:t>
            </a:r>
            <a:r>
              <a:rPr lang="en-US" sz="1600" dirty="0">
                <a:latin typeface="Times New Roman" panose="02020603050405020304" pitchFamily="18" charset="0"/>
                <a:cs typeface="Times New Roman" panose="02020603050405020304" pitchFamily="18" charset="0"/>
              </a:rPr>
              <a:t>, “Evolutionary Cross validation” INSPEC Accession Number: 17285520 DOI: </a:t>
            </a:r>
            <a:r>
              <a:rPr lang="en-US" sz="1600" dirty="0" smtClean="0">
                <a:latin typeface="Times New Roman" panose="02020603050405020304" pitchFamily="18" charset="0"/>
                <a:cs typeface="Times New Roman" panose="02020603050405020304" pitchFamily="18" charset="0"/>
              </a:rPr>
              <a:t>10.1109/ICITECH.2017.8079960.</a:t>
            </a:r>
          </a:p>
          <a:p>
            <a:pPr marL="342900" indent="-342900" algn="just">
              <a:buFont typeface="+mj-lt"/>
              <a:buAutoNum type="arabicPeriod"/>
            </a:pPr>
            <a:r>
              <a:rPr lang="en-US" sz="1600" dirty="0" smtClean="0">
                <a:latin typeface="Times New Roman" panose="02020603050405020304" pitchFamily="18" charset="0"/>
                <a:cs typeface="Times New Roman" panose="02020603050405020304" pitchFamily="18" charset="0"/>
              </a:rPr>
              <a:t>Simon </a:t>
            </a:r>
            <a:r>
              <a:rPr lang="en-US" sz="1600" dirty="0">
                <a:latin typeface="Times New Roman" panose="02020603050405020304" pitchFamily="18" charset="0"/>
                <a:cs typeface="Times New Roman" panose="02020603050405020304" pitchFamily="18" charset="0"/>
              </a:rPr>
              <a:t>Bernard, Laurent </a:t>
            </a:r>
            <a:r>
              <a:rPr lang="en-US" sz="1600" dirty="0" err="1">
                <a:latin typeface="Times New Roman" panose="02020603050405020304" pitchFamily="18" charset="0"/>
                <a:cs typeface="Times New Roman" panose="02020603050405020304" pitchFamily="18" charset="0"/>
              </a:rPr>
              <a:t>Heutte</a:t>
            </a:r>
            <a:r>
              <a:rPr lang="en-US" sz="1600" dirty="0">
                <a:latin typeface="Times New Roman" panose="02020603050405020304" pitchFamily="18" charset="0"/>
                <a:cs typeface="Times New Roman" panose="02020603050405020304" pitchFamily="18" charset="0"/>
              </a:rPr>
              <a:t> and Sebastien Adam, “On the Selection of Decision Trees in Random Forests” INSPEC Accession Number: 10802866 DOI: 10.1109/IJCNN.2009.5178693</a:t>
            </a:r>
            <a:r>
              <a:rPr lang="en-US" sz="1600" dirty="0" smtClean="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sz="1600" dirty="0" smtClean="0">
                <a:latin typeface="Times New Roman" panose="02020603050405020304" pitchFamily="18" charset="0"/>
                <a:cs typeface="Times New Roman" panose="02020603050405020304" pitchFamily="18" charset="0"/>
              </a:rPr>
              <a:t>Rafael </a:t>
            </a:r>
            <a:r>
              <a:rPr lang="en-US" sz="1600" dirty="0" err="1">
                <a:latin typeface="Times New Roman" panose="02020603050405020304" pitchFamily="18" charset="0"/>
                <a:cs typeface="Times New Roman" panose="02020603050405020304" pitchFamily="18" charset="0"/>
              </a:rPr>
              <a:t>G.Mantovan</a:t>
            </a:r>
            <a:r>
              <a:rPr lang="en-US" sz="1600" dirty="0">
                <a:latin typeface="Times New Roman" panose="02020603050405020304" pitchFamily="18" charset="0"/>
                <a:cs typeface="Times New Roman" panose="02020603050405020304" pitchFamily="18" charset="0"/>
              </a:rPr>
              <a:t>,, Ricardo </a:t>
            </a:r>
            <a:r>
              <a:rPr lang="en-US" sz="1600" dirty="0" err="1">
                <a:latin typeface="Times New Roman" panose="02020603050405020304" pitchFamily="18" charset="0"/>
                <a:cs typeface="Times New Roman" panose="02020603050405020304" pitchFamily="18" charset="0"/>
              </a:rPr>
              <a:t>Cerri</a:t>
            </a:r>
            <a:r>
              <a:rPr lang="en-US" sz="1600" dirty="0">
                <a:latin typeface="Times New Roman" panose="02020603050405020304" pitchFamily="18" charset="0"/>
                <a:cs typeface="Times New Roman" panose="02020603050405020304" pitchFamily="18" charset="0"/>
              </a:rPr>
              <a:t>, Joaquin </a:t>
            </a:r>
            <a:r>
              <a:rPr lang="en-US" sz="1600" dirty="0" err="1">
                <a:latin typeface="Times New Roman" panose="02020603050405020304" pitchFamily="18" charset="0"/>
                <a:cs typeface="Times New Roman" panose="02020603050405020304" pitchFamily="18" charset="0"/>
              </a:rPr>
              <a:t>Vanschoren</a:t>
            </a:r>
            <a:r>
              <a:rPr lang="en-US" sz="1600" dirty="0">
                <a:latin typeface="Times New Roman" panose="02020603050405020304" pitchFamily="18" charset="0"/>
                <a:cs typeface="Times New Roman" panose="02020603050405020304" pitchFamily="18" charset="0"/>
              </a:rPr>
              <a:t>, “Hyper-parameter Tuning of a Decision Tree Induction Algorithm” INSPEC Accession Number: 16651860 DOI: 10.1109/bracis.2016.018.</a:t>
            </a:r>
          </a:p>
          <a:p>
            <a:pPr marL="342900" indent="-342900" algn="just">
              <a:buFont typeface="+mj-lt"/>
              <a:buAutoNum type="arabicPeriod"/>
            </a:pPr>
            <a:r>
              <a:rPr lang="en-US" sz="1600" dirty="0" smtClean="0">
                <a:latin typeface="Times New Roman" panose="02020603050405020304" pitchFamily="18" charset="0"/>
                <a:cs typeface="Times New Roman" panose="02020603050405020304" pitchFamily="18" charset="0"/>
              </a:rPr>
              <a:t>Fu </a:t>
            </a:r>
            <a:r>
              <a:rPr lang="en-US" sz="1600" dirty="0" err="1">
                <a:latin typeface="Times New Roman" panose="02020603050405020304" pitchFamily="18" charset="0"/>
                <a:cs typeface="Times New Roman" panose="02020603050405020304" pitchFamily="18" charset="0"/>
              </a:rPr>
              <a:t>Huilin</a:t>
            </a:r>
            <a:r>
              <a:rPr lang="en-US" sz="1600" dirty="0">
                <a:latin typeface="Times New Roman" panose="02020603050405020304" pitchFamily="18" charset="0"/>
                <a:cs typeface="Times New Roman" panose="02020603050405020304" pitchFamily="18" charset="0"/>
              </a:rPr>
              <a:t>, Zhou </a:t>
            </a:r>
            <a:r>
              <a:rPr lang="en-US" sz="1600" dirty="0" err="1">
                <a:latin typeface="Times New Roman" panose="02020603050405020304" pitchFamily="18" charset="0"/>
                <a:cs typeface="Times New Roman" panose="02020603050405020304" pitchFamily="18" charset="0"/>
              </a:rPr>
              <a:t>Yucai</a:t>
            </a:r>
            <a:r>
              <a:rPr lang="en-US" sz="1600" dirty="0">
                <a:latin typeface="Times New Roman" panose="02020603050405020304" pitchFamily="18" charset="0"/>
                <a:cs typeface="Times New Roman" panose="02020603050405020304" pitchFamily="18" charset="0"/>
              </a:rPr>
              <a:t>, “The Traffic Accident Prediction Based on Neural Network”, 2011</a:t>
            </a:r>
            <a:r>
              <a:rPr lang="en-US" sz="1600" dirty="0" smtClean="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(10)	Abdel-</a:t>
            </a:r>
            <a:r>
              <a:rPr lang="en-US" sz="1600" dirty="0" err="1">
                <a:latin typeface="Times New Roman" panose="02020603050405020304" pitchFamily="18" charset="0"/>
                <a:cs typeface="Times New Roman" panose="02020603050405020304" pitchFamily="18" charset="0"/>
              </a:rPr>
              <a:t>Aty</a:t>
            </a:r>
            <a:r>
              <a:rPr lang="en-US" sz="1600" dirty="0">
                <a:latin typeface="Times New Roman" panose="02020603050405020304" pitchFamily="18" charset="0"/>
                <a:cs typeface="Times New Roman" panose="02020603050405020304" pitchFamily="18" charset="0"/>
              </a:rPr>
              <a:t>, M., N. Uddin, and A. </a:t>
            </a:r>
            <a:r>
              <a:rPr lang="en-US" sz="1600" dirty="0" err="1">
                <a:latin typeface="Times New Roman" panose="02020603050405020304" pitchFamily="18" charset="0"/>
                <a:cs typeface="Times New Roman" panose="02020603050405020304" pitchFamily="18" charset="0"/>
              </a:rPr>
              <a:t>Pande</a:t>
            </a:r>
            <a:r>
              <a:rPr lang="en-US" sz="1600" dirty="0">
                <a:latin typeface="Times New Roman" panose="02020603050405020304" pitchFamily="18" charset="0"/>
                <a:cs typeface="Times New Roman" panose="02020603050405020304" pitchFamily="18" charset="0"/>
              </a:rPr>
              <a:t>. Split Models for Predicting Multivehicle Collisions during High-Speed and Low-Speed Operating Conditions on Freeways. In Transportation Research Record: Journal of the Transportation Research Board, No. 1908, Transportation Research Board of the National Academies, Washington, D.C., 2005, pp. </a:t>
            </a:r>
            <a:r>
              <a:rPr lang="en-US" sz="1600" dirty="0" smtClean="0">
                <a:latin typeface="Times New Roman" panose="02020603050405020304" pitchFamily="18" charset="0"/>
                <a:cs typeface="Times New Roman" panose="02020603050405020304" pitchFamily="18" charset="0"/>
              </a:rPr>
              <a:t>51–58.</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pPr algn="just"/>
            <a:r>
              <a:rPr lang="en-IN" dirty="0"/>
              <a:t>Road accident prediction is one of the most important research area in traffic safety. The occurrence of road traffic accidents is mainly affected by geometric characteristics of road, traffic flow, characteristics of drivers and environment of road. Many studies have been conducted to predict accident frequencies and analyse the characteristics of traffic accidents, including studies on hazardous location/hot spot identification, accident injury-severities analysis, and accident duration analysis. Some studies focus on mechanism of accidents. Other factors include weather and light conditions of the road.</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normAutofit/>
          </a:bodyPr>
          <a:lstStyle/>
          <a:p>
            <a:pPr algn="just"/>
            <a:r>
              <a:rPr lang="en-US" dirty="0"/>
              <a:t>With </a:t>
            </a:r>
            <a:r>
              <a:rPr lang="en-US" dirty="0" smtClean="0"/>
              <a:t>the </a:t>
            </a:r>
            <a:r>
              <a:rPr lang="en-US" dirty="0"/>
              <a:t>increasing number of vehicles, road safety is a matter of huge concern. Road accidents kill 1.2 million people every year. Road crashes cost $518 billion globally, costing individual countries from 1-2% of their economy. In 2017, there have been 2367 accidents with injuries reported in Hyderabad alone. Steps are being taken to combat this issue but they have been </a:t>
            </a:r>
            <a:r>
              <a:rPr lang="en-US" dirty="0" smtClean="0"/>
              <a:t>ineffective. Some </a:t>
            </a:r>
            <a:r>
              <a:rPr lang="en-US" dirty="0"/>
              <a:t>studies focus on mechanism of accidents. Other factors include weather and light conditions of the </a:t>
            </a:r>
            <a:r>
              <a:rPr lang="en-US" dirty="0" smtClean="0"/>
              <a:t>road. So, </a:t>
            </a:r>
            <a:r>
              <a:rPr lang="en-US" dirty="0"/>
              <a:t>ML powered web app which predicts accidents severity based on the </a:t>
            </a:r>
            <a:r>
              <a:rPr lang="en-US" dirty="0" smtClean="0"/>
              <a:t>these conditions is best solution for this problem. </a:t>
            </a:r>
            <a:r>
              <a:rPr lang="en-US" dirty="0"/>
              <a:t>It is trained with accident records from the online dataset. More data means greater accuracy. </a:t>
            </a:r>
            <a:endParaRPr lang="en-US" dirty="0" smtClean="0"/>
          </a:p>
          <a:p>
            <a:endParaRPr lang="en-US" dirty="0"/>
          </a:p>
          <a:p>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8683"/>
            <a:ext cx="10515600" cy="4868280"/>
          </a:xfrm>
        </p:spPr>
        <p:txBody>
          <a:bodyPr/>
          <a:lstStyle/>
          <a:p>
            <a:pPr algn="just"/>
            <a:r>
              <a:rPr lang="en-US" dirty="0"/>
              <a:t>An ML powered web app which predicts accidents severity based on the current conditions. It is trained with accident records from the </a:t>
            </a:r>
            <a:r>
              <a:rPr lang="en-US" dirty="0" smtClean="0"/>
              <a:t>online </a:t>
            </a:r>
            <a:r>
              <a:rPr lang="en-US" dirty="0"/>
              <a:t>dataset. More data means greater accuracy. </a:t>
            </a:r>
            <a:r>
              <a:rPr lang="en-US" dirty="0"/>
              <a:t>I</a:t>
            </a:r>
            <a:r>
              <a:rPr lang="en-US" dirty="0" smtClean="0"/>
              <a:t> </a:t>
            </a:r>
            <a:r>
              <a:rPr lang="en-US" dirty="0"/>
              <a:t>will even try to locate more precisely future accidents in order to provide faster care and precaution service. By using those properties, </a:t>
            </a:r>
            <a:r>
              <a:rPr lang="en-US" dirty="0"/>
              <a:t>I</a:t>
            </a:r>
            <a:r>
              <a:rPr lang="en-US" dirty="0" smtClean="0"/>
              <a:t> </a:t>
            </a:r>
            <a:r>
              <a:rPr lang="en-US" dirty="0"/>
              <a:t>train a combination of different machine learning algorithms using various ensemble methods that are not thoroughly explored in the current literature. </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236340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a:xfrm>
            <a:off x="838200" y="1602297"/>
            <a:ext cx="10515600" cy="4661343"/>
          </a:xfrm>
        </p:spPr>
        <p:txBody>
          <a:bodyPr>
            <a:noAutofit/>
          </a:bodyPr>
          <a:lstStyle/>
          <a:p>
            <a:pPr algn="just"/>
            <a:r>
              <a:rPr lang="en-US" dirty="0" smtClean="0"/>
              <a:t>The </a:t>
            </a:r>
            <a:r>
              <a:rPr lang="en-US" dirty="0"/>
              <a:t>purpose of such a model is to be able to predict which conditions will be more prone to accidents, and therefore take preventive measures. We will even try to locate more precisely future accidents in order to provide faster care and precaution service. To provide a platform i.e. a web app for taking user input at a particular time and predict severity of an accident at a location beforehand and take precaution.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a:bodyPr>
          <a:lstStyle/>
          <a:p>
            <a:pPr algn="just"/>
            <a:r>
              <a:rPr lang="en-US" dirty="0"/>
              <a:t>An ML powered web app which predicts accidents severity based on the current conditions. It is trained with 1.6 million accident records over </a:t>
            </a:r>
            <a:r>
              <a:rPr lang="en-US" dirty="0" smtClean="0"/>
              <a:t>2005-2015. The </a:t>
            </a:r>
            <a:r>
              <a:rPr lang="en-US" dirty="0"/>
              <a:t>dataset has 1.2 million records of which 80% is used to train the model and 20% to test it. </a:t>
            </a:r>
            <a:r>
              <a:rPr lang="en-US" dirty="0"/>
              <a:t>I</a:t>
            </a:r>
            <a:r>
              <a:rPr lang="en-US" dirty="0" smtClean="0"/>
              <a:t> </a:t>
            </a:r>
            <a:r>
              <a:rPr lang="en-US" dirty="0"/>
              <a:t>have chosen Random Forest for our Machine Learning model as it showed the highest accuracy of 86.86%. User data at a specific time will be used to predict the severity of a road accident at the given location. The severity metrics are 1= Fatal, 2= Serious, 3= Slight.</a:t>
            </a:r>
          </a:p>
          <a:p>
            <a:pPr algn="just"/>
            <a:endParaRPr lang="en-IN"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 name="Picture 4"/>
          <p:cNvPicPr>
            <a:picLocks noChangeAspect="1"/>
          </p:cNvPicPr>
          <p:nvPr/>
        </p:nvPicPr>
        <p:blipFill>
          <a:blip r:embed="rId2"/>
          <a:stretch>
            <a:fillRect/>
          </a:stretch>
        </p:blipFill>
        <p:spPr>
          <a:xfrm>
            <a:off x="8610600" y="4910262"/>
            <a:ext cx="2706859" cy="1518036"/>
          </a:xfrm>
          <a:prstGeom prst="rect">
            <a:avLst/>
          </a:prstGeom>
        </p:spPr>
      </p:pic>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729842" y="1145079"/>
            <a:ext cx="9974510" cy="3821204"/>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630885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1580" y="1825625"/>
            <a:ext cx="7968839" cy="4351338"/>
          </a:xfrm>
        </p:spPr>
      </p:pic>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0036627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6452</TotalTime>
  <Words>964</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15</vt:i4>
      </vt:variant>
    </vt:vector>
  </HeadingPairs>
  <TitlesOfParts>
    <vt:vector size="27" baseType="lpstr">
      <vt:lpstr>Arial</vt:lpstr>
      <vt:lpstr>Arial Black</vt:lpstr>
      <vt:lpstr>Arial Unicode MS</vt:lpstr>
      <vt:lpstr>Calibri</vt:lpstr>
      <vt:lpstr>Calibri Light</vt:lpstr>
      <vt:lpstr>Casper</vt:lpstr>
      <vt:lpstr>Karla</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PowerPoint Presentation</vt:lpstr>
      <vt:lpstr>Objectives of the Work</vt:lpstr>
      <vt:lpstr>Methodology used</vt:lpstr>
      <vt:lpstr>PowerPoint Presentation</vt:lpstr>
      <vt:lpstr>Results and Outputs</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SAHIL</cp:lastModifiedBy>
  <cp:revision>503</cp:revision>
  <dcterms:created xsi:type="dcterms:W3CDTF">2019-01-09T10:33:58Z</dcterms:created>
  <dcterms:modified xsi:type="dcterms:W3CDTF">2022-11-02T08:17:50Z</dcterms:modified>
</cp:coreProperties>
</file>