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78" r:id="rId9"/>
    <p:sldId id="275" r:id="rId10"/>
    <p:sldId id="264" r:id="rId11"/>
    <p:sldId id="276" r:id="rId12"/>
    <p:sldId id="277" r:id="rId13"/>
    <p:sldId id="279" r:id="rId14"/>
    <p:sldId id="282" r:id="rId15"/>
    <p:sldId id="272" r:id="rId16"/>
    <p:sldId id="27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11/17/2021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160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769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119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11/17/2021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103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737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8695" y="1825625"/>
            <a:ext cx="556110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56110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11/17/2021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422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125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256" y="1752600"/>
            <a:ext cx="5532319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256" y="2666999"/>
            <a:ext cx="5532319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561106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561106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11/17/2021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395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8693" y="6416675"/>
            <a:ext cx="2921715" cy="365125"/>
          </a:xfrm>
        </p:spPr>
        <p:txBody>
          <a:bodyPr/>
          <a:lstStyle/>
          <a:p>
            <a:fld id="{3AB41CFF-90C9-47B3-9DA1-F2BF8D839F7E}" type="datetime1">
              <a:rPr lang="en-US" smtClean="0"/>
              <a:t>11/17/2021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438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11/17/2021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75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11/17/2021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661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11/17/2021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029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425450"/>
            <a:ext cx="112746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694" y="1949450"/>
            <a:ext cx="11274612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8694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11/17/2021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0106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739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8" r:id="rId8"/>
    <p:sldLayoutId id="2147483745" r:id="rId9"/>
    <p:sldLayoutId id="2147483746" r:id="rId10"/>
    <p:sldLayoutId id="214748374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644DE9-8D09-43E2-BA69-F57482CFC9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23C919-B32E-40FF-B3D8-631316E84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 descr="A big wave forming in the ocean">
            <a:extLst>
              <a:ext uri="{FF2B5EF4-FFF2-40B4-BE49-F238E27FC236}">
                <a16:creationId xmlns:a16="http://schemas.microsoft.com/office/drawing/2014/main" id="{A6D0B1A3-3C2E-49D2-8EC4-4A14CE9555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8103" b="39770"/>
          <a:stretch/>
        </p:blipFill>
        <p:spPr>
          <a:xfrm>
            <a:off x="20" y="0"/>
            <a:ext cx="12191980" cy="68566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E5A63EC-CCA3-4090-A757-6DD401DD60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740211"/>
            <a:ext cx="7530685" cy="3163864"/>
          </a:xfrm>
        </p:spPr>
        <p:txBody>
          <a:bodyPr>
            <a:normAutofit/>
          </a:bodyPr>
          <a:lstStyle/>
          <a:p>
            <a:pPr algn="l"/>
            <a:r>
              <a:rPr lang="en-US" sz="5200" dirty="0">
                <a:solidFill>
                  <a:srgbClr val="FFFFFF"/>
                </a:solidFill>
              </a:rPr>
              <a:t>Sentiment Analysis of Yelp Reviews for Mexican Food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6B4D6C-9DF1-4036-B03C-E868361303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074515"/>
            <a:ext cx="7583133" cy="1279124"/>
          </a:xfrm>
        </p:spPr>
        <p:txBody>
          <a:bodyPr>
            <a:normAutofit/>
          </a:bodyPr>
          <a:lstStyle/>
          <a:p>
            <a:pPr algn="l"/>
            <a:r>
              <a:rPr lang="en-US" sz="2200" dirty="0">
                <a:solidFill>
                  <a:srgbClr val="FFFFFF"/>
                </a:solidFill>
              </a:rPr>
              <a:t>STAT628 Module 3 Group 10 </a:t>
            </a:r>
          </a:p>
          <a:p>
            <a:pPr algn="l"/>
            <a:r>
              <a:rPr lang="en-US" sz="2200" dirty="0">
                <a:solidFill>
                  <a:srgbClr val="FFFFFF"/>
                </a:solidFill>
              </a:rPr>
              <a:t>Brian Tsai, </a:t>
            </a:r>
            <a:r>
              <a:rPr lang="en-US" sz="2200" dirty="0" err="1">
                <a:solidFill>
                  <a:srgbClr val="FFFFFF"/>
                </a:solidFill>
              </a:rPr>
              <a:t>Tinghui</a:t>
            </a:r>
            <a:r>
              <a:rPr lang="en-US" sz="2200" dirty="0">
                <a:solidFill>
                  <a:srgbClr val="FFFFFF"/>
                </a:solidFill>
              </a:rPr>
              <a:t> Xu, </a:t>
            </a:r>
            <a:r>
              <a:rPr lang="en-US" sz="2200" dirty="0" err="1">
                <a:solidFill>
                  <a:srgbClr val="FFFFFF"/>
                </a:solidFill>
              </a:rPr>
              <a:t>Lanxin</a:t>
            </a:r>
            <a:r>
              <a:rPr lang="en-US" sz="2200" dirty="0">
                <a:solidFill>
                  <a:srgbClr val="FFFFFF"/>
                </a:solidFill>
              </a:rPr>
              <a:t> Xiang </a:t>
            </a:r>
          </a:p>
        </p:txBody>
      </p:sp>
    </p:spTree>
    <p:extLst>
      <p:ext uri="{BB962C8B-B14F-4D97-AF65-F5344CB8AC3E}">
        <p14:creationId xmlns:p14="http://schemas.microsoft.com/office/powerpoint/2010/main" val="26291726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4D5A8-2F2C-454B-BA8C-9DB250D69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Cloud for nouns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E01CE-6DAA-4412-B705-3F4E44A70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 Taco Bell:                                           Chipotle: 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34CB9C5-9795-4E6E-B3AE-ACEDCA1595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799" y="2553975"/>
            <a:ext cx="4639899" cy="235457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0F89D48-FA17-4983-A236-CE956617A9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5930" y="2553975"/>
            <a:ext cx="4648774" cy="2354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17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955D8-9807-47ED-9957-2A54F8380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Cloud for adjectives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4303B-809A-4F66-8917-DED185E810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Taco Bell:                                          Chipotle: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7CF409-C733-4614-9C90-42060B01B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42" y="2559650"/>
            <a:ext cx="4688939" cy="23545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81BB4C4-DA88-446A-9BD1-1DD53E33C6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6247" y="2559651"/>
            <a:ext cx="4716768" cy="2354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0436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6CECC-3595-4030-9E08-D11A7A8EA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Top words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9628C-038A-470A-BFCF-B19B43C146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Taco Bell:                                   Chipotle: </a:t>
            </a:r>
          </a:p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B8F23B2-81FB-4739-9FBA-2DC9C85C855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1132414"/>
              </p:ext>
            </p:extLst>
          </p:nvPr>
        </p:nvGraphicFramePr>
        <p:xfrm>
          <a:off x="660030" y="2561846"/>
          <a:ext cx="3156962" cy="402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77694">
                  <a:extLst>
                    <a:ext uri="{9D8B030D-6E8A-4147-A177-3AD203B41FA5}">
                      <a16:colId xmlns:a16="http://schemas.microsoft.com/office/drawing/2014/main" val="3804840197"/>
                    </a:ext>
                  </a:extLst>
                </a:gridCol>
                <a:gridCol w="1879268">
                  <a:extLst>
                    <a:ext uri="{9D8B030D-6E8A-4147-A177-3AD203B41FA5}">
                      <a16:colId xmlns:a16="http://schemas.microsoft.com/office/drawing/2014/main" val="2859922036"/>
                    </a:ext>
                  </a:extLst>
                </a:gridCol>
              </a:tblGrid>
              <a:tr h="335268">
                <a:tc>
                  <a:txBody>
                    <a:bodyPr/>
                    <a:lstStyle/>
                    <a:p>
                      <a:r>
                        <a:rPr lang="en-US" dirty="0"/>
                        <a:t>Word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Frequency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4345264"/>
                  </a:ext>
                </a:extLst>
              </a:tr>
              <a:tr h="335268">
                <a:tc>
                  <a:txBody>
                    <a:bodyPr/>
                    <a:lstStyle/>
                    <a:p>
                      <a:r>
                        <a:rPr lang="en-US" dirty="0"/>
                        <a:t>taco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5967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042011"/>
                  </a:ext>
                </a:extLst>
              </a:tr>
              <a:tr h="335268">
                <a:tc>
                  <a:txBody>
                    <a:bodyPr/>
                    <a:lstStyle/>
                    <a:p>
                      <a:r>
                        <a:rPr lang="en-US" dirty="0"/>
                        <a:t>bell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573991"/>
                  </a:ext>
                </a:extLst>
              </a:tr>
              <a:tr h="335268">
                <a:tc>
                  <a:txBody>
                    <a:bodyPr/>
                    <a:lstStyle/>
                    <a:p>
                      <a:r>
                        <a:rPr lang="en-US" dirty="0"/>
                        <a:t>food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4609062"/>
                  </a:ext>
                </a:extLst>
              </a:tr>
              <a:tr h="335268">
                <a:tc>
                  <a:txBody>
                    <a:bodyPr/>
                    <a:lstStyle/>
                    <a:p>
                      <a:r>
                        <a:rPr lang="en-US" dirty="0"/>
                        <a:t>order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3778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829539"/>
                  </a:ext>
                </a:extLst>
              </a:tr>
              <a:tr h="335268">
                <a:tc>
                  <a:txBody>
                    <a:bodyPr/>
                    <a:lstStyle/>
                    <a:p>
                      <a:r>
                        <a:rPr lang="en-US" dirty="0"/>
                        <a:t>drive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4452952"/>
                  </a:ext>
                </a:extLst>
              </a:tr>
              <a:tr h="335268">
                <a:tc>
                  <a:txBody>
                    <a:bodyPr/>
                    <a:lstStyle/>
                    <a:p>
                      <a:r>
                        <a:rPr lang="en-US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246691"/>
                  </a:ext>
                </a:extLst>
              </a:tr>
              <a:tr h="335268">
                <a:tc>
                  <a:txBody>
                    <a:bodyPr/>
                    <a:lstStyle/>
                    <a:p>
                      <a:r>
                        <a:rPr lang="en-US" dirty="0"/>
                        <a:t>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2875790"/>
                  </a:ext>
                </a:extLst>
              </a:tr>
              <a:tr h="335268">
                <a:tc>
                  <a:txBody>
                    <a:bodyPr/>
                    <a:lstStyle/>
                    <a:p>
                      <a:r>
                        <a:rPr lang="en-US" dirty="0"/>
                        <a:t>location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4479007"/>
                  </a:ext>
                </a:extLst>
              </a:tr>
              <a:tr h="335268">
                <a:tc>
                  <a:txBody>
                    <a:bodyPr/>
                    <a:lstStyle/>
                    <a:p>
                      <a:r>
                        <a:rPr lang="en-US" dirty="0"/>
                        <a:t>minutes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9735681"/>
                  </a:ext>
                </a:extLst>
              </a:tr>
              <a:tr h="335268">
                <a:tc>
                  <a:txBody>
                    <a:bodyPr/>
                    <a:lstStyle/>
                    <a:p>
                      <a:r>
                        <a:rPr lang="en-US" dirty="0"/>
                        <a:t>place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880046"/>
                  </a:ext>
                </a:extLst>
              </a:tr>
            </a:tbl>
          </a:graphicData>
        </a:graphic>
      </p:graphicFrame>
      <p:graphicFrame>
        <p:nvGraphicFramePr>
          <p:cNvPr id="6" name="Table 10">
            <a:extLst>
              <a:ext uri="{FF2B5EF4-FFF2-40B4-BE49-F238E27FC236}">
                <a16:creationId xmlns:a16="http://schemas.microsoft.com/office/drawing/2014/main" id="{9D4A79D4-021B-4D4F-8A6D-E1FF992C67F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87546974"/>
              </p:ext>
            </p:extLst>
          </p:nvPr>
        </p:nvGraphicFramePr>
        <p:xfrm>
          <a:off x="5466922" y="2561846"/>
          <a:ext cx="3047904" cy="4079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86790">
                  <a:extLst>
                    <a:ext uri="{9D8B030D-6E8A-4147-A177-3AD203B41FA5}">
                      <a16:colId xmlns:a16="http://schemas.microsoft.com/office/drawing/2014/main" val="4287528263"/>
                    </a:ext>
                  </a:extLst>
                </a:gridCol>
                <a:gridCol w="1661114">
                  <a:extLst>
                    <a:ext uri="{9D8B030D-6E8A-4147-A177-3AD203B41FA5}">
                      <a16:colId xmlns:a16="http://schemas.microsoft.com/office/drawing/2014/main" val="27403999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Word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Frequency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229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chipotle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12055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9638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food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9655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2777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location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6437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8347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burrito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5271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9642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time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7821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order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4955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4778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like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4694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7551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1480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3867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2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3742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31711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90985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FA6D0-4DA0-4A3D-BE70-0160A0D17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Sentiment Score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B33E8-3A2C-4C26-B83E-C3E3B9EE2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Taco Bell:                                         Chipotle: </a:t>
            </a:r>
          </a:p>
        </p:txBody>
      </p:sp>
      <p:pic>
        <p:nvPicPr>
          <p:cNvPr id="4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F3980EDF-1E23-411D-A30D-450A83B598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317" y="2542301"/>
            <a:ext cx="4980993" cy="3735746"/>
          </a:xfrm>
          <a:prstGeom prst="rect">
            <a:avLst/>
          </a:prstGeom>
        </p:spPr>
      </p:pic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EF92169E-37AB-4561-AE47-EF12EFDB28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7866" y="2542300"/>
            <a:ext cx="4980993" cy="3735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4040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D3DF8-9C0B-46A4-BB9B-EBBCE4530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Aspect based example – food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F085D-0356-4807-815B-6D27754F80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Keywords:  food, burrito, taco, chipotle, rice, sour cream, delicious.. </a:t>
            </a:r>
          </a:p>
          <a:p>
            <a:r>
              <a:rPr lang="en-US" sz="2200" dirty="0"/>
              <a:t>Default words: fast food, food chains, taco bell, making the food, order food …</a:t>
            </a:r>
          </a:p>
          <a:p>
            <a:r>
              <a:rPr lang="en-US" sz="2200" dirty="0"/>
              <a:t>Review: </a:t>
            </a:r>
            <a:r>
              <a:rPr lang="en-US" sz="2000" i="1" dirty="0"/>
              <a:t>This is possibly my favorite "fast food chain" per-say. Everything is amazing. The servers are always very nice are always willing to serve you more condiments if you ask for "more" of something. I especially love the guacamole that they make at Chipotle………</a:t>
            </a:r>
          </a:p>
          <a:p>
            <a:r>
              <a:rPr lang="en-US" sz="2200" dirty="0"/>
              <a:t>Segments: </a:t>
            </a:r>
            <a:r>
              <a:rPr lang="en-US" sz="2000" b="1" i="1" dirty="0"/>
              <a:t>I especially love the guacamole that they make at Chipotle; It's almost as good as guacamole in Mexico; it never fails to taste amazing</a:t>
            </a:r>
          </a:p>
          <a:p>
            <a:r>
              <a:rPr lang="en-US" sz="2200" dirty="0"/>
              <a:t>Compound score: 0.6697, 0.3862, 0.7296, 0.6249</a:t>
            </a:r>
          </a:p>
        </p:txBody>
      </p:sp>
    </p:spTree>
    <p:extLst>
      <p:ext uri="{BB962C8B-B14F-4D97-AF65-F5344CB8AC3E}">
        <p14:creationId xmlns:p14="http://schemas.microsoft.com/office/powerpoint/2010/main" val="39670719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35EA6-1C8C-4F6D-91F0-C09888380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Food aspect sentiment graph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DD2F0-B9A5-4DAC-AFE8-8827F7CC5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T-test: t = 13.628,  p-value &lt; 2.2e-16 </a:t>
            </a:r>
            <a:br>
              <a:rPr lang="en-US" dirty="0"/>
            </a:br>
            <a:r>
              <a:rPr lang="en-US" dirty="0"/>
              <a:t>95% CI: [ 0.042, 0.056]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40283299-7A8D-45D3-8AA5-126203076E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99915"/>
            <a:ext cx="4446527" cy="3557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527EAE98-247D-4862-BFCF-3671D58A41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8165" y="1485647"/>
            <a:ext cx="4482196" cy="3585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76815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7259-3EBB-467F-AFE4-4CD006021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358D8-6F6B-4302-B04B-D7A1D2EC4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model focused on aspects such as Food, Service, Ambience, Time</a:t>
            </a:r>
          </a:p>
          <a:p>
            <a:r>
              <a:rPr lang="en-US" dirty="0"/>
              <a:t>Look for words associated with each aspect and calculate sentiment scores for each word </a:t>
            </a:r>
          </a:p>
          <a:p>
            <a:r>
              <a:rPr lang="en-US" dirty="0"/>
              <a:t>Somehow combine different scores into one overall score for each category  </a:t>
            </a:r>
          </a:p>
          <a:p>
            <a:r>
              <a:rPr lang="en-US" dirty="0"/>
              <a:t>Attempt other methods such as Latent Dirichlet Allocation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927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B2D6D-BA54-4E13-B601-B66F130A6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94" y="595618"/>
            <a:ext cx="11274612" cy="5549595"/>
          </a:xfrm>
        </p:spPr>
        <p:txBody>
          <a:bodyPr/>
          <a:lstStyle/>
          <a:p>
            <a:r>
              <a:rPr lang="en-US" dirty="0"/>
              <a:t>Motivation/Background and Goals </a:t>
            </a:r>
            <a:br>
              <a:rPr lang="en-US" dirty="0"/>
            </a:br>
            <a:endParaRPr lang="en-US" dirty="0"/>
          </a:p>
          <a:p>
            <a:r>
              <a:rPr lang="en-US" dirty="0"/>
              <a:t>Data Cleaning </a:t>
            </a:r>
            <a:br>
              <a:rPr lang="en-US" dirty="0"/>
            </a:br>
            <a:endParaRPr lang="en-US" dirty="0"/>
          </a:p>
          <a:p>
            <a:r>
              <a:rPr lang="en-US" dirty="0"/>
              <a:t>Preliminary Analysis </a:t>
            </a:r>
            <a:br>
              <a:rPr lang="en-US" dirty="0"/>
            </a:br>
            <a:endParaRPr lang="en-US" dirty="0"/>
          </a:p>
          <a:p>
            <a:r>
              <a:rPr lang="en-US" dirty="0"/>
              <a:t>Future Plans </a:t>
            </a:r>
          </a:p>
        </p:txBody>
      </p:sp>
    </p:spTree>
    <p:extLst>
      <p:ext uri="{BB962C8B-B14F-4D97-AF65-F5344CB8AC3E}">
        <p14:creationId xmlns:p14="http://schemas.microsoft.com/office/powerpoint/2010/main" val="302857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50DBA-CF78-4C3B-90AA-E201CF435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FFA9A-C47F-45A2-8803-849144DBE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chose Mexican Food as our area of focus </a:t>
            </a:r>
          </a:p>
          <a:p>
            <a:r>
              <a:rPr lang="en-US" dirty="0"/>
              <a:t>We look at the top 2 largest Mexican food chains in US: </a:t>
            </a:r>
            <a:br>
              <a:rPr lang="en-US" dirty="0"/>
            </a:br>
            <a:r>
              <a:rPr lang="en-US" dirty="0"/>
              <a:t>Taco Bell and Chipotle </a:t>
            </a:r>
          </a:p>
          <a:p>
            <a:r>
              <a:rPr lang="en-US" dirty="0"/>
              <a:t>We look at the reviews and want to give business insight for the owners </a:t>
            </a:r>
          </a:p>
        </p:txBody>
      </p:sp>
    </p:spTree>
    <p:extLst>
      <p:ext uri="{BB962C8B-B14F-4D97-AF65-F5344CB8AC3E}">
        <p14:creationId xmlns:p14="http://schemas.microsoft.com/office/powerpoint/2010/main" val="344179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EA7BE-1889-438C-B5F1-2D313D844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2F8D3-325F-4683-B4E2-1D8C29AFBA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comparisons between Taco Bell and Chipotle </a:t>
            </a:r>
          </a:p>
          <a:p>
            <a:r>
              <a:rPr lang="en-US" dirty="0"/>
              <a:t>Figure out what aspects reviewers care more about  </a:t>
            </a:r>
          </a:p>
          <a:p>
            <a:r>
              <a:rPr lang="en-US" dirty="0"/>
              <a:t>Identify factors that affect Yelp review ratings </a:t>
            </a:r>
          </a:p>
          <a:p>
            <a:r>
              <a:rPr lang="en-US" dirty="0"/>
              <a:t>Ultimately: Give advice to Taco Bell and Chipotle to improve future ratings as well as provide tips for business owners who may want to open their own Mexican food chain </a:t>
            </a:r>
          </a:p>
        </p:txBody>
      </p:sp>
    </p:spTree>
    <p:extLst>
      <p:ext uri="{BB962C8B-B14F-4D97-AF65-F5344CB8AC3E}">
        <p14:creationId xmlns:p14="http://schemas.microsoft.com/office/powerpoint/2010/main" val="2797083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C37E8-6C02-4288-AA79-6D88E8F7A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Cleaning/Filtering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3B202-47AF-48D9-B8E8-5ED97AEF1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Filter out Taco Bell and Chipotle restaurants from the </a:t>
            </a:r>
            <a:r>
              <a:rPr lang="en-US" dirty="0" err="1"/>
              <a:t>business.json</a:t>
            </a:r>
            <a:r>
              <a:rPr lang="en-US" dirty="0"/>
              <a:t> </a:t>
            </a:r>
          </a:p>
          <a:p>
            <a:r>
              <a:rPr lang="en-US" dirty="0"/>
              <a:t>Extract reviews from </a:t>
            </a:r>
            <a:r>
              <a:rPr lang="en-US" dirty="0" err="1"/>
              <a:t>review.json</a:t>
            </a:r>
            <a:r>
              <a:rPr lang="en-US" dirty="0"/>
              <a:t>   </a:t>
            </a:r>
          </a:p>
          <a:p>
            <a:r>
              <a:rPr lang="en-US" dirty="0"/>
              <a:t>Exclude restaurants that aren’t open </a:t>
            </a:r>
          </a:p>
          <a:p>
            <a:r>
              <a:rPr lang="en-US" dirty="0"/>
              <a:t>Exclude restaurants with fewer than 10 reviews </a:t>
            </a:r>
          </a:p>
          <a:p>
            <a:r>
              <a:rPr lang="en-US" dirty="0"/>
              <a:t>Exclude reviews that aren’t in English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336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C3E4E-B883-49E6-8134-11C64AA66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24CF8-89F8-4FE7-9B5D-E381C90598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Taco Bell: </a:t>
            </a:r>
            <a:br>
              <a:rPr lang="en-US" dirty="0"/>
            </a:br>
            <a:r>
              <a:rPr lang="en-US" dirty="0"/>
              <a:t>Number of restaurants: 188 </a:t>
            </a:r>
            <a:br>
              <a:rPr lang="en-US" dirty="0"/>
            </a:br>
            <a:r>
              <a:rPr lang="en-US" dirty="0"/>
              <a:t>Number of reviews: 6139 </a:t>
            </a:r>
          </a:p>
          <a:p>
            <a:endParaRPr lang="en-US" dirty="0"/>
          </a:p>
          <a:p>
            <a:r>
              <a:rPr lang="en-US" dirty="0"/>
              <a:t>Chipotle: </a:t>
            </a:r>
            <a:br>
              <a:rPr lang="en-US" dirty="0"/>
            </a:br>
            <a:r>
              <a:rPr lang="en-US" dirty="0"/>
              <a:t>Number of restaurants: 173 </a:t>
            </a:r>
            <a:br>
              <a:rPr lang="en-US" dirty="0"/>
            </a:br>
            <a:r>
              <a:rPr lang="en-US" dirty="0"/>
              <a:t>Number of reviews: 12679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15C895E9-FAA7-4908-8125-3F68663055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22365" y="706503"/>
            <a:ext cx="3328640" cy="2496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9D578420-7FD5-4596-8944-FBB8239CCE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2365" y="3655017"/>
            <a:ext cx="3328640" cy="249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662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E916E-701E-438F-9BD5-0E21EFDF9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46305"/>
            <a:ext cx="10895106" cy="1325563"/>
          </a:xfrm>
        </p:spPr>
        <p:txBody>
          <a:bodyPr/>
          <a:lstStyle/>
          <a:p>
            <a:r>
              <a:rPr lang="en-US" dirty="0"/>
              <a:t>Preliminary Analysis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107E2-A68D-40E7-ADE8-4562C6819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From the data, we can first make some graphs to grasp the overall situation/trend at Taco Bell and Chipotle </a:t>
            </a:r>
          </a:p>
          <a:p>
            <a:pPr lvl="1"/>
            <a:r>
              <a:rPr lang="en-US" dirty="0"/>
              <a:t>Average Ratings </a:t>
            </a:r>
          </a:p>
          <a:p>
            <a:pPr lvl="1"/>
            <a:r>
              <a:rPr lang="en-US" dirty="0"/>
              <a:t>Distribution of Ratings 	</a:t>
            </a:r>
          </a:p>
          <a:p>
            <a:pPr lvl="1"/>
            <a:r>
              <a:rPr lang="en-US" dirty="0"/>
              <a:t>Word Cloud / word frequency </a:t>
            </a:r>
          </a:p>
          <a:p>
            <a:pPr lvl="1"/>
            <a:r>
              <a:rPr lang="en-US" dirty="0"/>
              <a:t>Sentimental score over time </a:t>
            </a:r>
          </a:p>
          <a:p>
            <a:pPr lvl="1"/>
            <a:r>
              <a:rPr lang="en-US" dirty="0"/>
              <a:t>Sentimental score of an aspect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884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6DF91-2B2A-4AE3-8F29-B283EC4F1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Ratings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EC785-C54E-48D4-825B-797580353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Taco Bell:                                           Chipotle: </a:t>
            </a:r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7CC5CA35-E74A-41E5-B45B-AFEDA43F5F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423" y="2687219"/>
            <a:ext cx="4982311" cy="3736733"/>
          </a:xfrm>
          <a:prstGeom prst="rect">
            <a:avLst/>
          </a:prstGeom>
        </p:spPr>
      </p:pic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CD952DF7-7690-4533-BFCD-59EA0693C5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687218"/>
            <a:ext cx="4982311" cy="3736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292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83005-AA01-46CD-909F-D5B84FF58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404671"/>
            <a:ext cx="10895106" cy="1325563"/>
          </a:xfrm>
        </p:spPr>
        <p:txBody>
          <a:bodyPr/>
          <a:lstStyle/>
          <a:p>
            <a:r>
              <a:rPr lang="en-US" dirty="0"/>
              <a:t>Distribution of Ratings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3F820-0186-47FF-8B81-9E0C2AB304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Taco Bell:                                         Chipotle: </a:t>
            </a:r>
            <a:br>
              <a:rPr lang="en-US" dirty="0"/>
            </a:br>
            <a:endParaRPr lang="en-US" dirty="0"/>
          </a:p>
        </p:txBody>
      </p:sp>
      <p:pic>
        <p:nvPicPr>
          <p:cNvPr id="8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D9A8763D-6A2E-4435-B675-E1DCCDDEA6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1198" y="2716596"/>
            <a:ext cx="4982311" cy="3736733"/>
          </a:xfrm>
          <a:prstGeom prst="rect">
            <a:avLst/>
          </a:prstGeom>
        </p:spPr>
      </p:pic>
      <p:pic>
        <p:nvPicPr>
          <p:cNvPr id="10" name="Picture 9" descr="Chart, bar chart&#10;&#10;Description automatically generated">
            <a:extLst>
              <a:ext uri="{FF2B5EF4-FFF2-40B4-BE49-F238E27FC236}">
                <a16:creationId xmlns:a16="http://schemas.microsoft.com/office/drawing/2014/main" id="{EEACF544-DFAA-4248-AD2A-300CC52665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887" y="2716596"/>
            <a:ext cx="4982311" cy="3736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860207"/>
      </p:ext>
    </p:extLst>
  </p:cSld>
  <p:clrMapOvr>
    <a:masterClrMapping/>
  </p:clrMapOvr>
</p:sld>
</file>

<file path=ppt/theme/theme1.xml><?xml version="1.0" encoding="utf-8"?>
<a:theme xmlns:a="http://schemas.openxmlformats.org/drawingml/2006/main" name="DappledVTI">
  <a:themeElements>
    <a:clrScheme name="AnalogousFromDarkSeedLeftStep">
      <a:dk1>
        <a:srgbClr val="000000"/>
      </a:dk1>
      <a:lt1>
        <a:srgbClr val="FFFFFF"/>
      </a:lt1>
      <a:dk2>
        <a:srgbClr val="1C2732"/>
      </a:dk2>
      <a:lt2>
        <a:srgbClr val="F1F3F0"/>
      </a:lt2>
      <a:accent1>
        <a:srgbClr val="A34DC3"/>
      </a:accent1>
      <a:accent2>
        <a:srgbClr val="623FB3"/>
      </a:accent2>
      <a:accent3>
        <a:srgbClr val="4D5AC3"/>
      </a:accent3>
      <a:accent4>
        <a:srgbClr val="3B79B1"/>
      </a:accent4>
      <a:accent5>
        <a:srgbClr val="4DBCC3"/>
      </a:accent5>
      <a:accent6>
        <a:srgbClr val="3BB187"/>
      </a:accent6>
      <a:hlink>
        <a:srgbClr val="3A96B0"/>
      </a:hlink>
      <a:folHlink>
        <a:srgbClr val="7F7F7F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</TotalTime>
  <Words>548</Words>
  <Application>Microsoft Office PowerPoint</Application>
  <PresentationFormat>Widescreen</PresentationFormat>
  <Paragraphs>109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AvenirNext LT Pro Medium</vt:lpstr>
      <vt:lpstr>Arial</vt:lpstr>
      <vt:lpstr>Avenir Next LT Pro</vt:lpstr>
      <vt:lpstr>Sabon Next LT</vt:lpstr>
      <vt:lpstr>DappledVTI</vt:lpstr>
      <vt:lpstr>Sentiment Analysis of Yelp Reviews for Mexican Food </vt:lpstr>
      <vt:lpstr>PowerPoint Presentation</vt:lpstr>
      <vt:lpstr>Motivation </vt:lpstr>
      <vt:lpstr>Goals</vt:lpstr>
      <vt:lpstr>Data Cleaning/Filtering</vt:lpstr>
      <vt:lpstr>Overview </vt:lpstr>
      <vt:lpstr>Preliminary Analysis </vt:lpstr>
      <vt:lpstr>Average Ratings</vt:lpstr>
      <vt:lpstr>Distribution of Ratings</vt:lpstr>
      <vt:lpstr>Word Cloud for nouns </vt:lpstr>
      <vt:lpstr>Word Cloud for adjectives </vt:lpstr>
      <vt:lpstr>Review Top words </vt:lpstr>
      <vt:lpstr>Sentiment Score </vt:lpstr>
      <vt:lpstr>Aspect based example – food </vt:lpstr>
      <vt:lpstr>Food aspect sentiment graph </vt:lpstr>
      <vt:lpstr>Future Work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Analysis of Yelp Reviews for Mexican Food </dc:title>
  <dc:creator>Brian TSAI</dc:creator>
  <cp:lastModifiedBy>Brian TSAI</cp:lastModifiedBy>
  <cp:revision>22</cp:revision>
  <dcterms:created xsi:type="dcterms:W3CDTF">2021-11-17T21:38:52Z</dcterms:created>
  <dcterms:modified xsi:type="dcterms:W3CDTF">2021-11-18T05:46:27Z</dcterms:modified>
</cp:coreProperties>
</file>