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8" r:id="rId9"/>
    <p:sldId id="275" r:id="rId10"/>
    <p:sldId id="264" r:id="rId11"/>
    <p:sldId id="276" r:id="rId12"/>
    <p:sldId id="277" r:id="rId13"/>
    <p:sldId id="279" r:id="rId14"/>
    <p:sldId id="282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05C36-DCC7-409A-A88D-0DA403210D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A810-D1CE-4499-A539-86598AF1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Taco Bell: Location, time, food, drive (drive-thru), services </a:t>
            </a:r>
            <a:br>
              <a:rPr lang="en-US" dirty="0"/>
            </a:br>
            <a:r>
              <a:rPr lang="en-US" dirty="0"/>
              <a:t>Chipotle: Location, time, food, burrito,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A810-D1CE-4499-A539-86598AF1DD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A810-D1CE-4499-A539-86598AF1DD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big wave forming in the ocean">
            <a:extLst>
              <a:ext uri="{FF2B5EF4-FFF2-40B4-BE49-F238E27FC236}">
                <a16:creationId xmlns:a16="http://schemas.microsoft.com/office/drawing/2014/main" id="{A6D0B1A3-3C2E-49D2-8EC4-4A14CE955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103" b="39770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A63EC-CCA3-4090-A757-6DD401DD6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Sentiment Analysis of Yelp Reviews for Mexican Food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B4D6C-9DF1-4036-B03C-E86836130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STAT628 Module 3 Group 10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Brian Tsai, </a:t>
            </a:r>
            <a:r>
              <a:rPr lang="en-US" sz="2200" dirty="0" err="1">
                <a:solidFill>
                  <a:srgbClr val="FFFFFF"/>
                </a:solidFill>
              </a:rPr>
              <a:t>Tinghui</a:t>
            </a:r>
            <a:r>
              <a:rPr lang="en-US" sz="2200" dirty="0">
                <a:solidFill>
                  <a:srgbClr val="FFFFFF"/>
                </a:solidFill>
              </a:rPr>
              <a:t> Xu, </a:t>
            </a:r>
            <a:r>
              <a:rPr lang="en-US" sz="2200" dirty="0" err="1">
                <a:solidFill>
                  <a:srgbClr val="FFFFFF"/>
                </a:solidFill>
              </a:rPr>
              <a:t>Lanxin</a:t>
            </a:r>
            <a:r>
              <a:rPr lang="en-US" sz="2200" dirty="0">
                <a:solidFill>
                  <a:srgbClr val="FFFFFF"/>
                </a:solidFill>
              </a:rPr>
              <a:t> Xiang </a:t>
            </a:r>
          </a:p>
        </p:txBody>
      </p:sp>
    </p:spTree>
    <p:extLst>
      <p:ext uri="{BB962C8B-B14F-4D97-AF65-F5344CB8AC3E}">
        <p14:creationId xmlns:p14="http://schemas.microsoft.com/office/powerpoint/2010/main" val="262917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D5A8-2F2C-454B-BA8C-9DB250D6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01CE-6DAA-4412-B705-3F4E44A7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Taco Bell:                                           Chipotle: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4CB9C5-9795-4E6E-B3AE-ACEDCA15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9" y="2553975"/>
            <a:ext cx="4639899" cy="2354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89D48-FA17-4983-A236-CE956617A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30" y="2553975"/>
            <a:ext cx="4648774" cy="2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55D8-9807-47ED-9957-2A54F838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adjectives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303B-809A-4F66-8917-DED185E8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Taco Bell:                                          Chipotle: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CF409-C733-4614-9C90-42060B01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2" y="2559650"/>
            <a:ext cx="4688939" cy="235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BB4C4-DA88-446A-9BD1-1DD53E33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47" y="2559651"/>
            <a:ext cx="4716768" cy="2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4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CECC-3595-4030-9E08-D11A7A8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628C-038A-470A-BFCF-B19B43C1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Taco Bell:                                   Chipotle: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8F23B2-81FB-4739-9FBA-2DC9C85C8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132414"/>
              </p:ext>
            </p:extLst>
          </p:nvPr>
        </p:nvGraphicFramePr>
        <p:xfrm>
          <a:off x="660030" y="2561846"/>
          <a:ext cx="3156962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694">
                  <a:extLst>
                    <a:ext uri="{9D8B030D-6E8A-4147-A177-3AD203B41FA5}">
                      <a16:colId xmlns:a16="http://schemas.microsoft.com/office/drawing/2014/main" val="3804840197"/>
                    </a:ext>
                  </a:extLst>
                </a:gridCol>
                <a:gridCol w="1879268">
                  <a:extLst>
                    <a:ext uri="{9D8B030D-6E8A-4147-A177-3AD203B41FA5}">
                      <a16:colId xmlns:a16="http://schemas.microsoft.com/office/drawing/2014/main" val="2859922036"/>
                    </a:ext>
                  </a:extLst>
                </a:gridCol>
              </a:tblGrid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45264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4201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7399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09062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29539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52952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4669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75790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79007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3568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80046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9D4A79D4-021B-4D4F-8A6D-E1FF992C6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546974"/>
              </p:ext>
            </p:extLst>
          </p:nvPr>
        </p:nvGraphicFramePr>
        <p:xfrm>
          <a:off x="5466922" y="2561846"/>
          <a:ext cx="304790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790">
                  <a:extLst>
                    <a:ext uri="{9D8B030D-6E8A-4147-A177-3AD203B41FA5}">
                      <a16:colId xmlns:a16="http://schemas.microsoft.com/office/drawing/2014/main" val="4287528263"/>
                    </a:ext>
                  </a:extLst>
                </a:gridCol>
                <a:gridCol w="1661114">
                  <a:extLst>
                    <a:ext uri="{9D8B030D-6E8A-4147-A177-3AD203B41FA5}">
                      <a16:colId xmlns:a16="http://schemas.microsoft.com/office/drawing/2014/main" val="274039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chipotle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7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2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7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5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8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09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A6D0-4DA0-4A3D-BE70-0160A0D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33E8-3A2C-4C26-B83E-C3E3B9EE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Taco Bell:                                         Chipotle: 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980EDF-1E23-411D-A30D-450A83B5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7" y="2542301"/>
            <a:ext cx="4980993" cy="373574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F92169E-37AB-4561-AE47-EF12EFDB2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66" y="2542300"/>
            <a:ext cx="4980993" cy="37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3DF8-9C0B-46A4-BB9B-EBBCE453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based example – food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085D-0356-4807-815B-6D27754F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Keywords:  food, burrito, taco, chipotle, rice, sour cream, delicious.. </a:t>
            </a:r>
          </a:p>
          <a:p>
            <a:r>
              <a:rPr lang="en-US" sz="2200" dirty="0"/>
              <a:t>Default words: fast food, food chains, taco bell, making the food, order food …</a:t>
            </a:r>
          </a:p>
          <a:p>
            <a:r>
              <a:rPr lang="en-US" sz="2200" dirty="0"/>
              <a:t>Review: </a:t>
            </a:r>
            <a:r>
              <a:rPr lang="en-US" sz="2000" i="1" dirty="0"/>
              <a:t>This is possibly my favorite "fast food chain" per-say. Everything is amazing. The servers are always very nice are always willing to serve you more condiments if you ask for "more" of something. I especially love the guacamole that they make at Chipotle………</a:t>
            </a:r>
          </a:p>
          <a:p>
            <a:r>
              <a:rPr lang="en-US" sz="2200" dirty="0"/>
              <a:t>Segments: </a:t>
            </a:r>
            <a:r>
              <a:rPr lang="en-US" sz="2000" b="1" i="1" dirty="0"/>
              <a:t>I especially love the guacamole that they make at Chipotle; It's almost as good as guacamole in Mexico; it never fails to taste amazing</a:t>
            </a:r>
          </a:p>
          <a:p>
            <a:r>
              <a:rPr lang="en-US" sz="2200" dirty="0"/>
              <a:t>Compound score: 0.6697, 0.3862, 0.7296, 0.6249</a:t>
            </a:r>
          </a:p>
        </p:txBody>
      </p:sp>
    </p:spTree>
    <p:extLst>
      <p:ext uri="{BB962C8B-B14F-4D97-AF65-F5344CB8AC3E}">
        <p14:creationId xmlns:p14="http://schemas.microsoft.com/office/powerpoint/2010/main" val="39670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5EA6-1C8C-4F6D-91F0-C0988838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aspect sentiment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D2F0-B9A5-4DAC-AFE8-8827F7CC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T-test: t = 13.628,  p-value &lt; 2.2e-16 </a:t>
            </a:r>
            <a:br>
              <a:rPr lang="en-US" dirty="0"/>
            </a:br>
            <a:r>
              <a:rPr lang="en-US" dirty="0"/>
              <a:t>95% CI: [ 0.042, 0.056]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283299-7A8D-45D3-8AA5-12620307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9915"/>
            <a:ext cx="4446527" cy="35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7EAE98-247D-4862-BFCF-3671D58A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165" y="1485647"/>
            <a:ext cx="4482196" cy="358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68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7259-3EBB-467F-AFE4-4CD00602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58D8-6F6B-4302-B04B-D7A1D2EC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model focused on aspects such as Food, Service, Ambience, Time</a:t>
            </a:r>
          </a:p>
          <a:p>
            <a:r>
              <a:rPr lang="en-US" dirty="0"/>
              <a:t>Look for words associated with each aspect and calculate sentiment scores for each word </a:t>
            </a:r>
          </a:p>
          <a:p>
            <a:r>
              <a:rPr lang="en-US" dirty="0"/>
              <a:t>Somehow combine different scores into one overall score for each category  </a:t>
            </a:r>
          </a:p>
          <a:p>
            <a:r>
              <a:rPr lang="en-US" dirty="0"/>
              <a:t>Attempt other methods such as Latent Dirichlet Allocation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2D6D-BA54-4E13-B601-B66F130A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595618"/>
            <a:ext cx="11274612" cy="5549595"/>
          </a:xfrm>
        </p:spPr>
        <p:txBody>
          <a:bodyPr/>
          <a:lstStyle/>
          <a:p>
            <a:r>
              <a:rPr lang="en-US" dirty="0"/>
              <a:t>Motivation/Background and Goals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Cleaning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Preliminary Analysis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Future Plans </a:t>
            </a:r>
          </a:p>
        </p:txBody>
      </p:sp>
    </p:spTree>
    <p:extLst>
      <p:ext uri="{BB962C8B-B14F-4D97-AF65-F5344CB8AC3E}">
        <p14:creationId xmlns:p14="http://schemas.microsoft.com/office/powerpoint/2010/main" val="3028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0DBA-CF78-4C3B-90AA-E201CF4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FA9A-C47F-45A2-8803-849144DB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Mexican Food as our area of focus </a:t>
            </a:r>
          </a:p>
          <a:p>
            <a:r>
              <a:rPr lang="en-US" dirty="0"/>
              <a:t>We look at the top 2 largest Mexican food chains in US: </a:t>
            </a:r>
            <a:br>
              <a:rPr lang="en-US" dirty="0"/>
            </a:br>
            <a:r>
              <a:rPr lang="en-US" dirty="0"/>
              <a:t>Taco Bell and Chipotle </a:t>
            </a:r>
          </a:p>
          <a:p>
            <a:r>
              <a:rPr lang="en-US" dirty="0"/>
              <a:t>We look at the reviews and want to give business insight for the owners </a:t>
            </a:r>
          </a:p>
        </p:txBody>
      </p:sp>
    </p:spTree>
    <p:extLst>
      <p:ext uri="{BB962C8B-B14F-4D97-AF65-F5344CB8AC3E}">
        <p14:creationId xmlns:p14="http://schemas.microsoft.com/office/powerpoint/2010/main" val="34417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A7BE-1889-438C-B5F1-2D313D8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F8D3-325F-4683-B4E2-1D8C29AF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comparisons between Taco Bell and Chipotle </a:t>
            </a:r>
          </a:p>
          <a:p>
            <a:r>
              <a:rPr lang="en-US" dirty="0"/>
              <a:t>Figure out what aspects reviewers care more about  </a:t>
            </a:r>
          </a:p>
          <a:p>
            <a:r>
              <a:rPr lang="en-US" dirty="0"/>
              <a:t>Identify factors that affect Yelp review ratings </a:t>
            </a:r>
          </a:p>
          <a:p>
            <a:r>
              <a:rPr lang="en-US" dirty="0"/>
              <a:t>Ultimately: Give advice to Taco Bell and Chipotle to improve future ratings as well as provide tips for business owners who may want to open their own Mexican food chain </a:t>
            </a:r>
          </a:p>
        </p:txBody>
      </p:sp>
    </p:spTree>
    <p:extLst>
      <p:ext uri="{BB962C8B-B14F-4D97-AF65-F5344CB8AC3E}">
        <p14:creationId xmlns:p14="http://schemas.microsoft.com/office/powerpoint/2010/main" val="279708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37E8-6C02-4288-AA79-6D88E8F7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B202-47AF-48D9-B8E8-5ED97AEF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out Taco Bell and Chipotle restaurants from the </a:t>
            </a:r>
            <a:r>
              <a:rPr lang="en-US" dirty="0" err="1"/>
              <a:t>business.json</a:t>
            </a:r>
            <a:r>
              <a:rPr lang="en-US" dirty="0"/>
              <a:t> </a:t>
            </a:r>
          </a:p>
          <a:p>
            <a:r>
              <a:rPr lang="en-US" dirty="0"/>
              <a:t>Extract reviews from </a:t>
            </a:r>
            <a:r>
              <a:rPr lang="en-US" dirty="0" err="1"/>
              <a:t>review.json</a:t>
            </a:r>
            <a:r>
              <a:rPr lang="en-US" dirty="0"/>
              <a:t>   </a:t>
            </a:r>
          </a:p>
          <a:p>
            <a:r>
              <a:rPr lang="en-US" dirty="0"/>
              <a:t>Exclude restaurants that aren’t open </a:t>
            </a:r>
          </a:p>
          <a:p>
            <a:r>
              <a:rPr lang="en-US" dirty="0"/>
              <a:t>Exclude restaurants with fewer than 10 reviews </a:t>
            </a:r>
          </a:p>
          <a:p>
            <a:r>
              <a:rPr lang="en-US" dirty="0"/>
              <a:t>Exclude reviews that aren’t in English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3E4E-B883-49E6-8134-11C64AA6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4CF8-89F8-4FE7-9B5D-E381C905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Taco Bell: </a:t>
            </a:r>
            <a:br>
              <a:rPr lang="en-US" dirty="0"/>
            </a:br>
            <a:r>
              <a:rPr lang="en-US" dirty="0"/>
              <a:t>Number of restaurants: 188 </a:t>
            </a:r>
            <a:br>
              <a:rPr lang="en-US" dirty="0"/>
            </a:br>
            <a:r>
              <a:rPr lang="en-US" dirty="0"/>
              <a:t>Number of reviews: 6139 </a:t>
            </a:r>
          </a:p>
          <a:p>
            <a:endParaRPr lang="en-US" dirty="0"/>
          </a:p>
          <a:p>
            <a:r>
              <a:rPr lang="en-US" dirty="0"/>
              <a:t>Chipotle: </a:t>
            </a:r>
            <a:br>
              <a:rPr lang="en-US" dirty="0"/>
            </a:br>
            <a:r>
              <a:rPr lang="en-US" dirty="0"/>
              <a:t>Number of restaurants: 173 </a:t>
            </a:r>
            <a:br>
              <a:rPr lang="en-US" dirty="0"/>
            </a:br>
            <a:r>
              <a:rPr lang="en-US" dirty="0"/>
              <a:t>Number of reviews: 12679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C895E9-FAA7-4908-8125-3F686630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365" y="706503"/>
            <a:ext cx="3328640" cy="24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D578420-7FD5-4596-8944-FBB8239C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65" y="3655017"/>
            <a:ext cx="3328640" cy="24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916E-701E-438F-9BD5-0E21EFD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46305"/>
            <a:ext cx="10895106" cy="1325563"/>
          </a:xfrm>
        </p:spPr>
        <p:txBody>
          <a:bodyPr/>
          <a:lstStyle/>
          <a:p>
            <a:r>
              <a:rPr lang="en-US" dirty="0"/>
              <a:t>Preliminary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07E2-A68D-40E7-ADE8-4562C681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From the data, we can first make some graphs to grasp the overall situation/trend at Taco Bell and Chipotle </a:t>
            </a:r>
          </a:p>
          <a:p>
            <a:pPr lvl="1"/>
            <a:r>
              <a:rPr lang="en-US" dirty="0"/>
              <a:t>Average Ratings </a:t>
            </a:r>
          </a:p>
          <a:p>
            <a:pPr lvl="1"/>
            <a:r>
              <a:rPr lang="en-US" dirty="0"/>
              <a:t>Distribution of Ratings 	</a:t>
            </a:r>
          </a:p>
          <a:p>
            <a:pPr lvl="1"/>
            <a:r>
              <a:rPr lang="en-US" dirty="0"/>
              <a:t>Word Cloud / word frequency </a:t>
            </a:r>
          </a:p>
          <a:p>
            <a:pPr lvl="1"/>
            <a:r>
              <a:rPr lang="en-US" dirty="0"/>
              <a:t>Sentimental score over time </a:t>
            </a:r>
          </a:p>
          <a:p>
            <a:pPr lvl="1"/>
            <a:r>
              <a:rPr lang="en-US" dirty="0"/>
              <a:t>Sentimental score of an aspect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8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F91-2B2A-4AE3-8F29-B283EC4F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C785-C54E-48D4-825B-79758035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Taco Bell:                                           Chipotle: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CC5CA35-E74A-41E5-B45B-AFEDA43F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3" y="2687219"/>
            <a:ext cx="4982311" cy="373673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D952DF7-7690-4533-BFCD-59EA0693C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7218"/>
            <a:ext cx="4982311" cy="37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3005-AA01-46CD-909F-D5B84FF5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04671"/>
            <a:ext cx="10895106" cy="1325563"/>
          </a:xfrm>
        </p:spPr>
        <p:txBody>
          <a:bodyPr/>
          <a:lstStyle/>
          <a:p>
            <a:r>
              <a:rPr lang="en-US" dirty="0"/>
              <a:t>Distribution of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F820-0186-47FF-8B81-9E0C2AB3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Taco Bell:                                         Chipotle: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9A8763D-6A2E-4435-B675-E1DCCDDE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98" y="2716596"/>
            <a:ext cx="4982311" cy="373673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EACF544-DFAA-4248-AD2A-300CC5266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7" y="2716596"/>
            <a:ext cx="4982311" cy="37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6020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34DC3"/>
      </a:accent1>
      <a:accent2>
        <a:srgbClr val="623FB3"/>
      </a:accent2>
      <a:accent3>
        <a:srgbClr val="4D5AC3"/>
      </a:accent3>
      <a:accent4>
        <a:srgbClr val="3B79B1"/>
      </a:accent4>
      <a:accent5>
        <a:srgbClr val="4DBCC3"/>
      </a:accent5>
      <a:accent6>
        <a:srgbClr val="3BB187"/>
      </a:accent6>
      <a:hlink>
        <a:srgbClr val="3A96B0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575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AvenirNext LT Pro Medium</vt:lpstr>
      <vt:lpstr>Arial</vt:lpstr>
      <vt:lpstr>Avenir Next LT Pro</vt:lpstr>
      <vt:lpstr>Calibri</vt:lpstr>
      <vt:lpstr>Sabon Next LT</vt:lpstr>
      <vt:lpstr>DappledVTI</vt:lpstr>
      <vt:lpstr>Sentiment Analysis of Yelp Reviews for Mexican Food </vt:lpstr>
      <vt:lpstr>PowerPoint Presentation</vt:lpstr>
      <vt:lpstr>Motivation </vt:lpstr>
      <vt:lpstr>Goals</vt:lpstr>
      <vt:lpstr>Data Cleaning/Filtering</vt:lpstr>
      <vt:lpstr>Overview </vt:lpstr>
      <vt:lpstr>Preliminary Analysis </vt:lpstr>
      <vt:lpstr>Average Ratings</vt:lpstr>
      <vt:lpstr>Distribution of Ratings</vt:lpstr>
      <vt:lpstr>Word Cloud for nouns </vt:lpstr>
      <vt:lpstr>Word Cloud for adjectives </vt:lpstr>
      <vt:lpstr>Review Top words </vt:lpstr>
      <vt:lpstr>Sentiment Score </vt:lpstr>
      <vt:lpstr>Aspect based example – food </vt:lpstr>
      <vt:lpstr>Food aspect sentiment graph 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Yelp Reviews for Mexican Food </dc:title>
  <dc:creator>Brian TSAI</dc:creator>
  <cp:lastModifiedBy>Brian TSAI</cp:lastModifiedBy>
  <cp:revision>23</cp:revision>
  <dcterms:created xsi:type="dcterms:W3CDTF">2021-11-17T21:38:52Z</dcterms:created>
  <dcterms:modified xsi:type="dcterms:W3CDTF">2021-11-20T03:49:26Z</dcterms:modified>
</cp:coreProperties>
</file>