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3" r:id="rId7"/>
    <p:sldId id="264" r:id="rId8"/>
    <p:sldId id="270" r:id="rId9"/>
    <p:sldId id="266" r:id="rId10"/>
    <p:sldId id="275" r:id="rId11"/>
    <p:sldId id="276" r:id="rId12"/>
    <p:sldId id="277" r:id="rId13"/>
    <p:sldId id="262" r:id="rId14"/>
    <p:sldId id="278" r:id="rId15"/>
    <p:sldId id="279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FDE3C6-4843-4B5F-851F-7A05194CE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30D0412-EF76-4203-A733-73695696A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EA2538-1B43-4025-927F-C1AA3CBDB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08C8-5F3F-47FF-9859-92644C50F076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3606CE-609A-429F-A317-1CBF2995E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298B74-6941-4676-BB57-F0814AF20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5803-307E-46D3-B76A-86190B7B1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82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C23F0C-4A8F-413C-A2EE-19251FE2B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B4F35B7-C5C5-4C79-AF8F-DA61C6E2D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03237D-FADA-4156-9E90-E5053857E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08C8-5F3F-47FF-9859-92644C50F076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98018A-A892-46C4-8AFF-00F4987E4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F632BB-9202-43B6-876B-28B68B1FE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5803-307E-46D3-B76A-86190B7B1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0019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635254D-D79A-4BC9-A116-1650CD35B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F9D2835-B70F-4255-A248-665A59169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31606D-2EBA-41D6-A832-6E1863BB4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08C8-5F3F-47FF-9859-92644C50F076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B8C2AC-4520-4CEC-BD93-A67D9C015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044A02-3FD3-40B0-B724-5A8E4548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5803-307E-46D3-B76A-86190B7B1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3359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430586-A81C-4E69-843A-306A9CD9A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A2BA18-341E-4A70-93B6-137529A78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F54C1A-B2D0-4A04-8E0E-0C34CBA1A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08C8-5F3F-47FF-9859-92644C50F076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22656F-8A9A-4102-A275-A88C10C3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4B7878-8641-4A52-B2BB-D544A2953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5803-307E-46D3-B76A-86190B7B1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3281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159A22-6220-4E70-B114-9E0A37DC2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AC57350-2BE9-4D12-B796-135EAB690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11615A-2211-4CC6-82CC-8113D4FF9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08C8-5F3F-47FF-9859-92644C50F076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442C7B-B6C5-4CD5-B34F-F5A8B8776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E59935-4CC6-4B5D-993F-E46B48021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5803-307E-46D3-B76A-86190B7B1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2023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4557F6-389C-477D-96AB-8A381E814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113824-8835-488B-B3E3-E407C0EDCF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3967991-45D6-47C7-A3ED-140E61DAD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5178F9-233C-4317-957D-0B4571484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08C8-5F3F-47FF-9859-92644C50F076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587A875-4069-4F87-8342-26DB2A0EB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EDE6C8C-0898-46B1-806A-D35647EF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5803-307E-46D3-B76A-86190B7B1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9750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D44C01-B07E-4D2C-BD41-590B2F314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E1CB6C-83FE-40D9-8AD6-DFF325A14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C790343-7951-4501-B067-17D5CDDE2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BF75A79-C884-4C2A-98B7-B43439702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911E59F-2FB4-4360-8020-D7052A1833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A0580E3-F806-4352-80CD-3D9F2534D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08C8-5F3F-47FF-9859-92644C50F076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0BF1C7E-CC10-4E09-BE8A-5D7F4DAC0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E46051E-DCCB-4BD4-B7B8-F0F41A2D9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5803-307E-46D3-B76A-86190B7B1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932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DE4985-C000-4AB5-B344-067AA0D90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39F2B92-16A8-4AD8-9801-998C3BA44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08C8-5F3F-47FF-9859-92644C50F076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EB9CD01-4B88-43E6-96E0-D0CFF6840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69E4799-D8B9-4BAC-A855-87C3C4467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5803-307E-46D3-B76A-86190B7B1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054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2433E65-6069-41A9-8B0D-B720FF707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08C8-5F3F-47FF-9859-92644C50F076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217577B-AEF1-479D-9329-AA3314066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7B1AFB-2850-4E9D-B4C3-CE347928F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5803-307E-46D3-B76A-86190B7B1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1621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35140-01B4-49FA-B14D-3AA0FBE44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BA2332-0A9C-4AED-AA5E-5557F14FC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F79F3B8-4A21-40B8-BBF1-C671AA771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9D56E99-B467-418F-9511-F6DB32F4F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08C8-5F3F-47FF-9859-92644C50F076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39FF86B-3B3E-4E68-973B-F802B7A18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F9FE639-3557-449C-A5A6-ED5C0A737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5803-307E-46D3-B76A-86190B7B1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3851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C5FB74-2FB6-465E-A2C2-E83D1B60F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2636802-DBC1-4C9D-B671-19B9F46295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77D5682-476C-476F-A132-8CC5E194B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5428AF8-8F2E-4892-B3AC-7F3B50871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08C8-5F3F-47FF-9859-92644C50F076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2501D1D-1585-4E08-8BC9-AEA11910B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3321154-7478-430E-81EC-A96528D72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5803-307E-46D3-B76A-86190B7B1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813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59899BE-DB53-46B8-8B4C-47D09B316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D230BC-4209-4B5B-88A9-B6B31F0DA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29C09C-E856-4834-87D7-FC8A1A8F8E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B08C8-5F3F-47FF-9859-92644C50F076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A67331-F15A-44F5-BD77-8A4FD765DA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3B5BA0-5751-4D8B-8A15-BB8E225B67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C5803-307E-46D3-B76A-86190B7B1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5898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697DBA-6228-4BCD-ACDA-517229452C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2022</a:t>
            </a: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機器人學專題二說明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9F039DC-87B3-4DFE-BDEA-3FA4EF3C3E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4159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5FFD57-EC39-412B-B9EF-F5A73243B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呈現結果範例</a:t>
            </a:r>
            <a:r>
              <a:rPr lang="en-US" altLang="zh-TW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(b) Cartesian move</a:t>
            </a:r>
            <a:endParaRPr lang="zh-TW" altLang="en-US" dirty="0">
              <a:latin typeface="華康仿宋體W6" panose="02020609000000000000" pitchFamily="49" charset="-120"/>
              <a:ea typeface="華康仿宋體W6" panose="02020609000000000000" pitchFamily="49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12B0249-51F2-4989-81CC-10741AB69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7715"/>
            <a:ext cx="12192000" cy="610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69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5FFD57-EC39-412B-B9EF-F5A73243B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呈現結果範例</a:t>
            </a:r>
            <a:r>
              <a:rPr lang="en-US" altLang="zh-TW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(b) Cartesian move</a:t>
            </a:r>
            <a:endParaRPr lang="zh-TW" altLang="en-US" dirty="0">
              <a:latin typeface="華康仿宋體W6" panose="02020609000000000000" pitchFamily="49" charset="-120"/>
              <a:ea typeface="華康仿宋體W6" panose="02020609000000000000" pitchFamily="49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B0F2B6E-DC83-48D8-89B3-D33F2B5A6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7906"/>
            <a:ext cx="12192000" cy="610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325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5FFD57-EC39-412B-B9EF-F5A73243B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呈現結果範例</a:t>
            </a:r>
            <a:r>
              <a:rPr lang="en-US" altLang="zh-TW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(b) Cartesian move</a:t>
            </a:r>
            <a:endParaRPr lang="zh-TW" altLang="en-US" dirty="0">
              <a:latin typeface="華康仿宋體W6" panose="02020609000000000000" pitchFamily="49" charset="-120"/>
              <a:ea typeface="華康仿宋體W6" panose="02020609000000000000" pitchFamily="49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A0A3A35-E643-4841-82A7-56965EA5A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7906"/>
            <a:ext cx="12192000" cy="610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334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C21598-DAFA-4B6B-A131-B35B0E47E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助教聯絡方式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B8E5E3-B358-4640-8404-4174EE138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TW" altLang="en-US" b="0" i="0" dirty="0">
                <a:solidFill>
                  <a:srgbClr val="373A3C"/>
                </a:solidFill>
                <a:effectLst/>
                <a:latin typeface="華康仿宋體W6" panose="02020609000000000000" pitchFamily="49" charset="-120"/>
                <a:ea typeface="華康仿宋體W6" panose="02020609000000000000" pitchFamily="49" charset="-120"/>
              </a:rPr>
              <a:t>助教時間</a:t>
            </a:r>
          </a:p>
          <a:p>
            <a:pPr algn="l"/>
            <a:r>
              <a:rPr lang="zh-TW" altLang="en-US" b="0" i="0" dirty="0">
                <a:solidFill>
                  <a:srgbClr val="373A3C"/>
                </a:solidFill>
                <a:effectLst/>
                <a:latin typeface="華康仿宋體W6" panose="02020609000000000000" pitchFamily="49" charset="-120"/>
                <a:ea typeface="華康仿宋體W6" panose="02020609000000000000" pitchFamily="49" charset="-120"/>
              </a:rPr>
              <a:t>星期二及星期四 下午 </a:t>
            </a:r>
            <a:r>
              <a:rPr lang="en-US" altLang="zh-TW" dirty="0">
                <a:solidFill>
                  <a:srgbClr val="373A3C"/>
                </a:solidFill>
                <a:latin typeface="華康仿宋體W6" panose="02020609000000000000" pitchFamily="49" charset="-120"/>
                <a:ea typeface="華康仿宋體W6" panose="02020609000000000000" pitchFamily="49" charset="-120"/>
              </a:rPr>
              <a:t>02</a:t>
            </a:r>
            <a:r>
              <a:rPr lang="en-US" altLang="zh-TW" b="0" i="0" dirty="0">
                <a:solidFill>
                  <a:srgbClr val="373A3C"/>
                </a:solidFill>
                <a:effectLst/>
                <a:latin typeface="華康仿宋體W6" panose="02020609000000000000" pitchFamily="49" charset="-120"/>
                <a:ea typeface="華康仿宋體W6" panose="02020609000000000000" pitchFamily="49" charset="-120"/>
              </a:rPr>
              <a:t>:30 - 05:30 EE605</a:t>
            </a:r>
          </a:p>
          <a:p>
            <a:pPr algn="l"/>
            <a:r>
              <a:rPr lang="zh-TW" altLang="en-US" b="0" i="0" dirty="0">
                <a:solidFill>
                  <a:srgbClr val="373A3C"/>
                </a:solidFill>
                <a:effectLst/>
                <a:latin typeface="華康仿宋體W6" panose="02020609000000000000" pitchFamily="49" charset="-120"/>
                <a:ea typeface="華康仿宋體W6" panose="02020609000000000000" pitchFamily="49" charset="-120"/>
              </a:rPr>
              <a:t>可以使用</a:t>
            </a:r>
            <a:r>
              <a:rPr lang="en-US" altLang="zh-TW" b="0" i="0" dirty="0">
                <a:solidFill>
                  <a:srgbClr val="373A3C"/>
                </a:solidFill>
                <a:effectLst/>
                <a:latin typeface="華康仿宋體W6" panose="02020609000000000000" pitchFamily="49" charset="-120"/>
                <a:ea typeface="華康仿宋體W6" panose="02020609000000000000" pitchFamily="49" charset="-120"/>
              </a:rPr>
              <a:t>E3</a:t>
            </a:r>
            <a:r>
              <a:rPr lang="zh-TW" altLang="en-US" b="0" i="0" dirty="0">
                <a:solidFill>
                  <a:srgbClr val="373A3C"/>
                </a:solidFill>
                <a:effectLst/>
                <a:latin typeface="華康仿宋體W6" panose="02020609000000000000" pitchFamily="49" charset="-120"/>
                <a:ea typeface="華康仿宋體W6" panose="02020609000000000000" pitchFamily="49" charset="-120"/>
              </a:rPr>
              <a:t>信箱先寄信以免撲空</a:t>
            </a:r>
          </a:p>
          <a:p>
            <a:endParaRPr lang="en-US" altLang="zh-TW" dirty="0">
              <a:latin typeface="華康仿宋體W6" panose="02020609000000000000" pitchFamily="49" charset="-120"/>
              <a:ea typeface="華康仿宋體W6" panose="02020609000000000000" pitchFamily="49" charset="-120"/>
            </a:endParaRPr>
          </a:p>
          <a:p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要</a:t>
            </a:r>
            <a:r>
              <a:rPr lang="en-US" altLang="zh-TW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debug</a:t>
            </a: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請先了解問題在哪裡，表達清楚遇到的問題可以加快問題的解決。</a:t>
            </a:r>
          </a:p>
        </p:txBody>
      </p:sp>
    </p:spTree>
    <p:extLst>
      <p:ext uri="{BB962C8B-B14F-4D97-AF65-F5344CB8AC3E}">
        <p14:creationId xmlns:p14="http://schemas.microsoft.com/office/powerpoint/2010/main" val="1177486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群組 108">
            <a:extLst>
              <a:ext uri="{FF2B5EF4-FFF2-40B4-BE49-F238E27FC236}">
                <a16:creationId xmlns:a16="http://schemas.microsoft.com/office/drawing/2014/main" id="{BCA3BA33-666B-494B-82E2-AFD7BDEB210E}"/>
              </a:ext>
            </a:extLst>
          </p:cNvPr>
          <p:cNvGrpSpPr/>
          <p:nvPr/>
        </p:nvGrpSpPr>
        <p:grpSpPr>
          <a:xfrm>
            <a:off x="1451719" y="2151413"/>
            <a:ext cx="8005491" cy="2555173"/>
            <a:chOff x="1164849" y="2275081"/>
            <a:chExt cx="8005491" cy="2555173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9A89E0D0-E526-430A-AB06-61F5CC89728E}"/>
                </a:ext>
              </a:extLst>
            </p:cNvPr>
            <p:cNvGrpSpPr/>
            <p:nvPr/>
          </p:nvGrpSpPr>
          <p:grpSpPr>
            <a:xfrm>
              <a:off x="1869140" y="3137647"/>
              <a:ext cx="932330" cy="582706"/>
              <a:chOff x="1653987" y="2683030"/>
              <a:chExt cx="932330" cy="582706"/>
            </a:xfrm>
          </p:grpSpPr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A36E203B-FB85-450B-98A7-B823AED1B4C1}"/>
                  </a:ext>
                </a:extLst>
              </p:cNvPr>
              <p:cNvSpPr txBox="1"/>
              <p:nvPr/>
            </p:nvSpPr>
            <p:spPr>
              <a:xfrm>
                <a:off x="1653987" y="2761345"/>
                <a:ext cx="9323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 err="1"/>
                  <a:t>xyzRPY</a:t>
                </a:r>
                <a:endParaRPr lang="zh-TW" altLang="en-US" sz="2000" dirty="0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1E10905-4B41-42A0-8AEA-CAD7B2F13F2B}"/>
                  </a:ext>
                </a:extLst>
              </p:cNvPr>
              <p:cNvSpPr/>
              <p:nvPr/>
            </p:nvSpPr>
            <p:spPr>
              <a:xfrm>
                <a:off x="1653988" y="2683030"/>
                <a:ext cx="932329" cy="5827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7FCE1FA6-35AA-4FD3-BC22-0FD7FC94378C}"/>
                </a:ext>
              </a:extLst>
            </p:cNvPr>
            <p:cNvGrpSpPr/>
            <p:nvPr/>
          </p:nvGrpSpPr>
          <p:grpSpPr>
            <a:xfrm>
              <a:off x="3980327" y="2275082"/>
              <a:ext cx="1147483" cy="983285"/>
              <a:chOff x="2133599" y="2698377"/>
              <a:chExt cx="932329" cy="770638"/>
            </a:xfrm>
          </p:grpSpPr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050BBFE7-0ACA-4693-97A1-4CD56B4D300C}"/>
                  </a:ext>
                </a:extLst>
              </p:cNvPr>
              <p:cNvSpPr txBox="1"/>
              <p:nvPr/>
            </p:nvSpPr>
            <p:spPr>
              <a:xfrm>
                <a:off x="2133599" y="2761129"/>
                <a:ext cx="93232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/>
                  <a:t>Straight A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60DF232-E2EE-4715-9512-7FB6167C0008}"/>
                  </a:ext>
                </a:extLst>
              </p:cNvPr>
              <p:cNvSpPr/>
              <p:nvPr/>
            </p:nvSpPr>
            <p:spPr>
              <a:xfrm>
                <a:off x="2133599" y="2698377"/>
                <a:ext cx="932329" cy="5827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396819C9-EA34-422E-91A3-748D7A4BE3CE}"/>
                </a:ext>
              </a:extLst>
            </p:cNvPr>
            <p:cNvGrpSpPr/>
            <p:nvPr/>
          </p:nvGrpSpPr>
          <p:grpSpPr>
            <a:xfrm>
              <a:off x="3980328" y="3790044"/>
              <a:ext cx="1147483" cy="787955"/>
              <a:chOff x="2133599" y="2698377"/>
              <a:chExt cx="932329" cy="617550"/>
            </a:xfrm>
          </p:grpSpPr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DB03E64A-6D0D-463B-9842-C1A949B1450F}"/>
                  </a:ext>
                </a:extLst>
              </p:cNvPr>
              <p:cNvSpPr txBox="1"/>
              <p:nvPr/>
            </p:nvSpPr>
            <p:spPr>
              <a:xfrm>
                <a:off x="2133599" y="2761130"/>
                <a:ext cx="932329" cy="5547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/>
                  <a:t>Straight C</a:t>
                </a: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8C7100C-A698-4246-9122-78FB324215E5}"/>
                  </a:ext>
                </a:extLst>
              </p:cNvPr>
              <p:cNvSpPr/>
              <p:nvPr/>
            </p:nvSpPr>
            <p:spPr>
              <a:xfrm>
                <a:off x="2133599" y="2698377"/>
                <a:ext cx="932329" cy="5827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3938AA9A-2691-4589-87F6-ED6962EADF8F}"/>
                </a:ext>
              </a:extLst>
            </p:cNvPr>
            <p:cNvGrpSpPr/>
            <p:nvPr/>
          </p:nvGrpSpPr>
          <p:grpSpPr>
            <a:xfrm>
              <a:off x="5777208" y="2875540"/>
              <a:ext cx="1358150" cy="584775"/>
              <a:chOff x="2151816" y="2303897"/>
              <a:chExt cx="1103496" cy="458310"/>
            </a:xfrm>
          </p:grpSpPr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5C7FC32E-10A0-4C7D-80DA-D17585DD7C26}"/>
                  </a:ext>
                </a:extLst>
              </p:cNvPr>
              <p:cNvSpPr txBox="1"/>
              <p:nvPr/>
            </p:nvSpPr>
            <p:spPr>
              <a:xfrm>
                <a:off x="2237399" y="2373781"/>
                <a:ext cx="932329" cy="313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/>
                  <a:t>Curve B</a:t>
                </a: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8682B7C-483D-48F3-8639-6686797A7C77}"/>
                  </a:ext>
                </a:extLst>
              </p:cNvPr>
              <p:cNvSpPr/>
              <p:nvPr/>
            </p:nvSpPr>
            <p:spPr>
              <a:xfrm>
                <a:off x="2151816" y="2303897"/>
                <a:ext cx="1103496" cy="4583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01020965-FA5A-4074-9CEA-8A567692D3E6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1178860" y="3429000"/>
              <a:ext cx="6902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接點: 肘形 20">
              <a:extLst>
                <a:ext uri="{FF2B5EF4-FFF2-40B4-BE49-F238E27FC236}">
                  <a16:creationId xmlns:a16="http://schemas.microsoft.com/office/drawing/2014/main" id="{BF9D11A0-23DB-4B06-AEA2-3B4810A33D7E}"/>
                </a:ext>
              </a:extLst>
            </p:cNvPr>
            <p:cNvCxnSpPr>
              <a:stCxn id="5" idx="3"/>
              <a:endCxn id="9" idx="1"/>
            </p:cNvCxnSpPr>
            <p:nvPr/>
          </p:nvCxnSpPr>
          <p:spPr>
            <a:xfrm flipV="1">
              <a:off x="2801470" y="2646829"/>
              <a:ext cx="1178857" cy="782171"/>
            </a:xfrm>
            <a:prstGeom prst="bentConnector3">
              <a:avLst>
                <a:gd name="adj1" fmla="val 8650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接點: 肘形 22">
              <a:extLst>
                <a:ext uri="{FF2B5EF4-FFF2-40B4-BE49-F238E27FC236}">
                  <a16:creationId xmlns:a16="http://schemas.microsoft.com/office/drawing/2014/main" id="{B4E4024E-A99E-4B16-ADDA-DEE847418C94}"/>
                </a:ext>
              </a:extLst>
            </p:cNvPr>
            <p:cNvCxnSpPr>
              <a:stCxn id="5" idx="3"/>
              <a:endCxn id="12" idx="1"/>
            </p:cNvCxnSpPr>
            <p:nvPr/>
          </p:nvCxnSpPr>
          <p:spPr>
            <a:xfrm>
              <a:off x="2801470" y="3429000"/>
              <a:ext cx="1178858" cy="732792"/>
            </a:xfrm>
            <a:prstGeom prst="bentConnector3">
              <a:avLst>
                <a:gd name="adj1" fmla="val 8650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接點: 肘形 26">
              <a:extLst>
                <a:ext uri="{FF2B5EF4-FFF2-40B4-BE49-F238E27FC236}">
                  <a16:creationId xmlns:a16="http://schemas.microsoft.com/office/drawing/2014/main" id="{E800D006-560E-44C2-BD04-011FFDF431E4}"/>
                </a:ext>
              </a:extLst>
            </p:cNvPr>
            <p:cNvCxnSpPr>
              <a:cxnSpLocks/>
              <a:stCxn id="12" idx="3"/>
              <a:endCxn id="16" idx="1"/>
            </p:cNvCxnSpPr>
            <p:nvPr/>
          </p:nvCxnSpPr>
          <p:spPr>
            <a:xfrm flipV="1">
              <a:off x="5127811" y="3167928"/>
              <a:ext cx="649397" cy="99386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81B16BF2-F4C7-4CDC-90D9-9A7D84851296}"/>
                </a:ext>
              </a:extLst>
            </p:cNvPr>
            <p:cNvGrpSpPr/>
            <p:nvPr/>
          </p:nvGrpSpPr>
          <p:grpSpPr>
            <a:xfrm>
              <a:off x="8029582" y="2909846"/>
              <a:ext cx="977156" cy="549096"/>
              <a:chOff x="2447935" y="2089802"/>
              <a:chExt cx="932329" cy="582706"/>
            </a:xfrm>
          </p:grpSpPr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23FB1208-5F95-455A-85FF-FAA4AAF5C426}"/>
                  </a:ext>
                </a:extLst>
              </p:cNvPr>
              <p:cNvSpPr txBox="1"/>
              <p:nvPr/>
            </p:nvSpPr>
            <p:spPr>
              <a:xfrm>
                <a:off x="2447935" y="2148022"/>
                <a:ext cx="932329" cy="313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/>
                  <a:t>plot</a:t>
                </a: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0A313124-42FB-4CA1-A1A5-32A25C91A842}"/>
                  </a:ext>
                </a:extLst>
              </p:cNvPr>
              <p:cNvSpPr/>
              <p:nvPr/>
            </p:nvSpPr>
            <p:spPr>
              <a:xfrm>
                <a:off x="2447935" y="2089802"/>
                <a:ext cx="932329" cy="5827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9765A8FB-3AAF-4E41-8599-33ECC509F86D}"/>
                </a:ext>
              </a:extLst>
            </p:cNvPr>
            <p:cNvCxnSpPr>
              <a:cxnSpLocks/>
              <a:stCxn id="16" idx="3"/>
              <a:endCxn id="30" idx="1"/>
            </p:cNvCxnSpPr>
            <p:nvPr/>
          </p:nvCxnSpPr>
          <p:spPr>
            <a:xfrm>
              <a:off x="7135358" y="3167928"/>
              <a:ext cx="894224" cy="164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C9FD64CC-F3CE-47FE-A255-732F31180F8A}"/>
                </a:ext>
              </a:extLst>
            </p:cNvPr>
            <p:cNvSpPr txBox="1"/>
            <p:nvPr/>
          </p:nvSpPr>
          <p:spPr>
            <a:xfrm>
              <a:off x="1164849" y="3137085"/>
              <a:ext cx="896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 B C</a:t>
              </a:r>
              <a:endParaRPr lang="zh-TW" altLang="en-US" dirty="0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7F88DC35-0E37-4E82-AEA9-C1CB7C1C3708}"/>
                </a:ext>
              </a:extLst>
            </p:cNvPr>
            <p:cNvSpPr txBox="1"/>
            <p:nvPr/>
          </p:nvSpPr>
          <p:spPr>
            <a:xfrm>
              <a:off x="2756644" y="3135578"/>
              <a:ext cx="14881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>
                  <a:latin typeface="Arial" panose="020B0604020202020204" pitchFamily="34" charset="0"/>
                  <a:ea typeface="華康仿宋體W6" panose="02020609000000000000" pitchFamily="49" charset="-120"/>
                  <a:cs typeface="Arial" panose="020B0604020202020204" pitchFamily="34" charset="0"/>
                </a:rPr>
                <a:t>Cartesian </a:t>
              </a:r>
              <a:r>
                <a:rPr lang="en-US" altLang="zh-TW" sz="1600" dirty="0">
                  <a:latin typeface="Arial" panose="020B0604020202020204" pitchFamily="34" charset="0"/>
                  <a:cs typeface="Arial" panose="020B0604020202020204" pitchFamily="34" charset="0"/>
                </a:rPr>
                <a:t>parameter</a:t>
              </a:r>
              <a:endParaRPr lang="zh-TW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E8CE9B63-4916-4152-9E99-9DD036064570}"/>
                </a:ext>
              </a:extLst>
            </p:cNvPr>
            <p:cNvSpPr txBox="1"/>
            <p:nvPr/>
          </p:nvSpPr>
          <p:spPr>
            <a:xfrm>
              <a:off x="7126388" y="2900430"/>
              <a:ext cx="9771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/>
                <a:t>Position</a:t>
              </a:r>
              <a:endParaRPr lang="zh-TW" altLang="en-US" sz="1600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26314271-3018-47DD-980C-00DD7659CC40}"/>
                </a:ext>
              </a:extLst>
            </p:cNvPr>
            <p:cNvSpPr/>
            <p:nvPr/>
          </p:nvSpPr>
          <p:spPr>
            <a:xfrm>
              <a:off x="6632211" y="3670771"/>
              <a:ext cx="795623" cy="4001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61141E78-6FB8-48E4-B441-DE753D698FC4}"/>
                </a:ext>
              </a:extLst>
            </p:cNvPr>
            <p:cNvSpPr txBox="1"/>
            <p:nvPr/>
          </p:nvSpPr>
          <p:spPr>
            <a:xfrm>
              <a:off x="7041225" y="4345604"/>
              <a:ext cx="11474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/>
                <a:t>Diff 2</a:t>
              </a:r>
            </a:p>
          </p:txBody>
        </p:sp>
        <p:cxnSp>
          <p:nvCxnSpPr>
            <p:cNvPr id="65" name="接點: 肘形 64">
              <a:extLst>
                <a:ext uri="{FF2B5EF4-FFF2-40B4-BE49-F238E27FC236}">
                  <a16:creationId xmlns:a16="http://schemas.microsoft.com/office/drawing/2014/main" id="{587B54CE-4E0F-4708-A8A3-5C6C038CD8C5}"/>
                </a:ext>
              </a:extLst>
            </p:cNvPr>
            <p:cNvCxnSpPr>
              <a:stCxn id="16" idx="2"/>
              <a:endCxn id="56" idx="1"/>
            </p:cNvCxnSpPr>
            <p:nvPr/>
          </p:nvCxnSpPr>
          <p:spPr>
            <a:xfrm rot="16200000" flipH="1">
              <a:off x="6338991" y="3577607"/>
              <a:ext cx="410512" cy="17592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3BF63448-5145-47E5-8B80-9C932D1C704F}"/>
                </a:ext>
              </a:extLst>
            </p:cNvPr>
            <p:cNvSpPr/>
            <p:nvPr/>
          </p:nvSpPr>
          <p:spPr>
            <a:xfrm>
              <a:off x="7184658" y="4320714"/>
              <a:ext cx="795623" cy="4001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7" name="接點: 肘形 66">
              <a:extLst>
                <a:ext uri="{FF2B5EF4-FFF2-40B4-BE49-F238E27FC236}">
                  <a16:creationId xmlns:a16="http://schemas.microsoft.com/office/drawing/2014/main" id="{A97ED5FD-C833-4B7A-877A-63F190D32461}"/>
                </a:ext>
              </a:extLst>
            </p:cNvPr>
            <p:cNvCxnSpPr>
              <a:cxnSpLocks/>
              <a:endCxn id="66" idx="1"/>
            </p:cNvCxnSpPr>
            <p:nvPr/>
          </p:nvCxnSpPr>
          <p:spPr>
            <a:xfrm rot="16200000" flipH="1">
              <a:off x="6829730" y="4165842"/>
              <a:ext cx="449888" cy="25996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ADD3EDFF-EC11-4E4E-9E3A-ACF530C58644}"/>
                </a:ext>
              </a:extLst>
            </p:cNvPr>
            <p:cNvSpPr txBox="1"/>
            <p:nvPr/>
          </p:nvSpPr>
          <p:spPr>
            <a:xfrm>
              <a:off x="6480932" y="3665570"/>
              <a:ext cx="11474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/>
                <a:t>Diff 1</a:t>
              </a:r>
            </a:p>
          </p:txBody>
        </p:sp>
        <p:cxnSp>
          <p:nvCxnSpPr>
            <p:cNvPr id="71" name="接點: 肘形 70">
              <a:extLst>
                <a:ext uri="{FF2B5EF4-FFF2-40B4-BE49-F238E27FC236}">
                  <a16:creationId xmlns:a16="http://schemas.microsoft.com/office/drawing/2014/main" id="{C2DE9C26-7AFF-4906-A5E3-813D19AA3EFB}"/>
                </a:ext>
              </a:extLst>
            </p:cNvPr>
            <p:cNvCxnSpPr>
              <a:cxnSpLocks/>
              <a:stCxn id="56" idx="3"/>
              <a:endCxn id="30" idx="2"/>
            </p:cNvCxnSpPr>
            <p:nvPr/>
          </p:nvCxnSpPr>
          <p:spPr>
            <a:xfrm flipV="1">
              <a:off x="7427834" y="3458942"/>
              <a:ext cx="1090326" cy="41188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接點: 肘形 74">
              <a:extLst>
                <a:ext uri="{FF2B5EF4-FFF2-40B4-BE49-F238E27FC236}">
                  <a16:creationId xmlns:a16="http://schemas.microsoft.com/office/drawing/2014/main" id="{0B38DC1D-9709-420F-9572-104F08937E91}"/>
                </a:ext>
              </a:extLst>
            </p:cNvPr>
            <p:cNvCxnSpPr>
              <a:cxnSpLocks/>
              <a:stCxn id="66" idx="3"/>
              <a:endCxn id="30" idx="2"/>
            </p:cNvCxnSpPr>
            <p:nvPr/>
          </p:nvCxnSpPr>
          <p:spPr>
            <a:xfrm flipV="1">
              <a:off x="7980281" y="3458942"/>
              <a:ext cx="537879" cy="106182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456A2805-7B5F-4B85-A828-D99AC3665845}"/>
                </a:ext>
              </a:extLst>
            </p:cNvPr>
            <p:cNvSpPr txBox="1"/>
            <p:nvPr/>
          </p:nvSpPr>
          <p:spPr>
            <a:xfrm>
              <a:off x="5653945" y="3616478"/>
              <a:ext cx="9771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/>
                <a:t>Position</a:t>
              </a:r>
              <a:endParaRPr lang="zh-TW" altLang="en-US" sz="1600" dirty="0"/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9829E359-6E1A-46BC-AEF3-5C8BB303F38D}"/>
                </a:ext>
              </a:extLst>
            </p:cNvPr>
            <p:cNvSpPr txBox="1"/>
            <p:nvPr/>
          </p:nvSpPr>
          <p:spPr>
            <a:xfrm>
              <a:off x="6164364" y="4280153"/>
              <a:ext cx="9771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/>
                <a:t>Velocity</a:t>
              </a:r>
              <a:endParaRPr lang="zh-TW" altLang="en-US" sz="1600" dirty="0"/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47EC5AF-42A4-4D75-B9C8-683CBC6D450A}"/>
                </a:ext>
              </a:extLst>
            </p:cNvPr>
            <p:cNvSpPr txBox="1"/>
            <p:nvPr/>
          </p:nvSpPr>
          <p:spPr>
            <a:xfrm>
              <a:off x="7541004" y="3587939"/>
              <a:ext cx="9771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/>
                <a:t>Velocity</a:t>
              </a:r>
              <a:endParaRPr lang="zh-TW" altLang="en-US" sz="1600" dirty="0"/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CD23012D-196F-484B-A367-0F0AE06937CB}"/>
                </a:ext>
              </a:extLst>
            </p:cNvPr>
            <p:cNvSpPr txBox="1"/>
            <p:nvPr/>
          </p:nvSpPr>
          <p:spPr>
            <a:xfrm>
              <a:off x="7947219" y="4491700"/>
              <a:ext cx="12231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/>
                <a:t>Acceleration</a:t>
              </a:r>
              <a:endParaRPr lang="zh-TW" altLang="en-US" sz="1600" dirty="0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DDFEC522-097D-4064-BCAE-FDE8AEE20166}"/>
                </a:ext>
              </a:extLst>
            </p:cNvPr>
            <p:cNvSpPr/>
            <p:nvPr/>
          </p:nvSpPr>
          <p:spPr>
            <a:xfrm>
              <a:off x="6828325" y="2306754"/>
              <a:ext cx="1006278" cy="460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522284DE-1653-4BEB-9045-F4DABA46EBFE}"/>
                </a:ext>
              </a:extLst>
            </p:cNvPr>
            <p:cNvSpPr txBox="1"/>
            <p:nvPr/>
          </p:nvSpPr>
          <p:spPr>
            <a:xfrm>
              <a:off x="6799736" y="2340342"/>
              <a:ext cx="1147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Orientate</a:t>
              </a:r>
            </a:p>
          </p:txBody>
        </p:sp>
        <p:cxnSp>
          <p:nvCxnSpPr>
            <p:cNvPr id="86" name="接點: 肘形 85">
              <a:extLst>
                <a:ext uri="{FF2B5EF4-FFF2-40B4-BE49-F238E27FC236}">
                  <a16:creationId xmlns:a16="http://schemas.microsoft.com/office/drawing/2014/main" id="{5B4B7C31-762E-49B1-AED5-67F4B9F60F01}"/>
                </a:ext>
              </a:extLst>
            </p:cNvPr>
            <p:cNvCxnSpPr>
              <a:cxnSpLocks/>
              <a:stCxn id="16" idx="0"/>
              <a:endCxn id="84" idx="1"/>
            </p:cNvCxnSpPr>
            <p:nvPr/>
          </p:nvCxnSpPr>
          <p:spPr>
            <a:xfrm rot="5400000" flipH="1" flipV="1">
              <a:off x="6473029" y="2520244"/>
              <a:ext cx="338551" cy="37204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接點: 肘形 91">
              <a:extLst>
                <a:ext uri="{FF2B5EF4-FFF2-40B4-BE49-F238E27FC236}">
                  <a16:creationId xmlns:a16="http://schemas.microsoft.com/office/drawing/2014/main" id="{7517CD31-DA9A-48F3-B432-AD8DF67F9AB4}"/>
                </a:ext>
              </a:extLst>
            </p:cNvPr>
            <p:cNvCxnSpPr>
              <a:cxnSpLocks/>
              <a:stCxn id="84" idx="3"/>
              <a:endCxn id="30" idx="0"/>
            </p:cNvCxnSpPr>
            <p:nvPr/>
          </p:nvCxnSpPr>
          <p:spPr>
            <a:xfrm>
              <a:off x="7834603" y="2536989"/>
              <a:ext cx="683557" cy="37285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文字方塊 96">
              <a:extLst>
                <a:ext uri="{FF2B5EF4-FFF2-40B4-BE49-F238E27FC236}">
                  <a16:creationId xmlns:a16="http://schemas.microsoft.com/office/drawing/2014/main" id="{C12E5865-C681-4A93-92BD-CD05628E63E5}"/>
                </a:ext>
              </a:extLst>
            </p:cNvPr>
            <p:cNvSpPr txBox="1"/>
            <p:nvPr/>
          </p:nvSpPr>
          <p:spPr>
            <a:xfrm>
              <a:off x="7687803" y="2275081"/>
              <a:ext cx="9771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/>
                <a:t>a</a:t>
              </a:r>
              <a:endParaRPr lang="zh-TW" altLang="en-US" sz="1600" dirty="0"/>
            </a:p>
          </p:txBody>
        </p:sp>
        <p:cxnSp>
          <p:nvCxnSpPr>
            <p:cNvPr id="106" name="接點: 肘形 105">
              <a:extLst>
                <a:ext uri="{FF2B5EF4-FFF2-40B4-BE49-F238E27FC236}">
                  <a16:creationId xmlns:a16="http://schemas.microsoft.com/office/drawing/2014/main" id="{70A9BF01-2034-4889-A7E7-11B97B1B7668}"/>
                </a:ext>
              </a:extLst>
            </p:cNvPr>
            <p:cNvCxnSpPr>
              <a:cxnSpLocks/>
              <a:stCxn id="9" idx="3"/>
              <a:endCxn id="16" idx="1"/>
            </p:cNvCxnSpPr>
            <p:nvPr/>
          </p:nvCxnSpPr>
          <p:spPr>
            <a:xfrm>
              <a:off x="5127810" y="2646829"/>
              <a:ext cx="649398" cy="5210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4571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群組 116">
            <a:extLst>
              <a:ext uri="{FF2B5EF4-FFF2-40B4-BE49-F238E27FC236}">
                <a16:creationId xmlns:a16="http://schemas.microsoft.com/office/drawing/2014/main" id="{86D27235-7D5A-413C-BD77-B120F82DB415}"/>
              </a:ext>
            </a:extLst>
          </p:cNvPr>
          <p:cNvGrpSpPr/>
          <p:nvPr/>
        </p:nvGrpSpPr>
        <p:grpSpPr>
          <a:xfrm>
            <a:off x="826156" y="1618918"/>
            <a:ext cx="9661147" cy="2901393"/>
            <a:chOff x="140256" y="1753388"/>
            <a:chExt cx="9661147" cy="2901393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75D8D66A-34C6-45D1-8D3E-5779880C4940}"/>
                </a:ext>
              </a:extLst>
            </p:cNvPr>
            <p:cNvGrpSpPr/>
            <p:nvPr/>
          </p:nvGrpSpPr>
          <p:grpSpPr>
            <a:xfrm>
              <a:off x="965572" y="2631869"/>
              <a:ext cx="1421469" cy="843716"/>
              <a:chOff x="1521195" y="1379529"/>
              <a:chExt cx="1421469" cy="843716"/>
            </a:xfrm>
          </p:grpSpPr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A36E203B-FB85-450B-98A7-B823AED1B4C1}"/>
                  </a:ext>
                </a:extLst>
              </p:cNvPr>
              <p:cNvSpPr txBox="1"/>
              <p:nvPr/>
            </p:nvSpPr>
            <p:spPr>
              <a:xfrm>
                <a:off x="1599636" y="1478222"/>
                <a:ext cx="12645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Inverse-</a:t>
                </a:r>
              </a:p>
              <a:p>
                <a:pPr algn="ctr"/>
                <a:r>
                  <a:rPr lang="en-US" altLang="zh-TW" dirty="0"/>
                  <a:t>kinematic</a:t>
                </a: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1E10905-4B41-42A0-8AEA-CAD7B2F13F2B}"/>
                  </a:ext>
                </a:extLst>
              </p:cNvPr>
              <p:cNvSpPr/>
              <p:nvPr/>
            </p:nvSpPr>
            <p:spPr>
              <a:xfrm>
                <a:off x="1521195" y="1379529"/>
                <a:ext cx="1421469" cy="8437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01020965-FA5A-4074-9CEA-8A567692D3E6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140256" y="3053727"/>
              <a:ext cx="8253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81B16BF2-F4C7-4CDC-90D9-9A7D84851296}"/>
                </a:ext>
              </a:extLst>
            </p:cNvPr>
            <p:cNvGrpSpPr/>
            <p:nvPr/>
          </p:nvGrpSpPr>
          <p:grpSpPr>
            <a:xfrm>
              <a:off x="8807974" y="2604210"/>
              <a:ext cx="993429" cy="549096"/>
              <a:chOff x="2264504" y="1892735"/>
              <a:chExt cx="947855" cy="582706"/>
            </a:xfrm>
          </p:grpSpPr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23FB1208-5F95-455A-85FF-FAA4AAF5C426}"/>
                  </a:ext>
                </a:extLst>
              </p:cNvPr>
              <p:cNvSpPr txBox="1"/>
              <p:nvPr/>
            </p:nvSpPr>
            <p:spPr>
              <a:xfrm>
                <a:off x="2280030" y="1923880"/>
                <a:ext cx="932329" cy="313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/>
                  <a:t>plot</a:t>
                </a: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0A313124-42FB-4CA1-A1A5-32A25C91A842}"/>
                  </a:ext>
                </a:extLst>
              </p:cNvPr>
              <p:cNvSpPr/>
              <p:nvPr/>
            </p:nvSpPr>
            <p:spPr>
              <a:xfrm>
                <a:off x="2264504" y="1892735"/>
                <a:ext cx="932329" cy="5827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9765A8FB-3AAF-4E41-8599-33ECC509F86D}"/>
                </a:ext>
              </a:extLst>
            </p:cNvPr>
            <p:cNvCxnSpPr>
              <a:cxnSpLocks/>
              <a:stCxn id="8" idx="3"/>
              <a:endCxn id="30" idx="1"/>
            </p:cNvCxnSpPr>
            <p:nvPr/>
          </p:nvCxnSpPr>
          <p:spPr>
            <a:xfrm>
              <a:off x="6636873" y="2864403"/>
              <a:ext cx="2171101" cy="143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C9FD64CC-F3CE-47FE-A255-732F31180F8A}"/>
                </a:ext>
              </a:extLst>
            </p:cNvPr>
            <p:cNvSpPr txBox="1"/>
            <p:nvPr/>
          </p:nvSpPr>
          <p:spPr>
            <a:xfrm>
              <a:off x="242386" y="2745355"/>
              <a:ext cx="896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 B C</a:t>
              </a:r>
              <a:endParaRPr lang="zh-TW" altLang="en-US" dirty="0"/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E8CE9B63-4916-4152-9E99-9DD036064570}"/>
                </a:ext>
              </a:extLst>
            </p:cNvPr>
            <p:cNvSpPr txBox="1"/>
            <p:nvPr/>
          </p:nvSpPr>
          <p:spPr>
            <a:xfrm>
              <a:off x="2321202" y="2733663"/>
              <a:ext cx="9771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/>
                <a:t>Q of ABC</a:t>
              </a:r>
              <a:endParaRPr lang="zh-TW" altLang="en-US" sz="1600" dirty="0"/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CD23012D-196F-484B-A367-0F0AE06937CB}"/>
                </a:ext>
              </a:extLst>
            </p:cNvPr>
            <p:cNvSpPr txBox="1"/>
            <p:nvPr/>
          </p:nvSpPr>
          <p:spPr>
            <a:xfrm>
              <a:off x="7209313" y="2182548"/>
              <a:ext cx="17464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>
                  <a:latin typeface="華康仿宋體W6" panose="02020609000000000000" pitchFamily="49" charset="-120"/>
                  <a:ea typeface="華康仿宋體W6" panose="02020609000000000000" pitchFamily="49" charset="-120"/>
                </a:rPr>
                <a:t>Cartesian A</a:t>
              </a:r>
              <a:endParaRPr lang="zh-TW" altLang="en-US" sz="1600" dirty="0"/>
            </a:p>
          </p:txBody>
        </p: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DE89A2DA-39B1-4A96-9076-9E49F5140425}"/>
                </a:ext>
              </a:extLst>
            </p:cNvPr>
            <p:cNvGrpSpPr/>
            <p:nvPr/>
          </p:nvGrpSpPr>
          <p:grpSpPr>
            <a:xfrm>
              <a:off x="5818132" y="2664348"/>
              <a:ext cx="1613983" cy="963902"/>
              <a:chOff x="3833945" y="3592914"/>
              <a:chExt cx="1613983" cy="963902"/>
            </a:xfrm>
          </p:grpSpPr>
          <p:grpSp>
            <p:nvGrpSpPr>
              <p:cNvPr id="2" name="群組 1">
                <a:extLst>
                  <a:ext uri="{FF2B5EF4-FFF2-40B4-BE49-F238E27FC236}">
                    <a16:creationId xmlns:a16="http://schemas.microsoft.com/office/drawing/2014/main" id="{22515965-4DC7-4420-A4AA-C8CEAE4A65D4}"/>
                  </a:ext>
                </a:extLst>
              </p:cNvPr>
              <p:cNvGrpSpPr/>
              <p:nvPr/>
            </p:nvGrpSpPr>
            <p:grpSpPr>
              <a:xfrm>
                <a:off x="3833945" y="3592914"/>
                <a:ext cx="1613983" cy="963902"/>
                <a:chOff x="3271783" y="2106590"/>
                <a:chExt cx="1613983" cy="963902"/>
              </a:xfrm>
            </p:grpSpPr>
            <p:grpSp>
              <p:nvGrpSpPr>
                <p:cNvPr id="7" name="群組 6">
                  <a:extLst>
                    <a:ext uri="{FF2B5EF4-FFF2-40B4-BE49-F238E27FC236}">
                      <a16:creationId xmlns:a16="http://schemas.microsoft.com/office/drawing/2014/main" id="{7FCE1FA6-35AA-4FD3-BC22-0FD7FC94378C}"/>
                    </a:ext>
                  </a:extLst>
                </p:cNvPr>
                <p:cNvGrpSpPr/>
                <p:nvPr/>
              </p:nvGrpSpPr>
              <p:grpSpPr>
                <a:xfrm>
                  <a:off x="3271783" y="2106590"/>
                  <a:ext cx="1613983" cy="963902"/>
                  <a:chOff x="1904186" y="2698377"/>
                  <a:chExt cx="1161742" cy="651589"/>
                </a:xfrm>
              </p:grpSpPr>
              <p:sp>
                <p:nvSpPr>
                  <p:cNvPr id="8" name="文字方塊 7">
                    <a:extLst>
                      <a:ext uri="{FF2B5EF4-FFF2-40B4-BE49-F238E27FC236}">
                        <a16:creationId xmlns:a16="http://schemas.microsoft.com/office/drawing/2014/main" id="{050BBFE7-0ACA-4693-97A1-4CD56B4D300C}"/>
                      </a:ext>
                    </a:extLst>
                  </p:cNvPr>
                  <p:cNvSpPr txBox="1"/>
                  <p:nvPr/>
                </p:nvSpPr>
                <p:spPr>
                  <a:xfrm>
                    <a:off x="1904186" y="2698377"/>
                    <a:ext cx="589328" cy="2704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2000" dirty="0" err="1"/>
                      <a:t>PartB</a:t>
                    </a:r>
                    <a:endParaRPr lang="en-US" altLang="zh-TW" sz="2000" dirty="0"/>
                  </a:p>
                </p:txBody>
              </p:sp>
              <p:sp>
                <p:nvSpPr>
                  <p:cNvPr id="9" name="矩形 8">
                    <a:extLst>
                      <a:ext uri="{FF2B5EF4-FFF2-40B4-BE49-F238E27FC236}">
                        <a16:creationId xmlns:a16="http://schemas.microsoft.com/office/drawing/2014/main" id="{560DF232-E2EE-4715-9512-7FB6167C0008}"/>
                      </a:ext>
                    </a:extLst>
                  </p:cNvPr>
                  <p:cNvSpPr/>
                  <p:nvPr/>
                </p:nvSpPr>
                <p:spPr>
                  <a:xfrm>
                    <a:off x="1950349" y="2698377"/>
                    <a:ext cx="1115579" cy="65158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C85948C7-B1E5-40BE-A040-FB7362257126}"/>
                    </a:ext>
                  </a:extLst>
                </p:cNvPr>
                <p:cNvSpPr txBox="1"/>
                <p:nvPr/>
              </p:nvSpPr>
              <p:spPr>
                <a:xfrm>
                  <a:off x="3567782" y="2657634"/>
                  <a:ext cx="1177162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kinematic</a:t>
                  </a:r>
                </a:p>
              </p:txBody>
            </p:sp>
          </p:grpSp>
          <p:cxnSp>
            <p:nvCxnSpPr>
              <p:cNvPr id="13" name="接點: 肘形 12">
                <a:extLst>
                  <a:ext uri="{FF2B5EF4-FFF2-40B4-BE49-F238E27FC236}">
                    <a16:creationId xmlns:a16="http://schemas.microsoft.com/office/drawing/2014/main" id="{A1762306-E1EB-446F-AB4F-4F4A054307A9}"/>
                  </a:ext>
                </a:extLst>
              </p:cNvPr>
              <p:cNvCxnSpPr>
                <a:stCxn id="8" idx="3"/>
                <a:endCxn id="44" idx="0"/>
              </p:cNvCxnSpPr>
              <p:nvPr/>
            </p:nvCxnSpPr>
            <p:spPr>
              <a:xfrm>
                <a:off x="4652686" y="3792969"/>
                <a:ext cx="65839" cy="350989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群組 48">
              <a:extLst>
                <a:ext uri="{FF2B5EF4-FFF2-40B4-BE49-F238E27FC236}">
                  <a16:creationId xmlns:a16="http://schemas.microsoft.com/office/drawing/2014/main" id="{11E5A146-63BC-4238-A909-B962C64DF817}"/>
                </a:ext>
              </a:extLst>
            </p:cNvPr>
            <p:cNvGrpSpPr/>
            <p:nvPr/>
          </p:nvGrpSpPr>
          <p:grpSpPr>
            <a:xfrm>
              <a:off x="3450747" y="1753388"/>
              <a:ext cx="1613983" cy="963902"/>
              <a:chOff x="3833945" y="3592914"/>
              <a:chExt cx="1613983" cy="963902"/>
            </a:xfrm>
          </p:grpSpPr>
          <p:grpSp>
            <p:nvGrpSpPr>
              <p:cNvPr id="51" name="群組 50">
                <a:extLst>
                  <a:ext uri="{FF2B5EF4-FFF2-40B4-BE49-F238E27FC236}">
                    <a16:creationId xmlns:a16="http://schemas.microsoft.com/office/drawing/2014/main" id="{DC5650ED-5DDB-4A12-A83F-F347B6921C2C}"/>
                  </a:ext>
                </a:extLst>
              </p:cNvPr>
              <p:cNvGrpSpPr/>
              <p:nvPr/>
            </p:nvGrpSpPr>
            <p:grpSpPr>
              <a:xfrm>
                <a:off x="3833945" y="3592914"/>
                <a:ext cx="1613983" cy="963902"/>
                <a:chOff x="3271783" y="2106590"/>
                <a:chExt cx="1613983" cy="963902"/>
              </a:xfrm>
            </p:grpSpPr>
            <p:grpSp>
              <p:nvGrpSpPr>
                <p:cNvPr id="53" name="群組 52">
                  <a:extLst>
                    <a:ext uri="{FF2B5EF4-FFF2-40B4-BE49-F238E27FC236}">
                      <a16:creationId xmlns:a16="http://schemas.microsoft.com/office/drawing/2014/main" id="{BA50A0AC-4179-4C8E-BA54-D3EA6EF2944F}"/>
                    </a:ext>
                  </a:extLst>
                </p:cNvPr>
                <p:cNvGrpSpPr/>
                <p:nvPr/>
              </p:nvGrpSpPr>
              <p:grpSpPr>
                <a:xfrm>
                  <a:off x="3271783" y="2106590"/>
                  <a:ext cx="1613983" cy="963902"/>
                  <a:chOff x="1904186" y="2698377"/>
                  <a:chExt cx="1161742" cy="651589"/>
                </a:xfrm>
              </p:grpSpPr>
              <p:sp>
                <p:nvSpPr>
                  <p:cNvPr id="55" name="文字方塊 54">
                    <a:extLst>
                      <a:ext uri="{FF2B5EF4-FFF2-40B4-BE49-F238E27FC236}">
                        <a16:creationId xmlns:a16="http://schemas.microsoft.com/office/drawing/2014/main" id="{7B69CB3E-C386-4F68-9D4B-E576624C3755}"/>
                      </a:ext>
                    </a:extLst>
                  </p:cNvPr>
                  <p:cNvSpPr txBox="1"/>
                  <p:nvPr/>
                </p:nvSpPr>
                <p:spPr>
                  <a:xfrm>
                    <a:off x="1904186" y="2698377"/>
                    <a:ext cx="589328" cy="2704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2000" dirty="0" err="1"/>
                      <a:t>PartA</a:t>
                    </a:r>
                    <a:endParaRPr lang="en-US" altLang="zh-TW" sz="2000" dirty="0"/>
                  </a:p>
                </p:txBody>
              </p:sp>
              <p:sp>
                <p:nvSpPr>
                  <p:cNvPr id="57" name="矩形 56">
                    <a:extLst>
                      <a:ext uri="{FF2B5EF4-FFF2-40B4-BE49-F238E27FC236}">
                        <a16:creationId xmlns:a16="http://schemas.microsoft.com/office/drawing/2014/main" id="{222DFAAE-0EF9-48EC-B5A4-F8510174FB08}"/>
                      </a:ext>
                    </a:extLst>
                  </p:cNvPr>
                  <p:cNvSpPr/>
                  <p:nvPr/>
                </p:nvSpPr>
                <p:spPr>
                  <a:xfrm>
                    <a:off x="1950349" y="2698377"/>
                    <a:ext cx="1115579" cy="65158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sp>
              <p:nvSpPr>
                <p:cNvPr id="54" name="文字方塊 53">
                  <a:extLst>
                    <a:ext uri="{FF2B5EF4-FFF2-40B4-BE49-F238E27FC236}">
                      <a16:creationId xmlns:a16="http://schemas.microsoft.com/office/drawing/2014/main" id="{F9FD7353-7388-486B-9DF7-9ED034E802A9}"/>
                    </a:ext>
                  </a:extLst>
                </p:cNvPr>
                <p:cNvSpPr txBox="1"/>
                <p:nvPr/>
              </p:nvSpPr>
              <p:spPr>
                <a:xfrm>
                  <a:off x="3567782" y="2657634"/>
                  <a:ext cx="1177162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kinematic</a:t>
                  </a:r>
                </a:p>
              </p:txBody>
            </p:sp>
          </p:grpSp>
          <p:cxnSp>
            <p:nvCxnSpPr>
              <p:cNvPr id="52" name="接點: 肘形 51">
                <a:extLst>
                  <a:ext uri="{FF2B5EF4-FFF2-40B4-BE49-F238E27FC236}">
                    <a16:creationId xmlns:a16="http://schemas.microsoft.com/office/drawing/2014/main" id="{B260E12C-2DE5-446C-A1E1-8E27CF43A635}"/>
                  </a:ext>
                </a:extLst>
              </p:cNvPr>
              <p:cNvCxnSpPr>
                <a:stCxn id="55" idx="3"/>
                <a:endCxn id="54" idx="0"/>
              </p:cNvCxnSpPr>
              <p:nvPr/>
            </p:nvCxnSpPr>
            <p:spPr>
              <a:xfrm>
                <a:off x="4652686" y="3792969"/>
                <a:ext cx="65839" cy="350989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群組 58">
              <a:extLst>
                <a:ext uri="{FF2B5EF4-FFF2-40B4-BE49-F238E27FC236}">
                  <a16:creationId xmlns:a16="http://schemas.microsoft.com/office/drawing/2014/main" id="{E17DE8CD-5996-4BE5-9503-63248B06F966}"/>
                </a:ext>
              </a:extLst>
            </p:cNvPr>
            <p:cNvGrpSpPr/>
            <p:nvPr/>
          </p:nvGrpSpPr>
          <p:grpSpPr>
            <a:xfrm>
              <a:off x="3495415" y="3580517"/>
              <a:ext cx="1613983" cy="963902"/>
              <a:chOff x="3833945" y="3592914"/>
              <a:chExt cx="1613983" cy="963902"/>
            </a:xfrm>
          </p:grpSpPr>
          <p:grpSp>
            <p:nvGrpSpPr>
              <p:cNvPr id="60" name="群組 59">
                <a:extLst>
                  <a:ext uri="{FF2B5EF4-FFF2-40B4-BE49-F238E27FC236}">
                    <a16:creationId xmlns:a16="http://schemas.microsoft.com/office/drawing/2014/main" id="{EFF7288E-5A72-4CCF-8063-1CD35F170C02}"/>
                  </a:ext>
                </a:extLst>
              </p:cNvPr>
              <p:cNvGrpSpPr/>
              <p:nvPr/>
            </p:nvGrpSpPr>
            <p:grpSpPr>
              <a:xfrm>
                <a:off x="3833945" y="3592914"/>
                <a:ext cx="1613983" cy="963902"/>
                <a:chOff x="3271783" y="2106590"/>
                <a:chExt cx="1613983" cy="963902"/>
              </a:xfrm>
            </p:grpSpPr>
            <p:grpSp>
              <p:nvGrpSpPr>
                <p:cNvPr id="63" name="群組 62">
                  <a:extLst>
                    <a:ext uri="{FF2B5EF4-FFF2-40B4-BE49-F238E27FC236}">
                      <a16:creationId xmlns:a16="http://schemas.microsoft.com/office/drawing/2014/main" id="{76DE5786-B1D9-42A5-81DD-CE7B28B5DB28}"/>
                    </a:ext>
                  </a:extLst>
                </p:cNvPr>
                <p:cNvGrpSpPr/>
                <p:nvPr/>
              </p:nvGrpSpPr>
              <p:grpSpPr>
                <a:xfrm>
                  <a:off x="3271783" y="2106590"/>
                  <a:ext cx="1613983" cy="963902"/>
                  <a:chOff x="1904186" y="2698377"/>
                  <a:chExt cx="1161742" cy="651589"/>
                </a:xfrm>
              </p:grpSpPr>
              <p:sp>
                <p:nvSpPr>
                  <p:cNvPr id="68" name="文字方塊 67">
                    <a:extLst>
                      <a:ext uri="{FF2B5EF4-FFF2-40B4-BE49-F238E27FC236}">
                        <a16:creationId xmlns:a16="http://schemas.microsoft.com/office/drawing/2014/main" id="{38F9DCA5-B2C4-44B1-AA66-0BF1DD024194}"/>
                      </a:ext>
                    </a:extLst>
                  </p:cNvPr>
                  <p:cNvSpPr txBox="1"/>
                  <p:nvPr/>
                </p:nvSpPr>
                <p:spPr>
                  <a:xfrm>
                    <a:off x="1904186" y="2698377"/>
                    <a:ext cx="589328" cy="2704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2000" dirty="0" err="1"/>
                      <a:t>PartC</a:t>
                    </a:r>
                    <a:endParaRPr lang="en-US" altLang="zh-TW" sz="2000" dirty="0"/>
                  </a:p>
                </p:txBody>
              </p:sp>
              <p:sp>
                <p:nvSpPr>
                  <p:cNvPr id="69" name="矩形 68">
                    <a:extLst>
                      <a:ext uri="{FF2B5EF4-FFF2-40B4-BE49-F238E27FC236}">
                        <a16:creationId xmlns:a16="http://schemas.microsoft.com/office/drawing/2014/main" id="{1F582661-CF3B-4F97-AC81-DBB17D49D264}"/>
                      </a:ext>
                    </a:extLst>
                  </p:cNvPr>
                  <p:cNvSpPr/>
                  <p:nvPr/>
                </p:nvSpPr>
                <p:spPr>
                  <a:xfrm>
                    <a:off x="1950349" y="2698377"/>
                    <a:ext cx="1115579" cy="65158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sp>
              <p:nvSpPr>
                <p:cNvPr id="64" name="文字方塊 63">
                  <a:extLst>
                    <a:ext uri="{FF2B5EF4-FFF2-40B4-BE49-F238E27FC236}">
                      <a16:creationId xmlns:a16="http://schemas.microsoft.com/office/drawing/2014/main" id="{DF20F1BA-3F3A-4A31-BD27-8D7C74981BFA}"/>
                    </a:ext>
                  </a:extLst>
                </p:cNvPr>
                <p:cNvSpPr txBox="1"/>
                <p:nvPr/>
              </p:nvSpPr>
              <p:spPr>
                <a:xfrm>
                  <a:off x="3567782" y="2657634"/>
                  <a:ext cx="1177162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kinematic</a:t>
                  </a:r>
                </a:p>
              </p:txBody>
            </p:sp>
          </p:grpSp>
          <p:cxnSp>
            <p:nvCxnSpPr>
              <p:cNvPr id="62" name="接點: 肘形 61">
                <a:extLst>
                  <a:ext uri="{FF2B5EF4-FFF2-40B4-BE49-F238E27FC236}">
                    <a16:creationId xmlns:a16="http://schemas.microsoft.com/office/drawing/2014/main" id="{D47A8D30-DE6F-4BDE-A82D-5EE8C5B8C5DC}"/>
                  </a:ext>
                </a:extLst>
              </p:cNvPr>
              <p:cNvCxnSpPr>
                <a:stCxn id="68" idx="3"/>
                <a:endCxn id="64" idx="0"/>
              </p:cNvCxnSpPr>
              <p:nvPr/>
            </p:nvCxnSpPr>
            <p:spPr>
              <a:xfrm>
                <a:off x="4652686" y="3792969"/>
                <a:ext cx="65839" cy="350989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接點: 肘形 30">
              <a:extLst>
                <a:ext uri="{FF2B5EF4-FFF2-40B4-BE49-F238E27FC236}">
                  <a16:creationId xmlns:a16="http://schemas.microsoft.com/office/drawing/2014/main" id="{E7130E1E-5054-4583-9C83-D149455A89C1}"/>
                </a:ext>
              </a:extLst>
            </p:cNvPr>
            <p:cNvCxnSpPr>
              <a:stCxn id="5" idx="3"/>
              <a:endCxn id="57" idx="1"/>
            </p:cNvCxnSpPr>
            <p:nvPr/>
          </p:nvCxnSpPr>
          <p:spPr>
            <a:xfrm flipV="1">
              <a:off x="2387041" y="2235339"/>
              <a:ext cx="1127839" cy="818388"/>
            </a:xfrm>
            <a:prstGeom prst="bentConnector3">
              <a:avLst>
                <a:gd name="adj1" fmla="val 81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接點: 肘形 33">
              <a:extLst>
                <a:ext uri="{FF2B5EF4-FFF2-40B4-BE49-F238E27FC236}">
                  <a16:creationId xmlns:a16="http://schemas.microsoft.com/office/drawing/2014/main" id="{03B3049B-5836-420A-9737-92982D588C37}"/>
                </a:ext>
              </a:extLst>
            </p:cNvPr>
            <p:cNvCxnSpPr>
              <a:stCxn id="5" idx="3"/>
              <a:endCxn id="69" idx="1"/>
            </p:cNvCxnSpPr>
            <p:nvPr/>
          </p:nvCxnSpPr>
          <p:spPr>
            <a:xfrm>
              <a:off x="2387041" y="3053727"/>
              <a:ext cx="1172507" cy="1008741"/>
            </a:xfrm>
            <a:prstGeom prst="bentConnector3">
              <a:avLst>
                <a:gd name="adj1" fmla="val 7828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接點: 肘形 44">
              <a:extLst>
                <a:ext uri="{FF2B5EF4-FFF2-40B4-BE49-F238E27FC236}">
                  <a16:creationId xmlns:a16="http://schemas.microsoft.com/office/drawing/2014/main" id="{BD8E5927-2903-47C0-B38C-020B28245751}"/>
                </a:ext>
              </a:extLst>
            </p:cNvPr>
            <p:cNvCxnSpPr>
              <a:cxnSpLocks/>
              <a:stCxn id="68" idx="3"/>
              <a:endCxn id="9" idx="1"/>
            </p:cNvCxnSpPr>
            <p:nvPr/>
          </p:nvCxnSpPr>
          <p:spPr>
            <a:xfrm flipV="1">
              <a:off x="4314156" y="3146299"/>
              <a:ext cx="1568109" cy="634273"/>
            </a:xfrm>
            <a:prstGeom prst="bentConnector3">
              <a:avLst>
                <a:gd name="adj1" fmla="val 6657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接點: 肘形 82">
              <a:extLst>
                <a:ext uri="{FF2B5EF4-FFF2-40B4-BE49-F238E27FC236}">
                  <a16:creationId xmlns:a16="http://schemas.microsoft.com/office/drawing/2014/main" id="{6FC20188-55E2-48F0-AF44-EF4E11127F73}"/>
                </a:ext>
              </a:extLst>
            </p:cNvPr>
            <p:cNvCxnSpPr>
              <a:cxnSpLocks/>
              <a:stCxn id="55" idx="3"/>
              <a:endCxn id="9" idx="1"/>
            </p:cNvCxnSpPr>
            <p:nvPr/>
          </p:nvCxnSpPr>
          <p:spPr>
            <a:xfrm>
              <a:off x="4269488" y="1953443"/>
              <a:ext cx="1612777" cy="1192856"/>
            </a:xfrm>
            <a:prstGeom prst="bentConnector3">
              <a:avLst>
                <a:gd name="adj1" fmla="val 6723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接點: 肘形 98">
              <a:extLst>
                <a:ext uri="{FF2B5EF4-FFF2-40B4-BE49-F238E27FC236}">
                  <a16:creationId xmlns:a16="http://schemas.microsoft.com/office/drawing/2014/main" id="{0864B0FE-9861-4E70-8885-1660C0264AF3}"/>
                </a:ext>
              </a:extLst>
            </p:cNvPr>
            <p:cNvCxnSpPr>
              <a:stCxn id="44" idx="3"/>
              <a:endCxn id="30" idx="2"/>
            </p:cNvCxnSpPr>
            <p:nvPr/>
          </p:nvCxnSpPr>
          <p:spPr>
            <a:xfrm flipV="1">
              <a:off x="7291293" y="3153306"/>
              <a:ext cx="2005259" cy="24675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接點: 肘形 100">
              <a:extLst>
                <a:ext uri="{FF2B5EF4-FFF2-40B4-BE49-F238E27FC236}">
                  <a16:creationId xmlns:a16="http://schemas.microsoft.com/office/drawing/2014/main" id="{0A2CAA09-337A-4C7B-962D-298122C1A47C}"/>
                </a:ext>
              </a:extLst>
            </p:cNvPr>
            <p:cNvCxnSpPr>
              <a:stCxn id="54" idx="3"/>
              <a:endCxn id="30" idx="0"/>
            </p:cNvCxnSpPr>
            <p:nvPr/>
          </p:nvCxnSpPr>
          <p:spPr>
            <a:xfrm>
              <a:off x="4923908" y="2489098"/>
              <a:ext cx="4372644" cy="11511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接點: 肘形 103">
              <a:extLst>
                <a:ext uri="{FF2B5EF4-FFF2-40B4-BE49-F238E27FC236}">
                  <a16:creationId xmlns:a16="http://schemas.microsoft.com/office/drawing/2014/main" id="{A1FE70F5-9BE4-449D-8CBF-569546FC72CD}"/>
                </a:ext>
              </a:extLst>
            </p:cNvPr>
            <p:cNvCxnSpPr>
              <a:cxnSpLocks/>
              <a:stCxn id="64" idx="3"/>
              <a:endCxn id="30" idx="2"/>
            </p:cNvCxnSpPr>
            <p:nvPr/>
          </p:nvCxnSpPr>
          <p:spPr>
            <a:xfrm flipV="1">
              <a:off x="4968576" y="3153306"/>
              <a:ext cx="4327976" cy="116292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文字方塊 111">
              <a:extLst>
                <a:ext uri="{FF2B5EF4-FFF2-40B4-BE49-F238E27FC236}">
                  <a16:creationId xmlns:a16="http://schemas.microsoft.com/office/drawing/2014/main" id="{12672997-B7FB-4C9F-A98C-A6CB7133760A}"/>
                </a:ext>
              </a:extLst>
            </p:cNvPr>
            <p:cNvSpPr txBox="1"/>
            <p:nvPr/>
          </p:nvSpPr>
          <p:spPr>
            <a:xfrm>
              <a:off x="7291293" y="4316227"/>
              <a:ext cx="17464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>
                  <a:latin typeface="華康仿宋體W6" panose="02020609000000000000" pitchFamily="49" charset="-120"/>
                  <a:ea typeface="華康仿宋體W6" panose="02020609000000000000" pitchFamily="49" charset="-120"/>
                </a:rPr>
                <a:t>Cartesian C</a:t>
              </a:r>
              <a:endParaRPr lang="zh-TW" altLang="en-US" sz="1600" dirty="0"/>
            </a:p>
          </p:txBody>
        </p:sp>
        <p:sp>
          <p:nvSpPr>
            <p:cNvPr id="113" name="文字方塊 112">
              <a:extLst>
                <a:ext uri="{FF2B5EF4-FFF2-40B4-BE49-F238E27FC236}">
                  <a16:creationId xmlns:a16="http://schemas.microsoft.com/office/drawing/2014/main" id="{BE79EDC7-0FEE-4DF1-9542-3F41B1D23631}"/>
                </a:ext>
              </a:extLst>
            </p:cNvPr>
            <p:cNvSpPr txBox="1"/>
            <p:nvPr/>
          </p:nvSpPr>
          <p:spPr>
            <a:xfrm>
              <a:off x="7609127" y="2576078"/>
              <a:ext cx="17464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>
                  <a:ea typeface="華康仿宋體W6" panose="02020609000000000000" pitchFamily="49" charset="-120"/>
                </a:rPr>
                <a:t>q  </a:t>
              </a:r>
              <a:r>
                <a:rPr lang="en-US" altLang="zh-TW" sz="1600" dirty="0" err="1">
                  <a:ea typeface="華康仿宋體W6" panose="02020609000000000000" pitchFamily="49" charset="-120"/>
                </a:rPr>
                <a:t>q</a:t>
              </a:r>
              <a:r>
                <a:rPr lang="en-US" altLang="zh-TW" sz="1600" dirty="0">
                  <a:ea typeface="華康仿宋體W6" panose="02020609000000000000" pitchFamily="49" charset="-120"/>
                </a:rPr>
                <a:t>’  q’’</a:t>
              </a:r>
              <a:endParaRPr lang="zh-TW" altLang="en-US" sz="1600" dirty="0"/>
            </a:p>
          </p:txBody>
        </p:sp>
        <p:sp>
          <p:nvSpPr>
            <p:cNvPr id="114" name="文字方塊 113">
              <a:extLst>
                <a:ext uri="{FF2B5EF4-FFF2-40B4-BE49-F238E27FC236}">
                  <a16:creationId xmlns:a16="http://schemas.microsoft.com/office/drawing/2014/main" id="{EB134A9B-2123-40CF-9470-230F244EA268}"/>
                </a:ext>
              </a:extLst>
            </p:cNvPr>
            <p:cNvSpPr txBox="1"/>
            <p:nvPr/>
          </p:nvSpPr>
          <p:spPr>
            <a:xfrm>
              <a:off x="7566396" y="3114687"/>
              <a:ext cx="17464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>
                  <a:latin typeface="華康仿宋體W6" panose="02020609000000000000" pitchFamily="49" charset="-120"/>
                  <a:ea typeface="華康仿宋體W6" panose="02020609000000000000" pitchFamily="49" charset="-120"/>
                </a:rPr>
                <a:t>Cartesian B</a:t>
              </a:r>
              <a:endParaRPr lang="zh-TW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29467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4FF2F3-9647-4A48-AB23-9D4BA0041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配分方式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8A8CF84-2DD0-4088-9CEF-1A3F949138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3694"/>
                <a:ext cx="10782670" cy="5384306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zh-TW" altLang="en-US" dirty="0">
                    <a:latin typeface="華康仿宋體W6" panose="02020609000000000000" pitchFamily="49" charset="-120"/>
                    <a:ea typeface="華康仿宋體W6" panose="02020609000000000000" pitchFamily="49" charset="-120"/>
                  </a:rPr>
                  <a:t>程式</a:t>
                </a:r>
                <a:r>
                  <a:rPr lang="en-US" altLang="zh-TW" dirty="0">
                    <a:latin typeface="華康仿宋體W6" panose="02020609000000000000" pitchFamily="49" charset="-120"/>
                    <a:ea typeface="華康仿宋體W6" panose="02020609000000000000" pitchFamily="49" charset="-120"/>
                  </a:rPr>
                  <a:t>(40%)</a:t>
                </a:r>
              </a:p>
              <a:p>
                <a:pPr lvl="1">
                  <a:lnSpc>
                    <a:spcPct val="115000"/>
                  </a:lnSpc>
                </a:pPr>
                <a:r>
                  <a:rPr lang="zh-TW" altLang="en-US" sz="2200" dirty="0">
                    <a:solidFill>
                      <a:srgbClr val="FF0000"/>
                    </a:solidFill>
                    <a:effectLst/>
                    <a:latin typeface="華康仿宋體W6" panose="02020609000000000000" pitchFamily="49" charset="-120"/>
                    <a:ea typeface="華康仿宋體W6" panose="02020609000000000000" pitchFamily="49" charset="-120"/>
                    <a:cs typeface="Times New Roman" panose="02020603050405020304" pitchFamily="18" charset="0"/>
                  </a:rPr>
                  <a:t>一鍵執行</a:t>
                </a:r>
                <a:r>
                  <a:rPr lang="zh-TW" altLang="en-US" sz="2200" dirty="0">
                    <a:effectLst/>
                    <a:latin typeface="華康仿宋體W6" panose="02020609000000000000" pitchFamily="49" charset="-120"/>
                    <a:ea typeface="華康仿宋體W6" panose="02020609000000000000" pitchFamily="49" charset="-120"/>
                    <a:cs typeface="Times New Roman" panose="02020603050405020304" pitchFamily="18" charset="0"/>
                  </a:rPr>
                  <a:t>（如需要額外動作或加裝額外軟體、函式庫，請在報告中說明）</a:t>
                </a:r>
              </a:p>
              <a:p>
                <a:pPr lvl="1">
                  <a:lnSpc>
                    <a:spcPct val="115000"/>
                  </a:lnSpc>
                </a:pPr>
                <a:r>
                  <a:rPr lang="zh-TW" altLang="en-US" sz="2200" dirty="0">
                    <a:effectLst/>
                    <a:latin typeface="華康仿宋體W6" panose="02020609000000000000" pitchFamily="49" charset="-120"/>
                    <a:ea typeface="華康仿宋體W6" panose="02020609000000000000" pitchFamily="49" charset="-120"/>
                    <a:cs typeface="Times New Roman" panose="02020603050405020304" pitchFamily="18" charset="0"/>
                  </a:rPr>
                  <a:t>請標示註解</a:t>
                </a:r>
              </a:p>
              <a:p>
                <a:pPr lvl="1">
                  <a:lnSpc>
                    <a:spcPct val="115000"/>
                  </a:lnSpc>
                </a:pPr>
                <a:r>
                  <a:rPr lang="zh-TW" altLang="en-US" sz="2200" dirty="0">
                    <a:effectLst/>
                    <a:latin typeface="華康仿宋體W6" panose="02020609000000000000" pitchFamily="49" charset="-120"/>
                    <a:ea typeface="華康仿宋體W6" panose="02020609000000000000" pitchFamily="49" charset="-120"/>
                    <a:cs typeface="Times New Roman" panose="02020603050405020304" pitchFamily="18" charset="0"/>
                  </a:rPr>
                  <a:t>需畫出末端點位置、方向</a:t>
                </a:r>
                <a:r>
                  <a:rPr lang="en-US" altLang="zh-TW" sz="2200" dirty="0">
                    <a:effectLst/>
                    <a:latin typeface="華康仿宋體W6" panose="02020609000000000000" pitchFamily="49" charset="-120"/>
                    <a:ea typeface="華康仿宋體W6" panose="02020609000000000000" pitchFamily="49" charset="-120"/>
                    <a:cs typeface="Times New Roman" panose="02020603050405020304" pitchFamily="18" charset="0"/>
                  </a:rPr>
                  <a:t>3D</a:t>
                </a:r>
                <a:r>
                  <a:rPr lang="zh-TW" altLang="en-US" sz="2200" dirty="0">
                    <a:effectLst/>
                    <a:latin typeface="華康仿宋體W6" panose="02020609000000000000" pitchFamily="49" charset="-120"/>
                    <a:ea typeface="華康仿宋體W6" panose="02020609000000000000" pitchFamily="49" charset="-120"/>
                    <a:cs typeface="Times New Roman" panose="02020603050405020304" pitchFamily="18" charset="0"/>
                  </a:rPr>
                  <a:t>軌跡圖</a:t>
                </a:r>
                <a:endParaRPr lang="en-US" altLang="zh-TW" sz="2200" dirty="0">
                  <a:effectLst/>
                  <a:latin typeface="華康仿宋體W6" panose="02020609000000000000" pitchFamily="49" charset="-120"/>
                  <a:ea typeface="華康仿宋體W6" panose="02020609000000000000" pitchFamily="49" charset="-12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15000"/>
                  </a:lnSpc>
                </a:pPr>
                <a:r>
                  <a:rPr lang="zh-TW" altLang="en-US" sz="2200" dirty="0">
                    <a:effectLst/>
                    <a:latin typeface="華康仿宋體W6" panose="02020609000000000000" pitchFamily="49" charset="-120"/>
                    <a:ea typeface="華康仿宋體W6" panose="02020609000000000000" pitchFamily="49" charset="-120"/>
                    <a:cs typeface="Times New Roman" panose="02020603050405020304" pitchFamily="18" charset="0"/>
                  </a:rPr>
                  <a:t>六軸變數</a:t>
                </a:r>
                <a14:m>
                  <m:oMath xmlns:m="http://schemas.openxmlformats.org/officeDocument/2006/math">
                    <m:r>
                      <a:rPr lang="en-US" altLang="zh-TW" sz="1800" smtClean="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TW" altLang="zh-TW" sz="1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zh-TW" altLang="zh-TW" sz="1800" i="1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、</m:t>
                    </m:r>
                    <m:sSub>
                      <m:sSubPr>
                        <m:ctrlPr>
                          <a:rPr lang="zh-TW" altLang="zh-TW" sz="1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zh-TW" altLang="zh-TW" sz="1800" i="1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、</m:t>
                    </m:r>
                    <m:sSub>
                      <m:sSubPr>
                        <m:ctrlPr>
                          <a:rPr lang="zh-TW" altLang="zh-TW" sz="1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zh-TW" altLang="zh-TW" sz="1800" i="1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、</m:t>
                    </m:r>
                    <m:sSub>
                      <m:sSubPr>
                        <m:ctrlPr>
                          <a:rPr lang="zh-TW" altLang="zh-TW" sz="1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zh-TW" altLang="zh-TW" sz="1800" i="1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、</m:t>
                    </m:r>
                    <m:sSub>
                      <m:sSubPr>
                        <m:ctrlPr>
                          <a:rPr lang="zh-TW" altLang="zh-TW" sz="1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a:rPr lang="zh-TW" altLang="zh-TW" sz="1800" i="1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、</m:t>
                    </m:r>
                    <m:sSub>
                      <m:sSubPr>
                        <m:ctrlPr>
                          <a:rPr lang="zh-TW" altLang="zh-TW" sz="1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TW" altLang="en-US" sz="2200" dirty="0">
                    <a:effectLst/>
                    <a:latin typeface="華康仿宋體W6" panose="02020609000000000000" pitchFamily="49" charset="-120"/>
                    <a:ea typeface="華康仿宋體W6" panose="02020609000000000000" pitchFamily="49" charset="-120"/>
                    <a:cs typeface="Times New Roman" panose="02020603050405020304" pitchFamily="18" charset="0"/>
                  </a:rPr>
                  <a:t>、速度、加速度之變化</a:t>
                </a:r>
              </a:p>
              <a:p>
                <a:pPr lvl="1">
                  <a:lnSpc>
                    <a:spcPct val="115000"/>
                  </a:lnSpc>
                </a:pPr>
                <a:r>
                  <a:rPr lang="zh-TW" altLang="en-US" sz="2200" dirty="0">
                    <a:effectLst/>
                    <a:latin typeface="華康仿宋體W6" panose="02020609000000000000" pitchFamily="49" charset="-120"/>
                    <a:ea typeface="華康仿宋體W6" panose="02020609000000000000" pitchFamily="49" charset="-120"/>
                    <a:cs typeface="Times New Roman" panose="02020603050405020304" pitchFamily="18" charset="0"/>
                  </a:rPr>
                  <a:t>末端點位置</a:t>
                </a:r>
                <a:r>
                  <a:rPr lang="en-US" altLang="zh-TW" sz="2200" dirty="0">
                    <a:effectLst/>
                    <a:latin typeface="華康仿宋體W6" panose="02020609000000000000" pitchFamily="49" charset="-120"/>
                    <a:ea typeface="華康仿宋體W6" panose="02020609000000000000" pitchFamily="49" charset="-120"/>
                    <a:cs typeface="Times New Roman" panose="02020603050405020304" pitchFamily="18" charset="0"/>
                  </a:rPr>
                  <a:t>(</a:t>
                </a:r>
                <a:r>
                  <a:rPr lang="en-US" altLang="zh-TW" sz="2200" dirty="0" err="1">
                    <a:effectLst/>
                    <a:latin typeface="華康仿宋體W6" panose="02020609000000000000" pitchFamily="49" charset="-120"/>
                    <a:ea typeface="華康仿宋體W6" panose="02020609000000000000" pitchFamily="49" charset="-120"/>
                    <a:cs typeface="Times New Roman" panose="02020603050405020304" pitchFamily="18" charset="0"/>
                  </a:rPr>
                  <a:t>x,y,z</a:t>
                </a:r>
                <a:r>
                  <a:rPr lang="en-US" altLang="zh-TW" sz="2200" dirty="0">
                    <a:effectLst/>
                    <a:latin typeface="華康仿宋體W6" panose="02020609000000000000" pitchFamily="49" charset="-120"/>
                    <a:ea typeface="華康仿宋體W6" panose="02020609000000000000" pitchFamily="49" charset="-120"/>
                    <a:cs typeface="Times New Roman" panose="02020603050405020304" pitchFamily="18" charset="0"/>
                  </a:rPr>
                  <a:t>)</a:t>
                </a:r>
                <a:r>
                  <a:rPr lang="zh-TW" altLang="en-US" sz="2200" dirty="0">
                    <a:effectLst/>
                    <a:latin typeface="華康仿宋體W6" panose="02020609000000000000" pitchFamily="49" charset="-120"/>
                    <a:ea typeface="華康仿宋體W6" panose="02020609000000000000" pitchFamily="49" charset="-120"/>
                    <a:cs typeface="Times New Roman" panose="02020603050405020304" pitchFamily="18" charset="0"/>
                  </a:rPr>
                  <a:t>、速度、加速度之變化</a:t>
                </a:r>
              </a:p>
              <a:p>
                <a:pPr lvl="1">
                  <a:lnSpc>
                    <a:spcPct val="115000"/>
                  </a:lnSpc>
                </a:pPr>
                <a:r>
                  <a:rPr lang="zh-TW" altLang="en-US" sz="2200" dirty="0">
                    <a:effectLst/>
                    <a:latin typeface="華康仿宋體W6" panose="02020609000000000000" pitchFamily="49" charset="-120"/>
                    <a:ea typeface="華康仿宋體W6" panose="02020609000000000000" pitchFamily="49" charset="-120"/>
                    <a:cs typeface="Times New Roman" panose="02020603050405020304" pitchFamily="18" charset="0"/>
                  </a:rPr>
                  <a:t>這次專題重點在軌跡規劃演算法，所以正逆向運動學計算的部分接受使用其他開源工具</a:t>
                </a:r>
                <a:r>
                  <a:rPr lang="en-US" altLang="zh-TW" sz="2200" dirty="0">
                    <a:effectLst/>
                    <a:latin typeface="華康仿宋體W6" panose="02020609000000000000" pitchFamily="49" charset="-120"/>
                    <a:ea typeface="華康仿宋體W6" panose="02020609000000000000" pitchFamily="49" charset="-120"/>
                    <a:cs typeface="Times New Roman" panose="02020603050405020304" pitchFamily="18" charset="0"/>
                  </a:rPr>
                  <a:t>(</a:t>
                </a:r>
                <a:r>
                  <a:rPr lang="zh-TW" altLang="en-US" sz="2200" dirty="0">
                    <a:effectLst/>
                    <a:latin typeface="華康仿宋體W6" panose="02020609000000000000" pitchFamily="49" charset="-120"/>
                    <a:ea typeface="華康仿宋體W6" panose="02020609000000000000" pitchFamily="49" charset="-120"/>
                    <a:cs typeface="Times New Roman" panose="02020603050405020304" pitchFamily="18" charset="0"/>
                  </a:rPr>
                  <a:t>需附註來源</a:t>
                </a:r>
                <a:r>
                  <a:rPr lang="en-US" altLang="zh-TW" sz="2200" dirty="0">
                    <a:effectLst/>
                    <a:latin typeface="華康仿宋體W6" panose="02020609000000000000" pitchFamily="49" charset="-120"/>
                    <a:ea typeface="華康仿宋體W6" panose="02020609000000000000" pitchFamily="49" charset="-120"/>
                    <a:cs typeface="Times New Roman" panose="02020603050405020304" pitchFamily="18" charset="0"/>
                  </a:rPr>
                  <a:t>)</a:t>
                </a:r>
              </a:p>
              <a:p>
                <a:pPr lvl="1">
                  <a:lnSpc>
                    <a:spcPct val="115000"/>
                  </a:lnSpc>
                </a:pPr>
                <a:r>
                  <a:rPr lang="zh-TW" altLang="en-US" sz="2200" dirty="0">
                    <a:effectLst/>
                    <a:latin typeface="華康仿宋體W6" panose="02020609000000000000" pitchFamily="49" charset="-120"/>
                    <a:ea typeface="華康仿宋體W6" panose="02020609000000000000" pitchFamily="49" charset="-120"/>
                    <a:cs typeface="Times New Roman" panose="02020603050405020304" pitchFamily="18" charset="0"/>
                  </a:rPr>
                  <a:t>加分</a:t>
                </a:r>
                <a:r>
                  <a:rPr lang="en-US" altLang="zh-TW" sz="2200" dirty="0">
                    <a:effectLst/>
                    <a:latin typeface="華康仿宋體W6" panose="02020609000000000000" pitchFamily="49" charset="-120"/>
                    <a:ea typeface="華康仿宋體W6" panose="02020609000000000000" pitchFamily="49" charset="-120"/>
                    <a:cs typeface="Times New Roman" panose="02020603050405020304" pitchFamily="18" charset="0"/>
                  </a:rPr>
                  <a:t>:</a:t>
                </a:r>
                <a:r>
                  <a:rPr lang="zh-TW" altLang="en-US" sz="2200" dirty="0">
                    <a:effectLst/>
                    <a:latin typeface="華康仿宋體W6" panose="02020609000000000000" pitchFamily="49" charset="-120"/>
                    <a:ea typeface="華康仿宋體W6" panose="02020609000000000000" pitchFamily="49" charset="-120"/>
                    <a:cs typeface="Times New Roman" panose="02020603050405020304" pitchFamily="18" charset="0"/>
                  </a:rPr>
                  <a:t>做出六軸手臂的動畫。</a:t>
                </a:r>
                <a:endParaRPr lang="en-US" altLang="zh-TW" sz="2200" dirty="0">
                  <a:effectLst/>
                  <a:latin typeface="華康仿宋體W6" panose="02020609000000000000" pitchFamily="49" charset="-120"/>
                  <a:ea typeface="華康仿宋體W6" panose="02020609000000000000" pitchFamily="49" charset="-120"/>
                  <a:cs typeface="Times New Roman" panose="02020603050405020304" pitchFamily="18" charset="0"/>
                </a:endParaRPr>
              </a:p>
              <a:p>
                <a:r>
                  <a:rPr lang="zh-TW" altLang="en-US" dirty="0">
                    <a:latin typeface="華康仿宋體W6" panose="02020609000000000000" pitchFamily="49" charset="-120"/>
                    <a:ea typeface="華康仿宋體W6" panose="02020609000000000000" pitchFamily="49" charset="-120"/>
                  </a:rPr>
                  <a:t>結果報告</a:t>
                </a:r>
                <a:r>
                  <a:rPr lang="en-US" altLang="zh-TW" dirty="0">
                    <a:latin typeface="華康仿宋體W6" panose="02020609000000000000" pitchFamily="49" charset="-120"/>
                    <a:ea typeface="華康仿宋體W6" panose="02020609000000000000" pitchFamily="49" charset="-120"/>
                  </a:rPr>
                  <a:t>(60%)</a:t>
                </a:r>
              </a:p>
              <a:p>
                <a:pPr lvl="1">
                  <a:lnSpc>
                    <a:spcPct val="115000"/>
                  </a:lnSpc>
                </a:pPr>
                <a:r>
                  <a:rPr lang="zh-TW" altLang="en-US" sz="2200" dirty="0">
                    <a:effectLst/>
                    <a:latin typeface="華康仿宋體W6" panose="02020609000000000000" pitchFamily="49" charset="-120"/>
                    <a:ea typeface="華康仿宋體W6" panose="02020609000000000000" pitchFamily="49" charset="-120"/>
                    <a:cs typeface="Times New Roman" panose="02020603050405020304" pitchFamily="18" charset="0"/>
                  </a:rPr>
                  <a:t>介面說明（開發平台、如何執行 </a:t>
                </a:r>
                <a:r>
                  <a:rPr lang="en-US" altLang="zh-TW" sz="2200" dirty="0">
                    <a:effectLst/>
                    <a:latin typeface="華康仿宋體W6" panose="02020609000000000000" pitchFamily="49" charset="-120"/>
                    <a:ea typeface="華康仿宋體W6" panose="02020609000000000000" pitchFamily="49" charset="-120"/>
                    <a:cs typeface="Times New Roman" panose="02020603050405020304" pitchFamily="18" charset="0"/>
                  </a:rPr>
                  <a:t>... </a:t>
                </a:r>
                <a:r>
                  <a:rPr lang="zh-TW" altLang="en-US" sz="2200" dirty="0">
                    <a:effectLst/>
                    <a:latin typeface="華康仿宋體W6" panose="02020609000000000000" pitchFamily="49" charset="-120"/>
                    <a:ea typeface="華康仿宋體W6" panose="02020609000000000000" pitchFamily="49" charset="-120"/>
                    <a:cs typeface="Times New Roman" panose="02020603050405020304" pitchFamily="18" charset="0"/>
                  </a:rPr>
                  <a:t>）</a:t>
                </a:r>
              </a:p>
              <a:p>
                <a:pPr lvl="1">
                  <a:lnSpc>
                    <a:spcPct val="115000"/>
                  </a:lnSpc>
                </a:pPr>
                <a:r>
                  <a:rPr lang="zh-TW" altLang="en-US" sz="2200" dirty="0">
                    <a:effectLst/>
                    <a:latin typeface="華康仿宋體W6" panose="02020609000000000000" pitchFamily="49" charset="-120"/>
                    <a:ea typeface="華康仿宋體W6" panose="02020609000000000000" pitchFamily="49" charset="-120"/>
                    <a:cs typeface="Times New Roman" panose="02020603050405020304" pitchFamily="18" charset="0"/>
                  </a:rPr>
                  <a:t>程式架構說明（程式運行流程、核心程式碼說明 </a:t>
                </a:r>
                <a:r>
                  <a:rPr lang="en-US" altLang="zh-TW" sz="2200" dirty="0">
                    <a:effectLst/>
                    <a:latin typeface="華康仿宋體W6" panose="02020609000000000000" pitchFamily="49" charset="-120"/>
                    <a:ea typeface="華康仿宋體W6" panose="02020609000000000000" pitchFamily="49" charset="-120"/>
                    <a:cs typeface="Times New Roman" panose="02020603050405020304" pitchFamily="18" charset="0"/>
                  </a:rPr>
                  <a:t>...</a:t>
                </a:r>
                <a:r>
                  <a:rPr lang="zh-TW" altLang="en-US" sz="2200" dirty="0">
                    <a:effectLst/>
                    <a:latin typeface="華康仿宋體W6" panose="02020609000000000000" pitchFamily="49" charset="-120"/>
                    <a:ea typeface="華康仿宋體W6" panose="02020609000000000000" pitchFamily="49" charset="-120"/>
                    <a:cs typeface="Times New Roman" panose="02020603050405020304" pitchFamily="18" charset="0"/>
                  </a:rPr>
                  <a:t>） </a:t>
                </a:r>
              </a:p>
              <a:p>
                <a:pPr lvl="1">
                  <a:lnSpc>
                    <a:spcPct val="115000"/>
                  </a:lnSpc>
                </a:pPr>
                <a:r>
                  <a:rPr lang="zh-TW" altLang="en-US" sz="2200" dirty="0">
                    <a:effectLst/>
                    <a:latin typeface="華康仿宋體W6" panose="02020609000000000000" pitchFamily="49" charset="-120"/>
                    <a:ea typeface="華康仿宋體W6" panose="02020609000000000000" pitchFamily="49" charset="-120"/>
                    <a:cs typeface="Times New Roman" panose="02020603050405020304" pitchFamily="18" charset="0"/>
                  </a:rPr>
                  <a:t>數學運算說明</a:t>
                </a:r>
              </a:p>
              <a:p>
                <a:pPr lvl="1">
                  <a:lnSpc>
                    <a:spcPct val="115000"/>
                  </a:lnSpc>
                </a:pPr>
                <a:r>
                  <a:rPr lang="zh-TW" altLang="en-US" sz="2200" dirty="0">
                    <a:effectLst/>
                    <a:latin typeface="華康仿宋體W6" panose="02020609000000000000" pitchFamily="49" charset="-120"/>
                    <a:ea typeface="華康仿宋體W6" panose="02020609000000000000" pitchFamily="49" charset="-120"/>
                    <a:cs typeface="Times New Roman" panose="02020603050405020304" pitchFamily="18" charset="0"/>
                  </a:rPr>
                  <a:t>軌跡規劃曲線圖結果</a:t>
                </a:r>
              </a:p>
              <a:p>
                <a:pPr lvl="1">
                  <a:lnSpc>
                    <a:spcPct val="115000"/>
                  </a:lnSpc>
                </a:pPr>
                <a:r>
                  <a:rPr lang="zh-TW" altLang="en-US" sz="2200" dirty="0">
                    <a:effectLst/>
                    <a:latin typeface="華康仿宋體W6" panose="02020609000000000000" pitchFamily="49" charset="-120"/>
                    <a:ea typeface="華康仿宋體W6" panose="02020609000000000000" pitchFamily="49" charset="-120"/>
                    <a:cs typeface="Times New Roman" panose="02020603050405020304" pitchFamily="18" charset="0"/>
                  </a:rPr>
                  <a:t>加分題：討論兩種軌跡規劃的優缺點、遇到奇異點如何處理。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8A8CF84-2DD0-4088-9CEF-1A3F949138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3694"/>
                <a:ext cx="10782670" cy="5384306"/>
              </a:xfrm>
              <a:blipFill>
                <a:blip r:embed="rId2"/>
                <a:stretch>
                  <a:fillRect l="-905" t="-3171" b="-4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6984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609889-1996-44C4-8C67-8CF9481AC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7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注意事項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357973-5CA3-4A00-8732-60A4410D7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7917"/>
            <a:ext cx="10515600" cy="4351338"/>
          </a:xfrm>
        </p:spPr>
        <p:txBody>
          <a:bodyPr/>
          <a:lstStyle/>
          <a:p>
            <a:r>
              <a:rPr lang="zh-TW" altLang="zh-TW" sz="2800" dirty="0">
                <a:effectLst/>
                <a:latin typeface="華康仿宋體W6" panose="02020609000000000000" pitchFamily="49" charset="-120"/>
                <a:ea typeface="華康仿宋體W6" panose="02020609000000000000" pitchFamily="49" charset="-120"/>
                <a:cs typeface="Times New Roman" panose="02020603050405020304" pitchFamily="18" charset="0"/>
              </a:rPr>
              <a:t>結果報告請以電子檔</a:t>
            </a:r>
            <a:r>
              <a:rPr lang="en-US" altLang="zh-TW" sz="2800" dirty="0">
                <a:effectLst/>
                <a:latin typeface="華康仿宋體W6" panose="02020609000000000000" pitchFamily="49" charset="-120"/>
                <a:ea typeface="華康仿宋體W6" panose="02020609000000000000" pitchFamily="49" charset="-120"/>
                <a:cs typeface="Times New Roman" panose="02020603050405020304" pitchFamily="18" charset="0"/>
              </a:rPr>
              <a:t>(Robotics_Project2_</a:t>
            </a:r>
            <a:r>
              <a:rPr lang="zh-TW" altLang="en-US" sz="2800" dirty="0">
                <a:effectLst/>
                <a:latin typeface="華康仿宋體W6" panose="02020609000000000000" pitchFamily="49" charset="-120"/>
                <a:ea typeface="華康仿宋體W6" panose="02020609000000000000" pitchFamily="49" charset="-120"/>
                <a:cs typeface="Times New Roman" panose="02020603050405020304" pitchFamily="18" charset="0"/>
              </a:rPr>
              <a:t>學號</a:t>
            </a:r>
            <a:r>
              <a:rPr lang="en-US" altLang="zh-TW" sz="2800" dirty="0">
                <a:effectLst/>
                <a:latin typeface="華康仿宋體W6" panose="02020609000000000000" pitchFamily="49" charset="-120"/>
                <a:ea typeface="華康仿宋體W6" panose="02020609000000000000" pitchFamily="49" charset="-120"/>
                <a:cs typeface="Times New Roman" panose="02020603050405020304" pitchFamily="18" charset="0"/>
              </a:rPr>
              <a:t>.pdf)</a:t>
            </a:r>
            <a:r>
              <a:rPr lang="zh-TW" altLang="zh-TW" sz="2800" dirty="0">
                <a:effectLst/>
                <a:latin typeface="華康仿宋體W6" panose="02020609000000000000" pitchFamily="49" charset="-120"/>
                <a:ea typeface="華康仿宋體W6" panose="02020609000000000000" pitchFamily="49" charset="-120"/>
                <a:cs typeface="Times New Roman" panose="02020603050405020304" pitchFamily="18" charset="0"/>
              </a:rPr>
              <a:t>的形式呈現</a:t>
            </a:r>
            <a:endParaRPr lang="en-US" altLang="zh-TW" sz="2800" dirty="0">
              <a:effectLst/>
              <a:latin typeface="華康仿宋體W6" panose="02020609000000000000" pitchFamily="49" charset="-120"/>
              <a:ea typeface="華康仿宋體W6" panose="02020609000000000000" pitchFamily="49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請把完整專題 </a:t>
            </a:r>
            <a:r>
              <a:rPr lang="en-US" altLang="zh-TW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(</a:t>
            </a: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程式</a:t>
            </a:r>
            <a:r>
              <a:rPr lang="en-US" altLang="zh-TW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+</a:t>
            </a: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結果報告</a:t>
            </a:r>
            <a:r>
              <a:rPr lang="en-US" altLang="zh-TW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) </a:t>
            </a: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壓縮成</a:t>
            </a:r>
            <a:r>
              <a:rPr lang="en-US" altLang="zh-TW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”Robotics_Project2_</a:t>
            </a: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學號</a:t>
            </a:r>
            <a:r>
              <a:rPr lang="en-US" altLang="zh-TW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.7z”</a:t>
            </a:r>
          </a:p>
          <a:p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開發平台請以 </a:t>
            </a:r>
            <a:r>
              <a:rPr lang="en-US" altLang="zh-TW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MATLAB </a:t>
            </a: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為主，其他平台例如：</a:t>
            </a:r>
            <a:r>
              <a:rPr lang="en-US" altLang="zh-TW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Python</a:t>
            </a: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、</a:t>
            </a:r>
            <a:r>
              <a:rPr lang="en-US" altLang="zh-TW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C/C++</a:t>
            </a: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、</a:t>
            </a:r>
            <a:r>
              <a:rPr lang="en-US" altLang="zh-TW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C#</a:t>
            </a: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、 </a:t>
            </a:r>
            <a:r>
              <a:rPr lang="en-US" altLang="zh-TW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Java ... </a:t>
            </a: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等請在結果報告中說明如何執行</a:t>
            </a:r>
            <a:endParaRPr lang="en-US" altLang="zh-TW" dirty="0">
              <a:latin typeface="華康仿宋體W6" panose="02020609000000000000" pitchFamily="49" charset="-120"/>
              <a:ea typeface="華康仿宋體W6" panose="02020609000000000000" pitchFamily="49" charset="-120"/>
            </a:endParaRPr>
          </a:p>
          <a:p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結果報告的數學運算說明可用手寫掃描，使用方程式工具呈現數學運算者加分</a:t>
            </a:r>
          </a:p>
          <a:p>
            <a:endParaRPr lang="zh-TW" altLang="en-US" dirty="0">
              <a:latin typeface="華康仿宋體W6" panose="02020609000000000000" pitchFamily="49" charset="-120"/>
              <a:ea typeface="華康仿宋體W6" panose="020206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2691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7146C1-E272-42FC-8299-7DC4450AC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其他提醒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07201A-55A7-497F-A939-9CE08313D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華康仿宋體W6" panose="02020609000000000000" pitchFamily="49" charset="-120"/>
                <a:ea typeface="華康仿宋體W6" panose="02020609000000000000" pitchFamily="49" charset="-120"/>
              </a:rPr>
              <a:t>請勿抄襲 </a:t>
            </a:r>
          </a:p>
          <a:p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本專題會用到專題一，請先確認專題一能正確執行，或使用能正確執行的開源程式。 </a:t>
            </a:r>
            <a:endParaRPr lang="en-US" altLang="zh-TW" dirty="0">
              <a:latin typeface="華康仿宋體W6" panose="02020609000000000000" pitchFamily="49" charset="-120"/>
              <a:ea typeface="華康仿宋體W6" panose="02020609000000000000" pitchFamily="49" charset="-120"/>
            </a:endParaRPr>
          </a:p>
          <a:p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規劃軌跡時請注意單位是否正確，專題二中長度的單位為公分</a:t>
            </a:r>
            <a:r>
              <a:rPr lang="en-US" altLang="zh-TW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(cm)</a:t>
            </a: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， 專題一則為吋</a:t>
            </a:r>
            <a:r>
              <a:rPr lang="en-US" altLang="zh-TW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(inch)</a:t>
            </a: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。</a:t>
            </a:r>
            <a:endParaRPr lang="en-US" altLang="zh-TW" dirty="0">
              <a:latin typeface="華康仿宋體W6" panose="02020609000000000000" pitchFamily="49" charset="-120"/>
              <a:ea typeface="華康仿宋體W6" panose="02020609000000000000" pitchFamily="49" charset="-120"/>
            </a:endParaRPr>
          </a:p>
          <a:p>
            <a:endParaRPr lang="zh-TW" altLang="en-US" dirty="0">
              <a:latin typeface="華康仿宋體W6" panose="02020609000000000000" pitchFamily="49" charset="-120"/>
              <a:ea typeface="華康仿宋體W6" panose="020206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86936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5FFD57-EC39-412B-B9EF-F5A73243B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呈現結果範例</a:t>
            </a:r>
            <a:r>
              <a:rPr lang="en-US" altLang="zh-TW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(a) Joint move–3D plot</a:t>
            </a:r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 </a:t>
            </a:r>
          </a:p>
        </p:txBody>
      </p:sp>
      <p:pic>
        <p:nvPicPr>
          <p:cNvPr id="21" name="內容版面配置區 20">
            <a:extLst>
              <a:ext uri="{FF2B5EF4-FFF2-40B4-BE49-F238E27FC236}">
                <a16:creationId xmlns:a16="http://schemas.microsoft.com/office/drawing/2014/main" id="{080886EE-8E9F-4D22-8574-77090DA6A5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39" y="1331650"/>
            <a:ext cx="11029721" cy="5526349"/>
          </a:xfrm>
        </p:spPr>
      </p:pic>
    </p:spTree>
    <p:extLst>
      <p:ext uri="{BB962C8B-B14F-4D97-AF65-F5344CB8AC3E}">
        <p14:creationId xmlns:p14="http://schemas.microsoft.com/office/powerpoint/2010/main" val="3373553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5FFD57-EC39-412B-B9EF-F5A73243B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呈現結果範例</a:t>
            </a:r>
            <a:r>
              <a:rPr lang="en-US" altLang="zh-TW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(a) Joint move – angle</a:t>
            </a:r>
            <a:endParaRPr lang="zh-TW" altLang="en-US" dirty="0">
              <a:latin typeface="華康仿宋體W6" panose="02020609000000000000" pitchFamily="49" charset="-120"/>
              <a:ea typeface="華康仿宋體W6" panose="02020609000000000000" pitchFamily="49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18A8C80-09CB-4652-B5E2-36609D029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7906"/>
            <a:ext cx="12192000" cy="610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41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5FFD57-EC39-412B-B9EF-F5A73243B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14776" cy="1325563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呈現結果範例</a:t>
            </a:r>
            <a:r>
              <a:rPr lang="en-US" altLang="zh-TW" sz="3600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(a)Joint move–angular velocity</a:t>
            </a:r>
            <a:endParaRPr lang="zh-TW" altLang="en-US" sz="3600" dirty="0">
              <a:latin typeface="華康仿宋體W6" panose="02020609000000000000" pitchFamily="49" charset="-120"/>
              <a:ea typeface="華康仿宋體W6" panose="02020609000000000000" pitchFamily="49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7565B20-3C9D-45A4-B820-148A15812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7906"/>
            <a:ext cx="12192000" cy="610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454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5FFD57-EC39-412B-B9EF-F5A73243B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671" y="264457"/>
            <a:ext cx="11954312" cy="1325563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呈現結果範例</a:t>
            </a:r>
            <a:r>
              <a:rPr lang="en-US" altLang="zh-TW" sz="3600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(a) Joint move – angular acceleration</a:t>
            </a:r>
            <a:endParaRPr lang="zh-TW" altLang="en-US" sz="3600" dirty="0">
              <a:latin typeface="華康仿宋體W6" panose="02020609000000000000" pitchFamily="49" charset="-120"/>
              <a:ea typeface="華康仿宋體W6" panose="02020609000000000000" pitchFamily="49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E982BBE-48AF-44BE-9214-3D269D4CC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7906"/>
            <a:ext cx="12192000" cy="610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28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20" y="1319190"/>
            <a:ext cx="11875160" cy="5949950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F5FFD57-EC39-412B-B9EF-F5A73243B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呈現結果範例</a:t>
            </a:r>
            <a:r>
              <a:rPr lang="en-US" altLang="zh-TW" sz="3600" dirty="0">
                <a:latin typeface="華康仿宋體W6" panose="02020609000000000000" pitchFamily="49" charset="-120"/>
                <a:ea typeface="華康仿宋體W6" panose="02020609000000000000" pitchFamily="49" charset="-120"/>
              </a:rPr>
              <a:t>(b) Cartesian move</a:t>
            </a:r>
            <a:endParaRPr lang="zh-TW" altLang="en-US" sz="3600" dirty="0">
              <a:latin typeface="華康仿宋體W6" panose="02020609000000000000" pitchFamily="49" charset="-120"/>
              <a:ea typeface="華康仿宋體W6" panose="020206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43780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515</Words>
  <Application>Microsoft Office PowerPoint</Application>
  <PresentationFormat>寬螢幕</PresentationFormat>
  <Paragraphs>70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3" baseType="lpstr">
      <vt:lpstr>華康仿宋體W6</vt:lpstr>
      <vt:lpstr>新細明體</vt:lpstr>
      <vt:lpstr>Arial</vt:lpstr>
      <vt:lpstr>Calibri</vt:lpstr>
      <vt:lpstr>Calibri Light</vt:lpstr>
      <vt:lpstr>Cambria Math</vt:lpstr>
      <vt:lpstr>Times New Roman</vt:lpstr>
      <vt:lpstr>Office 佈景主題</vt:lpstr>
      <vt:lpstr>2022機器人學專題二說明</vt:lpstr>
      <vt:lpstr>配分方式</vt:lpstr>
      <vt:lpstr>注意事項</vt:lpstr>
      <vt:lpstr>其他提醒</vt:lpstr>
      <vt:lpstr>呈現結果範例(a) Joint move–3D plot </vt:lpstr>
      <vt:lpstr>呈現結果範例(a) Joint move – angle</vt:lpstr>
      <vt:lpstr>呈現結果範例(a)Joint move–angular velocity</vt:lpstr>
      <vt:lpstr>呈現結果範例(a) Joint move – angular acceleration</vt:lpstr>
      <vt:lpstr>呈現結果範例(b) Cartesian move</vt:lpstr>
      <vt:lpstr>呈現結果範例(b) Cartesian move</vt:lpstr>
      <vt:lpstr>呈現結果範例(b) Cartesian move</vt:lpstr>
      <vt:lpstr>呈現結果範例(b) Cartesian move</vt:lpstr>
      <vt:lpstr>助教聯絡方式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2021機器人學專題二說明</dc:title>
  <dc:creator>順嘉 楊</dc:creator>
  <cp:lastModifiedBy>user</cp:lastModifiedBy>
  <cp:revision>82</cp:revision>
  <dcterms:created xsi:type="dcterms:W3CDTF">2021-11-11T11:48:13Z</dcterms:created>
  <dcterms:modified xsi:type="dcterms:W3CDTF">2022-12-25T10:27:21Z</dcterms:modified>
</cp:coreProperties>
</file>