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2" r:id="rId4"/>
  </p:sldMasterIdLst>
  <p:notesMasterIdLst>
    <p:notesMasterId r:id="rId32"/>
  </p:notesMasterIdLst>
  <p:handoutMasterIdLst>
    <p:handoutMasterId r:id="rId33"/>
  </p:handoutMasterIdLst>
  <p:sldIdLst>
    <p:sldId id="272" r:id="rId5"/>
    <p:sldId id="481" r:id="rId6"/>
    <p:sldId id="546" r:id="rId7"/>
    <p:sldId id="1975" r:id="rId8"/>
    <p:sldId id="1810" r:id="rId9"/>
    <p:sldId id="520" r:id="rId10"/>
    <p:sldId id="551" r:id="rId11"/>
    <p:sldId id="519" r:id="rId12"/>
    <p:sldId id="553" r:id="rId13"/>
    <p:sldId id="555" r:id="rId14"/>
    <p:sldId id="257" r:id="rId15"/>
    <p:sldId id="557" r:id="rId16"/>
    <p:sldId id="556" r:id="rId17"/>
    <p:sldId id="547" r:id="rId18"/>
    <p:sldId id="512" r:id="rId19"/>
    <p:sldId id="483" r:id="rId20"/>
    <p:sldId id="502" r:id="rId21"/>
    <p:sldId id="504" r:id="rId22"/>
    <p:sldId id="503" r:id="rId23"/>
    <p:sldId id="554" r:id="rId24"/>
    <p:sldId id="548" r:id="rId25"/>
    <p:sldId id="1979" r:id="rId26"/>
    <p:sldId id="325" r:id="rId27"/>
    <p:sldId id="1977" r:id="rId28"/>
    <p:sldId id="1980" r:id="rId29"/>
    <p:sldId id="1978" r:id="rId30"/>
    <p:sldId id="1981" r:id="rId31"/>
  </p:sldIdLst>
  <p:sldSz cx="24385588" cy="13717588"/>
  <p:notesSz cx="6858000" cy="9144000"/>
  <p:defaultTextStyle>
    <a:defPPr>
      <a:defRPr lang="en-US"/>
    </a:defPPr>
    <a:lvl1pPr marL="0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486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6976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462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3951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2437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0924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19413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7902" algn="l" defTabSz="1088486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 userDrawn="1">
          <p15:clr>
            <a:srgbClr val="A4A3A4"/>
          </p15:clr>
        </p15:guide>
        <p15:guide id="2" pos="769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orient="horz" pos="4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F58"/>
    <a:srgbClr val="ACDB4D"/>
    <a:srgbClr val="96C93C"/>
    <a:srgbClr val="FFFFFF"/>
    <a:srgbClr val="0A1942"/>
    <a:srgbClr val="62604D"/>
    <a:srgbClr val="272D48"/>
    <a:srgbClr val="10403F"/>
    <a:srgbClr val="C09C16"/>
    <a:srgbClr val="820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6" autoAdjust="0"/>
    <p:restoredTop sz="76897" autoAdjust="0"/>
  </p:normalViewPr>
  <p:slideViewPr>
    <p:cSldViewPr snapToGrid="0">
      <p:cViewPr varScale="1">
        <p:scale>
          <a:sx n="70" d="100"/>
          <a:sy n="70" d="100"/>
        </p:scale>
        <p:origin x="256" y="552"/>
      </p:cViewPr>
      <p:guideLst>
        <p:guide orient="horz" pos="1393"/>
        <p:guide pos="769"/>
        <p:guide orient="horz" pos="1729"/>
        <p:guide orient="horz" pos="45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ime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D5FE1-9A8C-8D4F-89F6-07AD4EDC12D7}" type="datetimeFigureOut">
              <a:rPr lang="en-US" smtClean="0">
                <a:latin typeface="Times"/>
              </a:rPr>
              <a:t>9/17/22</a:t>
            </a:fld>
            <a:endParaRPr lang="en-US" dirty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ime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CCF7B-2DC5-354C-B3C9-93BD4D3DDBB8}" type="slidenum">
              <a:rPr lang="en-US" smtClean="0">
                <a:latin typeface="Times"/>
              </a:rPr>
              <a:t>‹#›</a:t>
            </a:fld>
            <a:endParaRPr lang="en-US" dirty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608303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/>
              </a:defRPr>
            </a:lvl1pPr>
          </a:lstStyle>
          <a:p>
            <a:fld id="{0486DF49-953C-2D42-9830-5267D3A4D306}" type="datetimeFigureOut">
              <a:rPr lang="en-US" smtClean="0"/>
              <a:pPr/>
              <a:t>9/17/22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"/>
              </a:defRPr>
            </a:lvl1pPr>
          </a:lstStyle>
          <a:p>
            <a:fld id="{9D9F8C13-7436-6D4D-BE55-57D14FA024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17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68399" rtl="0" eaLnBrk="1" latinLnBrk="0" hangingPunct="1">
      <a:defRPr sz="1900" kern="1200">
        <a:solidFill>
          <a:schemeClr val="tx1"/>
        </a:solidFill>
        <a:latin typeface="Times"/>
        <a:ea typeface="+mn-ea"/>
        <a:cs typeface="+mn-cs"/>
      </a:defRPr>
    </a:lvl1pPr>
    <a:lvl2pPr marL="668399" algn="l" defTabSz="668399" rtl="0" eaLnBrk="1" latinLnBrk="0" hangingPunct="1">
      <a:defRPr sz="1900" kern="1200">
        <a:solidFill>
          <a:schemeClr val="tx1"/>
        </a:solidFill>
        <a:latin typeface="Times"/>
        <a:ea typeface="+mn-ea"/>
        <a:cs typeface="+mn-cs"/>
      </a:defRPr>
    </a:lvl2pPr>
    <a:lvl3pPr marL="1336798" algn="l" defTabSz="668399" rtl="0" eaLnBrk="1" latinLnBrk="0" hangingPunct="1">
      <a:defRPr sz="1900" kern="1200">
        <a:solidFill>
          <a:schemeClr val="tx1"/>
        </a:solidFill>
        <a:latin typeface="Times"/>
        <a:ea typeface="+mn-ea"/>
        <a:cs typeface="+mn-cs"/>
      </a:defRPr>
    </a:lvl3pPr>
    <a:lvl4pPr marL="2005196" algn="l" defTabSz="668399" rtl="0" eaLnBrk="1" latinLnBrk="0" hangingPunct="1">
      <a:defRPr sz="1900" kern="1200">
        <a:solidFill>
          <a:schemeClr val="tx1"/>
        </a:solidFill>
        <a:latin typeface="Times"/>
        <a:ea typeface="+mn-ea"/>
        <a:cs typeface="+mn-cs"/>
      </a:defRPr>
    </a:lvl4pPr>
    <a:lvl5pPr marL="2673595" algn="l" defTabSz="668399" rtl="0" eaLnBrk="1" latinLnBrk="0" hangingPunct="1">
      <a:defRPr sz="1900" kern="1200">
        <a:solidFill>
          <a:schemeClr val="tx1"/>
        </a:solidFill>
        <a:latin typeface="Times"/>
        <a:ea typeface="+mn-ea"/>
        <a:cs typeface="+mn-cs"/>
      </a:defRPr>
    </a:lvl5pPr>
    <a:lvl6pPr marL="3341994" algn="l" defTabSz="668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010393" algn="l" defTabSz="668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678791" algn="l" defTabSz="668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347190" algn="l" defTabSz="668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09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63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39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1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03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1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74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24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59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63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6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26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21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8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75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00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79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42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0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97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F8C13-7436-6D4D-BE55-57D14FA024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1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9588" cy="477678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5663"/>
            <a:ext cx="18289588" cy="33115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231D-B71C-D143-A020-1C011773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5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231D-B71C-D143-A020-1C011773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40988" cy="870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231D-B71C-D143-A020-1C011773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2788" cy="2651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7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5988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5988" y="5010150"/>
            <a:ext cx="10366375" cy="737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231D-B71C-D143-A020-1C011773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231D-B71C-D143-A020-1C011773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1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174822" y="994794"/>
            <a:ext cx="11568092" cy="4207920"/>
          </a:xfrm>
          <a:prstGeom prst="rect">
            <a:avLst/>
          </a:prstGeom>
        </p:spPr>
        <p:txBody>
          <a:bodyPr vert="horz" wrap="square" lIns="133679" tIns="66841" rIns="133679" bIns="66841">
            <a:noAutofit/>
          </a:bodyPr>
          <a:lstStyle>
            <a:lvl1pPr marL="0" indent="0" defTabSz="1080000">
              <a:lnSpc>
                <a:spcPts val="8500"/>
              </a:lnSpc>
              <a:buNone/>
              <a:defRPr sz="9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</a:t>
            </a: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71402" y="12798963"/>
            <a:ext cx="806840" cy="427375"/>
          </a:xfrm>
          <a:prstGeom prst="rect">
            <a:avLst/>
          </a:prstGeom>
          <a:noFill/>
        </p:spPr>
        <p:txBody>
          <a:bodyPr wrap="square" lIns="133679" tIns="66841" rIns="133679" bIns="66841" rtlCol="0">
            <a:spAutoFit/>
          </a:bodyPr>
          <a:lstStyle/>
          <a:p>
            <a:pPr marL="0" indent="0" algn="l">
              <a:tabLst/>
            </a:pPr>
            <a:fld id="{241CEE21-B4C1-F046-8BB5-2AB680E6CC26}" type="slidenum">
              <a:rPr lang="en-US" sz="1900" b="0" i="0" smtClean="0">
                <a:solidFill>
                  <a:srgbClr val="CFD1D2"/>
                </a:solidFill>
                <a:latin typeface="Arial"/>
                <a:cs typeface="Arial"/>
              </a:rPr>
              <a:pPr marL="0" indent="0" algn="l">
                <a:tabLst/>
              </a:pPr>
              <a:t>‹#›</a:t>
            </a:fld>
            <a:endParaRPr lang="en-US" sz="1900" b="0" i="0" dirty="0">
              <a:solidFill>
                <a:srgbClr val="CFD1D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331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6400" y="12714288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231D-B71C-D143-A020-1C011773A7E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31C955-F0D0-5547-A8AE-D6880D4B7B1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42" y="11262433"/>
            <a:ext cx="2507344" cy="861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5591AC-2BB1-C04A-9991-E4C8AFEEAA7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686" y="12451638"/>
            <a:ext cx="46228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9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6" r:id="rId3"/>
    <p:sldLayoutId id="2147483747" r:id="rId4"/>
    <p:sldLayoutId id="2147483748" r:id="rId5"/>
    <p:sldLayoutId id="21474837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29529" y="2744788"/>
            <a:ext cx="19526530" cy="5436984"/>
          </a:xfrm>
        </p:spPr>
        <p:txBody>
          <a:bodyPr/>
          <a:lstStyle/>
          <a:p>
            <a:pPr algn="ctr"/>
            <a:r>
              <a:rPr lang="en-US" altLang="zh-TW" sz="9600" dirty="0">
                <a:solidFill>
                  <a:schemeClr val="tx1"/>
                </a:solidFill>
                <a:latin typeface="Heiti TC Light"/>
                <a:ea typeface="Heiti TC Light"/>
                <a:cs typeface="Heiti TC Light"/>
              </a:rPr>
              <a:t>1111</a:t>
            </a:r>
            <a:r>
              <a:rPr lang="zh-TW" altLang="en-US" sz="9600" dirty="0">
                <a:solidFill>
                  <a:schemeClr val="tx1"/>
                </a:solidFill>
                <a:latin typeface="Heiti TC Light"/>
                <a:ea typeface="Heiti TC Light"/>
                <a:cs typeface="Heiti TC Light"/>
              </a:rPr>
              <a:t> </a:t>
            </a:r>
            <a:r>
              <a:rPr lang="ja-JP" altLang="en-US" sz="9600">
                <a:solidFill>
                  <a:schemeClr val="tx1"/>
                </a:solidFill>
                <a:latin typeface="Heiti TC Light"/>
                <a:ea typeface="Heiti TC Light"/>
                <a:cs typeface="Heiti TC Light"/>
              </a:rPr>
              <a:t>設計理論與方法</a:t>
            </a:r>
            <a:endParaRPr lang="en-US" altLang="ja-JP" sz="9600" dirty="0">
              <a:solidFill>
                <a:schemeClr val="tx1"/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endParaRPr lang="en-US" altLang="zh-TW" sz="9600" b="0" dirty="0">
              <a:solidFill>
                <a:schemeClr val="tx1"/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r>
              <a:rPr lang="en-US" altLang="zh-TW" sz="9600" b="0" dirty="0">
                <a:solidFill>
                  <a:schemeClr val="tx1"/>
                </a:solidFill>
                <a:latin typeface="Heiti TC Light"/>
                <a:ea typeface="Heiti TC Light"/>
                <a:cs typeface="Heiti TC Light"/>
              </a:rPr>
              <a:t>Week</a:t>
            </a:r>
            <a:r>
              <a:rPr lang="zh-TW" altLang="en-US" sz="9600" b="0" dirty="0">
                <a:solidFill>
                  <a:schemeClr val="tx1"/>
                </a:solidFill>
                <a:latin typeface="Heiti TC Light"/>
                <a:ea typeface="Heiti TC Light"/>
                <a:cs typeface="Heiti TC Light"/>
              </a:rPr>
              <a:t> </a:t>
            </a:r>
            <a:r>
              <a:rPr lang="en-US" altLang="zh-TW" sz="9600" b="0" dirty="0">
                <a:solidFill>
                  <a:schemeClr val="tx1"/>
                </a:solidFill>
                <a:latin typeface="Heiti TC Light"/>
                <a:ea typeface="Heiti TC Light"/>
                <a:cs typeface="Heiti TC Light"/>
              </a:rPr>
              <a:t>1</a:t>
            </a:r>
            <a:r>
              <a:rPr lang="zh-TW" altLang="en-US" sz="9600" b="0" dirty="0">
                <a:solidFill>
                  <a:schemeClr val="tx1"/>
                </a:solidFill>
                <a:latin typeface="Heiti TC Light"/>
                <a:ea typeface="Heiti TC Light"/>
                <a:cs typeface="Heiti TC Light"/>
              </a:rPr>
              <a:t>：</a:t>
            </a:r>
            <a:r>
              <a:rPr lang="en-US" altLang="zh-TW" sz="9600" b="0" dirty="0">
                <a:solidFill>
                  <a:schemeClr val="tx1"/>
                </a:solidFill>
                <a:latin typeface="Heiti TC Light"/>
                <a:ea typeface="Heiti TC Light"/>
                <a:cs typeface="Heiti TC Light"/>
              </a:rPr>
              <a:t>Introduction</a:t>
            </a:r>
          </a:p>
          <a:p>
            <a:pPr algn="ctr"/>
            <a:endParaRPr lang="en-US" altLang="zh-TW" sz="9600" b="0" dirty="0">
              <a:solidFill>
                <a:schemeClr val="tx1"/>
              </a:solidFill>
              <a:latin typeface="Heiti TC Light"/>
              <a:ea typeface="Heiti TC Light"/>
              <a:cs typeface="Heiti TC Light"/>
            </a:endParaRPr>
          </a:p>
          <a:p>
            <a:pPr algn="ctr">
              <a:lnSpc>
                <a:spcPct val="114000"/>
              </a:lnSpc>
            </a:pPr>
            <a:r>
              <a:rPr lang="zh-TW" altLang="en-US" sz="6600" b="0" dirty="0">
                <a:solidFill>
                  <a:schemeClr val="tx1"/>
                </a:solidFill>
                <a:latin typeface="Heiti TC Light"/>
                <a:ea typeface="Heiti TC Light"/>
                <a:cs typeface="Heiti TC Light"/>
              </a:rPr>
              <a:t>請在卡片上寫下自己的名字，</a:t>
            </a:r>
            <a:br>
              <a:rPr lang="en-US" altLang="zh-TW" sz="6600" b="0" dirty="0">
                <a:solidFill>
                  <a:schemeClr val="tx1"/>
                </a:solidFill>
                <a:latin typeface="Heiti TC Light"/>
                <a:ea typeface="Heiti TC Light"/>
                <a:cs typeface="Heiti TC Light"/>
              </a:rPr>
            </a:br>
            <a:r>
              <a:rPr lang="zh-TW" altLang="en-US" sz="6600" b="0" dirty="0">
                <a:solidFill>
                  <a:schemeClr val="tx1"/>
                </a:solidFill>
                <a:latin typeface="Heiti TC Light"/>
                <a:ea typeface="Heiti TC Light"/>
                <a:cs typeface="Heiti TC Light"/>
              </a:rPr>
              <a:t>以及一件有關你的事情</a:t>
            </a:r>
            <a:endParaRPr lang="en-US" altLang="zh-TW" sz="6600" dirty="0">
              <a:solidFill>
                <a:schemeClr val="tx1"/>
              </a:solidFill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442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>
            <a:normAutofit/>
          </a:bodyPr>
          <a:lstStyle/>
          <a:p>
            <a:r>
              <a:rPr lang="en-US" altLang="zh-TW" sz="9600" dirty="0"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lang="en-US" altLang="zh-TW" sz="9600" dirty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lang="en-US" altLang="zh-TW" sz="9600" dirty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？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51267" y="2813368"/>
            <a:ext cx="22555789" cy="9570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6000">
                <a:latin typeface="Heiti SC Light" panose="02000000000000000000" pitchFamily="2" charset="-128"/>
                <a:ea typeface="Heiti SC Light" panose="02000000000000000000" pitchFamily="2" charset="-128"/>
              </a:rPr>
              <a:t>三個</a:t>
            </a:r>
            <a:r>
              <a:rPr lang="ja-JP" altLang="en-US" sz="6000">
                <a:solidFill>
                  <a:srgbClr val="FF0000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要</a:t>
            </a:r>
            <a:r>
              <a:rPr lang="ja-JP" altLang="en-US" sz="6000">
                <a:latin typeface="Heiti SC Light" panose="02000000000000000000" pitchFamily="2" charset="-128"/>
                <a:ea typeface="Heiti SC Light" panose="02000000000000000000" pitchFamily="2" charset="-128"/>
              </a:rPr>
              <a:t>點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：總結作者們提出的重要論點和主要觀點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不是：文本裡面的列點，抄寫重要的詞句，英文的中文翻譯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要用自己的理解和說法，但是不參雜自己的意見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兩項心得：因文本而產生的，屬於你自己的想法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對作者的反應，批判，同意，反對，啟發，連想，幼時經驗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一個值得討論的問題：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為什麼值得討論？你的回答是？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51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7204" y="6304915"/>
            <a:ext cx="342265" cy="335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40970">
              <a:lnSpc>
                <a:spcPts val="1425"/>
              </a:lnSpc>
            </a:pPr>
            <a:fld id="{81D60167-4931-47E6-BA6A-407CBD079E47}" type="slidenum">
              <a:rPr lang="en-US" sz="1200" spc="-5" smtClean="0">
                <a:solidFill>
                  <a:srgbClr val="8A8A8A"/>
                </a:solidFill>
              </a:rPr>
              <a:pPr marL="140970">
                <a:lnSpc>
                  <a:spcPts val="1425"/>
                </a:lnSpc>
              </a:pPr>
              <a:t>11</a:t>
            </a:fld>
            <a:endParaRPr sz="24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787" y="857424"/>
            <a:ext cx="24297745" cy="1353963"/>
          </a:xfrm>
          <a:prstGeom prst="rect">
            <a:avLst/>
          </a:prstGeom>
        </p:spPr>
        <p:txBody>
          <a:bodyPr vert="horz" wrap="square" lIns="0" tIns="24133" rIns="0" bIns="0" rtlCol="0" anchor="b">
            <a:spAutoFit/>
          </a:bodyPr>
          <a:lstStyle/>
          <a:p>
            <a:pPr marL="25403"/>
            <a:r>
              <a:rPr sz="9600" dirty="0" err="1">
                <a:latin typeface="Heiti SC Light" charset="-122"/>
                <a:ea typeface="Heiti SC Light" charset="-122"/>
              </a:rPr>
              <a:t>研究所的訓練能給你什麼</a:t>
            </a:r>
            <a:r>
              <a:rPr sz="9600" dirty="0">
                <a:latin typeface="Heiti SC Light" charset="-122"/>
                <a:ea typeface="Heiti SC Light" charset="-122"/>
              </a:rPr>
              <a:t>?</a:t>
            </a:r>
            <a:r>
              <a:rPr lang="zh-TW" altLang="en-US" sz="4800" dirty="0">
                <a:latin typeface="Heiti SC Light" charset="-122"/>
                <a:ea typeface="Heiti SC Light" charset="-122"/>
              </a:rPr>
              <a:t>（記得峻峰老師的演講？）</a:t>
            </a:r>
            <a:endParaRPr sz="4800" dirty="0">
              <a:latin typeface="Heiti SC Light" charset="-122"/>
              <a:ea typeface="Heiti SC Light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0032" y="2761721"/>
            <a:ext cx="22601942" cy="9978376"/>
          </a:xfrm>
          <a:prstGeom prst="rect">
            <a:avLst/>
          </a:prstGeom>
        </p:spPr>
        <p:txBody>
          <a:bodyPr vert="horz" wrap="square" lIns="0" tIns="26673" rIns="0" bIns="0" rtlCol="0">
            <a:spAutoFit/>
          </a:bodyPr>
          <a:lstStyle/>
          <a:p>
            <a:pPr marL="0" lvl="1">
              <a:spcBef>
                <a:spcPts val="3320"/>
              </a:spcBef>
              <a:tabLst>
                <a:tab pos="1511451" algn="l"/>
                <a:tab pos="1513991" algn="l"/>
              </a:tabLst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今天，研究能力</a:t>
            </a:r>
            <a:r>
              <a:rPr sz="6000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已成為職場基本門檻</a:t>
            </a:r>
            <a:endParaRPr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marL="0" lvl="1">
              <a:spcBef>
                <a:spcPts val="3270"/>
              </a:spcBef>
              <a:tabLst>
                <a:tab pos="1511451" algn="l"/>
                <a:tab pos="1513991" algn="l"/>
              </a:tabLst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（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Why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？因為今天的問題太複雜，太多樣）</a:t>
            </a:r>
            <a:endParaRPr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>
              <a:spcBef>
                <a:spcPts val="3290"/>
              </a:spcBef>
              <a:tabLst>
                <a:tab pos="710001" algn="l"/>
                <a:tab pos="711271" algn="l"/>
              </a:tabLst>
            </a:pPr>
            <a:r>
              <a:rPr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什麼是研究能力?</a:t>
            </a:r>
          </a:p>
          <a:p>
            <a:pPr marL="1088490" lvl="2">
              <a:spcBef>
                <a:spcPts val="3328"/>
              </a:spcBef>
              <a:tabLst>
                <a:tab pos="1511451" algn="l"/>
                <a:tab pos="1513991" algn="l"/>
              </a:tabLst>
            </a:pPr>
            <a:r>
              <a:rPr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組織 + 明辨 + 表達(說寫) = 活用知識的能力</a:t>
            </a:r>
          </a:p>
          <a:p>
            <a:pPr marL="2176976" lvl="3">
              <a:spcBef>
                <a:spcPts val="2860"/>
              </a:spcBef>
              <a:tabLst>
                <a:tab pos="1512721" algn="l"/>
                <a:tab pos="1513991" algn="l"/>
              </a:tabLst>
            </a:pPr>
            <a:r>
              <a:rPr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有組織才能迅速找到所需知識</a:t>
            </a:r>
          </a:p>
          <a:p>
            <a:pPr marL="2176976" lvl="3">
              <a:spcBef>
                <a:spcPts val="2400"/>
              </a:spcBef>
              <a:tabLst>
                <a:tab pos="1512721" algn="l"/>
                <a:tab pos="1513991" algn="l"/>
              </a:tabLst>
            </a:pPr>
            <a:r>
              <a:rPr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能明辨才能分清楚問題的核心</a:t>
            </a:r>
          </a:p>
          <a:p>
            <a:pPr marL="2176976" lvl="3">
              <a:spcBef>
                <a:spcPts val="2400"/>
              </a:spcBef>
              <a:tabLst>
                <a:tab pos="1512721" algn="l"/>
                <a:tab pos="1513991" algn="l"/>
              </a:tabLst>
            </a:pPr>
            <a:r>
              <a:rPr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善表達才能傳播研究/</a:t>
            </a:r>
            <a:r>
              <a:rPr sz="6000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創作的成果</a:t>
            </a:r>
            <a:endParaRPr lang="en-US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marL="0" lvl="1">
              <a:spcBef>
                <a:spcPts val="2400"/>
              </a:spcBef>
              <a:tabLst>
                <a:tab pos="1512721" algn="l"/>
                <a:tab pos="1513991" algn="l"/>
              </a:tabLst>
            </a:pPr>
            <a:r>
              <a:rPr 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Why </a:t>
            </a:r>
            <a:r>
              <a:rPr lang="en-US" sz="6000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比</a:t>
            </a:r>
            <a:r>
              <a:rPr 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 how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 </a:t>
            </a:r>
            <a:r>
              <a:rPr lang="en-US" sz="6000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來得更重要</a:t>
            </a:r>
            <a:r>
              <a:rPr 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				</a:t>
            </a:r>
            <a:endParaRPr sz="66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>
            <a:normAutofit/>
          </a:bodyPr>
          <a:lstStyle/>
          <a:p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藉著 </a:t>
            </a:r>
            <a:r>
              <a:rPr lang="en-US" altLang="zh-TW" sz="9600" dirty="0">
                <a:latin typeface="Heiti SC Light" charset="-122"/>
                <a:ea typeface="Heiti SC Light" charset="-122"/>
                <a:cs typeface="Heiti SC Light" charset="-122"/>
              </a:rPr>
              <a:t>3/2/1</a:t>
            </a:r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 鍛煉研究能力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51267" y="2782888"/>
            <a:ext cx="22555789" cy="9881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ja-JP" altLang="en-US" sz="6000">
                <a:latin typeface="Heiti SC Light" panose="02000000000000000000" pitchFamily="2" charset="-128"/>
                <a:ea typeface="Heiti SC Light" panose="02000000000000000000" pitchFamily="2" charset="-128"/>
              </a:rPr>
              <a:t>三個</a:t>
            </a:r>
            <a:r>
              <a:rPr lang="ja-JP" altLang="en-US" sz="6000">
                <a:solidFill>
                  <a:srgbClr val="FF0000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要</a:t>
            </a:r>
            <a:r>
              <a:rPr lang="ja-JP" altLang="en-US" sz="6000">
                <a:latin typeface="Heiti SC Light" panose="02000000000000000000" pitchFamily="2" charset="-128"/>
                <a:ea typeface="Heiti SC Light" panose="02000000000000000000" pitchFamily="2" charset="-128"/>
              </a:rPr>
              <a:t>點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：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>
              <a:lnSpc>
                <a:spcPct val="135000"/>
              </a:lnSpc>
            </a:pP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	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作者的主要觀點是哪些？去抓出來，進行組織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lvl="1">
              <a:lnSpc>
                <a:spcPct val="135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作者說了很多話，去辨明他到底說了什麼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lvl="1">
              <a:lnSpc>
                <a:spcPct val="135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進行消化，用自己的理解和說法去表達，不是抄作者的講法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>
              <a:lnSpc>
                <a:spcPct val="135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兩項心得：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lvl="1">
              <a:lnSpc>
                <a:spcPct val="135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跟你的關係，你的反應，批判，同意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/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反對，啟發，回想經驗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…</a:t>
            </a:r>
          </a:p>
          <a:p>
            <a:pPr>
              <a:lnSpc>
                <a:spcPct val="135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一個值得討論的問題：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lvl="1">
              <a:lnSpc>
                <a:spcPct val="135000"/>
              </a:lnSpc>
            </a:pP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Why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？為什麼這個問題值得回答？你會如何回答？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82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>
            <a:normAutofit/>
          </a:bodyPr>
          <a:lstStyle/>
          <a:p>
            <a:r>
              <a:rPr lang="ja-JP" altLang="en-US" sz="9600">
                <a:latin typeface="Heiti SC Light" charset="-122"/>
                <a:ea typeface="Heiti SC Light" charset="-122"/>
                <a:cs typeface="Heiti SC Light" charset="-122"/>
              </a:rPr>
              <a:t>四次</a:t>
            </a:r>
            <a:r>
              <a:rPr lang="en-US" altLang="ja-JP" sz="9600" dirty="0">
                <a:latin typeface="Heiti SC Light" charset="-122"/>
                <a:ea typeface="Heiti SC Light" charset="-122"/>
                <a:cs typeface="Heiti SC Light" charset="-122"/>
              </a:rPr>
              <a:t> Design Crit</a:t>
            </a:r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，也就是設計作業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51268" y="2782888"/>
            <a:ext cx="19779932" cy="4030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6000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Crit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 = Critics, 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互評，互相給建設性（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?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）的批評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在第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5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9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13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18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週會有四次 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design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 </a:t>
            </a:r>
            <a:r>
              <a:rPr lang="en-US" altLang="zh-TW" sz="6000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crit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兩人一組，每次重新抽籤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399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>
            <a:normAutofit/>
          </a:bodyPr>
          <a:lstStyle/>
          <a:p>
            <a:r>
              <a:rPr lang="ja-JP" altLang="en-US" sz="9600">
                <a:latin typeface="Heiti SC Light" charset="-122"/>
                <a:ea typeface="Heiti SC Light" charset="-122"/>
                <a:cs typeface="Heiti SC Light" charset="-122"/>
              </a:rPr>
              <a:t>四次</a:t>
            </a:r>
            <a:r>
              <a:rPr lang="en-US" altLang="ja-JP" sz="9600" dirty="0">
                <a:latin typeface="Heiti SC Light" charset="-122"/>
                <a:ea typeface="Heiti SC Light" charset="-122"/>
                <a:cs typeface="Heiti SC Light" charset="-122"/>
              </a:rPr>
              <a:t> Design Crit</a:t>
            </a:r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，也就是設計作業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0788" y="2737168"/>
            <a:ext cx="22431692" cy="991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Week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 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5:		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功能器具設計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				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具有形體，能看能碰，有功能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Week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 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9:		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設計研究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				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收集資料，進行研究，找到洞見，形成設計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Week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 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13:	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無用設計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				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有電源，能互動，有意思，有話要說，絕對沒有用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Week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 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18:	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服務設計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/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社會設計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>
              <a:lnSpc>
                <a:spcPct val="120000"/>
              </a:lnSpc>
            </a:pP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				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一項服務，對應行為及需求，從抽象到具體</a:t>
            </a:r>
            <a:b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</a:b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				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一個社會主張，如何傳播，如何影響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748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39455"/>
              </p:ext>
            </p:extLst>
          </p:nvPr>
        </p:nvGraphicFramePr>
        <p:xfrm>
          <a:off x="16125508" y="3898584"/>
          <a:ext cx="7405052" cy="66613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05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613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分組</a:t>
                      </a:r>
                      <a:r>
                        <a:rPr lang="ja-JP" altLang="en-US" sz="6400" b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設計作業</a:t>
                      </a:r>
                      <a:endParaRPr lang="en-US" altLang="zh-TW" sz="6400" b="0" dirty="0">
                        <a:solidFill>
                          <a:schemeClr val="tx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pPr algn="ctr"/>
                      <a:r>
                        <a:rPr lang="zh-TW" altLang="en-US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r>
                        <a:rPr lang="en-US" altLang="zh-TW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30%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cxnSpLocks/>
          </p:cNvCxnSpPr>
          <p:nvPr/>
        </p:nvCxnSpPr>
        <p:spPr>
          <a:xfrm>
            <a:off x="11430000" y="3854293"/>
            <a:ext cx="0" cy="666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1220788" y="0"/>
            <a:ext cx="21032788" cy="2211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這門課會如何進行？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EECB94-C92C-F44F-B1C1-0140F26FB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23467"/>
              </p:ext>
            </p:extLst>
          </p:nvPr>
        </p:nvGraphicFramePr>
        <p:xfrm>
          <a:off x="1220788" y="3876438"/>
          <a:ext cx="7405052" cy="66613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05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6130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6400" b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預習</a:t>
                      </a:r>
                      <a:r>
                        <a:rPr lang="zh-TW" altLang="en-US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r>
                        <a:rPr lang="en-US" altLang="zh-TW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+</a:t>
                      </a:r>
                      <a:r>
                        <a:rPr lang="zh-TW" altLang="en-US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r>
                        <a:rPr lang="ja-JP" altLang="en-US" sz="6400" b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作業</a:t>
                      </a:r>
                      <a:endParaRPr lang="en-US" altLang="zh-TW" sz="6400" b="0" dirty="0">
                        <a:solidFill>
                          <a:schemeClr val="tx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pPr algn="ctr"/>
                      <a:r>
                        <a:rPr lang="en-US" altLang="zh-TW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40%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54F215A-5195-9D41-90A0-8193E98A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37122"/>
              </p:ext>
            </p:extLst>
          </p:nvPr>
        </p:nvGraphicFramePr>
        <p:xfrm>
          <a:off x="8673148" y="3876438"/>
          <a:ext cx="7405052" cy="66613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05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6130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6400" b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上課討論</a:t>
                      </a:r>
                      <a:r>
                        <a:rPr lang="zh-TW" altLang="en-US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br>
                        <a:rPr lang="en-US" altLang="zh-TW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</a:br>
                      <a:r>
                        <a:rPr lang="en-US" altLang="zh-TW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30%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5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/>
          <a:lstStyle/>
          <a:p>
            <a:r>
              <a:rPr lang="ja-JP" altLang="en-US" sz="96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成績</a:t>
            </a:r>
            <a:r>
              <a:rPr lang="en-US" altLang="zh-TW" sz="9600" baseline="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5F5251-B2C2-514B-B9A7-21D1B5D90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97072"/>
              </p:ext>
            </p:extLst>
          </p:nvPr>
        </p:nvGraphicFramePr>
        <p:xfrm>
          <a:off x="16125508" y="3898584"/>
          <a:ext cx="7405052" cy="66613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05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61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4</a:t>
                      </a:r>
                      <a:r>
                        <a:rPr lang="ja-JP" altLang="en-US" sz="6400" b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個</a:t>
                      </a:r>
                      <a:r>
                        <a:rPr lang="zh-TW" altLang="en-US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分組</a:t>
                      </a:r>
                      <a:r>
                        <a:rPr lang="ja-JP" altLang="en-US" sz="6400" b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設計作業</a:t>
                      </a:r>
                      <a:endParaRPr lang="en-US" altLang="zh-TW" sz="6400" b="0" dirty="0">
                        <a:solidFill>
                          <a:schemeClr val="tx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8 x 4 = 32</a:t>
                      </a:r>
                      <a:r>
                        <a:rPr lang="zh-TW" altLang="en-US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2521FE-B4DF-424F-9BDA-04972E080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3675"/>
              </p:ext>
            </p:extLst>
          </p:nvPr>
        </p:nvGraphicFramePr>
        <p:xfrm>
          <a:off x="1220788" y="3876438"/>
          <a:ext cx="7405052" cy="66613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05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61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12</a:t>
                      </a:r>
                      <a:r>
                        <a:rPr lang="ja-JP" altLang="en-US" sz="6400" b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個單元</a:t>
                      </a:r>
                      <a:r>
                        <a:rPr lang="zh-TW" altLang="en-US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r>
                        <a:rPr lang="en-US" altLang="zh-TW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</a:t>
                      </a:r>
                      <a:r>
                        <a:rPr lang="zh-TW" altLang="en-US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endParaRPr lang="en-US" altLang="zh-TW" sz="6400" b="0" dirty="0">
                        <a:solidFill>
                          <a:schemeClr val="tx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12</a:t>
                      </a:r>
                      <a:r>
                        <a:rPr lang="ja-JP" altLang="en-US" sz="6400" b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份</a:t>
                      </a:r>
                      <a:r>
                        <a:rPr lang="en-US" altLang="zh-TW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321</a:t>
                      </a:r>
                      <a:r>
                        <a:rPr lang="ja-JP" altLang="en-US" sz="6400" b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作業</a:t>
                      </a:r>
                      <a:endParaRPr lang="en-US" altLang="zh-TW" sz="6400" b="0" dirty="0">
                        <a:solidFill>
                          <a:schemeClr val="tx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4</a:t>
                      </a:r>
                      <a:r>
                        <a:rPr lang="zh-TW" altLang="en-US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r>
                        <a:rPr lang="en-US" altLang="zh-TW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x 12 = 48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9FC824-E486-2B43-9A17-A18C5AD63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96988"/>
              </p:ext>
            </p:extLst>
          </p:nvPr>
        </p:nvGraphicFramePr>
        <p:xfrm>
          <a:off x="8673148" y="3876438"/>
          <a:ext cx="7405052" cy="66613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05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61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6400" b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參與上課討論</a:t>
                      </a:r>
                      <a:endParaRPr lang="en-US" altLang="ja-JP" sz="6400" b="0" dirty="0">
                        <a:solidFill>
                          <a:schemeClr val="tx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當週主題</a:t>
                      </a:r>
                      <a:endParaRPr lang="en-US" altLang="ja-JP" sz="6400" b="0" dirty="0">
                        <a:solidFill>
                          <a:schemeClr val="tx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6400" b="0" dirty="0">
                          <a:solidFill>
                            <a:schemeClr val="tx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20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59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788" y="2782888"/>
            <a:ext cx="21759456" cy="1048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我說得少，你們說得多，上課要張開嘴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14000"/>
              </a:lnSpc>
            </a:pP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我的角色是引導討論，澄清觀念，挑戰你們的想法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14000"/>
              </a:lnSpc>
            </a:pP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所以：請務必在課前完成報告，上課才能討論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14000"/>
              </a:lnSpc>
            </a:pP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14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這不是門光讀書的課</a:t>
            </a:r>
            <a:br>
              <a:rPr lang="en-US" sz="6000" dirty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lang="en-US" sz="6000" dirty="0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lang="en-US" sz="6000" dirty="0" err="1">
                <a:latin typeface="Heiti SC Light" charset="-122"/>
                <a:ea typeface="Heiti SC Light" charset="-122"/>
                <a:cs typeface="Heiti SC Light" charset="-122"/>
              </a:rPr>
              <a:t>動手做和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驗證想法同樣重要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14000"/>
              </a:lnSpc>
            </a:pP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14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盡信書，不如無書；作者是可以被挑戰的</a:t>
            </a:r>
            <a:br>
              <a:rPr lang="en-US" sz="6000" dirty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lang="en-US" sz="6000" dirty="0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lang="en-US" sz="6000" dirty="0" err="1">
                <a:latin typeface="Heiti SC Light" charset="-122"/>
                <a:ea typeface="Heiti SC Light" charset="-122"/>
                <a:cs typeface="Heiti SC Light" charset="-122"/>
              </a:rPr>
              <a:t>藉著吸收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lang="en-US" sz="6000" dirty="0" err="1">
                <a:latin typeface="Heiti SC Light" charset="-122"/>
                <a:ea typeface="Heiti SC Light" charset="-122"/>
                <a:cs typeface="Heiti SC Light" charset="-122"/>
              </a:rPr>
              <a:t>理解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，挑戰，質疑，形成自己的觀點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14000"/>
              </a:lnSpc>
            </a:pP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	What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is your point of view?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/>
          <a:lstStyle/>
          <a:p>
            <a:r>
              <a:rPr lang="zh-TW" altLang="en-US" sz="9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這門課的期待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788" y="2782888"/>
            <a:ext cx="21759456" cy="5415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不點名；準時來上課，是對自己負責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沒有所謂請假這件事，只有能不能來，要不要來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生活中各種事項的優先順序，自己決定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一旦缺課（不管理由），需要更多的努力來彌補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/>
          <a:lstStyle/>
          <a:p>
            <a:r>
              <a:rPr lang="zh-TW" altLang="en-US" sz="9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約法第</a:t>
            </a:r>
            <a:r>
              <a:rPr lang="ja-JP" altLang="en-US" sz="96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一</a:t>
            </a:r>
            <a:r>
              <a:rPr lang="zh-TW" altLang="en-US" sz="9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788" y="2782888"/>
            <a:ext cx="21759456" cy="5415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來上課，要專心</a:t>
            </a:r>
            <a:br>
              <a:rPr lang="en-US" sz="6000" dirty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lang="en-US" sz="6000" dirty="0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lang="en-US" sz="6000" dirty="0" err="1">
                <a:latin typeface="Heiti SC Light" charset="-122"/>
                <a:ea typeface="Heiti SC Light" charset="-122"/>
                <a:cs typeface="Heiti SC Light" charset="-122"/>
              </a:rPr>
              <a:t>課前有準備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，討論時言之有物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上課時聽同學發言，參與討論，是一種尊重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如果上課時無法參與，不要來上課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/>
          <a:lstStyle/>
          <a:p>
            <a:r>
              <a:rPr lang="zh-TW" altLang="en-US" sz="9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約法第</a:t>
            </a:r>
            <a:r>
              <a:rPr lang="ja-JP" altLang="en-US" sz="96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二</a:t>
            </a:r>
            <a:r>
              <a:rPr lang="zh-TW" altLang="en-US" sz="9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788" y="2782888"/>
            <a:ext cx="21759456" cy="8185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用設計來學習如何思考周遭的世界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探討什麼是「設計」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設計是個繁雜，很難統整的領域，也是一項複雜的活動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設計逐漸由裝飾性，功能性，演變成策略性的角色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在數位內容的每一件事，脫離不了設計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（其實生活裡的每一件事都逃不掉！）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/>
          <a:lstStyle/>
          <a:p>
            <a:r>
              <a:rPr lang="ja-JP" altLang="en-US" sz="96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這堂課的主旨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9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788" y="2782888"/>
            <a:ext cx="21759456" cy="680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請準時交作業</a:t>
            </a:r>
            <a:br>
              <a:rPr lang="en-US" sz="6000" dirty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lang="en-US" sz="6000" dirty="0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321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作業是為了幫助你在</a:t>
            </a:r>
            <a:r>
              <a:rPr lang="en-US" sz="6000" dirty="0" err="1">
                <a:latin typeface="Heiti SC Light" charset="-122"/>
                <a:ea typeface="Heiti SC Light" charset="-122"/>
                <a:cs typeface="Heiti SC Light" charset="-122"/>
              </a:rPr>
              <a:t>課前熟悉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lang="en-US" sz="6000" dirty="0" err="1">
                <a:latin typeface="Heiti SC Light" charset="-122"/>
                <a:ea typeface="Heiti SC Light" charset="-122"/>
                <a:cs typeface="Heiti SC Light" charset="-122"/>
              </a:rPr>
              <a:t>思考內容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	Moodle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已經設定時間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一週內（上課時間為準）補交扣一分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超過一週，不再收件，沒有分數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/>
          <a:lstStyle/>
          <a:p>
            <a:r>
              <a:rPr lang="zh-TW" altLang="en-US" sz="9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約法第</a:t>
            </a:r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三</a:t>
            </a:r>
            <a:r>
              <a:rPr lang="zh-TW" altLang="en-US" sz="9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9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D05BACCF-8590-E147-A505-3F7C17D25A10}"/>
              </a:ext>
            </a:extLst>
          </p:cNvPr>
          <p:cNvSpPr txBox="1">
            <a:spLocks/>
          </p:cNvSpPr>
          <p:nvPr/>
        </p:nvSpPr>
        <p:spPr>
          <a:xfrm>
            <a:off x="1220788" y="6480974"/>
            <a:ext cx="21032788" cy="2211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>
                <a:latin typeface="Heiti SC Light" panose="02000000000000000000" pitchFamily="2" charset="-128"/>
                <a:ea typeface="Heiti SC Light" panose="02000000000000000000" pitchFamily="2" charset="-128"/>
              </a:rPr>
              <a:t>作業命名方式</a:t>
            </a:r>
            <a:r>
              <a:rPr lang="zh-TW" altLang="en-US" sz="8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：</a:t>
            </a:r>
            <a:endParaRPr lang="en-US" altLang="zh-TW" sz="8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algn="ctr"/>
            <a:endParaRPr lang="en-US" altLang="zh-TW" sz="8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algn="ctr"/>
            <a:r>
              <a:rPr lang="ja-JP" altLang="en-US" sz="8000">
                <a:latin typeface="Heiti SC Light" panose="02000000000000000000" pitchFamily="2" charset="-128"/>
                <a:ea typeface="Heiti SC Light" panose="02000000000000000000" pitchFamily="2" charset="-128"/>
              </a:rPr>
              <a:t>設計理論與方法</a:t>
            </a:r>
            <a:r>
              <a:rPr lang="en-US" altLang="ja-JP" sz="8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_W</a:t>
            </a:r>
            <a:r>
              <a:rPr lang="en-US" altLang="zh-TW" sz="8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#_</a:t>
            </a:r>
            <a:r>
              <a:rPr lang="ja-JP" altLang="en-US" sz="8000">
                <a:latin typeface="Heiti SC Light" panose="02000000000000000000" pitchFamily="2" charset="-128"/>
                <a:ea typeface="Heiti SC Light" panose="02000000000000000000" pitchFamily="2" charset="-128"/>
              </a:rPr>
              <a:t>名字</a:t>
            </a:r>
            <a:r>
              <a:rPr lang="en-US" altLang="ja-JP" sz="8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.pdf</a:t>
            </a:r>
            <a:endParaRPr lang="en-US" sz="8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algn="ctr"/>
            <a:endParaRPr lang="en-US" sz="96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00511B5A-C8F2-A04F-BA2C-43B4ACAB3479}"/>
              </a:ext>
            </a:extLst>
          </p:cNvPr>
          <p:cNvSpPr/>
          <p:nvPr/>
        </p:nvSpPr>
        <p:spPr>
          <a:xfrm>
            <a:off x="9780693" y="9720531"/>
            <a:ext cx="5875868" cy="2211388"/>
          </a:xfrm>
          <a:prstGeom prst="wedgeRoundRectCallout">
            <a:avLst>
              <a:gd name="adj1" fmla="val 17608"/>
              <a:gd name="adj2" fmla="val -101798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/>
              <a:t>代表阿拉伯數字</a:t>
            </a:r>
            <a:br>
              <a:rPr lang="en-US" altLang="ja-JP" sz="6000" dirty="0"/>
            </a:br>
            <a:r>
              <a:rPr lang="zh-TW" altLang="en-US" sz="6000" dirty="0">
                <a:latin typeface="Yu Gothic" panose="020B0400000000000000" pitchFamily="34" charset="-128"/>
                <a:ea typeface="Yu Gothic" panose="020B0400000000000000" pitchFamily="34" charset="-128"/>
              </a:rPr>
              <a:t>（不是</a:t>
            </a:r>
            <a:r>
              <a:rPr lang="en-US" altLang="zh-TW" sz="6000" dirty="0">
                <a:latin typeface="Yu Gothic" panose="020B0400000000000000" pitchFamily="34" charset="-128"/>
                <a:ea typeface="Yu Gothic" panose="020B0400000000000000" pitchFamily="34" charset="-128"/>
              </a:rPr>
              <a:t>#</a:t>
            </a:r>
            <a:r>
              <a:rPr lang="zh-TW" altLang="en-US" sz="6000" dirty="0">
                <a:latin typeface="Yu Gothic" panose="020B0400000000000000" pitchFamily="34" charset="-128"/>
                <a:ea typeface="Yu Gothic" panose="020B0400000000000000" pitchFamily="34" charset="-128"/>
              </a:rPr>
              <a:t>！）</a:t>
            </a:r>
            <a:endParaRPr lang="en-US" sz="6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5FE0D3A-48DC-DC4D-8446-155CFE2E4D15}"/>
              </a:ext>
            </a:extLst>
          </p:cNvPr>
          <p:cNvSpPr/>
          <p:nvPr/>
        </p:nvSpPr>
        <p:spPr>
          <a:xfrm>
            <a:off x="17669472" y="5154296"/>
            <a:ext cx="5821680" cy="1798320"/>
          </a:xfrm>
          <a:prstGeom prst="wedgeRoundRectCallout">
            <a:avLst>
              <a:gd name="adj1" fmla="val -41738"/>
              <a:gd name="adj2" fmla="val 7612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/>
              <a:t>請用</a:t>
            </a:r>
            <a:r>
              <a:rPr lang="en-US" altLang="ja-JP" sz="6000" dirty="0"/>
              <a:t>PDF</a:t>
            </a:r>
            <a:r>
              <a:rPr lang="zh-TW" altLang="en-US" sz="6000" dirty="0"/>
              <a:t>檔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46159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D05BACCF-8590-E147-A505-3F7C17D25A10}"/>
              </a:ext>
            </a:extLst>
          </p:cNvPr>
          <p:cNvSpPr txBox="1">
            <a:spLocks/>
          </p:cNvSpPr>
          <p:nvPr/>
        </p:nvSpPr>
        <p:spPr>
          <a:xfrm>
            <a:off x="1676400" y="3368040"/>
            <a:ext cx="21032788" cy="2211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>
                <a:latin typeface="Heiti SC Light" panose="02000000000000000000" pitchFamily="2" charset="-128"/>
                <a:ea typeface="Heiti SC Light" panose="02000000000000000000" pitchFamily="2" charset="-128"/>
                <a:cs typeface="Heiti SC Light" charset="-122"/>
              </a:rPr>
              <a:t>請加入</a:t>
            </a:r>
            <a:r>
              <a:rPr lang="en-US" altLang="ja-JP" sz="8000" dirty="0">
                <a:latin typeface="Heiti SC Light" panose="02000000000000000000" pitchFamily="2" charset="-128"/>
                <a:ea typeface="Heiti SC Light" panose="02000000000000000000" pitchFamily="2" charset="-128"/>
                <a:cs typeface="Heiti SC Light" charset="-122"/>
              </a:rPr>
              <a:t>FB</a:t>
            </a:r>
            <a:r>
              <a:rPr lang="ja-JP" altLang="en-US" sz="8000">
                <a:latin typeface="Heiti SC Light" panose="02000000000000000000" pitchFamily="2" charset="-128"/>
                <a:ea typeface="Heiti SC Light" panose="02000000000000000000" pitchFamily="2" charset="-128"/>
                <a:cs typeface="Heiti SC Light" charset="-122"/>
              </a:rPr>
              <a:t>社團</a:t>
            </a:r>
            <a:r>
              <a:rPr lang="zh-TW" altLang="en-US" sz="8000" dirty="0">
                <a:latin typeface="Heiti SC Light" panose="02000000000000000000" pitchFamily="2" charset="-128"/>
                <a:ea typeface="Heiti SC Light" panose="02000000000000000000" pitchFamily="2" charset="-128"/>
                <a:cs typeface="Heiti SC Light" charset="-122"/>
              </a:rPr>
              <a:t>：</a:t>
            </a:r>
            <a:r>
              <a:rPr lang="zh-TW" altLang="en-US" sz="8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「</a:t>
            </a:r>
            <a:r>
              <a:rPr lang="en-US" sz="8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</a:t>
            </a:r>
            <a:r>
              <a:rPr lang="en-US" altLang="zh-TW" sz="8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11</a:t>
            </a:r>
            <a:r>
              <a:rPr lang="en-US" sz="8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</a:t>
            </a:r>
            <a:r>
              <a:rPr lang="zh-TW" altLang="en-US" sz="8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 </a:t>
            </a:r>
            <a:r>
              <a:rPr lang="en-US" sz="8000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設計理論與方法</a:t>
            </a:r>
            <a:r>
              <a:rPr lang="zh-TW" altLang="en-US" sz="8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」</a:t>
            </a:r>
            <a:endParaRPr lang="en-US" altLang="zh-TW" sz="8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algn="ctr"/>
            <a:endParaRPr lang="en-US" altLang="zh-TW" sz="8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algn="ctr"/>
            <a:r>
              <a:rPr 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https://</a:t>
            </a:r>
            <a:r>
              <a:rPr lang="en-US" sz="6000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www.facebook.com</a:t>
            </a:r>
            <a:r>
              <a:rPr 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/groups/designtheory1111</a:t>
            </a:r>
          </a:p>
          <a:p>
            <a:pPr algn="ctr"/>
            <a:endParaRPr lang="en-US" sz="8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algn="ctr"/>
            <a:endParaRPr lang="en-US" sz="96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52861-6F9B-33B0-921B-475963380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0" y="4969828"/>
            <a:ext cx="8961120" cy="89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1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577180" y="4374532"/>
            <a:ext cx="19526530" cy="1558046"/>
          </a:xfrm>
        </p:spPr>
        <p:txBody>
          <a:bodyPr/>
          <a:lstStyle/>
          <a:p>
            <a:pPr algn="ctr"/>
            <a:r>
              <a:rPr lang="zh-TW" altLang="en-US" b="0" dirty="0">
                <a:solidFill>
                  <a:schemeClr val="tx1"/>
                </a:solidFill>
                <a:latin typeface="Heiti TC Light"/>
                <a:ea typeface="Heiti TC Light"/>
                <a:cs typeface="Heiti TC Light"/>
              </a:rPr>
              <a:t>下課前的問題？</a:t>
            </a:r>
            <a:endParaRPr lang="en-US" altLang="zh-TW" b="0" dirty="0">
              <a:solidFill>
                <a:schemeClr val="tx1"/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endParaRPr lang="en-US" altLang="zh-TW" b="0" dirty="0">
              <a:solidFill>
                <a:schemeClr val="tx1"/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r>
              <a:rPr lang="zh-TW" altLang="en-US" sz="8800" b="0" dirty="0">
                <a:solidFill>
                  <a:schemeClr val="tx1"/>
                </a:solidFill>
                <a:latin typeface="Heiti TC Light"/>
                <a:ea typeface="Heiti TC Light"/>
                <a:cs typeface="Heiti TC Light"/>
              </a:rPr>
              <a:t>以上是「設計理論與方法」第一堂課</a:t>
            </a:r>
            <a:endParaRPr lang="en-US" altLang="zh-TW" sz="8800" b="0" dirty="0">
              <a:solidFill>
                <a:schemeClr val="tx1"/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endParaRPr lang="en-US" altLang="zh-TW" sz="8800" b="0" dirty="0">
              <a:solidFill>
                <a:schemeClr val="tx1"/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r>
              <a:rPr lang="zh-TW" altLang="en-US" sz="8800" b="0" dirty="0">
                <a:solidFill>
                  <a:schemeClr val="tx1"/>
                </a:solidFill>
                <a:latin typeface="Heiti TC Light"/>
                <a:ea typeface="Heiti TC Light"/>
                <a:cs typeface="Heiti TC Light"/>
              </a:rPr>
              <a:t>以下是碩一導師的建議</a:t>
            </a:r>
            <a:endParaRPr lang="en-US" altLang="zh-TW" sz="8800" b="0" dirty="0">
              <a:solidFill>
                <a:schemeClr val="tx1"/>
              </a:solidFill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000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788" y="2782888"/>
            <a:ext cx="22976945" cy="680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數位是個非常有溫度的地方，但它不是個「大家庭」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「家庭」這個概念埋伏著許多權力陷阱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各位都是未來的專業者或創業者；</a:t>
            </a:r>
            <a:b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專業團隊可不是什麼「大家庭」，是合作的夥伴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在數位收穫的是啟發，能力，經驗，朋友，戰友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>
            <a:normAutofit/>
          </a:bodyPr>
          <a:lstStyle/>
          <a:p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來到數位碩士班的心理準備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788" y="2782888"/>
            <a:ext cx="22976945" cy="8185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別等著「這位老師要教我什麼？」</a:t>
            </a:r>
            <a:b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要想著「我能從他身上得到什麼？」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知識？啟發？經驗？人脈？生活費？放牛吃草的自由？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沒有十全十美的指導，也沒有一無是處的老師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要思考「我對老師而言是</a:t>
            </a: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…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？這樣我能接受嗎？」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參考學長學姐的經驗，最後還是要自己決定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>
            <a:normAutofit/>
          </a:bodyPr>
          <a:lstStyle/>
          <a:p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來到數位碩士班的心理準備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6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789" y="2782888"/>
            <a:ext cx="21456332" cy="8185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數位有很多自由</a:t>
            </a: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–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 自由是種責任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說實在的，功課並不重</a:t>
            </a:r>
            <a:r>
              <a:rPr lang="zh-TW" altLang="en-US" sz="4800" dirty="0">
                <a:latin typeface="Heiti SC Light" charset="-122"/>
                <a:ea typeface="Heiti SC Light" charset="-122"/>
                <a:cs typeface="Heiti SC Light" charset="-122"/>
              </a:rPr>
              <a:t>（我可以看到許多人在翻白眼</a:t>
            </a:r>
            <a:r>
              <a:rPr lang="en-US" altLang="zh-TW" sz="4800" dirty="0">
                <a:latin typeface="Heiti SC Light" charset="-122"/>
                <a:ea typeface="Heiti SC Light" charset="-122"/>
                <a:cs typeface="Heiti SC Light" charset="-122"/>
              </a:rPr>
              <a:t>… )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投入多少，就收穫多少：到外系修課，做計畫，擔任助理，當專業組織的義工，參加比賽，到業界實習，獨立接案 </a:t>
            </a: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…</a:t>
            </a:r>
            <a:b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如果沒人會催你，你的確可以輕鬆唸完碩士</a:t>
            </a:r>
            <a:r>
              <a:rPr lang="zh-TW" altLang="en-US" sz="4800" dirty="0">
                <a:latin typeface="Heiti SC Light" charset="-122"/>
                <a:ea typeface="Heiti SC Light" charset="-122"/>
                <a:cs typeface="Heiti SC Light" charset="-122"/>
              </a:rPr>
              <a:t>（又看到白眼</a:t>
            </a:r>
            <a:r>
              <a:rPr lang="en-US" altLang="zh-TW" sz="4800" dirty="0">
                <a:latin typeface="Heiti SC Light" charset="-122"/>
                <a:ea typeface="Heiti SC Light" charset="-122"/>
                <a:cs typeface="Heiti SC Light" charset="-122"/>
              </a:rPr>
              <a:t>… )</a:t>
            </a:r>
            <a:b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但是你帶走的也就不會太多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>
            <a:normAutofit/>
          </a:bodyPr>
          <a:lstStyle/>
          <a:p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來到數位碩班的心理準備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8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788" y="2782888"/>
            <a:ext cx="22976945" cy="680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要主動，不受限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在數位內容有許多機會要你去發掘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但是老師不會來找你，你要去找老師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參加</a:t>
            </a: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 Facebook 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「</a:t>
            </a:r>
            <a:r>
              <a:rPr lang="en-US" altLang="zh-TW" sz="6000" dirty="0" err="1">
                <a:latin typeface="Heiti SC Light" charset="-122"/>
                <a:ea typeface="Heiti SC Light" charset="-122"/>
                <a:cs typeface="Heiti SC Light" charset="-122"/>
              </a:rPr>
              <a:t>nccu_dct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」社團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傳播學院，資訊學院，整個政大都是你的資源！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>
            <a:normAutofit/>
          </a:bodyPr>
          <a:lstStyle/>
          <a:p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來到數位碩班的心理準備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0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788" y="2782888"/>
            <a:ext cx="21759456" cy="8185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相對於其他知識領域，設計的理論性的確相對薄弱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設計能力的養成，設計概念的成型，脫離不了實作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Thinking through making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；用手思考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大量的指定閱讀：各種和設計相關的主題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目的：訓練快速吸收知識的能力</a:t>
            </a:r>
            <a:b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		</a:t>
            </a: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 形成你自己的觀點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/>
          <a:lstStyle/>
          <a:p>
            <a:r>
              <a:rPr lang="ja-JP" altLang="en-US" sz="96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設計有理論</a:t>
            </a:r>
            <a:r>
              <a:rPr lang="zh-TW" altLang="en-US" sz="9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6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788" y="2782888"/>
            <a:ext cx="21759456" cy="149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2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endParaRPr lang="en-US" altLang="zh-TW" sz="72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46188" y="686"/>
            <a:ext cx="21032788" cy="2097088"/>
          </a:xfrm>
        </p:spPr>
        <p:txBody>
          <a:bodyPr anchor="b">
            <a:normAutofit/>
          </a:bodyPr>
          <a:lstStyle/>
          <a:p>
            <a:r>
              <a:rPr lang="en-US" sz="9600" dirty="0" err="1">
                <a:latin typeface="Heiti SC Light" charset="-122"/>
                <a:ea typeface="Heiti SC Light" charset="-122"/>
              </a:rPr>
              <a:t>陳宜秀</a:t>
            </a:r>
            <a:r>
              <a:rPr lang="zh-TW" altLang="en-US" sz="4800" dirty="0">
                <a:latin typeface="Heiti SC Light" charset="-122"/>
                <a:ea typeface="Heiti SC Light" charset="-122"/>
              </a:rPr>
              <a:t>（已婚直男，年齡不詳）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6188" y="2782888"/>
            <a:ext cx="23164800" cy="9868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政治大學心理系，哥倫比亞大學（唸了很久的）社會心理學博士</a:t>
            </a:r>
            <a:endParaRPr lang="en-US" altLang="zh-TW" sz="5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AT&amp;T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Bell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Lab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Avaya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Lab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Verizon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Wireless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HTC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 西雅圖設計中心</a:t>
            </a:r>
            <a:endParaRPr lang="en-US" altLang="zh-TW" sz="5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收藏品：</a:t>
            </a:r>
            <a:r>
              <a:rPr lang="en-US" altLang="zh-TW" sz="5400" dirty="0" err="1">
                <a:latin typeface="Heiti SC Light" charset="-122"/>
                <a:ea typeface="Heiti SC Light" charset="-122"/>
                <a:cs typeface="Heiti SC Light" charset="-122"/>
              </a:rPr>
              <a:t>iF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 設計獎，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IDEA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 設計研究獎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, 30+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項美國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/1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項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EU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專利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2014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 翻譯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Don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Norman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的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《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設計的心理學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》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第二版</a:t>
            </a:r>
            <a:endParaRPr lang="en-US" altLang="zh-TW" sz="5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2016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 在政大傳院兼任，開設「設計思考」通識課程</a:t>
            </a:r>
            <a:endParaRPr lang="en-US" altLang="zh-TW" sz="5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2017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 離開工業界，回到母校教書</a:t>
            </a:r>
            <a:endParaRPr lang="en-US" altLang="zh-TW" sz="5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2018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 台灣人工智慧學校 經理人班第二期</a:t>
            </a:r>
            <a:endParaRPr lang="en-US" altLang="zh-TW" sz="5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迄今，指導政大同學拿到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15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座（大大小小的）</a:t>
            </a:r>
            <a:r>
              <a:rPr lang="en-US" altLang="zh-TW" sz="5400" dirty="0">
                <a:latin typeface="Heiti SC Light" charset="-122"/>
                <a:ea typeface="Heiti SC Light" charset="-122"/>
                <a:cs typeface="Heiti SC Light" charset="-122"/>
              </a:rPr>
              <a:t>UX</a:t>
            </a:r>
            <a:r>
              <a:rPr lang="zh-TW" altLang="en-US" sz="5400" dirty="0">
                <a:latin typeface="Heiti SC Light" charset="-122"/>
                <a:ea typeface="Heiti SC Light" charset="-122"/>
                <a:cs typeface="Heiti SC Light" charset="-122"/>
              </a:rPr>
              <a:t>設計獎</a:t>
            </a:r>
            <a:endParaRPr lang="en-US" altLang="zh-TW" sz="5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D460D-D5DD-9D1D-6682-C95DE91AC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8424" y="11625263"/>
            <a:ext cx="79669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08848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8486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6976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462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3951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2437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0924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9413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7902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A1231D-B71C-D143-A020-1C011773A7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788" y="2782888"/>
            <a:ext cx="21759456" cy="149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2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endParaRPr lang="en-US" altLang="zh-TW" sz="72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46188" y="118532"/>
            <a:ext cx="21032788" cy="2097088"/>
          </a:xfrm>
        </p:spPr>
        <p:txBody>
          <a:bodyPr anchor="b"/>
          <a:lstStyle/>
          <a:p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陳</a:t>
            </a:r>
            <a:r>
              <a:rPr lang="zh-TW" altLang="en-US" sz="9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宜秀的一生</a:t>
            </a:r>
            <a:r>
              <a:rPr lang="zh-TW" altLang="en-US" dirty="0">
                <a:latin typeface="Heiti SC Light" charset="-122"/>
                <a:ea typeface="Heiti SC Light" charset="-122"/>
                <a:cs typeface="Heiti SC Light" charset="-122"/>
              </a:rPr>
              <a:t>（到目前為止）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F0F99-1D6F-A502-22BF-1247830E8471}"/>
              </a:ext>
            </a:extLst>
          </p:cNvPr>
          <p:cNvSpPr txBox="1"/>
          <p:nvPr/>
        </p:nvSpPr>
        <p:spPr>
          <a:xfrm>
            <a:off x="1246188" y="3191562"/>
            <a:ext cx="20378823" cy="5415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tabLst>
                <a:tab pos="1247775" algn="l"/>
              </a:tabLst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  <a:cs typeface="Arial" panose="020B0604020202020204" pitchFamily="34" charset="0"/>
              </a:rPr>
              <a:t>階段一：被研究所耽誤的設計師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tabLst>
                <a:tab pos="1247775" algn="l"/>
              </a:tabLst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  <a:cs typeface="Arial" panose="020B0604020202020204" pitchFamily="34" charset="0"/>
              </a:rPr>
              <a:t>階段二：被心理學耽誤的工程師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tabLst>
                <a:tab pos="1247775" algn="l"/>
              </a:tabLst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  <a:cs typeface="Arial" panose="020B0604020202020204" pitchFamily="34" charset="0"/>
              </a:rPr>
              <a:t>階段三：被業界耽誤的大學教授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tabLst>
                <a:tab pos="1247775" algn="l"/>
              </a:tabLst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  <a:cs typeface="Arial" panose="020B0604020202020204" pitchFamily="34" charset="0"/>
              </a:rPr>
              <a:t>？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C9086A-355F-BFDE-326D-D3BF2AD1B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8424" y="11625263"/>
            <a:ext cx="79669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08848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8486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6976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462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3951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2437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0924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9413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7902" algn="l" defTabSz="1088486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A1231D-B71C-D143-A020-1C011773A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9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788" y="2782888"/>
            <a:ext cx="21759456" cy="149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2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endParaRPr lang="en-US" altLang="zh-TW" sz="72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/>
          <a:lstStyle/>
          <a:p>
            <a:r>
              <a:rPr lang="zh-TW" altLang="en-US" sz="9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我做過的事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518160" y="2782888"/>
            <a:ext cx="12801600" cy="1033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market research</a:t>
            </a:r>
          </a:p>
          <a:p>
            <a:pPr algn="r">
              <a:lnSpc>
                <a:spcPct val="125000"/>
              </a:lnSpc>
            </a:pPr>
            <a:r>
              <a:rPr 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system engineering</a:t>
            </a:r>
          </a:p>
          <a:p>
            <a:pPr algn="r">
              <a:lnSpc>
                <a:spcPct val="125000"/>
              </a:lnSpc>
            </a:pPr>
            <a:r>
              <a:rPr 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usability</a:t>
            </a:r>
          </a:p>
          <a:p>
            <a:pPr algn="r">
              <a:lnSpc>
                <a:spcPct val="125000"/>
              </a:lnSpc>
            </a:pPr>
            <a:r>
              <a:rPr 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user experience (UX) design</a:t>
            </a:r>
          </a:p>
          <a:p>
            <a:pPr algn="r">
              <a:lnSpc>
                <a:spcPct val="125000"/>
              </a:lnSpc>
            </a:pPr>
            <a:r>
              <a:rPr 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UX leadership</a:t>
            </a:r>
          </a:p>
          <a:p>
            <a:pPr algn="r">
              <a:lnSpc>
                <a:spcPct val="125000"/>
              </a:lnSpc>
            </a:pPr>
            <a:r>
              <a:rPr 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product management </a:t>
            </a:r>
          </a:p>
          <a:p>
            <a:pPr algn="r">
              <a:lnSpc>
                <a:spcPct val="125000"/>
              </a:lnSpc>
            </a:pPr>
            <a:r>
              <a:rPr 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user research</a:t>
            </a:r>
          </a:p>
          <a:p>
            <a:pPr algn="r">
              <a:lnSpc>
                <a:spcPct val="125000"/>
              </a:lnSpc>
            </a:pPr>
            <a:r>
              <a:rPr 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patents</a:t>
            </a:r>
          </a:p>
          <a:p>
            <a:pPr algn="r">
              <a:lnSpc>
                <a:spcPct val="125000"/>
              </a:lnSpc>
            </a:pPr>
            <a:r>
              <a:rPr 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translation</a:t>
            </a:r>
          </a:p>
          <a:p>
            <a:pPr algn="r">
              <a:lnSpc>
                <a:spcPct val="125000"/>
              </a:lnSpc>
            </a:pPr>
            <a:r>
              <a:rPr 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teaching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94628" y="2782888"/>
            <a:ext cx="12192000" cy="103364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市場調查研究</a:t>
            </a:r>
            <a:endParaRPr lang="en-US" sz="5400" dirty="0">
              <a:solidFill>
                <a:srgbClr val="000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25000"/>
              </a:lnSpc>
            </a:pPr>
            <a:r>
              <a:rPr lang="zh-TW" alt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系統工程</a:t>
            </a:r>
            <a:endParaRPr lang="en-US" sz="5400" dirty="0">
              <a:solidFill>
                <a:srgbClr val="000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25000"/>
              </a:lnSpc>
            </a:pPr>
            <a:r>
              <a:rPr lang="zh-TW" alt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易用性</a:t>
            </a:r>
            <a:endParaRPr lang="en-US" sz="5400" dirty="0">
              <a:solidFill>
                <a:srgbClr val="000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25000"/>
              </a:lnSpc>
            </a:pPr>
            <a:r>
              <a:rPr lang="zh-TW" alt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使用者經驗設計</a:t>
            </a:r>
            <a:endParaRPr lang="en-US" sz="5400" dirty="0">
              <a:solidFill>
                <a:srgbClr val="000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25000"/>
              </a:lnSpc>
            </a:pPr>
            <a:r>
              <a:rPr lang="zh-TW" alt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使用者經驗的組織領導</a:t>
            </a:r>
            <a:endParaRPr lang="en-US" sz="5400" dirty="0">
              <a:solidFill>
                <a:srgbClr val="000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25000"/>
              </a:lnSpc>
            </a:pPr>
            <a:r>
              <a:rPr lang="zh-TW" alt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產品管理</a:t>
            </a:r>
            <a:r>
              <a:rPr 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 </a:t>
            </a:r>
          </a:p>
          <a:p>
            <a:pPr>
              <a:lnSpc>
                <a:spcPct val="125000"/>
              </a:lnSpc>
            </a:pPr>
            <a:r>
              <a:rPr lang="zh-TW" alt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使用者研究</a:t>
            </a:r>
            <a:endParaRPr lang="en-US" altLang="zh-TW" sz="5400" dirty="0">
              <a:solidFill>
                <a:srgbClr val="000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25000"/>
              </a:lnSpc>
            </a:pPr>
            <a:r>
              <a:rPr lang="zh-TW" alt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專利</a:t>
            </a:r>
            <a:endParaRPr lang="en-US" altLang="zh-TW" sz="5400" dirty="0">
              <a:solidFill>
                <a:srgbClr val="000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25000"/>
              </a:lnSpc>
            </a:pPr>
            <a:r>
              <a:rPr lang="zh-TW" alt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翻譯</a:t>
            </a:r>
            <a:endParaRPr lang="en-US" altLang="zh-TW" sz="5400" dirty="0">
              <a:solidFill>
                <a:srgbClr val="000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25000"/>
              </a:lnSpc>
            </a:pPr>
            <a:r>
              <a:rPr lang="zh-TW" altLang="en-US" sz="5400" dirty="0">
                <a:solidFill>
                  <a:srgbClr val="000000"/>
                </a:solidFill>
                <a:latin typeface="Heiti SC Light" charset="-122"/>
                <a:ea typeface="Heiti SC Light" charset="-122"/>
                <a:cs typeface="Heiti SC Light" charset="-122"/>
              </a:rPr>
              <a:t>教學</a:t>
            </a:r>
            <a:endParaRPr lang="en-US" sz="5400" dirty="0">
              <a:solidFill>
                <a:srgbClr val="000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55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788" y="2782888"/>
            <a:ext cx="21759456" cy="149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2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endParaRPr lang="en-US" altLang="zh-TW" sz="72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/>
          <a:lstStyle/>
          <a:p>
            <a:r>
              <a:rPr lang="zh-TW" altLang="en-US" sz="9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我的非專業履歷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0787" y="2782888"/>
            <a:ext cx="23044679" cy="9293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內向低調，不愛拍照（尤其怕大合照），不喜歡拋頭露面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4800" dirty="0">
                <a:latin typeface="Heiti SC Light" charset="-122"/>
                <a:ea typeface="Heiti SC Light" charset="-122"/>
                <a:cs typeface="Heiti SC Light" charset="-122"/>
              </a:rPr>
              <a:t>（騙人！明明常常出去演講）（其實我封麥很久了，只有特殊理由才會受邀）</a:t>
            </a:r>
            <a:endParaRPr lang="en-US" altLang="zh-TW" sz="48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喜歡討論問題（可是最後都在聊天</a:t>
            </a:r>
            <a:r>
              <a:rPr lang="en-US" altLang="zh-TW" sz="6000" dirty="0">
                <a:latin typeface="Heiti SC Light" charset="-122"/>
                <a:ea typeface="Heiti SC Light" charset="-122"/>
                <a:cs typeface="Heiti SC Light" charset="-122"/>
              </a:rPr>
              <a:t>…)</a:t>
            </a:r>
          </a:p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堅決擁護，並努力實踐老師也可以說「我不知道」的權力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對狗過敏，但是願意養狗；對貓也過敏，老死不相往來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宗教信仰：請見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charset="-122"/>
                <a:ea typeface="Heiti SC Light" charset="-122"/>
                <a:cs typeface="Heiti SC Light" charset="-122"/>
              </a:rPr>
              <a:t>嗜好很多，人生太短，時間太少，世界太吵</a:t>
            </a:r>
            <a:endParaRPr lang="en-US" altLang="zh-TW" sz="6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B7F17-AE2E-734B-8AF0-B5B639F06D22}"/>
              </a:ext>
            </a:extLst>
          </p:cNvPr>
          <p:cNvSpPr/>
          <p:nvPr/>
        </p:nvSpPr>
        <p:spPr>
          <a:xfrm>
            <a:off x="12496799" y="10192457"/>
            <a:ext cx="1219200" cy="742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841C2E-8EEB-8F45-AA7C-EA41773B88E3}"/>
              </a:ext>
            </a:extLst>
          </p:cNvPr>
          <p:cNvCxnSpPr>
            <a:cxnSpLocks/>
          </p:cNvCxnSpPr>
          <p:nvPr/>
        </p:nvCxnSpPr>
        <p:spPr>
          <a:xfrm>
            <a:off x="15135321" y="9311930"/>
            <a:ext cx="4439612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6C105C1-A82D-A24D-B1B0-DD8B03A48B5A}"/>
              </a:ext>
            </a:extLst>
          </p:cNvPr>
          <p:cNvCxnSpPr>
            <a:cxnSpLocks/>
          </p:cNvCxnSpPr>
          <p:nvPr/>
        </p:nvCxnSpPr>
        <p:spPr>
          <a:xfrm flipV="1">
            <a:off x="6808739" y="9473566"/>
            <a:ext cx="10546388" cy="742243"/>
          </a:xfrm>
          <a:prstGeom prst="bentConnector3">
            <a:avLst>
              <a:gd name="adj1" fmla="val 99934"/>
            </a:avLst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389427-7492-644A-B72B-499888C15248}"/>
              </a:ext>
            </a:extLst>
          </p:cNvPr>
          <p:cNvSpPr/>
          <p:nvPr/>
        </p:nvSpPr>
        <p:spPr>
          <a:xfrm>
            <a:off x="15677308" y="6277029"/>
            <a:ext cx="5432570" cy="3132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>
            <a:normAutofit/>
          </a:bodyPr>
          <a:lstStyle/>
          <a:p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本學期</a:t>
            </a:r>
            <a:r>
              <a:rPr lang="en-US" altLang="zh-TW" sz="9600" dirty="0">
                <a:latin typeface="Heiti SC Light" charset="-122"/>
                <a:ea typeface="Heiti SC Light" charset="-122"/>
                <a:cs typeface="Heiti SC Light" charset="-122"/>
              </a:rPr>
              <a:t>12</a:t>
            </a:r>
            <a:r>
              <a:rPr lang="ja-JP" altLang="en-US" sz="9600">
                <a:latin typeface="Heiti SC Light" charset="-122"/>
                <a:ea typeface="Heiti SC Light" charset="-122"/>
                <a:cs typeface="Heiti SC Light" charset="-122"/>
              </a:rPr>
              <a:t>個教學單元</a:t>
            </a:r>
            <a:r>
              <a:rPr lang="zh-TW" altLang="en-US" sz="4800" dirty="0">
                <a:latin typeface="Heiti SC Light" charset="-122"/>
                <a:ea typeface="Heiti SC Light" charset="-122"/>
                <a:cs typeface="Heiti SC Light" charset="-122"/>
              </a:rPr>
              <a:t>（請參考課綱）</a:t>
            </a:r>
            <a:endParaRPr lang="en-US" sz="4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8882C0-6960-C245-8091-E6F7D2C8ABA4}"/>
              </a:ext>
            </a:extLst>
          </p:cNvPr>
          <p:cNvSpPr/>
          <p:nvPr/>
        </p:nvSpPr>
        <p:spPr>
          <a:xfrm>
            <a:off x="1220789" y="3492254"/>
            <a:ext cx="4843288" cy="698595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E37078-FFC4-8640-8E76-0B4900C77ACD}"/>
              </a:ext>
            </a:extLst>
          </p:cNvPr>
          <p:cNvSpPr/>
          <p:nvPr/>
        </p:nvSpPr>
        <p:spPr>
          <a:xfrm>
            <a:off x="7004359" y="3492254"/>
            <a:ext cx="4843288" cy="698595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B127FE4-9C3E-144B-A5A5-08D44F3731FC}"/>
              </a:ext>
            </a:extLst>
          </p:cNvPr>
          <p:cNvSpPr/>
          <p:nvPr/>
        </p:nvSpPr>
        <p:spPr>
          <a:xfrm>
            <a:off x="12787929" y="3492254"/>
            <a:ext cx="4843288" cy="698595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" name="Rectangle 2"/>
          <p:cNvSpPr/>
          <p:nvPr/>
        </p:nvSpPr>
        <p:spPr>
          <a:xfrm>
            <a:off x="1220788" y="3739442"/>
            <a:ext cx="4570412" cy="48830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82600" indent="-482600">
              <a:lnSpc>
                <a:spcPct val="150000"/>
              </a:lnSpc>
            </a:pPr>
            <a:r>
              <a:rPr lang="zh-TW" altLang="en-US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什麼是設計？</a:t>
            </a:r>
            <a:endParaRPr lang="en-US" sz="54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marL="482600" indent="-482600">
              <a:lnSpc>
                <a:spcPct val="150000"/>
              </a:lnSpc>
            </a:pPr>
            <a:r>
              <a:rPr lang="zh-TW" altLang="en-US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人造物</a:t>
            </a:r>
            <a:endParaRPr lang="en-US" sz="54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marL="482600" indent="-482600">
              <a:lnSpc>
                <a:spcPct val="150000"/>
              </a:lnSpc>
            </a:pPr>
            <a:r>
              <a:rPr lang="en-US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Affordance</a:t>
            </a:r>
            <a:r>
              <a:rPr lang="en-US" altLang="zh-TW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/</a:t>
            </a:r>
            <a:br>
              <a:rPr lang="en-US" altLang="zh-TW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</a:br>
            <a:r>
              <a:rPr lang="en-US" altLang="zh-TW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Experience</a:t>
            </a:r>
            <a:endParaRPr lang="en-US" sz="54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3027F4D-8029-4744-B9CA-1325F43F84CA}"/>
              </a:ext>
            </a:extLst>
          </p:cNvPr>
          <p:cNvSpPr/>
          <p:nvPr/>
        </p:nvSpPr>
        <p:spPr>
          <a:xfrm>
            <a:off x="18571500" y="3492254"/>
            <a:ext cx="4843288" cy="698595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8D9E2-5B6C-5C43-927A-BBBEBCF6E395}"/>
              </a:ext>
            </a:extLst>
          </p:cNvPr>
          <p:cNvSpPr/>
          <p:nvPr/>
        </p:nvSpPr>
        <p:spPr>
          <a:xfrm>
            <a:off x="7198495" y="3739442"/>
            <a:ext cx="4844732" cy="48830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22275" indent="-422275">
              <a:lnSpc>
                <a:spcPct val="150000"/>
              </a:lnSpc>
            </a:pPr>
            <a:r>
              <a:rPr lang="zh-TW" altLang="en-US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設計歷程</a:t>
            </a:r>
            <a:endParaRPr lang="en-US" altLang="zh-TW" sz="54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marL="422275" indent="-422275">
              <a:lnSpc>
                <a:spcPct val="150000"/>
              </a:lnSpc>
            </a:pPr>
            <a:r>
              <a:rPr lang="zh-TW" altLang="en-US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設計研究法</a:t>
            </a:r>
            <a:endParaRPr lang="en-US" sz="54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marL="422275" indent="-422275">
              <a:lnSpc>
                <a:spcPct val="150000"/>
              </a:lnSpc>
            </a:pPr>
            <a:r>
              <a:rPr lang="zh-TW" altLang="en-US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活動理論，</a:t>
            </a:r>
            <a:br>
              <a:rPr lang="en-US" altLang="zh-TW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</a:br>
            <a:r>
              <a:rPr lang="zh-TW" altLang="en-US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洞見和綜合</a:t>
            </a:r>
            <a:endParaRPr lang="en-US" sz="54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6BF92E-4848-C54A-AD1E-AE6EB05DB68B}"/>
              </a:ext>
            </a:extLst>
          </p:cNvPr>
          <p:cNvSpPr/>
          <p:nvPr/>
        </p:nvSpPr>
        <p:spPr>
          <a:xfrm>
            <a:off x="18858513" y="3739442"/>
            <a:ext cx="4269262" cy="48830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82600" indent="-482600">
              <a:lnSpc>
                <a:spcPct val="150000"/>
              </a:lnSpc>
            </a:pPr>
            <a:r>
              <a:rPr lang="zh-TW" altLang="en-US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服務設計</a:t>
            </a:r>
            <a:endParaRPr lang="en-US" sz="54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marL="482600" indent="-482600">
              <a:lnSpc>
                <a:spcPct val="150000"/>
              </a:lnSpc>
            </a:pPr>
            <a:r>
              <a:rPr lang="zh-TW" altLang="en-US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社會設計</a:t>
            </a:r>
            <a:endParaRPr lang="en-US" sz="54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marL="482600" indent="-482600">
              <a:lnSpc>
                <a:spcPct val="150000"/>
              </a:lnSpc>
            </a:pPr>
            <a:r>
              <a:rPr lang="zh-TW" altLang="en-US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設計的倫理</a:t>
            </a:r>
            <a:r>
              <a:rPr lang="en-US" sz="5400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與</a:t>
            </a:r>
            <a:r>
              <a:rPr lang="zh-TW" altLang="en-US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責任</a:t>
            </a:r>
            <a:endParaRPr lang="en-US" sz="54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6106E-D624-EF4C-8D76-73652777CD56}"/>
              </a:ext>
            </a:extLst>
          </p:cNvPr>
          <p:cNvSpPr/>
          <p:nvPr/>
        </p:nvSpPr>
        <p:spPr>
          <a:xfrm>
            <a:off x="13010955" y="3739442"/>
            <a:ext cx="4332165" cy="36365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發想，創造力設計能力</a:t>
            </a:r>
            <a:endParaRPr lang="en-US" altLang="zh-TW" sz="54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marL="422275" indent="-422275">
              <a:lnSpc>
                <a:spcPct val="150000"/>
              </a:lnSpc>
            </a:pPr>
            <a:r>
              <a:rPr lang="zh-TW" altLang="en-US" sz="54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論述設計</a:t>
            </a:r>
            <a:endParaRPr lang="en-US" sz="54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32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20788" y="0"/>
            <a:ext cx="21032788" cy="2211388"/>
          </a:xfrm>
        </p:spPr>
        <p:txBody>
          <a:bodyPr anchor="b">
            <a:normAutofit/>
          </a:bodyPr>
          <a:lstStyle/>
          <a:p>
            <a:r>
              <a:rPr lang="zh-TW" altLang="en-US" sz="9600" dirty="0">
                <a:latin typeface="Heiti SC Light" charset="-122"/>
                <a:ea typeface="Heiti SC Light" charset="-122"/>
                <a:cs typeface="Heiti SC Light" charset="-122"/>
              </a:rPr>
              <a:t>主要上課方式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4335" y="2762569"/>
            <a:ext cx="22578550" cy="680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討論每個單元的閱讀內容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321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 </a:t>
            </a:r>
            <a:r>
              <a:rPr lang="ja-JP" altLang="en-US" sz="6000">
                <a:latin typeface="Heiti SC Light" panose="02000000000000000000" pitchFamily="2" charset="-128"/>
                <a:ea typeface="Heiti SC Light" panose="02000000000000000000" pitchFamily="2" charset="-128"/>
              </a:rPr>
              <a:t>作業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：</a:t>
            </a:r>
            <a:r>
              <a:rPr lang="ja-JP" altLang="en-US" sz="6000">
                <a:latin typeface="Heiti SC Light" panose="02000000000000000000" pitchFamily="2" charset="-128"/>
                <a:ea typeface="Heiti SC Light" panose="02000000000000000000" pitchFamily="2" charset="-128"/>
              </a:rPr>
              <a:t>根據指定閱讀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lang="ja-JP" altLang="en-US" sz="6000">
                <a:latin typeface="Heiti SC Light" panose="02000000000000000000" pitchFamily="2" charset="-128"/>
                <a:ea typeface="Heiti SC Light" panose="02000000000000000000" pitchFamily="2" charset="-128"/>
              </a:rPr>
              <a:t>提出三個要點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b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</a:br>
            <a:r>
              <a:rPr lang="ja-JP" altLang="en-US" sz="6000">
                <a:latin typeface="Heiti SC Light" panose="02000000000000000000" pitchFamily="2" charset="-128"/>
                <a:ea typeface="Heiti SC Light" panose="02000000000000000000" pitchFamily="2" charset="-128"/>
              </a:rPr>
              <a:t>兩項心得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lang="ja-JP" altLang="en-US" sz="6000">
                <a:latin typeface="Heiti SC Light" panose="02000000000000000000" pitchFamily="2" charset="-128"/>
                <a:ea typeface="Heiti SC Light" panose="02000000000000000000" pitchFamily="2" charset="-128"/>
              </a:rPr>
              <a:t>以及一個討論問題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（</a:t>
            </a:r>
            <a:r>
              <a:rPr lang="ja-JP" altLang="en-US" sz="6000">
                <a:latin typeface="Heiti SC Light" panose="02000000000000000000" pitchFamily="2" charset="-128"/>
                <a:ea typeface="Heiti SC Light" panose="02000000000000000000" pitchFamily="2" charset="-128"/>
              </a:rPr>
              <a:t>並且嘗試回答問題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）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上課時，就這些要點進行討論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pPr lvl="1">
              <a:lnSpc>
                <a:spcPct val="150000"/>
              </a:lnSpc>
            </a:pP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請務必陳述作者和你自己的觀點 </a:t>
            </a:r>
            <a:r>
              <a:rPr lang="en-US" altLang="zh-TW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–</a:t>
            </a:r>
            <a:r>
              <a:rPr lang="zh-TW" altLang="en-US" sz="6000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 否則為什麼要來上課？</a:t>
            </a:r>
            <a:endParaRPr lang="en-US" altLang="zh-TW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390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Template" id="{5E3C6D63-A7FC-8E46-86DB-18098441537C}" vid="{E55B96C4-CA16-F843-806B-22E65649A9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D515B75301EE4AAFD9A93FDACC1A20" ma:contentTypeVersion="1" ma:contentTypeDescription="Create a new document." ma:contentTypeScope="" ma:versionID="725d64e5c040292640985b41da268ab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EC5E7FB-2311-442F-9322-2FE96F33E7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ABA2D3-B12F-4C05-AFB3-434854830C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6CF346-C2E8-48D6-96BE-7E2F283D621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5440</TotalTime>
  <Words>1745</Words>
  <Application>Microsoft Macintosh PowerPoint</Application>
  <PresentationFormat>Custom</PresentationFormat>
  <Paragraphs>222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Heiti SC Light</vt:lpstr>
      <vt:lpstr>Heiti TC Light</vt:lpstr>
      <vt:lpstr>Yu Gothic</vt:lpstr>
      <vt:lpstr>Arial</vt:lpstr>
      <vt:lpstr>Calibri</vt:lpstr>
      <vt:lpstr>Calibri Light</vt:lpstr>
      <vt:lpstr>Times</vt:lpstr>
      <vt:lpstr>Custom Design</vt:lpstr>
      <vt:lpstr>PowerPoint Presentation</vt:lpstr>
      <vt:lpstr>這堂課的主旨</vt:lpstr>
      <vt:lpstr>設計有理論？</vt:lpstr>
      <vt:lpstr>陳宜秀（已婚直男，年齡不詳）</vt:lpstr>
      <vt:lpstr>陳宜秀的一生（到目前為止）</vt:lpstr>
      <vt:lpstr>我做過的事</vt:lpstr>
      <vt:lpstr>我的非專業履歷</vt:lpstr>
      <vt:lpstr>本學期12個教學單元（請參考課綱）</vt:lpstr>
      <vt:lpstr>主要上課方式</vt:lpstr>
      <vt:lpstr>3，2，1？</vt:lpstr>
      <vt:lpstr>研究所的訓練能給你什麼?（記得峻峰老師的演講？）</vt:lpstr>
      <vt:lpstr>藉著 3/2/1 鍛煉研究能力</vt:lpstr>
      <vt:lpstr>四次 Design Crit，也就是設計作業</vt:lpstr>
      <vt:lpstr>四次 Design Crit，也就是設計作業</vt:lpstr>
      <vt:lpstr>PowerPoint Presentation</vt:lpstr>
      <vt:lpstr>成績 </vt:lpstr>
      <vt:lpstr>這門課的期待</vt:lpstr>
      <vt:lpstr>約法第一章</vt:lpstr>
      <vt:lpstr>約法第二章</vt:lpstr>
      <vt:lpstr>約法第三章</vt:lpstr>
      <vt:lpstr>PowerPoint Presentation</vt:lpstr>
      <vt:lpstr>PowerPoint Presentation</vt:lpstr>
      <vt:lpstr>PowerPoint Presentation</vt:lpstr>
      <vt:lpstr>來到數位碩士班的心理準備</vt:lpstr>
      <vt:lpstr>來到數位碩士班的心理準備</vt:lpstr>
      <vt:lpstr>來到數位碩班的心理準備</vt:lpstr>
      <vt:lpstr>來到數位碩班的心理準備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Yihsiu Chen</dc:creator>
  <cp:lastModifiedBy>Yihsiu Chen</cp:lastModifiedBy>
  <cp:revision>120</cp:revision>
  <cp:lastPrinted>2014-09-30T15:38:15Z</cp:lastPrinted>
  <dcterms:created xsi:type="dcterms:W3CDTF">2017-09-06T11:56:22Z</dcterms:created>
  <dcterms:modified xsi:type="dcterms:W3CDTF">2022-09-17T00:21:57Z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0x01010042D515B75301EE4AAFD9A93FDACC1A20</vt:lpwstr>
  </property>
  <property fmtid="{D5CDD505-2E9C-101B-9397-08002B2CF9AE}" pid="3" name="Order">
    <vt:r8>4300</vt:r8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</Properties>
</file>