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9" r:id="rId2"/>
    <p:sldId id="338" r:id="rId3"/>
    <p:sldId id="363" r:id="rId4"/>
    <p:sldId id="364" r:id="rId5"/>
    <p:sldId id="352" r:id="rId6"/>
    <p:sldId id="353" r:id="rId7"/>
    <p:sldId id="354" r:id="rId8"/>
    <p:sldId id="365" r:id="rId9"/>
    <p:sldId id="366" r:id="rId10"/>
    <p:sldId id="355" r:id="rId11"/>
    <p:sldId id="356" r:id="rId12"/>
    <p:sldId id="357" r:id="rId13"/>
    <p:sldId id="358" r:id="rId14"/>
    <p:sldId id="359" r:id="rId15"/>
    <p:sldId id="367" r:id="rId16"/>
    <p:sldId id="368" r:id="rId17"/>
    <p:sldId id="372" r:id="rId18"/>
    <p:sldId id="371" r:id="rId19"/>
    <p:sldId id="369" r:id="rId20"/>
    <p:sldId id="370" r:id="rId21"/>
    <p:sldId id="376" r:id="rId22"/>
    <p:sldId id="373" r:id="rId23"/>
    <p:sldId id="377" r:id="rId24"/>
    <p:sldId id="375" r:id="rId25"/>
    <p:sldId id="378" r:id="rId26"/>
    <p:sldId id="362" r:id="rId27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31" autoAdjust="0"/>
    <p:restoredTop sz="89138" autoAdjust="0"/>
  </p:normalViewPr>
  <p:slideViewPr>
    <p:cSldViewPr snapToGrid="0" snapToObjects="1">
      <p:cViewPr varScale="1">
        <p:scale>
          <a:sx n="112" d="100"/>
          <a:sy n="112" d="100"/>
        </p:scale>
        <p:origin x="272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043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D1D3B8E-54B4-466A-9CC0-C3FC7C3F72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198467A-28D6-43C3-BC57-BCEA3ECB5D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CA13637-A1B7-4840-9AF4-83241DF246C8}" type="datetimeFigureOut">
              <a:rPr lang="en-US" altLang="en-US"/>
              <a:pPr>
                <a:defRPr/>
              </a:pPr>
              <a:t>12/16/17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3E8C3AA-0417-44EF-AC39-A59CFEB7B9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9577034-41B9-43BF-A9FD-4B6BF6D83F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B254CDA-FC36-4CC7-863E-B2B0EE7415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5339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9051949-BDDC-417A-BAA9-BDEB3C0E08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8251BAC-51EB-48E0-A8E9-31EDB171FD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B1344C1-DFE7-434D-B96A-9DB52B9DA3FB}" type="datetimeFigureOut">
              <a:rPr lang="en-US" altLang="en-US"/>
              <a:pPr>
                <a:defRPr/>
              </a:pPr>
              <a:t>12/16/17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171DAB9D-06B1-4561-9D79-DE235BEDC4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C6D453A2-B115-491E-BEB0-BFFD3F631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95E7B5D-EA63-417C-8C14-45264996C4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413F1D6-B9E2-4DDA-9E3A-D8BB820C47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61BF62A-CD01-47D1-9975-C430E59A55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2142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1BF62A-CD01-47D1-9975-C430E59A559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10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518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same_srv_rate</a:t>
            </a:r>
            <a:r>
              <a:rPr kumimoji="1" lang="en-US" altLang="zh-CN" dirty="0" smtClean="0"/>
              <a:t>:</a:t>
            </a:r>
            <a:r>
              <a:rPr kumimoji="1" lang="en-US" altLang="zh-CN" baseline="0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% of connections to the same service </a:t>
            </a:r>
          </a:p>
          <a:p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dst_host_count</a:t>
            </a:r>
            <a:r>
              <a:rPr kumimoji="1"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: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count of connections having the same destination host</a:t>
            </a:r>
            <a:b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endParaRPr kumimoji="1" lang="en-US" altLang="zh-CN" sz="1200" b="0" i="0" kern="1200" baseline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1BF62A-CD01-47D1-9975-C430E59A559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876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1BF62A-CD01-47D1-9975-C430E59A559E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5102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1BF62A-CD01-47D1-9975-C430E59A559E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739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1BF62A-CD01-47D1-9975-C430E59A559E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09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-9144" y="0"/>
            <a:ext cx="9153144" cy="5143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27752" y="1532443"/>
            <a:ext cx="3637261" cy="1811289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>
              <a:spcBef>
                <a:spcPts val="0"/>
              </a:spcBef>
              <a:defRPr sz="3000" b="1" i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2" y="3718898"/>
            <a:ext cx="1783159" cy="3619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000" baseline="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29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17FE50-59EF-4952-9754-31D98281733D}"/>
              </a:ext>
            </a:extLst>
          </p:cNvPr>
          <p:cNvSpPr/>
          <p:nvPr userDrawn="1"/>
        </p:nvSpPr>
        <p:spPr>
          <a:xfrm>
            <a:off x="0" y="0"/>
            <a:ext cx="9153525" cy="5157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DF21EAF-319B-426C-AF7F-179E74F03F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0A8E9259-D80E-46A9-B9AB-F3DC4D3F4B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238125"/>
            <a:ext cx="14636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Placeholder 2"/>
          <p:cNvSpPr>
            <a:spLocks noGrp="1"/>
          </p:cNvSpPr>
          <p:nvPr>
            <p:ph idx="11"/>
          </p:nvPr>
        </p:nvSpPr>
        <p:spPr>
          <a:xfrm>
            <a:off x="0" y="0"/>
            <a:ext cx="4480560" cy="515657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97268" y="1583857"/>
            <a:ext cx="3737844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30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4959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3810941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1"/>
          </p:nvPr>
        </p:nvSpPr>
        <p:spPr>
          <a:xfrm>
            <a:off x="4672577" y="712598"/>
            <a:ext cx="4480560" cy="443090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xmlns="" id="{C8771C0E-C8D4-4F7F-A283-0B2B7F81A6C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5B5CD-A3F2-47EC-931B-31D0441788CC}" type="datetime1">
              <a:rPr lang="en-US" altLang="en-US"/>
              <a:pPr>
                <a:defRPr/>
              </a:pPr>
              <a:t>12/16/17</a:t>
            </a:fld>
            <a:endParaRPr lang="en-US" altLang="en-US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xmlns="" id="{6F0ED4FD-716D-4A0E-B681-A21DED7FAC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D529C-3E1F-4F58-93EB-54214C2FD2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68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034073" y="228989"/>
            <a:ext cx="6883380" cy="405493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2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xmlns="" id="{386B60C3-33D5-4B4B-A21A-220BC7D42F5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BC69B-A4B7-4372-9F4E-90F2A06A7BE0}" type="datetime1">
              <a:rPr lang="en-US" altLang="en-US"/>
              <a:pPr>
                <a:defRPr/>
              </a:pPr>
              <a:t>12/16/17</a:t>
            </a:fld>
            <a:endParaRPr lang="en-US" altLang="en-US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xmlns="" id="{12B85490-3826-4B18-83FC-81C4141F94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69852-DC5A-4C0F-A1B0-800472C8FA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AC5F835F-C54A-406B-9CBF-170632154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2985"/>
            <a:ext cx="8229600" cy="3630295"/>
          </a:xfrm>
          <a:prstGeom prst="rect">
            <a:avLst/>
          </a:prstGeom>
        </p:spPr>
        <p:txBody>
          <a:bodyPr/>
          <a:lstStyle>
            <a:lvl1pPr marL="227013" indent="-227013">
              <a:buFont typeface="Arial" panose="020B0604020202020204" pitchFamily="34" charset="0"/>
              <a:buChar char="•"/>
              <a:defRPr sz="2000">
                <a:latin typeface="+mn-lt"/>
              </a:defRPr>
            </a:lvl1pPr>
            <a:lvl2pPr marL="447675" indent="-171450"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803275" indent="-171450">
              <a:buFont typeface="Wingdings" panose="05000000000000000000" pitchFamily="2" charset="2"/>
              <a:buChar char="Ø"/>
              <a:defRPr sz="1400">
                <a:latin typeface="+mn-lt"/>
              </a:defRPr>
            </a:lvl3pPr>
            <a:lvl4pPr marL="1260475" indent="-228600">
              <a:defRPr sz="1200">
                <a:latin typeface="+mn-lt"/>
              </a:defRPr>
            </a:lvl4pPr>
            <a:lvl5pPr marL="1706563" indent="-285750">
              <a:buFont typeface="Wingdings" panose="05000000000000000000" pitchFamily="2" charset="2"/>
              <a:buChar char="ü"/>
              <a:defRPr sz="1050">
                <a:latin typeface="+mn-lt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99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yu_white.png">
            <a:extLst>
              <a:ext uri="{FF2B5EF4-FFF2-40B4-BE49-F238E27FC236}">
                <a16:creationId xmlns:a16="http://schemas.microsoft.com/office/drawing/2014/main" xmlns="" id="{C90AC45D-7CF7-436C-9A2B-66BC349D3E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2456206-FC2C-403C-B3DA-0274702032BC}"/>
              </a:ext>
            </a:extLst>
          </p:cNvPr>
          <p:cNvSpPr/>
          <p:nvPr/>
        </p:nvSpPr>
        <p:spPr>
          <a:xfrm>
            <a:off x="0" y="0"/>
            <a:ext cx="9153525" cy="712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1028" name="Picture 1">
            <a:extLst>
              <a:ext uri="{FF2B5EF4-FFF2-40B4-BE49-F238E27FC236}">
                <a16:creationId xmlns:a16="http://schemas.microsoft.com/office/drawing/2014/main" xmlns="" id="{F6E21CCE-9265-4E0A-8D65-8039CCE9D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38125"/>
            <a:ext cx="14636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A90DC70-2670-40E2-A331-529FCDCED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772D905-485F-4EC4-8710-B6428B3E238C}" type="datetime1">
              <a:rPr lang="en-US" altLang="en-US"/>
              <a:pPr>
                <a:defRPr/>
              </a:pPr>
              <a:t>12/16/17</a:t>
            </a:fld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6770126-BDDD-43F3-823E-CBF443022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5292B8A-C81D-486B-A168-D62A8FB55C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07" r:id="rId3"/>
    <p:sldLayoutId id="2147483708" r:id="rId4"/>
  </p:sldLayoutIdLst>
  <p:hf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286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858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114550" indent="-285750" algn="l" defTabSz="457200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tiff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jeffheaton/t81_558_deep_learning/blob/master/tf_kdd99.ipyn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jeffheaton/t81_558_deep_learning/blob/master/tf_kdd99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087CA010-B3AA-4ED7-9D59-4453024DFF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358947" y="1566863"/>
            <a:ext cx="6597858" cy="18113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rm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KDD ‘99 Dataset Neural Network &amp; its Feature Selection 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811888" y="3425825"/>
            <a:ext cx="3691976" cy="477838"/>
          </a:xfrm>
        </p:spPr>
        <p:txBody>
          <a:bodyPr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Kaihua Cai </a:t>
            </a:r>
          </a:p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Weiqi</a:t>
            </a:r>
            <a:r>
              <a:rPr lang="en-US" altLang="zh-CN" sz="1400" dirty="0" smtClean="0">
                <a:solidFill>
                  <a:schemeClr val="tx1"/>
                </a:solidFill>
              </a:rPr>
              <a:t> Yao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Kc3172 &amp; wy697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3. Evaluation Results: Data Preprocessing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12/16/17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22985"/>
            <a:ext cx="4937760" cy="3630295"/>
          </a:xfrm>
        </p:spPr>
        <p:txBody>
          <a:bodyPr/>
          <a:lstStyle/>
          <a:p>
            <a:r>
              <a:rPr lang="en-US" dirty="0" smtClean="0"/>
              <a:t>Data Preprocessing</a:t>
            </a:r>
          </a:p>
          <a:p>
            <a:pPr lvl="1"/>
            <a:r>
              <a:rPr lang="en-US" dirty="0"/>
              <a:t>We </a:t>
            </a:r>
            <a:r>
              <a:rPr lang="en-US" dirty="0" smtClean="0"/>
              <a:t>start </a:t>
            </a:r>
            <a:r>
              <a:rPr lang="en-US" dirty="0"/>
              <a:t>by working on a reduced dataset </a:t>
            </a:r>
            <a:r>
              <a:rPr lang="en-US" dirty="0" smtClean="0"/>
              <a:t>(10% dataset), where the dataset is </a:t>
            </a:r>
            <a:r>
              <a:rPr lang="en-US" dirty="0"/>
              <a:t>split by 75% for training and 25% for </a:t>
            </a:r>
            <a:r>
              <a:rPr lang="en-US" dirty="0" smtClean="0"/>
              <a:t>testing.</a:t>
            </a:r>
          </a:p>
          <a:p>
            <a:pPr lvl="1"/>
            <a:r>
              <a:rPr lang="en-US" dirty="0"/>
              <a:t>The 10%dataset will be preprocessed to do feature </a:t>
            </a:r>
            <a:r>
              <a:rPr lang="en-US" dirty="0" smtClean="0"/>
              <a:t>scaling(normalization) </a:t>
            </a:r>
            <a:r>
              <a:rPr lang="en-US" dirty="0"/>
              <a:t>and one-hot encoding, resulting </a:t>
            </a:r>
            <a:r>
              <a:rPr lang="en-US" dirty="0" smtClean="0"/>
              <a:t>in a transformation of </a:t>
            </a:r>
            <a:r>
              <a:rPr lang="en-US" dirty="0"/>
              <a:t>42 features to </a:t>
            </a:r>
            <a:r>
              <a:rPr lang="en-US" dirty="0" smtClean="0"/>
              <a:t>120 </a:t>
            </a:r>
            <a:r>
              <a:rPr lang="en-US" dirty="0"/>
              <a:t>features.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model will be </a:t>
            </a:r>
            <a:r>
              <a:rPr lang="en-US" dirty="0" smtClean="0"/>
              <a:t>validated</a:t>
            </a:r>
            <a:r>
              <a:rPr lang="en-US" dirty="0" smtClean="0"/>
              <a:t> </a:t>
            </a:r>
            <a:r>
              <a:rPr lang="en-US" dirty="0" smtClean="0"/>
              <a:t>on the </a:t>
            </a:r>
            <a:r>
              <a:rPr lang="en-US" dirty="0" smtClean="0"/>
              <a:t>10</a:t>
            </a:r>
            <a:r>
              <a:rPr lang="en-US" dirty="0" smtClean="0"/>
              <a:t>% </a:t>
            </a:r>
            <a:r>
              <a:rPr lang="en-US" dirty="0" smtClean="0"/>
              <a:t>testing dataset </a:t>
            </a:r>
            <a:r>
              <a:rPr lang="en-US" dirty="0" smtClean="0"/>
              <a:t>and </a:t>
            </a:r>
            <a:r>
              <a:rPr lang="en-US" dirty="0" smtClean="0"/>
              <a:t>also</a:t>
            </a:r>
            <a:r>
              <a:rPr lang="en-US" dirty="0" smtClean="0"/>
              <a:t> </a:t>
            </a:r>
            <a:r>
              <a:rPr lang="en-US" dirty="0" smtClean="0"/>
              <a:t>the complete dataset.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17948"/>
          <a:stretch/>
        </p:blipFill>
        <p:spPr>
          <a:xfrm>
            <a:off x="5475762" y="1654722"/>
            <a:ext cx="3461831" cy="10999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32052" y="1360703"/>
            <a:ext cx="2371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Dataset before </a:t>
            </a:r>
            <a:r>
              <a:rPr lang="en-US" altLang="zh-CN" sz="1400" dirty="0" smtClean="0"/>
              <a:t>Preprocess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37624" y="2749031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Dataset after Preprocess</a:t>
            </a:r>
            <a:endParaRPr lang="en-US" sz="1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817870" y="2703311"/>
            <a:ext cx="4343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293" y="3048649"/>
            <a:ext cx="3830707" cy="1356959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779770" y="4348458"/>
            <a:ext cx="5105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3. Evaluation Results: </a:t>
            </a:r>
            <a:r>
              <a:rPr lang="en-US" dirty="0" smtClean="0"/>
              <a:t>Neural Network Model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12/16/17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 Classifier</a:t>
            </a:r>
          </a:p>
          <a:p>
            <a:pPr lvl="1"/>
            <a:r>
              <a:rPr lang="en-US" dirty="0"/>
              <a:t>Then build a simple deep neural network model with 3 hidden </a:t>
            </a:r>
            <a:r>
              <a:rPr lang="en-US" dirty="0" smtClean="0"/>
              <a:t>layers, </a:t>
            </a:r>
            <a:r>
              <a:rPr lang="en-US" dirty="0"/>
              <a:t>to classify/predict entries into </a:t>
            </a:r>
            <a:r>
              <a:rPr lang="en-US" dirty="0" smtClean="0"/>
              <a:t>2 classes(attacks and normal</a:t>
            </a:r>
            <a:r>
              <a:rPr lang="en-US" dirty="0"/>
              <a:t>).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24" y="2246151"/>
            <a:ext cx="4606290" cy="24532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647" y="2246151"/>
            <a:ext cx="4713353" cy="230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3. Evaluation Results: Neural Network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12/16/17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22985"/>
                <a:ext cx="5340577" cy="3630295"/>
              </a:xfrm>
            </p:spPr>
            <p:txBody>
              <a:bodyPr/>
              <a:lstStyle/>
              <a:p>
                <a:r>
                  <a:rPr lang="en-US" dirty="0" smtClean="0"/>
                  <a:t>Neural Network Training Parameters</a:t>
                </a:r>
              </a:p>
              <a:p>
                <a:pPr lvl="1"/>
                <a:r>
                  <a:rPr lang="en-US" dirty="0" smtClean="0"/>
                  <a:t>Uses ‘</a:t>
                </a:r>
                <a:r>
                  <a:rPr lang="en-US" dirty="0" err="1" smtClean="0"/>
                  <a:t>ReLU</a:t>
                </a:r>
                <a:r>
                  <a:rPr lang="en-US" dirty="0" smtClean="0"/>
                  <a:t>’ (rectified </a:t>
                </a:r>
                <a:r>
                  <a:rPr lang="en-US" dirty="0"/>
                  <a:t>linear </a:t>
                </a:r>
                <a:r>
                  <a:rPr lang="en-US" dirty="0" smtClean="0"/>
                  <a:t>unit) activation function to speed </a:t>
                </a:r>
                <a:r>
                  <a:rPr lang="en-US" dirty="0"/>
                  <a:t>up </a:t>
                </a:r>
                <a:r>
                  <a:rPr lang="en-US" dirty="0" smtClean="0"/>
                  <a:t>training process.</a:t>
                </a:r>
              </a:p>
              <a:p>
                <a:pPr lvl="1"/>
                <a:r>
                  <a:rPr lang="en-US" dirty="0" smtClean="0"/>
                  <a:t>The output is a </a:t>
                </a:r>
                <a:r>
                  <a:rPr lang="en-US" dirty="0" smtClean="0"/>
                  <a:t>logistic</a:t>
                </a:r>
                <a:r>
                  <a:rPr lang="en-US" dirty="0" smtClean="0"/>
                  <a:t> </a:t>
                </a:r>
                <a:r>
                  <a:rPr lang="en-US" dirty="0" smtClean="0"/>
                  <a:t>activation function, which </a:t>
                </a:r>
                <a:r>
                  <a:rPr lang="en-US" dirty="0"/>
                  <a:t>is used </a:t>
                </a:r>
                <a:r>
                  <a:rPr lang="en-US" dirty="0" smtClean="0"/>
                  <a:t>for various</a:t>
                </a:r>
                <a:r>
                  <a:rPr lang="en-US" dirty="0"/>
                  <a:t> </a:t>
                </a:r>
                <a:r>
                  <a:rPr lang="en-US" dirty="0" smtClean="0"/>
                  <a:t>binary </a:t>
                </a:r>
                <a:r>
                  <a:rPr lang="en-US" dirty="0" smtClean="0"/>
                  <a:t>class </a:t>
                </a:r>
                <a:r>
                  <a:rPr lang="en-US" dirty="0"/>
                  <a:t>classification </a:t>
                </a:r>
                <a:r>
                  <a:rPr lang="en-US" dirty="0" smtClean="0"/>
                  <a:t>methods.</a:t>
                </a:r>
              </a:p>
              <a:p>
                <a:pPr lvl="1"/>
                <a:r>
                  <a:rPr lang="en-US" dirty="0"/>
                  <a:t>Loss function is </a:t>
                </a:r>
                <a:r>
                  <a:rPr lang="en-US" dirty="0" smtClean="0"/>
                  <a:t>“</a:t>
                </a:r>
                <a:r>
                  <a:rPr lang="en-US" dirty="0" err="1" smtClean="0"/>
                  <a:t>categorical_crossentropy</a:t>
                </a:r>
                <a:r>
                  <a:rPr lang="en-US" dirty="0" smtClean="0"/>
                  <a:t>”,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𝑙𝑜𝑔</m:t>
                        </m:r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/>
                  <a:t>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Gradient </a:t>
                </a:r>
                <a:r>
                  <a:rPr lang="en-US" dirty="0" smtClean="0"/>
                  <a:t>descent learning rate is initially 0.001.</a:t>
                </a:r>
              </a:p>
              <a:p>
                <a:pPr lvl="1"/>
                <a:r>
                  <a:rPr lang="en-US" dirty="0" smtClean="0"/>
                  <a:t>Batch size is set to 100 and epoch set to </a:t>
                </a:r>
                <a:r>
                  <a:rPr lang="en-US" dirty="0"/>
                  <a:t>5</a:t>
                </a:r>
                <a:r>
                  <a:rPr lang="en-US" dirty="0" smtClean="0"/>
                  <a:t>.</a:t>
                </a:r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22985"/>
                <a:ext cx="5340577" cy="3630295"/>
              </a:xfrm>
              <a:blipFill rotWithShape="0">
                <a:blip r:embed="rId3"/>
                <a:stretch>
                  <a:fillRect l="-1027" t="-840" r="-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777" y="1022985"/>
            <a:ext cx="3119676" cy="22688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14615" y="922116"/>
            <a:ext cx="2354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ReLU</a:t>
            </a:r>
            <a:r>
              <a:rPr lang="en-US" sz="1400" dirty="0" smtClean="0"/>
              <a:t> activation function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073" y="3788580"/>
            <a:ext cx="6160770" cy="135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25514"/>
            <a:ext cx="4371340" cy="2143857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3. Evaluation Results: Results </a:t>
            </a:r>
            <a:r>
              <a:rPr lang="en-US" dirty="0"/>
              <a:t>of Non-PCA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12/16/17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and validation </a:t>
            </a:r>
            <a:r>
              <a:rPr lang="en-US" dirty="0" smtClean="0"/>
              <a:t>results for no PCA set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977640" y="1737360"/>
            <a:ext cx="6286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8422" y="1423253"/>
            <a:ext cx="3819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loss function (categorical </a:t>
            </a:r>
            <a:r>
              <a:rPr lang="en-US" sz="1200" dirty="0" err="1" smtClean="0"/>
              <a:t>crossentropy</a:t>
            </a:r>
            <a:r>
              <a:rPr lang="en-US" sz="1200" dirty="0" smtClean="0"/>
              <a:t>) value in the training dataset for the last batch in this epoch.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21030" y="1854438"/>
            <a:ext cx="6286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249680" y="1851344"/>
            <a:ext cx="3859530" cy="477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28422" y="2145762"/>
            <a:ext cx="3819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categorical accuracy in the training dataset for the last batch in this epoch. (Correct accuracy)</a:t>
            </a:r>
          </a:p>
          <a:p>
            <a:r>
              <a:rPr lang="en-US" sz="1200" dirty="0" err="1" smtClean="0"/>
              <a:t>Acc</a:t>
            </a:r>
            <a:r>
              <a:rPr lang="en-US" sz="1200" dirty="0" smtClean="0"/>
              <a:t> = ( </a:t>
            </a:r>
            <a:r>
              <a:rPr lang="en-US" sz="1200" dirty="0" err="1" smtClean="0"/>
              <a:t>argmax</a:t>
            </a:r>
            <a:r>
              <a:rPr lang="en-US" sz="1200" dirty="0" smtClean="0"/>
              <a:t>(</a:t>
            </a:r>
            <a:r>
              <a:rPr lang="en-US" sz="1200" dirty="0" err="1" smtClean="0"/>
              <a:t>y_true</a:t>
            </a:r>
            <a:r>
              <a:rPr lang="en-US" sz="1200" dirty="0" smtClean="0"/>
              <a:t>) == </a:t>
            </a:r>
            <a:r>
              <a:rPr lang="en-US" sz="1200" dirty="0" err="1" smtClean="0"/>
              <a:t>argmax</a:t>
            </a:r>
            <a:r>
              <a:rPr lang="en-US" sz="1200" dirty="0" smtClean="0"/>
              <a:t>(</a:t>
            </a:r>
            <a:r>
              <a:rPr lang="en-US" sz="1200" dirty="0" err="1" smtClean="0"/>
              <a:t>y_pred</a:t>
            </a:r>
            <a:r>
              <a:rPr lang="en-US" sz="1200" dirty="0" smtClean="0"/>
              <a:t>))</a:t>
            </a:r>
            <a:endParaRPr lang="en-US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689896" y="1737360"/>
            <a:ext cx="4193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24000" y="3049127"/>
            <a:ext cx="8839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407920" y="3061970"/>
            <a:ext cx="2701290" cy="221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28421" y="3052937"/>
            <a:ext cx="3819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loss function value of the testing dataset for the model trained at the end of this epoch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2773680" y="3446511"/>
            <a:ext cx="8115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585210" y="3510248"/>
            <a:ext cx="1643211" cy="433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28420" y="3774956"/>
            <a:ext cx="3819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</a:t>
            </a:r>
            <a:r>
              <a:rPr lang="en-US" sz="1200" dirty="0"/>
              <a:t>categorical </a:t>
            </a:r>
            <a:r>
              <a:rPr lang="en-US" sz="1200" dirty="0" smtClean="0"/>
              <a:t>accuracy of the testing dataset for the model trained at the end of this epoch</a:t>
            </a:r>
          </a:p>
        </p:txBody>
      </p:sp>
    </p:spTree>
    <p:extLst>
      <p:ext uri="{BB962C8B-B14F-4D97-AF65-F5344CB8AC3E}">
        <p14:creationId xmlns:p14="http://schemas.microsoft.com/office/powerpoint/2010/main" val="162039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553200" y="2708445"/>
            <a:ext cx="2491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Training Accuracy</a:t>
            </a:r>
            <a:endParaRPr lang="en-US" sz="1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3. Evaluation Results: Results of Non-PCA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12/16/17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22985"/>
            <a:ext cx="4754880" cy="3630295"/>
          </a:xfrm>
        </p:spPr>
        <p:txBody>
          <a:bodyPr/>
          <a:lstStyle/>
          <a:p>
            <a:r>
              <a:rPr lang="en-US" dirty="0" smtClean="0"/>
              <a:t>Training and validation results (contd.)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oss function value is recorded at the end of  each batch, the loss value for training dataset is infinitely approximating the optimal value.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While validation accuracy and validation loss is only calculated at every epoch’s end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12317" y="735570"/>
            <a:ext cx="1356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Training Loss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363" y="1020157"/>
            <a:ext cx="2727644" cy="17742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947" y="2968500"/>
            <a:ext cx="2893060" cy="17893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254" y="3451826"/>
            <a:ext cx="2492825" cy="158995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161906" y="3143932"/>
            <a:ext cx="2491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Testing Loss and Accuracy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13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3. Evaluation Results: Results of Non-PCA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12/16/17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Validation on whole KDD ‘99 dataset, instead of 10%</a:t>
            </a:r>
          </a:p>
          <a:p>
            <a:pPr lvl="1"/>
            <a:r>
              <a:rPr lang="en-US" dirty="0" smtClean="0"/>
              <a:t>Time to validate is approximately 240s</a:t>
            </a:r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81703"/>
            <a:ext cx="4876897" cy="346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3. Evaluation Results: Results </a:t>
            </a:r>
            <a:r>
              <a:rPr lang="en-US" dirty="0"/>
              <a:t>of </a:t>
            </a:r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12/16/17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performed for both training and validation </a:t>
            </a:r>
          </a:p>
          <a:p>
            <a:pPr lvl="1"/>
            <a:r>
              <a:rPr lang="en-US" dirty="0" smtClean="0"/>
              <a:t>Training dataset, from 120 features to 20 features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29621"/>
            <a:ext cx="5741670" cy="3037642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6095786" y="4034790"/>
            <a:ext cx="4193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57200" y="3829050"/>
            <a:ext cx="5486400" cy="78994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515755" y="3787993"/>
            <a:ext cx="262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</a:t>
            </a:r>
            <a:r>
              <a:rPr lang="en-US" sz="1200" dirty="0" smtClean="0"/>
              <a:t>variance of the 20 Principle Components, ranged from largest to smallest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291590" y="4767263"/>
            <a:ext cx="532037" cy="184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23627" y="4812983"/>
            <a:ext cx="2628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number of features now is 20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9741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3. Evaluation Results: Results </a:t>
            </a:r>
            <a:r>
              <a:rPr lang="en-US" dirty="0"/>
              <a:t>of </a:t>
            </a:r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12/16/17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performed for both training and validation </a:t>
            </a:r>
          </a:p>
          <a:p>
            <a:pPr lvl="1"/>
            <a:r>
              <a:rPr lang="en-US" dirty="0" smtClean="0"/>
              <a:t>Testing dataset, from 120 features to 20 features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testing dataset variance is quite similar to the training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73" y="1733934"/>
            <a:ext cx="6716227" cy="20311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90600" y="2639102"/>
            <a:ext cx="6393180" cy="815952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endCxn id="27" idx="1"/>
          </p:cNvCxnSpPr>
          <p:nvPr/>
        </p:nvCxnSpPr>
        <p:spPr>
          <a:xfrm>
            <a:off x="5943600" y="3455054"/>
            <a:ext cx="609600" cy="465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53200" y="3597007"/>
            <a:ext cx="262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</a:t>
            </a:r>
            <a:r>
              <a:rPr lang="en-US" sz="1200" dirty="0" smtClean="0"/>
              <a:t>variance of the 20 Principle Components, ranged from largest to smallest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66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61" y="1326810"/>
            <a:ext cx="4674788" cy="220599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3. Evaluation Results: Results </a:t>
            </a:r>
            <a:r>
              <a:rPr lang="en-US" dirty="0"/>
              <a:t>of </a:t>
            </a:r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12/16/17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and </a:t>
            </a:r>
            <a:r>
              <a:rPr lang="en-US" dirty="0" smtClean="0"/>
              <a:t>validation results for PCA set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result is expected because features from 120 to 20 means drop in information. Thus reducing Accuracy.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977640" y="1737360"/>
            <a:ext cx="6286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1030" y="1854438"/>
            <a:ext cx="6286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249680" y="1851344"/>
            <a:ext cx="3859530" cy="91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89896" y="1737360"/>
            <a:ext cx="4193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24000" y="3446511"/>
            <a:ext cx="8839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407920" y="3283769"/>
            <a:ext cx="2701290" cy="18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73680" y="3446511"/>
            <a:ext cx="8115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585210" y="3510248"/>
            <a:ext cx="1546778" cy="22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94855" y="1574119"/>
            <a:ext cx="3819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loss </a:t>
            </a:r>
            <a:r>
              <a:rPr lang="en-US" sz="1200" dirty="0" smtClean="0"/>
              <a:t>value increased and the accuracy dropped in the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epoch, compared to the results of non-PCA.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50007" y="3213507"/>
            <a:ext cx="3864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Validation loss and accuracy is not as ideal as the results from non-PCA, but still in acceptable range.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668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742455" y="1554230"/>
            <a:ext cx="2491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Training Accuracy</a:t>
            </a:r>
            <a:endParaRPr lang="en-US" sz="1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3. Evaluation Results: Results of </a:t>
            </a:r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12/16/17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22985"/>
            <a:ext cx="4754880" cy="3630295"/>
          </a:xfrm>
        </p:spPr>
        <p:txBody>
          <a:bodyPr/>
          <a:lstStyle/>
          <a:p>
            <a:r>
              <a:rPr lang="en-US" dirty="0" smtClean="0"/>
              <a:t>Training and validation results (contd</a:t>
            </a:r>
            <a:r>
              <a:rPr lang="en-US" dirty="0" smtClean="0"/>
              <a:t>.)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895479" y="1554231"/>
            <a:ext cx="1356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Training Loss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02172" y="1554772"/>
            <a:ext cx="2491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Testing Loss and Accuracy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883" y="1850779"/>
            <a:ext cx="2672228" cy="1676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020" y="1850779"/>
            <a:ext cx="2951511" cy="18701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72" y="1862549"/>
            <a:ext cx="2663802" cy="169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2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34073" y="228989"/>
            <a:ext cx="6883380" cy="4054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lang="en-US"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dt" idx="4294967295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11/17/17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ldNum" idx="4294967295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body" idx="4294967295"/>
          </p:nvPr>
        </p:nvSpPr>
        <p:spPr>
          <a:xfrm>
            <a:off x="457200" y="1022985"/>
            <a:ext cx="8229600" cy="36302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  <a:p>
            <a:pPr marL="1066800" lvl="2" indent="-3429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UcPeriod"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&amp; Objectives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66800" lvl="2" indent="-3429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UcPeriod"/>
            </a:pP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KDD’ 99 dataset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66800" lvl="2" indent="-3429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UcPeriod"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Method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 of Past techniques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 Results</a:t>
            </a:r>
          </a:p>
          <a:p>
            <a:pPr marL="1066800" lvl="2" indent="-3429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UcPeriod"/>
            </a:pPr>
            <a:r>
              <a:rPr lang="en-US" sz="16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Data Preprocessing</a:t>
            </a:r>
            <a:endParaRPr lang="en-US" sz="16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1066800" lvl="2" indent="-3429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UcPeriod"/>
            </a:pPr>
            <a:r>
              <a:rPr lang="en-US" sz="16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Neural Network Model </a:t>
            </a:r>
            <a:endParaRPr lang="en-US" sz="16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1066800" lvl="2" indent="-3429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UcPeriod"/>
            </a:pPr>
            <a:r>
              <a:rPr lang="en-US" sz="16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Results of Non-PCA</a:t>
            </a:r>
          </a:p>
          <a:p>
            <a:pPr marL="1066800" lvl="2" indent="-3429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UcPeriod"/>
            </a:pPr>
            <a:r>
              <a:rPr lang="en-US" sz="16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Results of PCA</a:t>
            </a:r>
          </a:p>
          <a:p>
            <a:pPr marL="1066800" lvl="2" indent="-3429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UcPeriod"/>
            </a:pPr>
            <a:r>
              <a:rPr lang="en-US" sz="16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Results of borrowed feature selection</a:t>
            </a:r>
          </a:p>
          <a:p>
            <a:pPr marL="1066800" lvl="2" indent="-3429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UcPeriod"/>
            </a:pP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Comparison</a:t>
            </a:r>
            <a:endParaRPr lang="en-US" sz="1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0393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3. Evaluation Results: Results of </a:t>
            </a:r>
            <a:r>
              <a:rPr lang="en-US" dirty="0" smtClean="0"/>
              <a:t>PCA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12/16/17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Validation on whole KDD ‘99 dataset, instead of 10%</a:t>
            </a:r>
          </a:p>
          <a:p>
            <a:pPr lvl="1"/>
            <a:r>
              <a:rPr lang="en-US" dirty="0" smtClean="0"/>
              <a:t>Time to validate is approximately 90s, time to validate greatly reduced!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03" y="1668780"/>
            <a:ext cx="4754997" cy="337300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406140" y="1897438"/>
            <a:ext cx="2883068" cy="194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02959" y="1785621"/>
            <a:ext cx="2628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significant drop in accuracy in the complete dataset. From 99.94% in non-PCA validation to only 80.05%.</a:t>
            </a:r>
          </a:p>
          <a:p>
            <a:endParaRPr lang="en-US" sz="1200" dirty="0"/>
          </a:p>
          <a:p>
            <a:r>
              <a:rPr lang="en-US" sz="1200" dirty="0" smtClean="0"/>
              <a:t>This is probably due to under-fitting of the model, </a:t>
            </a:r>
            <a:r>
              <a:rPr lang="en-US" sz="1200" dirty="0"/>
              <a:t>a</a:t>
            </a:r>
            <a:r>
              <a:rPr lang="en-US" sz="1200" dirty="0" smtClean="0"/>
              <a:t>nd also great change of data pattern in training 10% dataset and testing 100% dataset.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76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12/16/17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22985"/>
            <a:ext cx="5816190" cy="3630295"/>
          </a:xfrm>
        </p:spPr>
        <p:txBody>
          <a:bodyPr/>
          <a:lstStyle/>
          <a:p>
            <a:r>
              <a:rPr lang="en-US" dirty="0" smtClean="0"/>
              <a:t>From the paper</a:t>
            </a:r>
            <a:r>
              <a:rPr lang="en-US" dirty="0"/>
              <a:t>, Relevance feature selection with data cleaning for intrusion detection </a:t>
            </a:r>
            <a:r>
              <a:rPr lang="en-US" dirty="0" smtClean="0"/>
              <a:t>system, which uses an information gain method to do feature selection. </a:t>
            </a:r>
          </a:p>
          <a:p>
            <a:r>
              <a:rPr lang="en-US" dirty="0"/>
              <a:t>Select only the features </a:t>
            </a:r>
            <a:r>
              <a:rPr lang="en-US" dirty="0" smtClean="0"/>
              <a:t>stated there </a:t>
            </a:r>
            <a:r>
              <a:rPr lang="en-US" dirty="0"/>
              <a:t>in the normal class </a:t>
            </a:r>
            <a:r>
              <a:rPr lang="en-US" dirty="0" smtClean="0"/>
              <a:t>label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our features will downsize from 41 features to 11 features before one-hot encoding</a:t>
            </a:r>
          </a:p>
          <a:p>
            <a:r>
              <a:rPr lang="en-US" dirty="0"/>
              <a:t>A</a:t>
            </a:r>
            <a:r>
              <a:rPr lang="en-US" dirty="0" smtClean="0"/>
              <a:t>fter one-hot encoding, from 120 features to 87 features.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57513"/>
          <a:stretch/>
        </p:blipFill>
        <p:spPr>
          <a:xfrm>
            <a:off x="6446585" y="2617470"/>
            <a:ext cx="1998392" cy="1510030"/>
          </a:xfrm>
          <a:prstGeom prst="rect">
            <a:avLst/>
          </a:prstGeom>
        </p:spPr>
      </p:pic>
      <p:sp>
        <p:nvSpPr>
          <p:cNvPr id="8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346687" y="289447"/>
            <a:ext cx="7797313" cy="405493"/>
          </a:xfrm>
        </p:spPr>
        <p:txBody>
          <a:bodyPr/>
          <a:lstStyle/>
          <a:p>
            <a:r>
              <a:rPr lang="en-US" dirty="0" smtClean="0"/>
              <a:t>3. Evaluation Results: Results </a:t>
            </a:r>
            <a:r>
              <a:rPr lang="en-US" dirty="0"/>
              <a:t>of borrowed </a:t>
            </a:r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390" y="1022985"/>
            <a:ext cx="2733403" cy="159448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63102" y="1378768"/>
            <a:ext cx="2504850" cy="232862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5955030" y="1495199"/>
            <a:ext cx="408072" cy="1248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</p:cNvCxnSpPr>
          <p:nvPr/>
        </p:nvCxnSpPr>
        <p:spPr>
          <a:xfrm flipH="1" flipV="1">
            <a:off x="5955030" y="2743200"/>
            <a:ext cx="491555" cy="629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12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74" y="1300111"/>
            <a:ext cx="4746179" cy="229440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346687" y="289447"/>
            <a:ext cx="7797313" cy="405493"/>
          </a:xfrm>
        </p:spPr>
        <p:txBody>
          <a:bodyPr/>
          <a:lstStyle/>
          <a:p>
            <a:r>
              <a:rPr lang="en-US" dirty="0" smtClean="0"/>
              <a:t>3. Evaluation Results: Results </a:t>
            </a:r>
            <a:r>
              <a:rPr lang="en-US" dirty="0"/>
              <a:t>of borrowed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12/16/17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and validation </a:t>
            </a:r>
            <a:r>
              <a:rPr lang="en-US" dirty="0" smtClean="0"/>
              <a:t>results for borrowed feature set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977640" y="1737360"/>
            <a:ext cx="6286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1030" y="1854438"/>
            <a:ext cx="6286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249680" y="1851344"/>
            <a:ext cx="3859530" cy="477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28422" y="2145762"/>
            <a:ext cx="3819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dirty="0" smtClean="0"/>
              <a:t>ompared </a:t>
            </a:r>
            <a:r>
              <a:rPr lang="en-US" sz="1200" dirty="0"/>
              <a:t>to the results of </a:t>
            </a:r>
            <a:r>
              <a:rPr lang="en-US" sz="1200" dirty="0" smtClean="0"/>
              <a:t>non-PCA and PCA, its training loss and accuracy is in between them. 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689896" y="1737360"/>
            <a:ext cx="538525" cy="408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24000" y="3530425"/>
            <a:ext cx="8839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407920" y="3283769"/>
            <a:ext cx="2701290" cy="162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28421" y="3052937"/>
            <a:ext cx="3819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loss function value </a:t>
            </a:r>
            <a:r>
              <a:rPr lang="en-US" sz="1200" dirty="0" smtClean="0"/>
              <a:t>and accuracy of </a:t>
            </a:r>
            <a:r>
              <a:rPr lang="en-US" sz="1200" dirty="0" smtClean="0"/>
              <a:t>the testing dataset </a:t>
            </a:r>
            <a:r>
              <a:rPr lang="en-US" sz="1200" dirty="0" smtClean="0"/>
              <a:t>is in between as well. But closer to the full dataset. </a:t>
            </a:r>
            <a:endParaRPr lang="en-US" sz="1200" dirty="0" smtClean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773680" y="3530425"/>
            <a:ext cx="8115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585210" y="3473205"/>
            <a:ext cx="1524000" cy="121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742455" y="1554230"/>
            <a:ext cx="2491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Training Accuracy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12/16/17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22985"/>
            <a:ext cx="4754880" cy="3630295"/>
          </a:xfrm>
        </p:spPr>
        <p:txBody>
          <a:bodyPr/>
          <a:lstStyle/>
          <a:p>
            <a:r>
              <a:rPr lang="en-US" dirty="0" smtClean="0"/>
              <a:t>Training and validation results (contd</a:t>
            </a:r>
            <a:r>
              <a:rPr lang="en-US" dirty="0" smtClean="0"/>
              <a:t>.)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895479" y="1554231"/>
            <a:ext cx="1356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Training Loss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02172" y="1554772"/>
            <a:ext cx="2491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Testing Loss and Accuracy</a:t>
            </a:r>
            <a:endParaRPr lang="en-US" sz="1400" dirty="0"/>
          </a:p>
        </p:txBody>
      </p:sp>
      <p:sp>
        <p:nvSpPr>
          <p:cNvPr id="13" name="Text Placeholder 1"/>
          <p:cNvSpPr txBox="1">
            <a:spLocks/>
          </p:cNvSpPr>
          <p:nvPr/>
        </p:nvSpPr>
        <p:spPr>
          <a:xfrm>
            <a:off x="1346687" y="289447"/>
            <a:ext cx="7797313" cy="405493"/>
          </a:xfrm>
          <a:prstGeom prst="rect">
            <a:avLst/>
          </a:prstGeom>
        </p:spPr>
        <p:txBody>
          <a:bodyPr vert="horz" lIns="0" tIns="0" rIns="0" bIns="0"/>
          <a:lstStyle>
            <a:lvl1pPr marL="0" indent="-342900" algn="r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defRPr sz="2400" b="1" kern="1200" baseline="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None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3. Evaluation Results: Results of borrowed features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37" y="1799275"/>
            <a:ext cx="3085944" cy="19217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483" y="1864026"/>
            <a:ext cx="2771111" cy="17145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594" y="1852168"/>
            <a:ext cx="2962910" cy="186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8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12/16/17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Validation on whole KDD ‘99 dataset, instead of 10%</a:t>
            </a:r>
          </a:p>
          <a:p>
            <a:pPr lvl="1"/>
            <a:r>
              <a:rPr lang="en-US" dirty="0" smtClean="0"/>
              <a:t>Time to validate is approximately 90s, same as the PCA set</a:t>
            </a:r>
          </a:p>
          <a:p>
            <a:pPr lvl="1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02959" y="1785621"/>
            <a:ext cx="26282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very close result to the non-PCA, all features as input set. </a:t>
            </a:r>
          </a:p>
          <a:p>
            <a:r>
              <a:rPr lang="en-US" sz="1200" dirty="0" smtClean="0"/>
              <a:t>But uses half the time than the non-PCA set in validation of </a:t>
            </a:r>
            <a:r>
              <a:rPr lang="cs-CZ" sz="1200" dirty="0" smtClean="0"/>
              <a:t>4898431 </a:t>
            </a:r>
            <a:r>
              <a:rPr lang="cs-CZ" sz="1200" dirty="0" err="1" smtClean="0"/>
              <a:t>rows</a:t>
            </a:r>
            <a:r>
              <a:rPr lang="cs-CZ" sz="1200" dirty="0" smtClean="0"/>
              <a:t> </a:t>
            </a:r>
            <a:r>
              <a:rPr lang="cs-CZ" sz="1200" dirty="0" err="1" smtClean="0"/>
              <a:t>of</a:t>
            </a:r>
            <a:r>
              <a:rPr lang="cs-CZ" sz="1200" dirty="0" smtClean="0"/>
              <a:t> data </a:t>
            </a:r>
            <a:r>
              <a:rPr lang="en-US" sz="1200" dirty="0" smtClean="0"/>
              <a:t>while still maintaining high accuracy in detection. </a:t>
            </a:r>
          </a:p>
          <a:p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61" y="1695682"/>
            <a:ext cx="4719604" cy="331919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406140" y="1897438"/>
            <a:ext cx="2883068" cy="194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32850" y="3040700"/>
            <a:ext cx="26282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 smtClean="0">
                <a:solidFill>
                  <a:srgbClr val="FF0000"/>
                </a:solidFill>
              </a:rPr>
              <a:t>OUR OBJECTIVE IS MET!!</a:t>
            </a:r>
            <a:endParaRPr lang="en-US" sz="1200" b="1" i="1" u="sng" dirty="0" smtClean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1346687" y="289447"/>
            <a:ext cx="7797313" cy="405493"/>
          </a:xfrm>
          <a:prstGeom prst="rect">
            <a:avLst/>
          </a:prstGeom>
        </p:spPr>
        <p:txBody>
          <a:bodyPr vert="horz" lIns="0" tIns="0" rIns="0" bIns="0"/>
          <a:lstStyle>
            <a:lvl1pPr marL="0" indent="-342900" algn="r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defRPr sz="2400" b="1" kern="1200" baseline="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None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3. Evaluation Results: Results of borrowed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5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12/16/17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Validation Time:</a:t>
            </a:r>
          </a:p>
          <a:p>
            <a:pPr lvl="1"/>
            <a:r>
              <a:rPr lang="en-US" dirty="0" smtClean="0"/>
              <a:t>For the non-PCA dataset, the validation time for classifying data on all </a:t>
            </a:r>
            <a:r>
              <a:rPr lang="cs-CZ" dirty="0" smtClean="0"/>
              <a:t>4,898,431 data </a:t>
            </a:r>
            <a:r>
              <a:rPr lang="cs-CZ" dirty="0" err="1" smtClean="0"/>
              <a:t>is</a:t>
            </a:r>
            <a:r>
              <a:rPr lang="cs-CZ" dirty="0" smtClean="0"/>
              <a:t> 240s. </a:t>
            </a:r>
          </a:p>
          <a:p>
            <a:pPr lvl="1"/>
            <a:r>
              <a:rPr lang="cs-CZ" dirty="0" err="1" smtClean="0"/>
              <a:t>While</a:t>
            </a:r>
            <a:r>
              <a:rPr lang="cs-CZ" dirty="0" smtClean="0"/>
              <a:t> PCA set and </a:t>
            </a:r>
            <a:r>
              <a:rPr lang="cs-CZ" dirty="0" err="1" smtClean="0"/>
              <a:t>borrowed</a:t>
            </a:r>
            <a:r>
              <a:rPr lang="cs-CZ" dirty="0" err="1"/>
              <a:t>-</a:t>
            </a:r>
            <a:r>
              <a:rPr lang="cs-CZ" dirty="0" err="1" smtClean="0"/>
              <a:t>features</a:t>
            </a:r>
            <a:r>
              <a:rPr lang="cs-CZ" dirty="0" smtClean="0"/>
              <a:t> set </a:t>
            </a:r>
            <a:r>
              <a:rPr lang="cs-CZ" dirty="0" err="1" smtClean="0"/>
              <a:t>uses</a:t>
            </a:r>
            <a:r>
              <a:rPr lang="cs-CZ" dirty="0" smtClean="0"/>
              <a:t> </a:t>
            </a:r>
            <a:r>
              <a:rPr lang="cs-CZ" dirty="0" err="1" smtClean="0"/>
              <a:t>only</a:t>
            </a:r>
            <a:r>
              <a:rPr lang="cs-CZ" dirty="0" smtClean="0"/>
              <a:t> 90 s.</a:t>
            </a:r>
          </a:p>
          <a:p>
            <a:r>
              <a:rPr lang="cs-CZ" dirty="0" err="1" smtClean="0"/>
              <a:t>Validation</a:t>
            </a:r>
            <a:r>
              <a:rPr lang="cs-CZ" dirty="0" smtClean="0"/>
              <a:t> </a:t>
            </a:r>
            <a:r>
              <a:rPr lang="cs-CZ" dirty="0" err="1" smtClean="0"/>
              <a:t>Accuracy</a:t>
            </a:r>
            <a:r>
              <a:rPr lang="cs-CZ" dirty="0" smtClean="0"/>
              <a:t>:</a:t>
            </a:r>
          </a:p>
          <a:p>
            <a:pPr lvl="1"/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PCA set, </a:t>
            </a:r>
            <a:r>
              <a:rPr lang="cs-CZ" dirty="0" err="1" smtClean="0"/>
              <a:t>its</a:t>
            </a:r>
            <a:r>
              <a:rPr lang="cs-CZ" dirty="0" smtClean="0"/>
              <a:t> </a:t>
            </a:r>
            <a:r>
              <a:rPr lang="cs-CZ" dirty="0" err="1" smtClean="0"/>
              <a:t>accuracy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is-IS" dirty="0" smtClean="0"/>
              <a:t>0.8005, this is probably due to the underfitting of data.</a:t>
            </a:r>
          </a:p>
          <a:p>
            <a:pPr lvl="1"/>
            <a:r>
              <a:rPr lang="is-IS" dirty="0" smtClean="0"/>
              <a:t>While for the non-PCA set and the borrowed-features set, the accuracy is &gt;=</a:t>
            </a:r>
            <a:r>
              <a:rPr lang="nb-NO" dirty="0" smtClean="0"/>
              <a:t>0.9977</a:t>
            </a:r>
          </a:p>
          <a:p>
            <a:pPr lvl="1"/>
            <a:endParaRPr lang="nb-NO" dirty="0"/>
          </a:p>
          <a:p>
            <a:r>
              <a:rPr lang="nb-NO" dirty="0" smtClean="0"/>
              <a:t>So </a:t>
            </a:r>
            <a:r>
              <a:rPr lang="nb-NO" dirty="0" err="1" smtClean="0"/>
              <a:t>our</a:t>
            </a:r>
            <a:r>
              <a:rPr lang="nb-NO" dirty="0" smtClean="0"/>
              <a:t> </a:t>
            </a:r>
            <a:r>
              <a:rPr lang="nb-NO" dirty="0" err="1" smtClean="0"/>
              <a:t>objective</a:t>
            </a:r>
            <a:r>
              <a:rPr lang="nb-NO" dirty="0" smtClean="0"/>
              <a:t> is met </a:t>
            </a: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cs-CZ" dirty="0" err="1"/>
              <a:t>borrowed-features</a:t>
            </a:r>
            <a:r>
              <a:rPr lang="cs-CZ" dirty="0"/>
              <a:t> </a:t>
            </a:r>
            <a:r>
              <a:rPr lang="cs-CZ" dirty="0" smtClean="0"/>
              <a:t>set, </a:t>
            </a:r>
            <a:r>
              <a:rPr lang="cs-CZ" dirty="0" err="1" smtClean="0"/>
              <a:t>with</a:t>
            </a:r>
            <a:r>
              <a:rPr lang="cs-CZ" dirty="0" smtClean="0"/>
              <a:t> </a:t>
            </a:r>
            <a:r>
              <a:rPr lang="cs-CZ" dirty="0" err="1" smtClean="0"/>
              <a:t>low</a:t>
            </a:r>
            <a:r>
              <a:rPr lang="cs-CZ" dirty="0" smtClean="0"/>
              <a:t> </a:t>
            </a:r>
            <a:r>
              <a:rPr lang="cs-CZ" dirty="0" err="1" smtClean="0"/>
              <a:t>validation</a:t>
            </a:r>
            <a:r>
              <a:rPr lang="cs-CZ" dirty="0" smtClean="0"/>
              <a:t> </a:t>
            </a:r>
            <a:r>
              <a:rPr lang="cs-CZ" dirty="0" err="1" smtClean="0"/>
              <a:t>time</a:t>
            </a:r>
            <a:r>
              <a:rPr lang="cs-CZ" dirty="0" smtClean="0"/>
              <a:t> </a:t>
            </a:r>
            <a:r>
              <a:rPr lang="cs-CZ" dirty="0" err="1" smtClean="0"/>
              <a:t>yet</a:t>
            </a:r>
            <a:r>
              <a:rPr lang="cs-CZ" dirty="0" smtClean="0"/>
              <a:t> </a:t>
            </a:r>
            <a:r>
              <a:rPr lang="cs-CZ" dirty="0" err="1" smtClean="0"/>
              <a:t>high</a:t>
            </a:r>
            <a:r>
              <a:rPr lang="cs-CZ" dirty="0" smtClean="0"/>
              <a:t> </a:t>
            </a:r>
            <a:r>
              <a:rPr lang="cs-CZ" dirty="0" err="1" smtClean="0"/>
              <a:t>detection</a:t>
            </a:r>
            <a:r>
              <a:rPr lang="cs-CZ" dirty="0" smtClean="0"/>
              <a:t> </a:t>
            </a:r>
            <a:r>
              <a:rPr lang="cs-CZ" dirty="0" err="1" smtClean="0"/>
              <a:t>rate</a:t>
            </a:r>
            <a:r>
              <a:rPr lang="cs-CZ" dirty="0" smtClean="0"/>
              <a:t>. </a:t>
            </a:r>
            <a:endParaRPr lang="en-US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346687" y="289447"/>
            <a:ext cx="7797313" cy="405493"/>
          </a:xfrm>
          <a:prstGeom prst="rect">
            <a:avLst/>
          </a:prstGeom>
        </p:spPr>
        <p:txBody>
          <a:bodyPr vert="horz" lIns="0" tIns="0" rIns="0" bIns="0"/>
          <a:lstStyle>
            <a:lvl1pPr marL="0" indent="-342900" algn="r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defRPr sz="2400" b="1" kern="1200" baseline="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None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3. Evaluation Results: Results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4. References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12/16/17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600" dirty="0"/>
              <a:t>J. (</a:t>
            </a:r>
            <a:r>
              <a:rPr lang="en-US" sz="1600" dirty="0" err="1"/>
              <a:t>n.d.</a:t>
            </a:r>
            <a:r>
              <a:rPr lang="en-US" sz="1600" dirty="0"/>
              <a:t>). </a:t>
            </a:r>
            <a:r>
              <a:rPr lang="en-US" sz="1600" dirty="0" err="1"/>
              <a:t>Jeffheaton</a:t>
            </a:r>
            <a:r>
              <a:rPr lang="en-US" sz="1600" dirty="0"/>
              <a:t>/t81_558_deep_learning. Retrieved December 16, 2017, from </a:t>
            </a:r>
            <a:r>
              <a:rPr lang="en-US" sz="1600" u="sng" dirty="0">
                <a:hlinkClick r:id="rId2"/>
              </a:rPr>
              <a:t>https://github.com/jeffheaton/t81_558_deep_learning/blob/master/tf_kdd99.ipynb</a:t>
            </a:r>
            <a:endParaRPr lang="en-US" sz="1600" dirty="0"/>
          </a:p>
          <a:p>
            <a:pPr lvl="0"/>
            <a:r>
              <a:rPr lang="en-US" sz="1600" dirty="0"/>
              <a:t>K-means clustering in Spark. In S. </a:t>
            </a:r>
            <a:r>
              <a:rPr lang="en-US" sz="1600" dirty="0" err="1"/>
              <a:t>Ryza</a:t>
            </a:r>
            <a:r>
              <a:rPr lang="en-US" sz="1600" dirty="0"/>
              <a:t>, U. </a:t>
            </a:r>
            <a:r>
              <a:rPr lang="en-US" sz="1600" dirty="0" err="1"/>
              <a:t>Laserson</a:t>
            </a:r>
            <a:r>
              <a:rPr lang="en-US" sz="1600" dirty="0"/>
              <a:t>, S. Owen, &amp; J. Wills (Authors), </a:t>
            </a:r>
            <a:r>
              <a:rPr lang="en-US" sz="1600" i="1" dirty="0"/>
              <a:t>Advanced analytics with Spark: patterns for learning from data at scale</a:t>
            </a:r>
            <a:r>
              <a:rPr lang="en-US" sz="1600" dirty="0"/>
              <a:t> (pp. 81-97). Sebastopol, CA: </a:t>
            </a:r>
            <a:r>
              <a:rPr lang="en-US" sz="1600" dirty="0" err="1"/>
              <a:t>OReilly</a:t>
            </a:r>
            <a:r>
              <a:rPr lang="en-US" sz="1600" dirty="0"/>
              <a:t>.</a:t>
            </a:r>
          </a:p>
          <a:p>
            <a:pPr lvl="0"/>
            <a:r>
              <a:rPr lang="en-US" sz="1600" dirty="0" err="1"/>
              <a:t>Suthaharan</a:t>
            </a:r>
            <a:r>
              <a:rPr lang="en-US" sz="1600" dirty="0"/>
              <a:t>, S., &amp; </a:t>
            </a:r>
            <a:r>
              <a:rPr lang="en-US" sz="1600" dirty="0" err="1"/>
              <a:t>Panchagnula</a:t>
            </a:r>
            <a:r>
              <a:rPr lang="en-US" sz="1600" dirty="0"/>
              <a:t>, T. (2012). Relevance feature selection with data cleaning for intrusion detection system. </a:t>
            </a:r>
            <a:r>
              <a:rPr lang="en-US" sz="1600" i="1" dirty="0"/>
              <a:t>2012 Proceedings of IEEE </a:t>
            </a:r>
            <a:r>
              <a:rPr lang="en-US" sz="1600" i="1" dirty="0" err="1"/>
              <a:t>Southeastcon</a:t>
            </a:r>
            <a:r>
              <a:rPr lang="en-US" sz="1600" dirty="0"/>
              <a:t>. doi:10.1109/secon.2012.6196965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31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874520" y="228989"/>
            <a:ext cx="7042933" cy="405493"/>
          </a:xfrm>
        </p:spPr>
        <p:txBody>
          <a:bodyPr/>
          <a:lstStyle/>
          <a:p>
            <a:r>
              <a:rPr lang="en-US" dirty="0"/>
              <a:t>1. Introduction: </a:t>
            </a:r>
            <a:r>
              <a:rPr lang="en-US" dirty="0" smtClean="0"/>
              <a:t>Problem Statement &amp; Objective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12/16/17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Intrusion </a:t>
            </a:r>
            <a:r>
              <a:rPr lang="en-US" dirty="0" smtClean="0"/>
              <a:t>detection, a </a:t>
            </a:r>
            <a:r>
              <a:rPr lang="en-US" dirty="0"/>
              <a:t>common network security research </a:t>
            </a:r>
            <a:r>
              <a:rPr lang="en-US" dirty="0" smtClean="0"/>
              <a:t>problem: </a:t>
            </a:r>
          </a:p>
          <a:p>
            <a:pPr lvl="1"/>
            <a:r>
              <a:rPr lang="en-US" dirty="0" smtClean="0"/>
              <a:t>Its </a:t>
            </a:r>
            <a:r>
              <a:rPr lang="en-US" dirty="0"/>
              <a:t>a</a:t>
            </a:r>
            <a:r>
              <a:rPr lang="en-US" dirty="0" smtClean="0"/>
              <a:t>im: build </a:t>
            </a:r>
            <a:r>
              <a:rPr lang="en-US" dirty="0"/>
              <a:t>a predictive model (i.e. a classifier) capable of distinguishing between “bad” </a:t>
            </a:r>
            <a:r>
              <a:rPr lang="en-US" dirty="0" smtClean="0"/>
              <a:t>connections and </a:t>
            </a:r>
            <a:r>
              <a:rPr lang="en-US" dirty="0"/>
              <a:t>“good</a:t>
            </a:r>
            <a:r>
              <a:rPr lang="en-US" dirty="0" smtClean="0"/>
              <a:t>”.</a:t>
            </a:r>
          </a:p>
          <a:p>
            <a:pPr lvl="1"/>
            <a:r>
              <a:rPr lang="en-US" dirty="0"/>
              <a:t>“bad” </a:t>
            </a:r>
            <a:r>
              <a:rPr lang="en-US" dirty="0" smtClean="0"/>
              <a:t>connections, intrusions </a:t>
            </a:r>
            <a:r>
              <a:rPr lang="en-US" dirty="0"/>
              <a:t>or </a:t>
            </a:r>
            <a:r>
              <a:rPr lang="en-US" dirty="0" smtClean="0"/>
              <a:t>attacks generated </a:t>
            </a:r>
            <a:r>
              <a:rPr lang="en-US" dirty="0"/>
              <a:t>from </a:t>
            </a:r>
            <a:r>
              <a:rPr lang="en-US" dirty="0" smtClean="0"/>
              <a:t>hackers, </a:t>
            </a:r>
          </a:p>
          <a:p>
            <a:pPr lvl="1"/>
            <a:r>
              <a:rPr lang="en-US" dirty="0" smtClean="0"/>
              <a:t>“good</a:t>
            </a:r>
            <a:r>
              <a:rPr lang="en-US" dirty="0"/>
              <a:t>” </a:t>
            </a:r>
            <a:r>
              <a:rPr lang="en-US" dirty="0" smtClean="0"/>
              <a:t>connections, normal traffic generated </a:t>
            </a:r>
            <a:r>
              <a:rPr lang="en-US" dirty="0"/>
              <a:t>from normal </a:t>
            </a:r>
            <a:r>
              <a:rPr lang="en-US" dirty="0" smtClean="0"/>
              <a:t>users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An ideal intrusion detection system should be able to detect intrusions from hackers </a:t>
            </a:r>
            <a:r>
              <a:rPr lang="en-US" b="1" i="1" u="sng" dirty="0"/>
              <a:t>fast and </a:t>
            </a:r>
            <a:r>
              <a:rPr lang="en-US" b="1" i="1" u="sng" dirty="0" smtClean="0"/>
              <a:t>precisely</a:t>
            </a:r>
            <a:r>
              <a:rPr lang="en-US" dirty="0"/>
              <a:t> </a:t>
            </a:r>
            <a:r>
              <a:rPr lang="en-US" dirty="0" smtClean="0"/>
              <a:t>(network line-rate)</a:t>
            </a:r>
          </a:p>
          <a:p>
            <a:pPr lvl="1"/>
            <a:r>
              <a:rPr lang="en-US" dirty="0" smtClean="0"/>
              <a:t>i.e</a:t>
            </a:r>
            <a:r>
              <a:rPr lang="en-US" dirty="0"/>
              <a:t>. the administrator is informed of attacks the moment it reaches the network, or more formerly, detection at line-rate.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6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874520" y="228989"/>
            <a:ext cx="7042933" cy="405493"/>
          </a:xfrm>
        </p:spPr>
        <p:txBody>
          <a:bodyPr/>
          <a:lstStyle/>
          <a:p>
            <a:r>
              <a:rPr lang="en-US" dirty="0"/>
              <a:t>1. Introduction: </a:t>
            </a:r>
            <a:r>
              <a:rPr lang="en-US" dirty="0" smtClean="0"/>
              <a:t>Problem Statement &amp; Objective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12/16/17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due </a:t>
            </a:r>
            <a:r>
              <a:rPr lang="en-US" dirty="0" smtClean="0"/>
              <a:t>to the </a:t>
            </a:r>
            <a:r>
              <a:rPr lang="en-US" dirty="0"/>
              <a:t>mass size of the data to be processed in real time network, most intrusion detection system right now is offline.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Objective: </a:t>
            </a:r>
            <a:r>
              <a:rPr lang="en-US" b="1" i="1" dirty="0" smtClean="0"/>
              <a:t>a </a:t>
            </a:r>
            <a:r>
              <a:rPr lang="en-US" b="1" i="1" dirty="0"/>
              <a:t>simple and rather precise </a:t>
            </a:r>
            <a:r>
              <a:rPr lang="en-US" dirty="0"/>
              <a:t>machine learning classifier that </a:t>
            </a:r>
            <a:r>
              <a:rPr lang="en-US" dirty="0" smtClean="0"/>
              <a:t>is </a:t>
            </a:r>
            <a:r>
              <a:rPr lang="en-US" dirty="0"/>
              <a:t>possible to deploy online.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1. Introduction: KDD </a:t>
            </a:r>
            <a:r>
              <a:rPr lang="en-US" dirty="0" smtClean="0"/>
              <a:t>’99 </a:t>
            </a:r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12/16/17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5120" y="1022985"/>
            <a:ext cx="8361680" cy="3630295"/>
          </a:xfrm>
        </p:spPr>
        <p:txBody>
          <a:bodyPr/>
          <a:lstStyle/>
          <a:p>
            <a:r>
              <a:rPr lang="en-US" dirty="0" smtClean="0"/>
              <a:t>KDD ‘99 Dataset</a:t>
            </a:r>
            <a:r>
              <a:rPr lang="zh-CN" alt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A competition held by KDD in 1999, its task </a:t>
            </a:r>
            <a:r>
              <a:rPr lang="en-US" dirty="0"/>
              <a:t>was to build a network intrusion </a:t>
            </a:r>
            <a:r>
              <a:rPr lang="en-US" dirty="0" smtClean="0"/>
              <a:t>detector to distinguish </a:t>
            </a:r>
            <a:r>
              <a:rPr lang="en-US" dirty="0"/>
              <a:t>between </a:t>
            </a:r>
            <a:r>
              <a:rPr lang="en-US" dirty="0" smtClean="0"/>
              <a:t>”bad” (intrusions/attacks) </a:t>
            </a:r>
            <a:r>
              <a:rPr lang="en-US" dirty="0"/>
              <a:t>and </a:t>
            </a:r>
            <a:r>
              <a:rPr lang="en-US" dirty="0" smtClean="0"/>
              <a:t>“good” </a:t>
            </a:r>
            <a:r>
              <a:rPr lang="en-US" dirty="0"/>
              <a:t>normal </a:t>
            </a:r>
            <a:r>
              <a:rPr lang="en-US" dirty="0" smtClean="0"/>
              <a:t>connections.</a:t>
            </a:r>
          </a:p>
          <a:p>
            <a:pPr lvl="1"/>
            <a:r>
              <a:rPr lang="en-US" dirty="0" smtClean="0"/>
              <a:t>Its trace is a </a:t>
            </a:r>
            <a:r>
              <a:rPr lang="en-US" dirty="0"/>
              <a:t>wide variety of intrusions simulated in a military network environment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Lincoln Labs </a:t>
            </a:r>
            <a:r>
              <a:rPr lang="en-US" dirty="0" smtClean="0"/>
              <a:t>acquired 9 </a:t>
            </a:r>
            <a:r>
              <a:rPr lang="en-US" dirty="0"/>
              <a:t>weeks of raw TCP dump data(DARPA-sponsored </a:t>
            </a:r>
            <a:r>
              <a:rPr lang="en-US" dirty="0" smtClean="0"/>
              <a:t>IDS-event) </a:t>
            </a:r>
            <a:r>
              <a:rPr lang="en-US" dirty="0"/>
              <a:t>for a local-area network (LAN) simulating a typical U.S. Air Force </a:t>
            </a:r>
            <a:r>
              <a:rPr lang="en-US" dirty="0" smtClean="0"/>
              <a:t>LAN, and mixed </a:t>
            </a:r>
            <a:r>
              <a:rPr lang="en-US" dirty="0"/>
              <a:t>with multiple attacks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Lee and </a:t>
            </a:r>
            <a:r>
              <a:rPr lang="en-US" dirty="0" err="1" smtClean="0"/>
              <a:t>Stolfo</a:t>
            </a:r>
            <a:r>
              <a:rPr lang="en-US" dirty="0" smtClean="0"/>
              <a:t>, </a:t>
            </a:r>
            <a:r>
              <a:rPr lang="en-US" dirty="0"/>
              <a:t>one of the participating teams of the DARPA event, </a:t>
            </a:r>
            <a:r>
              <a:rPr lang="en-US" dirty="0" smtClean="0"/>
              <a:t>gave their </a:t>
            </a:r>
            <a:r>
              <a:rPr lang="en-US" dirty="0"/>
              <a:t>feature extracted and preprocessed data to Knowledge Discovery </a:t>
            </a:r>
            <a:r>
              <a:rPr lang="en-US" dirty="0" smtClean="0"/>
              <a:t>and Data </a:t>
            </a:r>
            <a:r>
              <a:rPr lang="en-US" dirty="0"/>
              <a:t>Mining (KDD) yearly </a:t>
            </a:r>
            <a:r>
              <a:rPr lang="en-US" dirty="0" smtClean="0"/>
              <a:t>competition. </a:t>
            </a:r>
          </a:p>
          <a:p>
            <a:pPr lvl="2"/>
            <a:r>
              <a:rPr lang="en-US" dirty="0"/>
              <a:t>To reduce </a:t>
            </a:r>
            <a:r>
              <a:rPr lang="en-US" dirty="0" smtClean="0"/>
              <a:t>deficiencies </a:t>
            </a:r>
            <a:r>
              <a:rPr lang="en-US" dirty="0"/>
              <a:t>of KDD99 dataset for machine learning </a:t>
            </a:r>
            <a:r>
              <a:rPr lang="en-US" dirty="0" smtClean="0"/>
              <a:t>algorithm, </a:t>
            </a:r>
            <a:r>
              <a:rPr lang="en-US" dirty="0" err="1" smtClean="0"/>
              <a:t>Tavallaee</a:t>
            </a:r>
            <a:r>
              <a:rPr lang="en-US" dirty="0" smtClean="0"/>
              <a:t> </a:t>
            </a:r>
            <a:r>
              <a:rPr lang="en-US" dirty="0"/>
              <a:t>et al</a:t>
            </a:r>
            <a:r>
              <a:rPr lang="en-US" dirty="0" smtClean="0"/>
              <a:t>. </a:t>
            </a:r>
            <a:r>
              <a:rPr lang="en-US" dirty="0"/>
              <a:t>introduced NSL-KDD dataset. 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550" y="4009327"/>
            <a:ext cx="4213860" cy="10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3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1. Introduction: KDD </a:t>
            </a:r>
            <a:r>
              <a:rPr lang="en-US" altLang="zh-CN" dirty="0"/>
              <a:t>’99 </a:t>
            </a:r>
            <a:r>
              <a:rPr lang="en-US" altLang="zh-CN" dirty="0" smtClean="0"/>
              <a:t>Dataset </a:t>
            </a:r>
            <a:endParaRPr lang="en-US" altLang="zh-C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12/16/17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4480" y="885725"/>
            <a:ext cx="8554720" cy="3630295"/>
          </a:xfrm>
        </p:spPr>
        <p:txBody>
          <a:bodyPr/>
          <a:lstStyle/>
          <a:p>
            <a:r>
              <a:rPr lang="en-US" altLang="zh-CN" dirty="0"/>
              <a:t>KDD ‘99 </a:t>
            </a:r>
            <a:r>
              <a:rPr lang="en-US" altLang="zh-CN" dirty="0" smtClean="0"/>
              <a:t>Dataset(contd.)</a:t>
            </a:r>
          </a:p>
          <a:p>
            <a:pPr marL="448056" lvl="1"/>
            <a:r>
              <a:rPr lang="en-US" altLang="zh-CN" dirty="0" smtClean="0"/>
              <a:t>The KDD CUP 99 training data set consists of approximately 4,900,000 samples with 41 features and each sample is labeled as either normal or attack.</a:t>
            </a:r>
          </a:p>
          <a:p>
            <a:pPr marL="448056" lvl="1"/>
            <a:r>
              <a:rPr lang="en-US" altLang="zh-CN" dirty="0" smtClean="0"/>
              <a:t>The features in KDD CUP 99 Dataset are divided into 3 sets:</a:t>
            </a:r>
          </a:p>
          <a:p>
            <a:pPr marL="742950" lvl="2" indent="-285750">
              <a:buFont typeface="Wingdings" charset="2"/>
              <a:buChar char="Ø"/>
            </a:pPr>
            <a:r>
              <a:rPr lang="en-US" altLang="zh-CN" dirty="0"/>
              <a:t>Basic features of individual TCP connections, </a:t>
            </a:r>
            <a:r>
              <a:rPr lang="en-US" altLang="zh-CN" dirty="0" smtClean="0"/>
              <a:t>e.g. </a:t>
            </a:r>
            <a:r>
              <a:rPr lang="en-US" altLang="zh-CN" i="1" dirty="0" smtClean="0"/>
              <a:t>duration</a:t>
            </a:r>
            <a:r>
              <a:rPr lang="en-US" altLang="zh-CN" dirty="0" smtClean="0"/>
              <a:t>;</a:t>
            </a:r>
          </a:p>
          <a:p>
            <a:pPr marL="742950" lvl="2" indent="-285750">
              <a:buFont typeface="Wingdings" charset="2"/>
              <a:buChar char="Ø"/>
            </a:pPr>
            <a:r>
              <a:rPr lang="en-US" altLang="zh-CN" dirty="0"/>
              <a:t>Content features within a connection suggested by domain </a:t>
            </a:r>
            <a:r>
              <a:rPr lang="en-US" altLang="zh-CN" dirty="0" smtClean="0"/>
              <a:t>knowledge, e.g. </a:t>
            </a:r>
            <a:r>
              <a:rPr lang="en-US" altLang="zh-CN" i="1" dirty="0" err="1" smtClean="0"/>
              <a:t>num_file_creations</a:t>
            </a:r>
            <a:r>
              <a:rPr lang="en-US" altLang="zh-CN" dirty="0" smtClean="0"/>
              <a:t>;</a:t>
            </a:r>
          </a:p>
          <a:p>
            <a:pPr marL="742950" lvl="2" indent="-285750">
              <a:buFont typeface="Wingdings" charset="2"/>
              <a:buChar char="Ø"/>
            </a:pPr>
            <a:r>
              <a:rPr lang="en-US" altLang="zh-CN" dirty="0"/>
              <a:t>Traffic features computed using a two-second time </a:t>
            </a:r>
            <a:r>
              <a:rPr lang="en-US" altLang="zh-CN" dirty="0" smtClean="0"/>
              <a:t>window, e.g. </a:t>
            </a:r>
            <a:r>
              <a:rPr lang="en-US" altLang="zh-CN" i="1" dirty="0" err="1" smtClean="0"/>
              <a:t>same_srv_rate</a:t>
            </a:r>
            <a:r>
              <a:rPr lang="en-US" altLang="zh-CN" dirty="0" smtClean="0"/>
              <a:t>;</a:t>
            </a:r>
          </a:p>
          <a:p>
            <a:pPr marL="742950" lvl="2" indent="-285750">
              <a:buFont typeface="Wingdings" charset="2"/>
              <a:buChar char="Ø"/>
            </a:pPr>
            <a:r>
              <a:rPr lang="en-US" altLang="zh-CN" dirty="0" smtClean="0"/>
              <a:t>Statistical characteristics of network traffic based on host(100 connections), e.g. </a:t>
            </a:r>
            <a:r>
              <a:rPr lang="en-US" altLang="zh-CN" i="1" dirty="0" err="1" smtClean="0"/>
              <a:t>dst_host_count</a:t>
            </a:r>
            <a:r>
              <a:rPr lang="en-US" altLang="zh-CN" dirty="0" smtClean="0"/>
              <a:t>.</a:t>
            </a:r>
          </a:p>
          <a:p>
            <a:pPr marL="448056" lvl="1"/>
            <a:r>
              <a:rPr lang="en-US" altLang="zh-CN" dirty="0" smtClean="0"/>
              <a:t>There </a:t>
            </a:r>
            <a:r>
              <a:rPr lang="en-US" altLang="zh-CN" dirty="0"/>
              <a:t>are a total of 24 attacks, which fall into 4 main categories:</a:t>
            </a:r>
          </a:p>
          <a:p>
            <a:pPr marL="742950" lvl="2" indent="-285750">
              <a:buFont typeface="Wingdings" charset="2"/>
              <a:buChar char="Ø"/>
            </a:pPr>
            <a:r>
              <a:rPr lang="en-US" altLang="zh-CN" dirty="0"/>
              <a:t>DOS: denial-of-service, e.g. </a:t>
            </a:r>
            <a:r>
              <a:rPr lang="en-US" altLang="zh-CN" i="1" dirty="0" smtClean="0"/>
              <a:t>SYN </a:t>
            </a:r>
            <a:r>
              <a:rPr lang="en-US" altLang="zh-CN" i="1" dirty="0"/>
              <a:t>flood</a:t>
            </a:r>
            <a:r>
              <a:rPr lang="en-US" altLang="zh-CN" dirty="0"/>
              <a:t>;</a:t>
            </a:r>
          </a:p>
          <a:p>
            <a:pPr marL="742950" lvl="2" indent="-285750">
              <a:buFont typeface="Wingdings" charset="2"/>
              <a:buChar char="Ø"/>
            </a:pPr>
            <a:r>
              <a:rPr lang="en-US" altLang="zh-CN" dirty="0"/>
              <a:t>R2L: unauthorized access from a remote machine, e.g. </a:t>
            </a:r>
            <a:r>
              <a:rPr lang="en-US" altLang="zh-CN" i="1" dirty="0"/>
              <a:t>guessing password</a:t>
            </a:r>
            <a:r>
              <a:rPr lang="en-US" altLang="zh-CN" dirty="0"/>
              <a:t>;</a:t>
            </a:r>
          </a:p>
          <a:p>
            <a:pPr marL="742950" lvl="2" indent="-285750">
              <a:buFont typeface="Wingdings" charset="2"/>
              <a:buChar char="Ø"/>
            </a:pPr>
            <a:r>
              <a:rPr lang="en-US" altLang="zh-CN" dirty="0"/>
              <a:t>U2R:  unauthorized access to local </a:t>
            </a:r>
            <a:r>
              <a:rPr lang="en-US" altLang="zh-CN" dirty="0" smtClean="0"/>
              <a:t>super-user </a:t>
            </a:r>
            <a:r>
              <a:rPr lang="en-US" altLang="zh-CN" dirty="0"/>
              <a:t>(root) privileges, </a:t>
            </a:r>
            <a:r>
              <a:rPr lang="en-US" altLang="zh-CN" dirty="0" smtClean="0"/>
              <a:t>e.g. </a:t>
            </a:r>
            <a:r>
              <a:rPr lang="en-US" altLang="zh-CN" i="1" dirty="0" smtClean="0"/>
              <a:t>various </a:t>
            </a:r>
            <a:r>
              <a:rPr lang="en-US" altLang="zh-CN" i="1" dirty="0"/>
              <a:t>``buffer overflow'' attacks</a:t>
            </a:r>
            <a:r>
              <a:rPr lang="en-US" altLang="zh-CN" dirty="0"/>
              <a:t>;</a:t>
            </a:r>
          </a:p>
          <a:p>
            <a:pPr marL="742950" lvl="2" indent="-285750">
              <a:buFont typeface="Wingdings" charset="2"/>
              <a:buChar char="Ø"/>
            </a:pPr>
            <a:r>
              <a:rPr lang="en-US" altLang="zh-CN" dirty="0"/>
              <a:t>probing: surveillance and other probing, e.g., </a:t>
            </a:r>
            <a:r>
              <a:rPr lang="en-US" altLang="zh-CN" i="1" dirty="0"/>
              <a:t>port scanning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5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1. Introduction: KDD </a:t>
            </a:r>
            <a:r>
              <a:rPr lang="en-US" altLang="zh-CN" dirty="0"/>
              <a:t>’99 </a:t>
            </a:r>
            <a:r>
              <a:rPr lang="en-US" altLang="zh-CN" dirty="0" smtClean="0"/>
              <a:t>Dataset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12/16/17</a:t>
            </a:fld>
            <a:endParaRPr lang="en-US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KDD ‘99 Dataset(contd.)</a:t>
            </a:r>
          </a:p>
          <a:p>
            <a:pPr lvl="1"/>
            <a:r>
              <a:rPr kumimoji="1" lang="en-US" altLang="zh-CN" dirty="0" smtClean="0"/>
              <a:t>Total </a:t>
            </a:r>
            <a:r>
              <a:rPr kumimoji="1" lang="en-US" altLang="zh-CN" dirty="0"/>
              <a:t>of 142 articles use </a:t>
            </a:r>
            <a:r>
              <a:rPr kumimoji="1" lang="en-US" altLang="zh-CN" dirty="0" smtClean="0"/>
              <a:t>KDD CUP 99 </a:t>
            </a:r>
            <a:r>
              <a:rPr kumimoji="1" lang="en-US" altLang="zh-CN" dirty="0"/>
              <a:t>in either Machine Learning or IDS between 2010 and 2015 from 149 research articles </a:t>
            </a:r>
          </a:p>
          <a:p>
            <a:pPr lvl="1"/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14" y="2059781"/>
            <a:ext cx="3325883" cy="25934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225" y="1905972"/>
            <a:ext cx="3426246" cy="24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7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1. Introduction: Project Method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12/16/17</a:t>
            </a:fld>
            <a:endParaRPr lang="en-US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9125" lvl="1" indent="-342900">
              <a:buFont typeface="+mj-lt"/>
              <a:buAutoNum type="arabicPeriod"/>
            </a:pPr>
            <a:r>
              <a:rPr kumimoji="1" lang="en-US" altLang="zh-CN" dirty="0" smtClean="0"/>
              <a:t>Use neural network as a classifier model;</a:t>
            </a:r>
          </a:p>
          <a:p>
            <a:pPr lvl="2"/>
            <a:r>
              <a:rPr kumimoji="1" lang="en-US" altLang="zh-CN" dirty="0" smtClean="0"/>
              <a:t>Provide a high true positive and true negative detection rate;</a:t>
            </a:r>
          </a:p>
          <a:p>
            <a:pPr lvl="2"/>
            <a:r>
              <a:rPr kumimoji="1" lang="en-US" altLang="zh-CN" dirty="0" smtClean="0"/>
              <a:t>But compared with other classify methods, neural network will have larger training and validation time. Contradictory to our objective in keeping up with network line-rate;</a:t>
            </a:r>
          </a:p>
          <a:p>
            <a:pPr lvl="2"/>
            <a:r>
              <a:rPr kumimoji="1" lang="en-US" altLang="zh-CN" dirty="0"/>
              <a:t>M</a:t>
            </a:r>
            <a:r>
              <a:rPr kumimoji="1" lang="en-US" altLang="zh-CN" dirty="0" smtClean="0"/>
              <a:t>ethods like: </a:t>
            </a:r>
            <a:r>
              <a:rPr kumimoji="1" lang="en-US" altLang="zh-CN" dirty="0"/>
              <a:t>Clustering, C4.5 decision tree, SVM, K-means and K Nearest </a:t>
            </a:r>
            <a:r>
              <a:rPr kumimoji="1" lang="en-US" altLang="zh-CN" dirty="0" smtClean="0"/>
              <a:t>Neighbor.</a:t>
            </a:r>
          </a:p>
          <a:p>
            <a:pPr lvl="2"/>
            <a:endParaRPr kumimoji="1" lang="en-US" altLang="zh-CN" dirty="0" smtClean="0"/>
          </a:p>
          <a:p>
            <a:pPr marL="619125" lvl="1" indent="-342900">
              <a:buFont typeface="+mj-lt"/>
              <a:buAutoNum type="arabicPeriod"/>
            </a:pPr>
            <a:r>
              <a:rPr kumimoji="1" lang="en-US" altLang="zh-CN" dirty="0" smtClean="0"/>
              <a:t>Use PCA as </a:t>
            </a:r>
            <a:r>
              <a:rPr kumimoji="1" lang="en-US" altLang="zh-CN" i="1" dirty="0" smtClean="0"/>
              <a:t>Feature Selection </a:t>
            </a:r>
            <a:r>
              <a:rPr kumimoji="1" lang="en-US" altLang="zh-CN" dirty="0" smtClean="0"/>
              <a:t>to downsize the number of inputs, so to compensate for the decrease in detection speed.</a:t>
            </a:r>
          </a:p>
          <a:p>
            <a:pPr lvl="2">
              <a:buFont typeface="Wingdings" charset="2"/>
              <a:buChar char="Ø"/>
            </a:pPr>
            <a:r>
              <a:rPr kumimoji="1" lang="en-US" altLang="zh-CN" dirty="0"/>
              <a:t>C</a:t>
            </a:r>
            <a:r>
              <a:rPr kumimoji="1" lang="en-US" altLang="zh-CN" dirty="0" smtClean="0"/>
              <a:t>onvert 120 features to only 20 principle components.</a:t>
            </a:r>
          </a:p>
          <a:p>
            <a:pPr lvl="2">
              <a:buFont typeface="Wingdings" charset="2"/>
              <a:buChar char="Ø"/>
            </a:pPr>
            <a:endParaRPr kumimoji="1" lang="en-US" altLang="zh-CN" dirty="0"/>
          </a:p>
          <a:p>
            <a:pPr marL="619125" lvl="1" indent="-342900">
              <a:buFont typeface="+mj-lt"/>
              <a:buAutoNum type="arabicPeriod"/>
            </a:pPr>
            <a:r>
              <a:rPr kumimoji="1" lang="en-US" altLang="zh-CN" dirty="0" smtClean="0"/>
              <a:t>Compare the result of PCA with neural network that has all features as input. </a:t>
            </a:r>
          </a:p>
          <a:p>
            <a:pPr marL="619125" lvl="1" indent="-342900">
              <a:buFont typeface="+mj-lt"/>
              <a:buAutoNum type="arabicPeriod"/>
            </a:pPr>
            <a:endParaRPr kumimoji="1" lang="en-US" altLang="zh-CN" dirty="0" smtClean="0"/>
          </a:p>
          <a:p>
            <a:pPr marL="619125" lvl="1" indent="-342900">
              <a:buFont typeface="+mj-lt"/>
              <a:buAutoNum type="arabicPeriod"/>
            </a:pPr>
            <a:r>
              <a:rPr lang="en-US" dirty="0" smtClean="0"/>
              <a:t>Compare again with features </a:t>
            </a:r>
            <a:r>
              <a:rPr lang="en-US" dirty="0"/>
              <a:t>selected from a recent paper </a:t>
            </a:r>
            <a:r>
              <a:rPr lang="en-US" dirty="0" smtClean="0"/>
              <a:t>[3]. Apply </a:t>
            </a:r>
            <a:r>
              <a:rPr lang="en-US" dirty="0"/>
              <a:t>the features selected there </a:t>
            </a:r>
            <a:r>
              <a:rPr lang="en-US" dirty="0" smtClean="0"/>
              <a:t>to </a:t>
            </a:r>
            <a:r>
              <a:rPr lang="en-US" dirty="0"/>
              <a:t>our own </a:t>
            </a:r>
            <a:r>
              <a:rPr lang="en-US" dirty="0" smtClean="0"/>
              <a:t>model.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08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2. Review of Past techniques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12/16/17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clustering in </a:t>
            </a:r>
            <a:r>
              <a:rPr lang="en-US" dirty="0" smtClean="0"/>
              <a:t>Spark</a:t>
            </a:r>
            <a:r>
              <a:rPr lang="en-US" i="1" dirty="0" smtClean="0"/>
              <a:t>, </a:t>
            </a:r>
            <a:r>
              <a:rPr lang="en-US" dirty="0" smtClean="0"/>
              <a:t>from the book </a:t>
            </a:r>
            <a:r>
              <a:rPr lang="en-US" i="1" dirty="0"/>
              <a:t>Advanced analytics with Spark: patterns for learning from data at scale</a:t>
            </a:r>
            <a:r>
              <a:rPr lang="en-US" dirty="0"/>
              <a:t> (pp. 81-97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This provide detailed information on how to build a classifier for KDD ‘99 dataset, however the techniques used here is K-means clustering and has a rather low accuracy in validation, around 91%.</a:t>
            </a:r>
          </a:p>
          <a:p>
            <a:endParaRPr lang="en-US" dirty="0"/>
          </a:p>
          <a:p>
            <a:pPr lvl="0"/>
            <a:r>
              <a:rPr lang="en-US" dirty="0"/>
              <a:t>J. (</a:t>
            </a:r>
            <a:r>
              <a:rPr lang="en-US" dirty="0" err="1"/>
              <a:t>n.d.</a:t>
            </a:r>
            <a:r>
              <a:rPr lang="en-US" dirty="0"/>
              <a:t>). </a:t>
            </a:r>
            <a:r>
              <a:rPr lang="en-US" dirty="0" err="1"/>
              <a:t>Jeffheaton</a:t>
            </a:r>
            <a:r>
              <a:rPr lang="en-US" dirty="0"/>
              <a:t>/t81_558_deep_learning. </a:t>
            </a:r>
            <a:r>
              <a:rPr lang="en-US" sz="1400" u="sng" dirty="0" smtClean="0">
                <a:hlinkClick r:id="rId2"/>
              </a:rPr>
              <a:t>https</a:t>
            </a:r>
            <a:r>
              <a:rPr lang="en-US" sz="1400" u="sng" dirty="0">
                <a:hlinkClick r:id="rId2"/>
              </a:rPr>
              <a:t>://</a:t>
            </a:r>
            <a:r>
              <a:rPr lang="en-US" sz="1400" u="sng" dirty="0" smtClean="0">
                <a:hlinkClick r:id="rId2"/>
              </a:rPr>
              <a:t>github.com/jeffheaton/t81_558_deep_learning/blob/master/tf_kdd99.ipynb</a:t>
            </a:r>
            <a:endParaRPr lang="en-US" sz="1400" u="sng" dirty="0" smtClean="0"/>
          </a:p>
          <a:p>
            <a:pPr lvl="1"/>
            <a:r>
              <a:rPr lang="en-US" dirty="0" smtClean="0"/>
              <a:t>A github code from deep-learning course in Washington University of Saint Louis. </a:t>
            </a:r>
          </a:p>
          <a:p>
            <a:pPr lvl="1"/>
            <a:r>
              <a:rPr lang="en-US" dirty="0" smtClean="0"/>
              <a:t>This provide the basic code for building a simple neural network on KDD </a:t>
            </a:r>
            <a:r>
              <a:rPr lang="mr-IN" dirty="0" smtClean="0"/>
              <a:t>’</a:t>
            </a:r>
            <a:r>
              <a:rPr lang="en-US" dirty="0" smtClean="0"/>
              <a:t>99. </a:t>
            </a:r>
          </a:p>
          <a:p>
            <a:pPr lvl="1"/>
            <a:r>
              <a:rPr lang="en-US" dirty="0" smtClean="0"/>
              <a:t>We borrowed its code for one-hot encoding and normalization of the dataset as well as the basic neural network model.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40211"/>
      </p:ext>
    </p:extLst>
  </p:cSld>
  <p:clrMapOvr>
    <a:masterClrMapping/>
  </p:clrMapOvr>
</p:sld>
</file>

<file path=ppt/theme/theme1.xml><?xml version="1.0" encoding="utf-8"?>
<a:theme xmlns:a="http://schemas.openxmlformats.org/drawingml/2006/main" name="NYU Schools Maste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9372</TotalTime>
  <Words>1759</Words>
  <Application>Microsoft Macintosh PowerPoint</Application>
  <PresentationFormat>On-screen Show (16:9)</PresentationFormat>
  <Paragraphs>245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Calibri</vt:lpstr>
      <vt:lpstr>Cambria Math</vt:lpstr>
      <vt:lpstr>Courier New</vt:lpstr>
      <vt:lpstr>Mangal</vt:lpstr>
      <vt:lpstr>ＭＳ Ｐゴシック</vt:lpstr>
      <vt:lpstr>Wingdings</vt:lpstr>
      <vt:lpstr>Arial</vt:lpstr>
      <vt:lpstr>NYU Schools Master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 York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Jenna Bresnahan</dc:creator>
  <cp:lastModifiedBy>Kaihua Cai</cp:lastModifiedBy>
  <cp:revision>517</cp:revision>
  <cp:lastPrinted>2017-12-16T21:13:02Z</cp:lastPrinted>
  <dcterms:created xsi:type="dcterms:W3CDTF">2013-09-03T13:03:01Z</dcterms:created>
  <dcterms:modified xsi:type="dcterms:W3CDTF">2017-12-16T21:20:27Z</dcterms:modified>
</cp:coreProperties>
</file>