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338" r:id="rId3"/>
    <p:sldId id="314" r:id="rId4"/>
    <p:sldId id="315" r:id="rId5"/>
    <p:sldId id="316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27" r:id="rId16"/>
    <p:sldId id="328" r:id="rId17"/>
    <p:sldId id="349" r:id="rId18"/>
    <p:sldId id="337" r:id="rId19"/>
    <p:sldId id="350" r:id="rId20"/>
    <p:sldId id="332" r:id="rId21"/>
    <p:sldId id="333" r:id="rId22"/>
    <p:sldId id="348" r:id="rId23"/>
    <p:sldId id="351" r:id="rId24"/>
    <p:sldId id="362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 autoAdjust="0"/>
    <p:restoredTop sz="89138" autoAdjust="0"/>
  </p:normalViewPr>
  <p:slideViewPr>
    <p:cSldViewPr snapToGrid="0" snapToObjects="1">
      <p:cViewPr varScale="1">
        <p:scale>
          <a:sx n="112" d="100"/>
          <a:sy n="112" d="100"/>
        </p:scale>
        <p:origin x="14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043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D1D3B8E-54B4-466A-9CC0-C3FC7C3F72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8467A-28D6-43C3-BC57-BCEA3ECB5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A13637-A1B7-4840-9AF4-83241DF246C8}" type="datetimeFigureOut">
              <a:rPr lang="en-US" altLang="en-US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E8C3AA-0417-44EF-AC39-A59CFEB7B9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577034-41B9-43BF-A9FD-4B6BF6D83F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254CDA-FC36-4CC7-863E-B2B0EE741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33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9051949-BDDC-417A-BAA9-BDEB3C0E0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251BAC-51EB-48E0-A8E9-31EDB171FD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1344C1-DFE7-434D-B96A-9DB52B9DA3FB}" type="datetimeFigureOut">
              <a:rPr lang="en-US" altLang="en-US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171DAB9D-06B1-4561-9D79-DE235BEDC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C6D453A2-B115-491E-BEB0-BFFD3F631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5E7B5D-EA63-417C-8C14-45264996C4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13F1D6-B9E2-4DDA-9E3A-D8BB820C4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61BF62A-CD01-47D1-9975-C430E59A55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2142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10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4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76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same_srv_rate</a:t>
            </a:r>
            <a:r>
              <a:rPr kumimoji="1" lang="en-US" altLang="zh-CN" dirty="0" smtClean="0"/>
              <a:t>:</a:t>
            </a:r>
            <a:r>
              <a:rPr kumimoji="1"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% of connections to the same service </a:t>
            </a: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dst_host_count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: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count of connections having the same destination host</a:t>
            </a:r>
            <a:b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876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102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1BF62A-CD01-47D1-9975-C430E59A559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73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1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33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38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01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7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7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66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37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2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D17FE50-59EF-4952-9754-31D98281733D}"/>
              </a:ext>
            </a:extLst>
          </p:cNvPr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F21EAF-319B-426C-AF7F-179E74F03F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0A8E9259-D80E-46A9-B9AB-F3DC4D3F4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959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C8771C0E-C8D4-4F7F-A283-0B2B7F81A6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B5CD-A3F2-47EC-931B-31D0441788CC}" type="datetime1">
              <a:rPr lang="en-US" altLang="en-US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6F0ED4FD-716D-4A0E-B681-A21DED7FAC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D529C-3E1F-4F58-93EB-54214C2FD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="" xmlns:a16="http://schemas.microsoft.com/office/drawing/2014/main" id="{386B60C3-33D5-4B4B-A21A-220BC7D42F5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C69B-A4B7-4372-9F4E-90F2A06A7BE0}" type="datetime1">
              <a:rPr lang="en-US" altLang="en-US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12B85490-3826-4B18-83FC-81C4141F94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69852-DC5A-4C0F-A1B0-800472C8F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C5F835F-C54A-406B-9CBF-17063215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</p:spPr>
        <p:txBody>
          <a:bodyPr/>
          <a:lstStyle>
            <a:lvl1pPr marL="227013" indent="-227013">
              <a:buFont typeface="Arial" panose="020B0604020202020204" pitchFamily="34" charset="0"/>
              <a:buChar char="•"/>
              <a:defRPr sz="2000">
                <a:latin typeface="+mn-lt"/>
              </a:defRPr>
            </a:lvl1pPr>
            <a:lvl2pPr marL="447675" indent="-171450"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803275" indent="-171450">
              <a:buFont typeface="Wingdings" panose="05000000000000000000" pitchFamily="2" charset="2"/>
              <a:buChar char="Ø"/>
              <a:defRPr sz="1400">
                <a:latin typeface="+mn-lt"/>
              </a:defRPr>
            </a:lvl3pPr>
            <a:lvl4pPr marL="1260475" indent="-228600">
              <a:defRPr sz="1200">
                <a:latin typeface="+mn-lt"/>
              </a:defRPr>
            </a:lvl4pPr>
            <a:lvl5pPr marL="1706563" indent="-285750">
              <a:buFont typeface="Wingdings" panose="05000000000000000000" pitchFamily="2" charset="2"/>
              <a:buChar char="ü"/>
              <a:defRPr sz="1050">
                <a:latin typeface="+mn-lt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99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>
            <a:extLst>
              <a:ext uri="{FF2B5EF4-FFF2-40B4-BE49-F238E27FC236}">
                <a16:creationId xmlns="" xmlns:a16="http://schemas.microsoft.com/office/drawing/2014/main" id="{C90AC45D-7CF7-436C-9A2B-66BC349D3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2456206-FC2C-403C-B3DA-0274702032BC}"/>
              </a:ext>
            </a:extLst>
          </p:cNvPr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28" name="Picture 1">
            <a:extLst>
              <a:ext uri="{FF2B5EF4-FFF2-40B4-BE49-F238E27FC236}">
                <a16:creationId xmlns="" xmlns:a16="http://schemas.microsoft.com/office/drawing/2014/main" id="{F6E21CCE-9265-4E0A-8D65-8039CCE9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90DC70-2670-40E2-A331-529FCDCED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772D905-485F-4EC4-8710-B6428B3E238C}" type="datetime1">
              <a:rPr lang="en-US" altLang="en-US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6770126-BDDD-43F3-823E-CBF443022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5292B8A-C81D-486B-A168-D62A8FB55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07" r:id="rId3"/>
    <p:sldLayoutId id="2147483708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arbornetworks.com/images/documents/WISR2016_EN_Web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Placeholder 2">
            <a:extLst>
              <a:ext uri="{FF2B5EF4-FFF2-40B4-BE49-F238E27FC236}">
                <a16:creationId xmlns="" xmlns:a16="http://schemas.microsoft.com/office/drawing/2014/main" id="{C73FC5B2-4739-4C5F-BC9B-5D38962C103D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9163050" cy="51577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B52B79C-298F-4B26-8A4F-D5228132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1041400"/>
            <a:ext cx="7341152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124" name="Text Placeholder 2">
            <a:extLst>
              <a:ext uri="{FF2B5EF4-FFF2-40B4-BE49-F238E27FC236}">
                <a16:creationId xmlns="" xmlns:a16="http://schemas.microsoft.com/office/drawing/2014/main" id="{087CA010-B3AA-4ED7-9D59-4453024DF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58947" y="1566863"/>
            <a:ext cx="6597858" cy="18113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Proposal: Defense of Distributed Denial of Service (DDoS)</a:t>
            </a:r>
            <a:r>
              <a:rPr lang="zh-CN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Attacks with</a:t>
            </a:r>
            <a:r>
              <a:rPr lang="zh-CN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Machine</a:t>
            </a:r>
            <a:r>
              <a:rPr lang="zh-CN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Learning</a:t>
            </a: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="" xmlns:a16="http://schemas.microsoft.com/office/drawing/2014/main" id="{B559E509-7E80-4F4A-84F8-1A5C8CB6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11888" y="3425825"/>
            <a:ext cx="3691976" cy="477838"/>
          </a:xfrm>
        </p:spPr>
        <p:txBody>
          <a:bodyPr/>
          <a:lstStyle/>
          <a:p>
            <a:pPr algn="ctr"/>
            <a:r>
              <a:rPr lang="en-US" altLang="zh-CN" sz="1400" dirty="0" smtClean="0"/>
              <a:t>H.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Jonathan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Chao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Yang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Xu</a:t>
            </a:r>
          </a:p>
          <a:p>
            <a:pPr algn="ctr"/>
            <a:r>
              <a:rPr lang="en-US" altLang="zh-CN" sz="1400" dirty="0"/>
              <a:t>High-Speed</a:t>
            </a:r>
            <a:r>
              <a:rPr lang="zh-CN" altLang="en-US" sz="1400" dirty="0"/>
              <a:t> </a:t>
            </a:r>
            <a:r>
              <a:rPr lang="en-US" altLang="zh-CN" sz="1400" dirty="0"/>
              <a:t>Networking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Lab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2.C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329381" y="934495"/>
            <a:ext cx="555498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Simplicity, which is required for high detection rate by online/large scale detection</a:t>
            </a:r>
          </a:p>
          <a:p>
            <a:pPr marL="227013" marR="0" lvl="0" indent="-227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Flow-based features, most powerful in identification of specialized botnets. </a:t>
            </a:r>
            <a:r>
              <a:rPr lang="zh-CN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marR="0" lvl="1" indent="-1809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widely used features selected from previous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zh-CN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wrapper strategy: repetitive application of algorithm with different sets of features; </a:t>
            </a:r>
          </a:p>
          <a:p>
            <a:pPr marL="447675" marR="0" lvl="1" indent="-1809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Categorized all features into 4 groups: byte-based, packet-based, time &amp;  behavior-based.</a:t>
            </a:r>
          </a:p>
          <a:p>
            <a:pPr marL="447675" marR="0" lvl="1" indent="-1809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elimination: Group exclusion, to remove the group contributing the least</a:t>
            </a:r>
          </a:p>
          <a:p>
            <a:pPr marL="447675" marR="0" lvl="1" indent="-1809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selection: Feature inclusion, to select the individual feature from the above group to increase performance</a:t>
            </a:r>
          </a:p>
          <a:p>
            <a:pPr marL="447675" marR="0" lvl="1" indent="-18097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2, 3.</a:t>
            </a:r>
          </a:p>
          <a:p>
            <a:pPr marL="227013" marR="0" lvl="0" indent="-227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1033" y="1104634"/>
            <a:ext cx="3355256" cy="2995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2.C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Selection (Cont.)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the wrapper strategy, employ a Decision Tree model to evaluate features.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is a ranked list of features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implications:</a:t>
            </a:r>
          </a:p>
          <a:p>
            <a:pPr marL="447675" marR="0" lvl="1" indent="-1809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other detection </a:t>
            </a:r>
            <a:r>
              <a:rPr lang="en-US" altLang="zh-CN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machine-learning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to bring higher detection rate.</a:t>
            </a:r>
          </a:p>
          <a:p>
            <a:pPr marL="447675" marR="0" lvl="1" indent="-1809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flow level features with pair-level/conversation-level features.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2.D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Network for DDoS defense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network anomalies by using neural network and deploy the system at distributed routers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[8]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marR="0" lvl="1" indent="-1809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attack packets, and then filter them</a:t>
            </a:r>
          </a:p>
          <a:p>
            <a:pPr marL="447675" marR="0" lvl="1" indent="-1809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catch DDoS attacks’ characteristic starting from multiple sources to a single victim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 method, using LVQ (Learning Vector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Quantisation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neural network for detection of DDoS attacks</a:t>
            </a:r>
          </a:p>
          <a:p>
            <a:pPr marL="447675" marR="0" lvl="1" indent="-1809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recognition rate, and easy to identify new types of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9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Generative Adversarial Network (GAN)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439674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 by a system of two neural networks contesting with each other in a zero-sum game framework</a:t>
            </a:r>
          </a:p>
          <a:p>
            <a:pPr marL="227013" marR="0" lvl="0" indent="-227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network generates candidates and the other evaluates them</a:t>
            </a:r>
          </a:p>
          <a:p>
            <a:pPr marL="227013" marR="0" lvl="0" indent="-227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generator is typically a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-US" altLang="zh-C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network, and the discriminator is a convolutional neural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zh-CN" alt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 descr="g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3940" y="1375479"/>
            <a:ext cx="4063513" cy="240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7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Generative Adversarial Network (Cont.)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many methods based on GAN have been proposed to generate image data [5] since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Goodfellow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firstly proposed GAN [6], there are hardly works to generate traffic mimicking data by GAN on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CN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knowledge,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attempting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approach.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CN" sz="20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generated by GAN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similarity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traffic generated by legitimate users,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nce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than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access,</a:t>
            </a:r>
            <a:r>
              <a:rPr lang="zh-CN" alt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generated by public attack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predicable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6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3B8D31B-D518-419A-8364-1F498A0B175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02CD13-B3D7-4BFB-8CDD-4E2C0B0510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 Proposed Research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24564EA-8D26-4C4E-B2D5-CF4FEAAD36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3. Proposed Research Topics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9F9EB72-1B7B-400E-B7F0-83B5F2E9F1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2C08C2-1736-4DCF-AE4D-D3B0E3F355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306AA6C-F75D-4004-87FD-D3F597DD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Research Topics for DDoS Defense System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/>
              <a:t>Research Topics for GAN-based</a:t>
            </a:r>
            <a:r>
              <a:rPr lang="zh-CN" altLang="en-US" dirty="0"/>
              <a:t> </a:t>
            </a:r>
            <a:r>
              <a:rPr lang="en-US" altLang="zh-CN" dirty="0"/>
              <a:t>DDoS</a:t>
            </a:r>
            <a:r>
              <a:rPr lang="zh-CN" altLang="en-US" dirty="0"/>
              <a:t> </a:t>
            </a:r>
            <a:r>
              <a:rPr lang="en-US" altLang="zh-CN" dirty="0" smtClean="0"/>
              <a:t>Defense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0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4BCA736-F88B-4E4F-924A-B5BC656F44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3.A </a:t>
            </a:r>
            <a:r>
              <a:rPr lang="en-US" dirty="0"/>
              <a:t>Research Topics for DDoS Defense System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0C43026-DB2F-4CE1-934C-9339401E7D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BF7CC3-A4F8-405A-B3DC-5EF2628701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944FF9D-05A4-4075-B4D7-BE45DE4C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5575"/>
            <a:ext cx="8229600" cy="38077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smtClean="0"/>
              <a:t>Feature </a:t>
            </a:r>
            <a:r>
              <a:rPr lang="en-US" altLang="zh-CN" sz="1600" b="1" dirty="0"/>
              <a:t>Selection (Feature Engineering)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Investigate how attack streams are possibly generated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Investigate what features to be extracted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Evaluate effectiveness of time varying feature combinations </a:t>
            </a:r>
            <a:endParaRPr lang="en-US" sz="1400" dirty="0" smtClean="0"/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 smtClean="0"/>
              <a:t>Design </a:t>
            </a:r>
            <a:r>
              <a:rPr lang="en-US" sz="1400" dirty="0"/>
              <a:t>a feature collector to extract useful features in real time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Evaluate design platforms (Server, Smart NIC, </a:t>
            </a:r>
            <a:r>
              <a:rPr lang="en-US" sz="1400" dirty="0" err="1"/>
              <a:t>NetFPGA</a:t>
            </a:r>
            <a:r>
              <a:rPr lang="en-US" sz="1400" dirty="0"/>
              <a:t>)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Design calculation of statistics, such as average and standard deviation of packet sizes and arrival time of packet streams in each time interval with sampling, stream processing techniques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Tradeoff between implementation complexity, hardware requirement, throughput, and detection </a:t>
            </a:r>
            <a:r>
              <a:rPr lang="en-US" sz="1400" dirty="0" smtClean="0"/>
              <a:t>accuracy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3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4BCA736-F88B-4E4F-924A-B5BC656F44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3.A </a:t>
            </a:r>
            <a:r>
              <a:rPr lang="en-US" dirty="0"/>
              <a:t>Research Topics for DDoS Defense System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0C43026-DB2F-4CE1-934C-9339401E7D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BF7CC3-A4F8-405A-B3DC-5EF2628701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944FF9D-05A4-4075-B4D7-BE45DE4C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5575"/>
            <a:ext cx="8229600" cy="38077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sz="1600" b="1" dirty="0" smtClean="0"/>
              <a:t>Discriminator </a:t>
            </a:r>
            <a:endParaRPr lang="en-US" sz="1600" b="1" dirty="0"/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Investigate and design various discriminators based on Convolution neural network (CNN)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Evaluate their performance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Evaluate design platforms (Server, Smart NIC, </a:t>
            </a:r>
            <a:r>
              <a:rPr lang="en-US" sz="1400" dirty="0" err="1"/>
              <a:t>NetFPGA</a:t>
            </a:r>
            <a:r>
              <a:rPr lang="en-US" sz="1400" dirty="0"/>
              <a:t>)</a:t>
            </a:r>
          </a:p>
          <a:p>
            <a:pPr marL="504825" lvl="1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400" dirty="0"/>
              <a:t>Tradeoff between implementation complexity, hardware requirement, throughput, and detection accuracy</a:t>
            </a:r>
          </a:p>
        </p:txBody>
      </p:sp>
    </p:spTree>
    <p:extLst>
      <p:ext uri="{BB962C8B-B14F-4D97-AF65-F5344CB8AC3E}">
        <p14:creationId xmlns:p14="http://schemas.microsoft.com/office/powerpoint/2010/main" val="3318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6">
            <a:extLst>
              <a:ext uri="{FF2B5EF4-FFF2-40B4-BE49-F238E27FC236}">
                <a16:creationId xmlns="" xmlns:a16="http://schemas.microsoft.com/office/drawing/2014/main" id="{5D795701-6897-4882-B2F2-DDAB537C78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56" y="2419175"/>
            <a:ext cx="4741986" cy="21568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40D1C6-7069-4277-93A5-B551AF5445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699" y="187093"/>
            <a:ext cx="7569916" cy="405493"/>
          </a:xfrm>
        </p:spPr>
        <p:txBody>
          <a:bodyPr/>
          <a:lstStyle/>
          <a:p>
            <a:r>
              <a:rPr lang="en-US" sz="2200" dirty="0" smtClean="0"/>
              <a:t>3.B </a:t>
            </a:r>
            <a:r>
              <a:rPr lang="en-US" sz="2200" dirty="0"/>
              <a:t>Research Topics for GAN-based DDoS Defense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98D9F31-8010-44DA-8B33-48BA0688BE8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B0CE2C-87FC-4853-B5AC-4D1C556FB6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D379D6F-EA98-4524-8BD3-47DD8B89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89" y="864778"/>
            <a:ext cx="8004734" cy="1363116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 smtClean="0"/>
              <a:t>Generate </a:t>
            </a:r>
            <a:r>
              <a:rPr lang="en-US" sz="1400" b="1" dirty="0"/>
              <a:t>traffic Based on GAN with Discriminator </a:t>
            </a:r>
            <a:r>
              <a:rPr lang="en-US" sz="1400" b="1" dirty="0" smtClean="0"/>
              <a:t>Feedback</a:t>
            </a:r>
            <a:endParaRPr lang="en-US" sz="1400" b="1" dirty="0"/>
          </a:p>
          <a:p>
            <a:pPr marL="619125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400" dirty="0"/>
              <a:t>Investigate various GAN architectural designs</a:t>
            </a:r>
          </a:p>
          <a:p>
            <a:pPr marL="619125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400" dirty="0"/>
              <a:t>Generate traffic that can blend into normal FC traffic</a:t>
            </a:r>
          </a:p>
          <a:p>
            <a:pPr marL="619125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400" dirty="0"/>
              <a:t>Train the generator based on whether the generated traffic passing the discriminator or </a:t>
            </a:r>
            <a:r>
              <a:rPr lang="en-US" sz="1400" dirty="0" smtClean="0"/>
              <a:t>not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DD379D6F-EA98-4524-8BD3-47DD8B899F4F}"/>
              </a:ext>
            </a:extLst>
          </p:cNvPr>
          <p:cNvSpPr txBox="1">
            <a:spLocks/>
          </p:cNvSpPr>
          <p:nvPr/>
        </p:nvSpPr>
        <p:spPr>
          <a:xfrm>
            <a:off x="336755" y="2306549"/>
            <a:ext cx="3971501" cy="2539369"/>
          </a:xfrm>
          <a:prstGeom prst="rect">
            <a:avLst/>
          </a:prstGeom>
        </p:spPr>
        <p:txBody>
          <a:bodyPr/>
          <a:lstStyle>
            <a:lvl1pPr marL="227013" indent="-22701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47675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03275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260475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706563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10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1400" b="1" dirty="0" smtClean="0"/>
              <a:t>Discriminator Refinement</a:t>
            </a:r>
          </a:p>
          <a:p>
            <a:pPr marL="619125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400" dirty="0" smtClean="0"/>
              <a:t>Use the generated packet streams mimicking flash crowd </a:t>
            </a:r>
          </a:p>
          <a:p>
            <a:pPr marL="619125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1400" dirty="0" smtClean="0"/>
              <a:t>Train and refine the discriminator to improve the detection accuracy</a:t>
            </a:r>
          </a:p>
          <a:p>
            <a:pPr marL="619125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endParaRPr lang="en-US" sz="1400" dirty="0" smtClean="0"/>
          </a:p>
          <a:p>
            <a:pPr marL="398463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1400" b="1" dirty="0" smtClean="0"/>
              <a:t>Repeat the above two steps in multiple iterations to further train the GAN-based generator and discriminator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78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altLang="zh-CN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Proposal</a:t>
            </a:r>
            <a:r>
              <a:rPr lang="zh-CN" alt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-US"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Problems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Challenges</a:t>
            </a:r>
          </a:p>
          <a:p>
            <a:pPr marL="1066800" lvl="2" indent="-3429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Objectives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 on DDoS Defense Systems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Research Topics</a:t>
            </a:r>
          </a:p>
          <a:p>
            <a:pPr marL="1076325" lvl="2" indent="-352425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DDoS Defense System</a:t>
            </a:r>
          </a:p>
          <a:p>
            <a:pPr marL="1076325" lvl="2" indent="-352425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GAN-based DDoS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r>
              <a:rPr lang="zh-CN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393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47E78B3-D90B-4516-98E2-D4123700C7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B913D6-3283-4D83-8A2D-FC26DBC6AF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4.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EF8523-85A3-48E7-BC6F-1C48411502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4. Project</a:t>
            </a:r>
            <a:r>
              <a:rPr lang="en-US" dirty="0"/>
              <a:t> Plan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5AEC5A-4AC7-45ED-A12F-2D4D4B299BE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DFA425-2B95-4C85-86EA-CB5B4C65C0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3CAB2D2-E664-47AC-AFB9-D18CF0F6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Feb 1, 2018 ~ Jan 31, 2019</a:t>
            </a:r>
          </a:p>
          <a:p>
            <a:pPr lvl="1"/>
            <a:r>
              <a:rPr lang="en-US" dirty="0"/>
              <a:t>Milestones</a:t>
            </a:r>
          </a:p>
          <a:p>
            <a:pPr lvl="2"/>
            <a:r>
              <a:rPr lang="en-US" dirty="0"/>
              <a:t>Select a set of features that are effective for DDoS defense and evaluate their performance</a:t>
            </a:r>
          </a:p>
          <a:p>
            <a:pPr lvl="2"/>
            <a:r>
              <a:rPr lang="en-US" dirty="0" smtClean="0"/>
              <a:t>Us</a:t>
            </a:r>
            <a:r>
              <a:rPr lang="en-US" altLang="zh-CN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those features to train discriminators based on Convolution neural network (CNN)</a:t>
            </a:r>
          </a:p>
          <a:p>
            <a:pPr lvl="2"/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dirty="0" smtClean="0"/>
              <a:t>GAN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mimic Flash </a:t>
            </a:r>
            <a:r>
              <a:rPr lang="en-US" dirty="0" smtClean="0"/>
              <a:t>Crowd</a:t>
            </a:r>
          </a:p>
          <a:p>
            <a:pPr lvl="2"/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discriminator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Phase 2: Feb 1, 2019 ~ Jan 31, 2020</a:t>
            </a:r>
          </a:p>
          <a:p>
            <a:pPr lvl="1"/>
            <a:r>
              <a:rPr lang="en-US" dirty="0"/>
              <a:t>Milestones</a:t>
            </a:r>
          </a:p>
          <a:p>
            <a:pPr lvl="2"/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feasibility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high-speed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GAN-based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discriminator</a:t>
            </a:r>
            <a:endParaRPr lang="en-US" dirty="0"/>
          </a:p>
          <a:p>
            <a:pPr lvl="2"/>
            <a:r>
              <a:rPr lang="en-US" altLang="zh-CN" dirty="0" smtClean="0"/>
              <a:t>R</a:t>
            </a:r>
            <a:r>
              <a:rPr lang="en-US" dirty="0" smtClean="0"/>
              <a:t>efine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discriminator</a:t>
            </a:r>
            <a:endParaRPr lang="en-US" dirty="0"/>
          </a:p>
          <a:p>
            <a:pPr lvl="2"/>
            <a:r>
              <a:rPr lang="en-US" altLang="zh-CN" dirty="0" smtClean="0"/>
              <a:t>Prepare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workshop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47E78B3-D90B-4516-98E2-D4123700C7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B913D6-3283-4D83-8A2D-FC26DBC6AF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8449279-E644-4E3F-B0DC-1BA5D488B1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5. References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BC250A-8E93-40DC-8C29-D9B8769B9E5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8E8C-9797-4EF9-A341-9308E4C22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0861347-7299-49C4-9081-E0A5FF5C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774898"/>
            <a:ext cx="8229600" cy="459974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WISR. The arbor networks </a:t>
            </a:r>
            <a:r>
              <a:rPr lang="en-US" sz="1000" dirty="0" err="1"/>
              <a:t>wisrreport</a:t>
            </a:r>
            <a:r>
              <a:rPr lang="en-US" sz="1000" dirty="0"/>
              <a:t>. </a:t>
            </a:r>
            <a:r>
              <a:rPr lang="en-US" sz="1000" dirty="0">
                <a:hlinkClick r:id="rId2"/>
              </a:rPr>
              <a:t>http://www.arbornetworks.com/images/documents/WISR2016_EN_Web.pdf</a:t>
            </a:r>
            <a:r>
              <a:rPr lang="en-US" sz="1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000" dirty="0" smtClean="0">
                <a:latin typeface="Arial Unicode MS"/>
                <a:cs typeface="Arial Unicode MS"/>
              </a:rPr>
              <a:t>J</a:t>
            </a:r>
            <a:r>
              <a:rPr kumimoji="1" lang="en-US" altLang="zh-CN" sz="1000" dirty="0">
                <a:latin typeface="Arial Unicode MS"/>
                <a:cs typeface="Arial Unicode MS"/>
              </a:rPr>
              <a:t>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Mirkovic</a:t>
            </a:r>
            <a:r>
              <a:rPr kumimoji="1" lang="en-US" altLang="zh-CN" sz="1000" dirty="0">
                <a:latin typeface="Arial Unicode MS"/>
                <a:cs typeface="Arial Unicode MS"/>
              </a:rPr>
              <a:t>, P.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Reiher</a:t>
            </a:r>
            <a:r>
              <a:rPr kumimoji="1" lang="en-US" altLang="zh-CN" sz="1000" dirty="0">
                <a:latin typeface="Arial Unicode MS"/>
                <a:cs typeface="Arial Unicode MS"/>
              </a:rPr>
              <a:t>, A taxonomy of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</a:rPr>
              <a:t> attack and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</a:rPr>
              <a:t> defense mechanisms ACM SIGCOMM Computer Communications Review, vol. 34, no. 2, pp. 39-53, April 2004</a:t>
            </a:r>
            <a:r>
              <a:rPr kumimoji="1" lang="en-US" altLang="zh-CN" sz="1000" dirty="0" smtClean="0">
                <a:latin typeface="Arial Unicode MS"/>
                <a:cs typeface="Arial Unicode MS"/>
              </a:rPr>
              <a:t>.</a:t>
            </a:r>
            <a:endParaRPr lang="en-US" sz="10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000" dirty="0">
                <a:latin typeface="Arial Unicode MS"/>
                <a:cs typeface="Arial Unicode MS"/>
              </a:rPr>
              <a:t>E.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Beigi</a:t>
            </a:r>
            <a:r>
              <a:rPr kumimoji="1" lang="en-US" altLang="zh-CN" sz="1000" dirty="0">
                <a:latin typeface="Arial Unicode MS"/>
                <a:cs typeface="Arial Unicode MS"/>
              </a:rPr>
              <a:t>, H.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Jazi</a:t>
            </a:r>
            <a:r>
              <a:rPr kumimoji="1" lang="en-US" altLang="zh-CN" sz="1000" dirty="0">
                <a:latin typeface="Arial Unicode MS"/>
                <a:cs typeface="Arial Unicode MS"/>
              </a:rPr>
              <a:t>, N.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Stakhanova</a:t>
            </a:r>
            <a:r>
              <a:rPr kumimoji="1" lang="en-US" altLang="zh-CN" sz="1000" dirty="0">
                <a:latin typeface="Arial Unicode MS"/>
                <a:cs typeface="Arial Unicode MS"/>
              </a:rPr>
              <a:t>, A.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Ghorbani</a:t>
            </a:r>
            <a:r>
              <a:rPr kumimoji="1" lang="en-US" altLang="zh-CN" sz="1000" dirty="0">
                <a:latin typeface="Arial Unicode MS"/>
                <a:cs typeface="Arial Unicode MS"/>
              </a:rPr>
              <a:t>, Towards Effective Feature Selection in Machine Learning-Based Botnet Detection Approaches  IEEE Conference on Communications and Network Security ’14, 2014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000" dirty="0">
                <a:latin typeface="Arial Unicode MS"/>
                <a:cs typeface="Arial Unicode MS"/>
              </a:rPr>
              <a:t>C.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Douligeris</a:t>
            </a:r>
            <a:r>
              <a:rPr kumimoji="1" lang="en-US" altLang="zh-CN" sz="1000" dirty="0">
                <a:latin typeface="Arial Unicode MS"/>
                <a:cs typeface="Arial Unicode MS"/>
              </a:rPr>
              <a:t>, A.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Mitrokotsa</a:t>
            </a:r>
            <a:r>
              <a:rPr kumimoji="1" lang="en-US" altLang="zh-CN" sz="1000" dirty="0">
                <a:latin typeface="Arial Unicode MS"/>
                <a:cs typeface="Arial Unicode MS"/>
              </a:rPr>
              <a:t>, “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</a:rPr>
              <a:t> attacks and defense mechanisms: classification and state-of-the-art”,</a:t>
            </a:r>
            <a:r>
              <a:rPr kumimoji="1" lang="zh-CN" altLang="en-US" sz="1000" dirty="0">
                <a:latin typeface="Arial Unicode MS"/>
                <a:cs typeface="Arial Unicode MS"/>
              </a:rPr>
              <a:t> </a:t>
            </a:r>
            <a:r>
              <a:rPr kumimoji="1" lang="en-US" altLang="zh-CN" sz="1000" dirty="0">
                <a:latin typeface="Arial Unicode MS"/>
                <a:cs typeface="Arial Unicode MS"/>
              </a:rPr>
              <a:t>Computer Networks, vol. 44, no. 5, pp. 643-666, April 2004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sz="1000" dirty="0">
                <a:latin typeface="Arial Unicode MS"/>
                <a:cs typeface="Arial Unicode MS"/>
              </a:rPr>
              <a:t>Ian </a:t>
            </a:r>
            <a:r>
              <a:rPr kumimoji="1" lang="en-US" sz="1000" dirty="0" err="1">
                <a:latin typeface="Arial Unicode MS"/>
                <a:cs typeface="Arial Unicode MS"/>
              </a:rPr>
              <a:t>Goodfellow</a:t>
            </a:r>
            <a:r>
              <a:rPr kumimoji="1" lang="en-US" sz="1000" dirty="0">
                <a:latin typeface="Arial Unicode MS"/>
                <a:cs typeface="Arial Unicode MS"/>
              </a:rPr>
              <a:t>. Nips 2016 tutorial: Generative adversarial networks. 2016.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sz="1000" dirty="0">
                <a:latin typeface="Arial Unicode MS"/>
                <a:cs typeface="Arial Unicode MS"/>
              </a:rPr>
              <a:t>Ian J. </a:t>
            </a:r>
            <a:r>
              <a:rPr kumimoji="1" lang="en-US" sz="1000" dirty="0" err="1">
                <a:latin typeface="Arial Unicode MS"/>
                <a:cs typeface="Arial Unicode MS"/>
              </a:rPr>
              <a:t>Goodfellow</a:t>
            </a:r>
            <a:r>
              <a:rPr kumimoji="1" lang="en-US" sz="1000" dirty="0">
                <a:latin typeface="Arial Unicode MS"/>
                <a:cs typeface="Arial Unicode MS"/>
              </a:rPr>
              <a:t>, Jean </a:t>
            </a:r>
            <a:r>
              <a:rPr kumimoji="1" lang="en-US" sz="1000" dirty="0" err="1">
                <a:latin typeface="Arial Unicode MS"/>
                <a:cs typeface="Arial Unicode MS"/>
              </a:rPr>
              <a:t>Pougetabadie</a:t>
            </a:r>
            <a:r>
              <a:rPr kumimoji="1" lang="en-US" sz="1000" dirty="0">
                <a:latin typeface="Arial Unicode MS"/>
                <a:cs typeface="Arial Unicode MS"/>
              </a:rPr>
              <a:t>, Mehdi Mirza, Bing Xu, David </a:t>
            </a:r>
            <a:r>
              <a:rPr kumimoji="1" lang="en-US" sz="1000" dirty="0" err="1">
                <a:latin typeface="Arial Unicode MS"/>
                <a:cs typeface="Arial Unicode MS"/>
              </a:rPr>
              <a:t>Wardefarley</a:t>
            </a:r>
            <a:r>
              <a:rPr kumimoji="1" lang="en-US" sz="1000" dirty="0">
                <a:latin typeface="Arial Unicode MS"/>
                <a:cs typeface="Arial Unicode MS"/>
              </a:rPr>
              <a:t>, </a:t>
            </a:r>
            <a:r>
              <a:rPr kumimoji="1" lang="en-US" sz="1000" dirty="0" err="1">
                <a:latin typeface="Arial Unicode MS"/>
                <a:cs typeface="Arial Unicode MS"/>
              </a:rPr>
              <a:t>Sherjil</a:t>
            </a:r>
            <a:r>
              <a:rPr kumimoji="1" lang="en-US" sz="1000" dirty="0">
                <a:latin typeface="Arial Unicode MS"/>
                <a:cs typeface="Arial Unicode MS"/>
              </a:rPr>
              <a:t> </a:t>
            </a:r>
            <a:r>
              <a:rPr kumimoji="1" lang="en-US" sz="1000" dirty="0" err="1">
                <a:latin typeface="Arial Unicode MS"/>
                <a:cs typeface="Arial Unicode MS"/>
              </a:rPr>
              <a:t>Ozair</a:t>
            </a:r>
            <a:r>
              <a:rPr kumimoji="1" lang="en-US" sz="1000" dirty="0">
                <a:latin typeface="Arial Unicode MS"/>
                <a:cs typeface="Arial Unicode MS"/>
              </a:rPr>
              <a:t>, Aaron </a:t>
            </a:r>
            <a:r>
              <a:rPr kumimoji="1" lang="en-US" sz="1000" dirty="0" err="1">
                <a:latin typeface="Arial Unicode MS"/>
                <a:cs typeface="Arial Unicode MS"/>
              </a:rPr>
              <a:t>Courville</a:t>
            </a:r>
            <a:r>
              <a:rPr kumimoji="1" lang="en-US" sz="1000" dirty="0">
                <a:latin typeface="Arial Unicode MS"/>
                <a:cs typeface="Arial Unicode MS"/>
              </a:rPr>
              <a:t>, and </a:t>
            </a:r>
            <a:r>
              <a:rPr kumimoji="1" lang="en-US" sz="1000" dirty="0" err="1">
                <a:latin typeface="Arial Unicode MS"/>
                <a:cs typeface="Arial Unicode MS"/>
              </a:rPr>
              <a:t>Yoshua</a:t>
            </a:r>
            <a:r>
              <a:rPr kumimoji="1" lang="en-US" sz="1000" dirty="0">
                <a:latin typeface="Arial Unicode MS"/>
                <a:cs typeface="Arial Unicode MS"/>
              </a:rPr>
              <a:t> </a:t>
            </a:r>
            <a:r>
              <a:rPr kumimoji="1" lang="en-US" sz="1000" dirty="0" err="1">
                <a:latin typeface="Arial Unicode MS"/>
                <a:cs typeface="Arial Unicode MS"/>
              </a:rPr>
              <a:t>Bengio</a:t>
            </a:r>
            <a:r>
              <a:rPr kumimoji="1" lang="en-US" sz="1000" dirty="0">
                <a:latin typeface="Arial Unicode MS"/>
                <a:cs typeface="Arial Unicode MS"/>
              </a:rPr>
              <a:t>. Generative adversarial networks. Advances in Neural Information Processing Systems, 3:2672–2680, 2014.</a:t>
            </a:r>
          </a:p>
          <a:p>
            <a:pPr marL="342900" lvl="0" indent="-342900">
              <a:buFont typeface="+mj-lt"/>
              <a:buAutoNum type="arabicPeriod"/>
            </a:pPr>
            <a:r>
              <a:rPr kumimoji="1" lang="en-US" altLang="zh-CN" sz="1000" dirty="0">
                <a:latin typeface="Arial Unicode MS"/>
                <a:cs typeface="Arial Unicode MS"/>
                <a:sym typeface="Arimo"/>
              </a:rPr>
              <a:t>S.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mo"/>
              </a:rPr>
              <a:t>Ranjan</a:t>
            </a:r>
            <a:r>
              <a:rPr kumimoji="1" lang="en-US" altLang="zh-CN" sz="1000" dirty="0">
                <a:latin typeface="Arial Unicode MS"/>
                <a:cs typeface="Arial Unicode MS"/>
                <a:sym typeface="Arimo"/>
              </a:rPr>
              <a:t>, R.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mo"/>
              </a:rPr>
              <a:t>Swaminathan</a:t>
            </a:r>
            <a:r>
              <a:rPr kumimoji="1" lang="en-US" altLang="zh-CN" sz="1000" dirty="0">
                <a:latin typeface="Arial Unicode MS"/>
                <a:cs typeface="Arial Unicode MS"/>
                <a:sym typeface="Arimo"/>
              </a:rPr>
              <a:t>, M.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mo"/>
              </a:rPr>
              <a:t>Uysal</a:t>
            </a:r>
            <a:r>
              <a:rPr kumimoji="1" lang="en-US" altLang="zh-CN" sz="1000" dirty="0">
                <a:latin typeface="Arial Unicode MS"/>
                <a:cs typeface="Arial Unicode MS"/>
                <a:sym typeface="Arimo"/>
              </a:rPr>
              <a:t>, E. Knightly,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mo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  <a:sym typeface="Arimo"/>
              </a:rPr>
              <a:t>-Resilient Scheduling to Counter Application Layer Attacks under Imperfect Detection IEEE INFOCOM'06, 2006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000" dirty="0">
                <a:latin typeface="Arial Unicode MS"/>
                <a:cs typeface="Arial Unicode MS"/>
                <a:sym typeface="Arial"/>
              </a:rPr>
              <a:t>Xiang, Yang and Zhou,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al"/>
              </a:rPr>
              <a:t>Wanlei</a:t>
            </a:r>
            <a:r>
              <a:rPr kumimoji="1" lang="en-US" altLang="zh-CN" sz="1000" dirty="0">
                <a:latin typeface="Arial Unicode MS"/>
                <a:cs typeface="Arial Unicode MS"/>
                <a:sym typeface="Arial"/>
              </a:rPr>
              <a:t> 2005, Mark-aided distributed filtering by using neural network for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al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  <a:sym typeface="Arial"/>
              </a:rPr>
              <a:t> defense, in GLOBECOM '05 : IEEE Global Telecommunications Conference, 28 November-2 December 2005 St. Louis, Missouri, USA, discovery</a:t>
            </a:r>
          </a:p>
          <a:p>
            <a:pPr marL="342900" lvl="0" indent="-342900">
              <a:buFont typeface="+mj-lt"/>
              <a:buAutoNum type="arabicPeriod"/>
            </a:pPr>
            <a:r>
              <a:rPr kumimoji="1" lang="en-US" altLang="zh-CN" sz="1000" dirty="0">
                <a:latin typeface="Arial Unicode MS"/>
                <a:cs typeface="Arial Unicode MS"/>
                <a:sym typeface="Arial"/>
              </a:rPr>
              <a:t>Li, Jin, Yong Liu, and Lin </a:t>
            </a:r>
            <a:r>
              <a:rPr kumimoji="1" lang="en-US" altLang="zh-CN" sz="1000" dirty="0" err="1">
                <a:latin typeface="Arial Unicode MS"/>
                <a:cs typeface="Arial Unicode MS"/>
                <a:sym typeface="Arial"/>
              </a:rPr>
              <a:t>Gu</a:t>
            </a:r>
            <a:r>
              <a:rPr kumimoji="1" lang="en-US" altLang="zh-CN" sz="1000" dirty="0">
                <a:latin typeface="Arial Unicode MS"/>
                <a:cs typeface="Arial Unicode MS"/>
                <a:sym typeface="Arial"/>
              </a:rPr>
              <a:t>. "</a:t>
            </a:r>
            <a:r>
              <a:rPr kumimoji="1" lang="en-US" altLang="zh-CN" sz="1000" dirty="0" err="1">
                <a:latin typeface="Arial Unicode MS"/>
                <a:cs typeface="Arial Unicode MS"/>
                <a:sym typeface="Arial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  <a:sym typeface="Arial"/>
              </a:rPr>
              <a:t> attack detection based on neural network." Aware Computing (ISAC), 2010 2nd International Symposium on. IEEE, 2010. </a:t>
            </a:r>
          </a:p>
          <a:p>
            <a:pPr marL="347663" indent="-338138">
              <a:buFont typeface="+mj-lt"/>
              <a:buAutoNum type="arabicPeriod"/>
            </a:pPr>
            <a:r>
              <a:rPr kumimoji="1" lang="en-US" altLang="zh-CN" sz="1000" dirty="0" err="1">
                <a:latin typeface="Arial Unicode MS"/>
                <a:cs typeface="Arial Unicode MS"/>
              </a:rPr>
              <a:t>Bhuyan</a:t>
            </a:r>
            <a:r>
              <a:rPr kumimoji="1" lang="en-US" altLang="zh-CN" sz="1000" dirty="0">
                <a:latin typeface="Arial Unicode MS"/>
                <a:cs typeface="Arial Unicode MS"/>
              </a:rPr>
              <a:t>, M. H., et al. (2013). "Detecting distributed denial of service attacks: methods, tools and future directions." The Computer Journal: bxt031.</a:t>
            </a:r>
          </a:p>
          <a:p>
            <a:pPr marL="347663" indent="-338138">
              <a:buFont typeface="+mj-lt"/>
              <a:buAutoNum type="arabicPeriod"/>
            </a:pPr>
            <a:r>
              <a:rPr kumimoji="1" lang="en-US" altLang="zh-CN" sz="1000" dirty="0">
                <a:latin typeface="Arial Unicode MS"/>
                <a:cs typeface="Arial Unicode MS"/>
              </a:rPr>
              <a:t>Sunny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Behal</a:t>
            </a:r>
            <a:r>
              <a:rPr kumimoji="1" lang="en-US" altLang="zh-CN" sz="1000" dirty="0">
                <a:latin typeface="Arial Unicode MS"/>
                <a:cs typeface="Arial Unicode MS"/>
              </a:rPr>
              <a:t> and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Krishan</a:t>
            </a:r>
            <a:r>
              <a:rPr kumimoji="1" lang="en-US" altLang="zh-CN" sz="1000" dirty="0">
                <a:latin typeface="Arial Unicode MS"/>
                <a:cs typeface="Arial Unicode MS"/>
              </a:rPr>
              <a:t> Kumar. Detection of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ddos</a:t>
            </a:r>
            <a:r>
              <a:rPr kumimoji="1" lang="en-US" altLang="zh-CN" sz="1000" dirty="0">
                <a:latin typeface="Arial Unicode MS"/>
                <a:cs typeface="Arial Unicode MS"/>
              </a:rPr>
              <a:t> attacks and flash events using novel information theory metrics. Computer Networks, 116:96–110, 2017.</a:t>
            </a:r>
          </a:p>
          <a:p>
            <a:pPr marL="347663" indent="-338138">
              <a:buFont typeface="+mj-lt"/>
              <a:buAutoNum type="arabicPeriod"/>
            </a:pPr>
            <a:r>
              <a:rPr kumimoji="1" lang="en-US" altLang="zh-CN" sz="1000" dirty="0" err="1">
                <a:latin typeface="Arial Unicode MS"/>
                <a:cs typeface="Arial Unicode MS"/>
              </a:rPr>
              <a:t>Shui</a:t>
            </a:r>
            <a:r>
              <a:rPr kumimoji="1" lang="en-US" altLang="zh-CN" sz="1000" dirty="0">
                <a:latin typeface="Arial Unicode MS"/>
                <a:cs typeface="Arial Unicode MS"/>
              </a:rPr>
              <a:t> Yu, Song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Guo</a:t>
            </a:r>
            <a:r>
              <a:rPr kumimoji="1" lang="en-US" altLang="zh-CN" sz="1000" dirty="0">
                <a:latin typeface="Arial Unicode MS"/>
                <a:cs typeface="Arial Unicode MS"/>
              </a:rPr>
              <a:t>, and Ivan 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Stojmenovic</a:t>
            </a:r>
            <a:r>
              <a:rPr kumimoji="1" lang="en-US" altLang="zh-CN" sz="1000" dirty="0">
                <a:latin typeface="Arial Unicode MS"/>
                <a:cs typeface="Arial Unicode MS"/>
              </a:rPr>
              <a:t>. Fool me if y-</a:t>
            </a:r>
            <a:r>
              <a:rPr kumimoji="1" lang="en-US" altLang="zh-CN" sz="1000" dirty="0" err="1">
                <a:latin typeface="Arial Unicode MS"/>
                <a:cs typeface="Arial Unicode MS"/>
              </a:rPr>
              <a:t>ou</a:t>
            </a:r>
            <a:r>
              <a:rPr kumimoji="1" lang="en-US" altLang="zh-CN" sz="1000" dirty="0">
                <a:latin typeface="Arial Unicode MS"/>
                <a:cs typeface="Arial Unicode MS"/>
              </a:rPr>
              <a:t> can: mimicking attacks and anti-attacks in cyberspace. IEEE Transactions on Computers, 64(1):139–151, 2015.</a:t>
            </a:r>
          </a:p>
          <a:p>
            <a:pPr marL="347663" lvl="0" indent="-338138">
              <a:buFont typeface="+mj-lt"/>
              <a:buAutoNum type="arabicPeriod"/>
            </a:pPr>
            <a:r>
              <a:rPr kumimoji="1" lang="en-US" sz="1000" dirty="0" err="1">
                <a:latin typeface="Arial Unicode MS"/>
                <a:cs typeface="Arial Unicode MS"/>
                <a:sym typeface="Arimo"/>
              </a:rPr>
              <a:t>RioRey</a:t>
            </a:r>
            <a:r>
              <a:rPr kumimoji="1" lang="en-US" sz="1000" dirty="0">
                <a:latin typeface="Arial Unicode MS"/>
                <a:cs typeface="Arial Unicode MS"/>
                <a:sym typeface="Arimo"/>
              </a:rPr>
              <a:t> Inc. 2009–2012 </a:t>
            </a:r>
            <a:r>
              <a:rPr kumimoji="1" lang="en-US" sz="1000" dirty="0" err="1">
                <a:latin typeface="Arial Unicode MS"/>
                <a:cs typeface="Arial Unicode MS"/>
                <a:sym typeface="Arimo"/>
              </a:rPr>
              <a:t>RioRey</a:t>
            </a:r>
            <a:r>
              <a:rPr kumimoji="1" lang="en-US" sz="1000" dirty="0">
                <a:latin typeface="Arial Unicode MS"/>
                <a:cs typeface="Arial Unicode MS"/>
                <a:sym typeface="Arimo"/>
              </a:rPr>
              <a:t> Taxonomy of DDoS Attacks RioRey_Taxonomy_Rev_2.3_2012, 2012, [online]</a:t>
            </a:r>
          </a:p>
          <a:p>
            <a:pPr marL="347663" indent="-338138">
              <a:buFont typeface="+mj-lt"/>
              <a:buAutoNum type="arabicPeriod"/>
            </a:pPr>
            <a:endParaRPr kumimoji="1" lang="en-US" altLang="zh-CN" sz="1000" dirty="0">
              <a:latin typeface="Arial Unicode MS"/>
              <a:cs typeface="Arial Unicode MS"/>
            </a:endParaRPr>
          </a:p>
          <a:p>
            <a:pPr marL="342900" lvl="0" indent="-342900">
              <a:buFont typeface="+mj-lt"/>
              <a:buAutoNum type="arabicPeriod"/>
            </a:pPr>
            <a:endParaRPr kumimoji="1" lang="en-US" altLang="zh-CN" sz="1000" dirty="0">
              <a:latin typeface="Arial Unicode MS"/>
              <a:cs typeface="Arial Unicode MS"/>
              <a:sym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0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zh-CN" sz="10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63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KDD ’99 Dataset Simulation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5120" y="1022985"/>
            <a:ext cx="8361680" cy="3630295"/>
          </a:xfrm>
        </p:spPr>
        <p:txBody>
          <a:bodyPr/>
          <a:lstStyle/>
          <a:p>
            <a:r>
              <a:rPr lang="en-US" dirty="0" smtClean="0"/>
              <a:t>KDD ‘99 Dataset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 competition held by KDD in 1999, its task </a:t>
            </a:r>
            <a:r>
              <a:rPr lang="en-US" dirty="0"/>
              <a:t>was to build a network intrusion </a:t>
            </a:r>
            <a:r>
              <a:rPr lang="en-US" dirty="0" smtClean="0"/>
              <a:t>detector to distinguish </a:t>
            </a:r>
            <a:r>
              <a:rPr lang="en-US" dirty="0"/>
              <a:t>between </a:t>
            </a:r>
            <a:r>
              <a:rPr lang="en-US" dirty="0" smtClean="0"/>
              <a:t>”bad” (intrusions/attacks) </a:t>
            </a:r>
            <a:r>
              <a:rPr lang="en-US" dirty="0"/>
              <a:t>and </a:t>
            </a:r>
            <a:r>
              <a:rPr lang="en-US" dirty="0" smtClean="0"/>
              <a:t>“good” </a:t>
            </a:r>
            <a:r>
              <a:rPr lang="en-US" dirty="0"/>
              <a:t>normal </a:t>
            </a:r>
            <a:r>
              <a:rPr lang="en-US" dirty="0" smtClean="0"/>
              <a:t>connections.</a:t>
            </a:r>
          </a:p>
          <a:p>
            <a:pPr lvl="1"/>
            <a:r>
              <a:rPr lang="en-US" dirty="0" smtClean="0"/>
              <a:t>Its trace is a </a:t>
            </a:r>
            <a:r>
              <a:rPr lang="en-US" dirty="0"/>
              <a:t>wide variety of intrusions simulated in a military network environment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Lincoln Labs </a:t>
            </a:r>
            <a:r>
              <a:rPr lang="en-US" dirty="0" smtClean="0"/>
              <a:t>acquired 9 </a:t>
            </a:r>
            <a:r>
              <a:rPr lang="en-US" dirty="0"/>
              <a:t>weeks of raw TCP dump data(DARPA-sponsored </a:t>
            </a:r>
            <a:r>
              <a:rPr lang="en-US" dirty="0" smtClean="0"/>
              <a:t>IDS-event) </a:t>
            </a:r>
            <a:r>
              <a:rPr lang="en-US" dirty="0"/>
              <a:t>for a local-area network (LAN) simulating a typical U.S. Air Force </a:t>
            </a:r>
            <a:r>
              <a:rPr lang="en-US" dirty="0" smtClean="0"/>
              <a:t>LAN, and mixed </a:t>
            </a:r>
            <a:r>
              <a:rPr lang="en-US" dirty="0"/>
              <a:t>with multiple attacks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Lee and </a:t>
            </a:r>
            <a:r>
              <a:rPr lang="en-US" dirty="0" err="1" smtClean="0"/>
              <a:t>Stolfo</a:t>
            </a:r>
            <a:r>
              <a:rPr lang="en-US" dirty="0" smtClean="0"/>
              <a:t>, </a:t>
            </a:r>
            <a:r>
              <a:rPr lang="en-US" dirty="0"/>
              <a:t>one of the participating teams of the DARPA event, </a:t>
            </a:r>
            <a:r>
              <a:rPr lang="en-US" dirty="0" smtClean="0"/>
              <a:t>gave their </a:t>
            </a:r>
            <a:r>
              <a:rPr lang="en-US" dirty="0"/>
              <a:t>feature extracted and preprocessed data to Knowledge Discovery </a:t>
            </a:r>
            <a:r>
              <a:rPr lang="en-US" dirty="0" smtClean="0"/>
              <a:t>and Data </a:t>
            </a:r>
            <a:r>
              <a:rPr lang="en-US" dirty="0"/>
              <a:t>Mining (KDD) yearly </a:t>
            </a:r>
            <a:r>
              <a:rPr lang="en-US" dirty="0" smtClean="0"/>
              <a:t>competition. </a:t>
            </a:r>
          </a:p>
          <a:p>
            <a:pPr lvl="2"/>
            <a:r>
              <a:rPr lang="en-US" dirty="0"/>
              <a:t>To reduce </a:t>
            </a:r>
            <a:r>
              <a:rPr lang="en-US" dirty="0" smtClean="0"/>
              <a:t>deficiencies </a:t>
            </a:r>
            <a:r>
              <a:rPr lang="en-US" dirty="0"/>
              <a:t>of KDD99 dataset for machine learning </a:t>
            </a:r>
            <a:r>
              <a:rPr lang="en-US" dirty="0" smtClean="0"/>
              <a:t>algorithm, </a:t>
            </a:r>
            <a:r>
              <a:rPr lang="en-US" dirty="0" err="1" smtClean="0"/>
              <a:t>Tavallaee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</a:t>
            </a:r>
            <a:r>
              <a:rPr lang="en-US" dirty="0"/>
              <a:t>introduced NSL-KDD dataset. 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4009327"/>
            <a:ext cx="4213860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KDD ’99 Dataset Simulation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480" y="885725"/>
            <a:ext cx="8554720" cy="3630295"/>
          </a:xfrm>
        </p:spPr>
        <p:txBody>
          <a:bodyPr/>
          <a:lstStyle/>
          <a:p>
            <a:r>
              <a:rPr lang="en-US" altLang="zh-CN" dirty="0"/>
              <a:t>KDD ‘99 </a:t>
            </a:r>
            <a:r>
              <a:rPr lang="en-US" altLang="zh-CN" dirty="0" smtClean="0"/>
              <a:t>Dataset(contd.)</a:t>
            </a:r>
          </a:p>
          <a:p>
            <a:pPr marL="448056" lvl="1"/>
            <a:r>
              <a:rPr lang="en-US" altLang="zh-CN" dirty="0" smtClean="0"/>
              <a:t>The KDD CUP 99 training data set consists of approximately 4,900,000 samples with 41 features and each sample is labeled as either normal or attack.</a:t>
            </a:r>
          </a:p>
          <a:p>
            <a:pPr marL="448056" lvl="1"/>
            <a:r>
              <a:rPr lang="en-US" altLang="zh-CN" dirty="0" smtClean="0"/>
              <a:t>The features in KDD CUP 99 Dataset are divided into 3 sets: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Basic features of individual TCP connections, </a:t>
            </a:r>
            <a:r>
              <a:rPr lang="en-US" altLang="zh-CN" dirty="0" smtClean="0"/>
              <a:t>e.g. </a:t>
            </a:r>
            <a:r>
              <a:rPr lang="en-US" altLang="zh-CN" i="1" dirty="0" smtClean="0"/>
              <a:t>duration</a:t>
            </a:r>
            <a:r>
              <a:rPr lang="en-US" altLang="zh-CN" dirty="0" smtClean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Content features within a connection suggested by domain </a:t>
            </a:r>
            <a:r>
              <a:rPr lang="en-US" altLang="zh-CN" dirty="0" smtClean="0"/>
              <a:t>knowledge, e.g. </a:t>
            </a:r>
            <a:r>
              <a:rPr lang="en-US" altLang="zh-CN" i="1" dirty="0" err="1" smtClean="0"/>
              <a:t>num_file_creations</a:t>
            </a:r>
            <a:r>
              <a:rPr lang="en-US" altLang="zh-CN" dirty="0" smtClean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Traffic features computed using a two-second time </a:t>
            </a:r>
            <a:r>
              <a:rPr lang="en-US" altLang="zh-CN" dirty="0" smtClean="0"/>
              <a:t>window, e.g. </a:t>
            </a:r>
            <a:r>
              <a:rPr lang="en-US" altLang="zh-CN" i="1" dirty="0" err="1" smtClean="0"/>
              <a:t>same_srv_rate</a:t>
            </a:r>
            <a:r>
              <a:rPr lang="en-US" altLang="zh-CN" dirty="0" smtClean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 smtClean="0"/>
              <a:t>Statistical characteristics of network traffic based on host(100 connections), e.g. </a:t>
            </a:r>
            <a:r>
              <a:rPr lang="en-US" altLang="zh-CN" i="1" dirty="0" err="1" smtClean="0"/>
              <a:t>dst_host_count</a:t>
            </a:r>
            <a:r>
              <a:rPr lang="en-US" altLang="zh-CN" dirty="0" smtClean="0"/>
              <a:t>.</a:t>
            </a:r>
          </a:p>
          <a:p>
            <a:pPr marL="448056" lvl="1"/>
            <a:r>
              <a:rPr lang="en-US" altLang="zh-CN" dirty="0" smtClean="0"/>
              <a:t>There </a:t>
            </a:r>
            <a:r>
              <a:rPr lang="en-US" altLang="zh-CN" dirty="0"/>
              <a:t>are a total of 24 attacks, which fall into 4 main categories: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DOS: denial-of-service, e.g. </a:t>
            </a:r>
            <a:r>
              <a:rPr lang="en-US" altLang="zh-CN" i="1" dirty="0" smtClean="0"/>
              <a:t>SYN </a:t>
            </a:r>
            <a:r>
              <a:rPr lang="en-US" altLang="zh-CN" i="1" dirty="0"/>
              <a:t>flood</a:t>
            </a:r>
            <a:r>
              <a:rPr lang="en-US" altLang="zh-CN" dirty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R2L: unauthorized access from a remote machine, e.g. </a:t>
            </a:r>
            <a:r>
              <a:rPr lang="en-US" altLang="zh-CN" i="1" dirty="0"/>
              <a:t>guessing password</a:t>
            </a:r>
            <a:r>
              <a:rPr lang="en-US" altLang="zh-CN" dirty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U2R:  unauthorized access to local </a:t>
            </a:r>
            <a:r>
              <a:rPr lang="en-US" altLang="zh-CN" dirty="0" smtClean="0"/>
              <a:t>super-user </a:t>
            </a:r>
            <a:r>
              <a:rPr lang="en-US" altLang="zh-CN" dirty="0"/>
              <a:t>(root) privileges, </a:t>
            </a:r>
            <a:r>
              <a:rPr lang="en-US" altLang="zh-CN" dirty="0" smtClean="0"/>
              <a:t>e.g. </a:t>
            </a:r>
            <a:r>
              <a:rPr lang="en-US" altLang="zh-CN" i="1" dirty="0" smtClean="0"/>
              <a:t>various </a:t>
            </a:r>
            <a:r>
              <a:rPr lang="en-US" altLang="zh-CN" i="1" dirty="0"/>
              <a:t>``buffer overflow'' attacks</a:t>
            </a:r>
            <a:r>
              <a:rPr lang="en-US" altLang="zh-CN" dirty="0"/>
              <a:t>;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/>
              <a:t>probing: surveillance and other probing, e.g., </a:t>
            </a:r>
            <a:r>
              <a:rPr lang="en-US" altLang="zh-CN" i="1" dirty="0"/>
              <a:t>port scanning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KDD ’99 Dataset Simulation </a:t>
            </a:r>
          </a:p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KDD ‘99 Dataset(contd.)</a:t>
            </a:r>
          </a:p>
          <a:p>
            <a:pPr lvl="1"/>
            <a:r>
              <a:rPr kumimoji="1" lang="en-US" altLang="zh-CN" dirty="0" smtClean="0"/>
              <a:t>Total </a:t>
            </a:r>
            <a:r>
              <a:rPr kumimoji="1" lang="en-US" altLang="zh-CN" dirty="0"/>
              <a:t>of 142 articles use </a:t>
            </a:r>
            <a:r>
              <a:rPr kumimoji="1" lang="en-US" altLang="zh-CN" dirty="0" smtClean="0"/>
              <a:t>KDD CUP 99 </a:t>
            </a:r>
            <a:r>
              <a:rPr kumimoji="1" lang="en-US" altLang="zh-CN" dirty="0"/>
              <a:t>in either Machine Learning or IDS between 2010 and 2015 from 149 research articles </a:t>
            </a:r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4" y="2059781"/>
            <a:ext cx="3325883" cy="2593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25" y="1905972"/>
            <a:ext cx="3426246" cy="24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2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937760" cy="3630295"/>
          </a:xfrm>
        </p:spPr>
        <p:txBody>
          <a:bodyPr/>
          <a:lstStyle/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start </a:t>
            </a:r>
            <a:r>
              <a:rPr lang="en-US" dirty="0"/>
              <a:t>by working on a reduced dataset </a:t>
            </a:r>
            <a:r>
              <a:rPr lang="en-US" dirty="0" smtClean="0"/>
              <a:t>(10% dataset), where the dataset is </a:t>
            </a:r>
            <a:r>
              <a:rPr lang="en-US" dirty="0"/>
              <a:t>split by 75% for training and 25% for </a:t>
            </a:r>
            <a:r>
              <a:rPr lang="en-US" dirty="0" smtClean="0"/>
              <a:t>testing.</a:t>
            </a:r>
          </a:p>
          <a:p>
            <a:pPr lvl="1"/>
            <a:r>
              <a:rPr lang="en-US" dirty="0"/>
              <a:t>The 10%dataset will be preprocessed to do feature </a:t>
            </a:r>
            <a:r>
              <a:rPr lang="en-US" dirty="0" smtClean="0"/>
              <a:t>scaling(normalization) </a:t>
            </a:r>
            <a:r>
              <a:rPr lang="en-US" dirty="0"/>
              <a:t>and one-hot encoding, resulting </a:t>
            </a:r>
            <a:r>
              <a:rPr lang="en-US" dirty="0" smtClean="0"/>
              <a:t>in a transformation of </a:t>
            </a:r>
            <a:r>
              <a:rPr lang="en-US" dirty="0"/>
              <a:t>42 features to </a:t>
            </a:r>
            <a:r>
              <a:rPr lang="en-US" dirty="0" smtClean="0"/>
              <a:t>120 </a:t>
            </a:r>
            <a:r>
              <a:rPr lang="en-US" dirty="0"/>
              <a:t>features.</a:t>
            </a:r>
          </a:p>
          <a:p>
            <a:pPr lvl="1"/>
            <a:r>
              <a:rPr lang="en-US" dirty="0" smtClean="0"/>
              <a:t>Later, the model will be trained on the full 10% dataset and validated on the complete dataset.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948"/>
          <a:stretch/>
        </p:blipFill>
        <p:spPr>
          <a:xfrm>
            <a:off x="5475762" y="1654722"/>
            <a:ext cx="3461831" cy="10999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2052" y="1360703"/>
            <a:ext cx="237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Dataset before </a:t>
            </a:r>
            <a:r>
              <a:rPr lang="en-US" altLang="zh-CN" sz="1400" dirty="0" smtClean="0"/>
              <a:t>Preprocess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7624" y="274903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Dataset after Preprocess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17870" y="2703311"/>
            <a:ext cx="4343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93" y="3048649"/>
            <a:ext cx="3830707" cy="1356959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779770" y="4348458"/>
            <a:ext cx="510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Classifier</a:t>
            </a:r>
          </a:p>
          <a:p>
            <a:pPr lvl="1"/>
            <a:r>
              <a:rPr lang="en-US" dirty="0"/>
              <a:t>Then build a simple deep neural network model with 3 hidden </a:t>
            </a:r>
            <a:r>
              <a:rPr lang="en-US" dirty="0" smtClean="0"/>
              <a:t>layers, </a:t>
            </a:r>
            <a:r>
              <a:rPr lang="en-US" dirty="0"/>
              <a:t>to classify/predict entries into 23 classes(22 attacks and 1 normal).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14" y="2461162"/>
            <a:ext cx="4032239" cy="2023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24" y="2246151"/>
            <a:ext cx="4606290" cy="24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F98F99-1027-4C05-A4DB-E037F51925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14300" indent="-45720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EED2AFE-F18C-41B3-8B88-9DC5E1E4AC4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2EBEA9-6442-47E7-97E9-B4EA0DFC7A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80A0243-72DA-4C2B-84DA-39985210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0179"/>
            <a:ext cx="8229600" cy="38231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1.A 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 </a:t>
            </a:r>
            <a:r>
              <a:rPr lang="en-US" altLang="zh-CN" dirty="0"/>
              <a:t>Problems</a:t>
            </a:r>
            <a:endParaRPr lang="en-US" sz="1800" dirty="0"/>
          </a:p>
          <a:p>
            <a:r>
              <a:rPr lang="en-US" sz="1600" dirty="0"/>
              <a:t>Distributed Denial of Service (DDoS) Attacks is one of the biggest security concerns on today’s Internet</a:t>
            </a:r>
          </a:p>
          <a:p>
            <a:pPr lvl="1">
              <a:buFont typeface="Courier New" charset="0"/>
              <a:buChar char="o"/>
            </a:pPr>
            <a:r>
              <a:rPr lang="en-US" sz="1400" dirty="0" smtClean="0"/>
              <a:t>Many </a:t>
            </a:r>
            <a:r>
              <a:rPr lang="en-US" sz="1400" dirty="0"/>
              <a:t>large websites, such as Twitter, Microsoft, and Amazon, have suffered DDoS attacks which lead to big loss. As per the world wide infrastructure security report (WISR) [1], the volume of DDoS attack traffic has increased to around 600 </a:t>
            </a:r>
            <a:r>
              <a:rPr lang="en-US" sz="1400" dirty="0" err="1"/>
              <a:t>Gbps</a:t>
            </a:r>
            <a:r>
              <a:rPr lang="en-US" sz="1400" dirty="0"/>
              <a:t> in 2016.</a:t>
            </a:r>
          </a:p>
          <a:p>
            <a:pPr lvl="1"/>
            <a:endParaRPr lang="en-US" sz="1100" dirty="0"/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altLang="zh-CN" dirty="0">
                <a:cs typeface="ＭＳ Ｐゴシック" charset="0"/>
              </a:rPr>
              <a:t>Specifically</a:t>
            </a:r>
            <a:r>
              <a:rPr lang="en-US" dirty="0">
                <a:cs typeface="ＭＳ Ｐゴシック" charset="0"/>
              </a:rPr>
              <a:t>, more and more attackers try their best to generate mimicking attack traffic that can well blend into normal </a:t>
            </a:r>
            <a:r>
              <a:rPr lang="en-US" dirty="0" smtClean="0">
                <a:cs typeface="ＭＳ Ｐゴシック" charset="0"/>
              </a:rPr>
              <a:t>traffic</a:t>
            </a:r>
            <a:r>
              <a:rPr lang="en-US" altLang="zh-CN" dirty="0" smtClean="0">
                <a:cs typeface="ＭＳ Ｐゴシック" charset="0"/>
              </a:rPr>
              <a:t>,</a:t>
            </a:r>
            <a:r>
              <a:rPr lang="zh-CN" altLang="en-US" dirty="0" smtClean="0">
                <a:cs typeface="ＭＳ Ｐゴシック" charset="0"/>
              </a:rPr>
              <a:t> </a:t>
            </a:r>
            <a:r>
              <a:rPr lang="en-US" dirty="0" smtClean="0">
                <a:cs typeface="ＭＳ Ｐゴシック" charset="0"/>
              </a:rPr>
              <a:t>Flash </a:t>
            </a:r>
            <a:r>
              <a:rPr lang="en-US" dirty="0">
                <a:cs typeface="ＭＳ Ｐゴシック" charset="0"/>
              </a:rPr>
              <a:t>Crowds (FC</a:t>
            </a:r>
            <a:r>
              <a:rPr lang="en-US" dirty="0" smtClean="0">
                <a:cs typeface="ＭＳ Ｐゴシック" charset="0"/>
              </a:rPr>
              <a:t>)</a:t>
            </a:r>
            <a:r>
              <a:rPr lang="en-US" altLang="zh-CN" dirty="0" smtClean="0">
                <a:cs typeface="ＭＳ Ｐゴシック" charset="0"/>
              </a:rPr>
              <a:t>,</a:t>
            </a:r>
            <a:r>
              <a:rPr lang="en-US" dirty="0" smtClean="0">
                <a:cs typeface="ＭＳ Ｐゴシック" charset="0"/>
              </a:rPr>
              <a:t> </a:t>
            </a:r>
            <a:r>
              <a:rPr lang="en-US" dirty="0">
                <a:cs typeface="ＭＳ Ｐゴシック" charset="0"/>
              </a:rPr>
              <a:t>generated by legitimate users and escape from defense systems.</a:t>
            </a:r>
            <a:endParaRPr lang="en-US" sz="1200" dirty="0"/>
          </a:p>
          <a:p>
            <a:pPr lvl="1">
              <a:buFont typeface="Courier New" charset="0"/>
              <a:buChar char="o"/>
            </a:pPr>
            <a:r>
              <a:rPr lang="en-US" sz="1400" dirty="0" smtClean="0"/>
              <a:t>DDoS </a:t>
            </a:r>
            <a:r>
              <a:rPr lang="en-US" sz="1400" dirty="0"/>
              <a:t>traffic is m</a:t>
            </a:r>
            <a:r>
              <a:rPr lang="en-US" altLang="zh-CN" sz="1400" dirty="0"/>
              <a:t>alicious which should be filtered in time, while normal </a:t>
            </a:r>
            <a:r>
              <a:rPr lang="en-US" sz="1400" dirty="0"/>
              <a:t>traffic coming from legitimate clients should be responded timely.</a:t>
            </a:r>
          </a:p>
          <a:p>
            <a:pPr lvl="1"/>
            <a:endParaRPr lang="en-US" sz="1100" dirty="0"/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dirty="0">
                <a:cs typeface="ＭＳ Ｐゴシック" charset="0"/>
              </a:rPr>
              <a:t>In order to ensure the health of network and </a:t>
            </a:r>
            <a:r>
              <a:rPr lang="en-US" altLang="zh-CN" dirty="0" smtClean="0">
                <a:cs typeface="ＭＳ Ｐゴシック" charset="0"/>
              </a:rPr>
              <a:t>timely</a:t>
            </a:r>
            <a:r>
              <a:rPr lang="zh-CN" altLang="en-US" dirty="0" smtClean="0">
                <a:cs typeface="ＭＳ Ｐゴシック" charset="0"/>
              </a:rPr>
              <a:t> </a:t>
            </a:r>
            <a:r>
              <a:rPr lang="en-US" altLang="zh-CN" dirty="0" smtClean="0">
                <a:cs typeface="ＭＳ Ｐゴシック" charset="0"/>
              </a:rPr>
              <a:t>response</a:t>
            </a:r>
            <a:r>
              <a:rPr lang="zh-CN" altLang="en-US" dirty="0" smtClean="0">
                <a:cs typeface="ＭＳ Ｐゴシック" charset="0"/>
              </a:rPr>
              <a:t> </a:t>
            </a:r>
            <a:r>
              <a:rPr lang="en-US" altLang="zh-CN" dirty="0" smtClean="0">
                <a:cs typeface="ＭＳ Ｐゴシック" charset="0"/>
              </a:rPr>
              <a:t>of</a:t>
            </a:r>
            <a:r>
              <a:rPr lang="zh-CN" altLang="en-US" dirty="0" smtClean="0">
                <a:cs typeface="ＭＳ Ｐゴシック" charset="0"/>
              </a:rPr>
              <a:t> </a:t>
            </a:r>
            <a:r>
              <a:rPr lang="en-US" dirty="0" smtClean="0">
                <a:cs typeface="ＭＳ Ｐゴシック" charset="0"/>
              </a:rPr>
              <a:t>legitimate </a:t>
            </a:r>
            <a:r>
              <a:rPr lang="en-US" dirty="0">
                <a:cs typeface="ＭＳ Ｐゴシック" charset="0"/>
              </a:rPr>
              <a:t>users’ </a:t>
            </a:r>
            <a:r>
              <a:rPr lang="en-US" dirty="0" smtClean="0">
                <a:cs typeface="ＭＳ Ｐゴシック" charset="0"/>
              </a:rPr>
              <a:t>requests, </a:t>
            </a:r>
            <a:r>
              <a:rPr lang="en-US" dirty="0">
                <a:cs typeface="ＭＳ Ｐゴシック" charset="0"/>
              </a:rPr>
              <a:t>it is necessary to detect DDoS and distinguish DDoS from </a:t>
            </a:r>
            <a:r>
              <a:rPr lang="en-US" dirty="0" smtClean="0">
                <a:cs typeface="ＭＳ Ｐゴシック" charset="0"/>
              </a:rPr>
              <a:t>FC</a:t>
            </a:r>
            <a:r>
              <a:rPr lang="en-US" altLang="zh-CN" dirty="0" smtClean="0">
                <a:cs typeface="ＭＳ Ｐゴシック" charset="0"/>
              </a:rPr>
              <a:t>.</a:t>
            </a:r>
            <a:endParaRPr lang="en-US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22985"/>
                <a:ext cx="5340577" cy="3630295"/>
              </a:xfrm>
            </p:spPr>
            <p:txBody>
              <a:bodyPr/>
              <a:lstStyle/>
              <a:p>
                <a:r>
                  <a:rPr lang="en-US" dirty="0" smtClean="0"/>
                  <a:t>Neural Network Training Parameters</a:t>
                </a:r>
              </a:p>
              <a:p>
                <a:pPr lvl="1"/>
                <a:r>
                  <a:rPr lang="en-US" dirty="0" smtClean="0"/>
                  <a:t>Uses ‘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’ (rectified </a:t>
                </a:r>
                <a:r>
                  <a:rPr lang="en-US" dirty="0"/>
                  <a:t>linear </a:t>
                </a:r>
                <a:r>
                  <a:rPr lang="en-US" dirty="0" smtClean="0"/>
                  <a:t>unit) activation function to speed </a:t>
                </a:r>
                <a:r>
                  <a:rPr lang="en-US" dirty="0"/>
                  <a:t>up </a:t>
                </a:r>
                <a:r>
                  <a:rPr lang="en-US" dirty="0" smtClean="0"/>
                  <a:t>training process.</a:t>
                </a:r>
              </a:p>
              <a:p>
                <a:pPr lvl="1"/>
                <a:r>
                  <a:rPr lang="en-US" dirty="0" smtClean="0"/>
                  <a:t>The output is a </a:t>
                </a:r>
                <a:r>
                  <a:rPr lang="en-US" dirty="0" err="1"/>
                  <a:t>softmax</a:t>
                </a:r>
                <a:r>
                  <a:rPr lang="en-US" dirty="0"/>
                  <a:t> </a:t>
                </a:r>
                <a:r>
                  <a:rPr lang="en-US" dirty="0" smtClean="0"/>
                  <a:t>activation function, which </a:t>
                </a:r>
                <a:r>
                  <a:rPr lang="en-US" dirty="0"/>
                  <a:t>is used </a:t>
                </a:r>
                <a:r>
                  <a:rPr lang="en-US" dirty="0" smtClean="0"/>
                  <a:t>for various</a:t>
                </a:r>
                <a:r>
                  <a:rPr lang="en-US" dirty="0"/>
                  <a:t> multiclass classification </a:t>
                </a:r>
                <a:r>
                  <a:rPr lang="en-US" dirty="0" smtClean="0"/>
                  <a:t>methods.</a:t>
                </a:r>
              </a:p>
              <a:p>
                <a:pPr lvl="1"/>
                <a:r>
                  <a:rPr lang="en-US" dirty="0"/>
                  <a:t>Loss function is </a:t>
                </a:r>
                <a:r>
                  <a:rPr lang="en-US" dirty="0" smtClean="0"/>
                  <a:t>“</a:t>
                </a:r>
                <a:r>
                  <a:rPr lang="en-US" dirty="0" err="1" smtClean="0"/>
                  <a:t>categorical_crossentropy</a:t>
                </a:r>
                <a:r>
                  <a:rPr lang="en-US" dirty="0" smtClean="0"/>
                  <a:t>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𝑙𝑜𝑔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This is </a:t>
                </a:r>
                <a:r>
                  <a:rPr lang="en-US" dirty="0" smtClean="0"/>
                  <a:t>chosen </a:t>
                </a:r>
                <a:r>
                  <a:rPr lang="en-US" altLang="zh-CN" dirty="0" smtClean="0"/>
                  <a:t>because it is </a:t>
                </a:r>
                <a:r>
                  <a:rPr lang="en-US" dirty="0" smtClean="0"/>
                  <a:t>multi-class classification.</a:t>
                </a:r>
              </a:p>
              <a:p>
                <a:pPr lvl="1"/>
                <a:r>
                  <a:rPr lang="en-US" dirty="0" smtClean="0"/>
                  <a:t>Gradient descent learning rate is initially 0.001.</a:t>
                </a:r>
              </a:p>
              <a:p>
                <a:pPr lvl="1"/>
                <a:r>
                  <a:rPr lang="en-US" dirty="0" smtClean="0"/>
                  <a:t>Batch size is set to 100 and epoch set to 10.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22985"/>
                <a:ext cx="5340577" cy="3630295"/>
              </a:xfrm>
              <a:blipFill rotWithShape="0">
                <a:blip r:embed="rId3"/>
                <a:stretch>
                  <a:fillRect l="-1027" t="-840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777" y="1022985"/>
            <a:ext cx="3119676" cy="2268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4615" y="922116"/>
            <a:ext cx="235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ReLU</a:t>
            </a:r>
            <a:r>
              <a:rPr lang="en-US" sz="1400" dirty="0" smtClean="0"/>
              <a:t> activation function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441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and validation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6" y="1421440"/>
            <a:ext cx="3694170" cy="33795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977640" y="1737360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8422" y="1423253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loss function (categorical </a:t>
            </a:r>
            <a:r>
              <a:rPr lang="en-US" sz="1200" dirty="0" err="1" smtClean="0"/>
              <a:t>crossentropy</a:t>
            </a:r>
            <a:r>
              <a:rPr lang="en-US" sz="1200" dirty="0" smtClean="0"/>
              <a:t>) value in the training dataset for the last batch in this epoch.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35380" y="1854438"/>
            <a:ext cx="62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64030" y="1883477"/>
            <a:ext cx="3345180" cy="445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8422" y="2145762"/>
            <a:ext cx="38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categorical accuracy in the training dataset for the last batch in this epoch. (Correct accuracy)</a:t>
            </a:r>
          </a:p>
          <a:p>
            <a:r>
              <a:rPr lang="en-US" sz="1200" dirty="0" err="1" smtClean="0"/>
              <a:t>Acc</a:t>
            </a:r>
            <a:r>
              <a:rPr lang="en-US" sz="1200" dirty="0" smtClean="0"/>
              <a:t> = ( </a:t>
            </a:r>
            <a:r>
              <a:rPr lang="en-US" sz="1200" dirty="0" err="1" smtClean="0"/>
              <a:t>argmax</a:t>
            </a:r>
            <a:r>
              <a:rPr lang="en-US" sz="1200" dirty="0" smtClean="0"/>
              <a:t>(</a:t>
            </a:r>
            <a:r>
              <a:rPr lang="en-US" sz="1200" dirty="0" err="1" smtClean="0"/>
              <a:t>y_true</a:t>
            </a:r>
            <a:r>
              <a:rPr lang="en-US" sz="1200" dirty="0" smtClean="0"/>
              <a:t>) == </a:t>
            </a:r>
            <a:r>
              <a:rPr lang="en-US" sz="1200" dirty="0" err="1" smtClean="0"/>
              <a:t>argmax</a:t>
            </a:r>
            <a:r>
              <a:rPr lang="en-US" sz="1200" dirty="0" smtClean="0"/>
              <a:t>(</a:t>
            </a:r>
            <a:r>
              <a:rPr lang="en-US" sz="1200" dirty="0" err="1" smtClean="0"/>
              <a:t>y_pred</a:t>
            </a:r>
            <a:r>
              <a:rPr lang="en-US" sz="1200" dirty="0" smtClean="0"/>
              <a:t>))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89896" y="1737360"/>
            <a:ext cx="41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93570" y="3162300"/>
            <a:ext cx="883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57500" y="3154680"/>
            <a:ext cx="2251710" cy="129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8421" y="3052937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loss function value of the testing dataset for the model trained at the end of this epoch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880360" y="3771900"/>
            <a:ext cx="8115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05118" y="3771900"/>
            <a:ext cx="1523303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28420" y="3774956"/>
            <a:ext cx="38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categorical </a:t>
            </a:r>
            <a:r>
              <a:rPr lang="en-US" sz="1200" dirty="0" smtClean="0"/>
              <a:t>accuracy of the testing dataset for the model trained at the end of this epoch</a:t>
            </a:r>
          </a:p>
        </p:txBody>
      </p:sp>
    </p:spTree>
    <p:extLst>
      <p:ext uri="{BB962C8B-B14F-4D97-AF65-F5344CB8AC3E}">
        <p14:creationId xmlns:p14="http://schemas.microsoft.com/office/powerpoint/2010/main" val="1620397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275807" y="2937827"/>
            <a:ext cx="3641646" cy="2092643"/>
            <a:chOff x="5306287" y="2825309"/>
            <a:chExt cx="3641646" cy="20926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6287" y="2825309"/>
              <a:ext cx="3641646" cy="2092643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6743700" y="2859599"/>
              <a:ext cx="0" cy="1735261"/>
            </a:xfrm>
            <a:prstGeom prst="line">
              <a:avLst/>
            </a:prstGeom>
            <a:ln>
              <a:solidFill>
                <a:schemeClr val="accent2">
                  <a:shade val="95000"/>
                  <a:satMod val="10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90560" y="2859599"/>
              <a:ext cx="0" cy="1735261"/>
            </a:xfrm>
            <a:prstGeom prst="line">
              <a:avLst/>
            </a:prstGeom>
            <a:ln>
              <a:solidFill>
                <a:schemeClr val="accent2">
                  <a:shade val="95000"/>
                  <a:satMod val="10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77890" y="2708445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Testing Accuracy and Loss</a:t>
            </a: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754880" cy="3630295"/>
          </a:xfrm>
        </p:spPr>
        <p:txBody>
          <a:bodyPr/>
          <a:lstStyle/>
          <a:p>
            <a:r>
              <a:rPr lang="en-US" dirty="0" smtClean="0"/>
              <a:t>Training and validation results (contd.)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oss function value is recorded at the end of  each batch, the loss value for training dataset is infinitely approximating the optimal value.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While validation accuracy and validation loss is only calculated at every epoch’s end. Their value reaches convergence approximately after the 8</a:t>
            </a:r>
            <a:r>
              <a:rPr lang="en-US" baseline="30000" dirty="0" smtClean="0"/>
              <a:t>th</a:t>
            </a:r>
            <a:r>
              <a:rPr lang="en-US" dirty="0" smtClean="0"/>
              <a:t> epoch.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63540" y="942975"/>
            <a:ext cx="3453913" cy="1802324"/>
            <a:chOff x="6013355" y="1022985"/>
            <a:chExt cx="2904098" cy="18023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3355" y="1022985"/>
              <a:ext cx="2904098" cy="1802324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6300570" y="2468880"/>
              <a:ext cx="2329667" cy="0"/>
            </a:xfrm>
            <a:prstGeom prst="line">
              <a:avLst/>
            </a:prstGeom>
            <a:ln>
              <a:solidFill>
                <a:schemeClr val="accent2">
                  <a:shade val="95000"/>
                  <a:satMod val="10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12317" y="735570"/>
            <a:ext cx="1356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Training Loss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133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63" y="3386584"/>
            <a:ext cx="2781747" cy="176177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4994910" cy="3630295"/>
          </a:xfrm>
        </p:spPr>
        <p:txBody>
          <a:bodyPr/>
          <a:lstStyle/>
          <a:p>
            <a:r>
              <a:rPr lang="en-US" dirty="0" smtClean="0"/>
              <a:t>Learning rate changed</a:t>
            </a:r>
          </a:p>
          <a:p>
            <a:pPr lvl="1"/>
            <a:r>
              <a:rPr lang="en-US" dirty="0" smtClean="0"/>
              <a:t>Initially, the learning rate is set to 0.001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learning rate is modified to 0.01, convergence time to the minimal training loss is reduced, but will be more likely to be unstable. </a:t>
            </a:r>
          </a:p>
          <a:p>
            <a:pPr lvl="2"/>
            <a:r>
              <a:rPr lang="en-US" dirty="0" smtClean="0"/>
              <a:t>Due to a large learning rate, the model became unstable and overshoots the optimal value. </a:t>
            </a:r>
          </a:p>
          <a:p>
            <a:pPr lvl="2"/>
            <a:r>
              <a:rPr lang="en-US" dirty="0" smtClean="0"/>
              <a:t>Then the network needs to adjust its weights to lower the loss function again.  </a:t>
            </a:r>
          </a:p>
          <a:p>
            <a:pPr lvl="1"/>
            <a:r>
              <a:rPr lang="en-US" dirty="0" smtClean="0"/>
              <a:t>If the learning rate is modified to 0.0001, convergence time will increase, but model will be less likely to be unstable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55671" y="717588"/>
            <a:ext cx="3661782" cy="2320455"/>
            <a:chOff x="5255671" y="1026198"/>
            <a:chExt cx="3661782" cy="2320455"/>
          </a:xfrm>
        </p:grpSpPr>
        <p:sp>
          <p:nvSpPr>
            <p:cNvPr id="7" name="TextBox 6"/>
            <p:cNvSpPr txBox="1"/>
            <p:nvPr/>
          </p:nvSpPr>
          <p:spPr>
            <a:xfrm>
              <a:off x="6377940" y="1026198"/>
              <a:ext cx="230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Training Loss (</a:t>
              </a:r>
              <a:r>
                <a:rPr lang="en-US" altLang="zh-CN" sz="1400" dirty="0" err="1" smtClean="0"/>
                <a:t>lr</a:t>
              </a:r>
              <a:r>
                <a:rPr lang="en-US" altLang="zh-CN" sz="1400" dirty="0" smtClean="0"/>
                <a:t> = 0.01)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663" y="1291633"/>
              <a:ext cx="3377790" cy="2055020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6033732" y="2971800"/>
              <a:ext cx="2770729" cy="0"/>
            </a:xfrm>
            <a:prstGeom prst="line">
              <a:avLst/>
            </a:prstGeom>
            <a:ln>
              <a:solidFill>
                <a:schemeClr val="accent2">
                  <a:shade val="95000"/>
                  <a:satMod val="10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01790" y="1360487"/>
              <a:ext cx="0" cy="1735261"/>
            </a:xfrm>
            <a:prstGeom prst="line">
              <a:avLst/>
            </a:prstGeom>
            <a:ln>
              <a:solidFill>
                <a:schemeClr val="accent2">
                  <a:shade val="95000"/>
                  <a:satMod val="10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577965" y="2617593"/>
              <a:ext cx="247650" cy="24765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 flipH="1">
              <a:off x="5255671" y="2741418"/>
              <a:ext cx="1322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916818" y="3161868"/>
            <a:ext cx="23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Training Loss (</a:t>
            </a:r>
            <a:r>
              <a:rPr lang="en-US" altLang="zh-CN" sz="1400" dirty="0" err="1" smtClean="0"/>
              <a:t>lr</a:t>
            </a:r>
            <a:r>
              <a:rPr lang="en-US" altLang="zh-CN" sz="1400" dirty="0" smtClean="0"/>
              <a:t> = 0.0001)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06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85" y="2388737"/>
            <a:ext cx="3522189" cy="208639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KDD ’99 Dataset Simulation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2985"/>
            <a:ext cx="8229600" cy="2245995"/>
          </a:xfrm>
        </p:spPr>
        <p:txBody>
          <a:bodyPr/>
          <a:lstStyle/>
          <a:p>
            <a:r>
              <a:rPr lang="en-US" dirty="0" smtClean="0"/>
              <a:t>Testing on complete dataset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8698"/>
            <a:ext cx="4796524" cy="285901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02920" y="2080260"/>
            <a:ext cx="205740" cy="2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754380" y="1571414"/>
            <a:ext cx="4892040" cy="46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6420" y="1248248"/>
            <a:ext cx="31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Amount of time used per epoch increased, due to the size of training dataset quadrupled and larger validation dataset. 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061041" y="2207140"/>
            <a:ext cx="249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Testing Accuracy and Loss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30390" y="2514917"/>
            <a:ext cx="0" cy="1735261"/>
          </a:xfrm>
          <a:prstGeom prst="line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77250" y="2514917"/>
            <a:ext cx="0" cy="1735261"/>
          </a:xfrm>
          <a:prstGeom prst="line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7251" y="4306877"/>
            <a:ext cx="318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validation accuracy and </a:t>
            </a:r>
            <a:r>
              <a:rPr lang="en-US" sz="1200" smtClean="0"/>
              <a:t>loss value does not differ much from the 10% dataset.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83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91FF4C3-0A74-45AD-B9E5-27417E36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14300" indent="-45720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endParaRPr lang="en-US" altLang="zh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AB4ADD-95AA-4EE9-ADEC-3557850274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AAF219-9A63-4E7A-940F-5FF03BC9F0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935454F-C299-4345-A3C8-D943593E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1.B Research </a:t>
            </a:r>
            <a:r>
              <a:rPr lang="en-US" altLang="zh-CN" dirty="0"/>
              <a:t>Challenges</a:t>
            </a:r>
            <a:r>
              <a:rPr lang="zh-CN" altLang="en-US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/>
              <a:t>Much </a:t>
            </a:r>
            <a:r>
              <a:rPr lang="en-US" altLang="zh-CN" sz="1800" dirty="0" smtClean="0"/>
              <a:t>s</a:t>
            </a:r>
            <a:r>
              <a:rPr lang="en-US" sz="1800" dirty="0" smtClean="0"/>
              <a:t>imilarity </a:t>
            </a:r>
            <a:r>
              <a:rPr lang="en-US" sz="1800" dirty="0"/>
              <a:t>between DDoS and FC </a:t>
            </a:r>
            <a:r>
              <a:rPr lang="en-US" sz="1800" dirty="0" smtClean="0"/>
              <a:t>traffic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[11,12]</a:t>
            </a:r>
            <a:endParaRPr lang="en-US" sz="1800" dirty="0"/>
          </a:p>
          <a:p>
            <a:pPr lvl="1">
              <a:buFont typeface="Courier New" charset="0"/>
              <a:buChar char="o"/>
            </a:pPr>
            <a:r>
              <a:rPr lang="en-US" altLang="zh-CN" sz="1400" dirty="0"/>
              <a:t>S</a:t>
            </a:r>
            <a:r>
              <a:rPr lang="en-US" sz="1400" dirty="0" smtClean="0"/>
              <a:t>uch </a:t>
            </a:r>
            <a:r>
              <a:rPr lang="en-US" sz="1400" dirty="0"/>
              <a:t>as, network status, server status</a:t>
            </a:r>
          </a:p>
          <a:p>
            <a:pPr marL="276225" lvl="1" indent="0">
              <a:buNone/>
            </a:pPr>
            <a:endParaRPr lang="en-US" sz="1400" dirty="0"/>
          </a:p>
          <a:p>
            <a:r>
              <a:rPr lang="en-US" sz="1800" dirty="0"/>
              <a:t>Few data publicly available for research</a:t>
            </a:r>
          </a:p>
          <a:p>
            <a:pPr lvl="1">
              <a:buFont typeface="Courier New" charset="0"/>
              <a:buChar char="o"/>
            </a:pPr>
            <a:r>
              <a:rPr lang="en-US" altLang="zh-CN" sz="1400" dirty="0" smtClean="0"/>
              <a:t>Existing </a:t>
            </a:r>
            <a:r>
              <a:rPr lang="en-US" altLang="zh-CN" sz="1400" dirty="0"/>
              <a:t>defense systems mainly depend on public data to analyze and build defense </a:t>
            </a:r>
            <a:r>
              <a:rPr lang="en-US" altLang="zh-CN" sz="1400" dirty="0" smtClean="0"/>
              <a:t>models.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However</a:t>
            </a:r>
            <a:r>
              <a:rPr lang="en-US" altLang="zh-CN" sz="1400" dirty="0"/>
              <a:t>, there are few data available and the existing data usually have many flaws, such as, out-of-date, few attack types.</a:t>
            </a:r>
          </a:p>
          <a:p>
            <a:pPr lvl="1"/>
            <a:endParaRPr lang="en-US" altLang="zh-CN" sz="1400" dirty="0"/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altLang="zh-CN" sz="1800" dirty="0">
                <a:cs typeface="ＭＳ Ｐゴシック" charset="0"/>
              </a:rPr>
              <a:t>They all make the classification problem difficult and hinder the development of defense systems.</a:t>
            </a:r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679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9A66C3D-3593-485D-A50B-BA8FD15A6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14300" indent="-45720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endParaRPr lang="en-US" altLang="zh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CC0852B-1CAA-4D43-AA8D-97140940408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B5DBC69B-A4B7-4372-9F4E-90F2A06A7BE0}" type="datetime1">
              <a:rPr lang="en-US" altLang="en-US" smtClean="0"/>
              <a:pPr>
                <a:defRPr/>
              </a:pPr>
              <a:t>12/6/17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AA8DAC-7CE8-4B16-B6FF-41FE98F8E5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069852-DC5A-4C0F-A1B0-800472C8FAA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40AD670-2701-40D9-9DB9-3C767C9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1.C Research </a:t>
            </a:r>
            <a:r>
              <a:rPr lang="en-US" altLang="zh-CN" dirty="0"/>
              <a:t>Objectives</a:t>
            </a:r>
            <a:endParaRPr lang="en-US" dirty="0"/>
          </a:p>
          <a:p>
            <a:r>
              <a:rPr lang="en-US" sz="1800" dirty="0"/>
              <a:t>Develop a high-throughput and accurate DDoS defense system using machine learning to detect DDoS quickly, efficiently and with high precision .</a:t>
            </a:r>
          </a:p>
          <a:p>
            <a:endParaRPr lang="en-US" sz="1800" dirty="0"/>
          </a:p>
          <a:p>
            <a:r>
              <a:rPr lang="en-US" sz="1800" dirty="0"/>
              <a:t>Develop a </a:t>
            </a:r>
            <a:r>
              <a:rPr lang="en-US" sz="1800" dirty="0" smtClean="0"/>
              <a:t>testbed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(</a:t>
            </a:r>
            <a:r>
              <a:rPr lang="en-US" altLang="zh-CN" sz="1800" dirty="0" smtClean="0"/>
              <a:t>s</a:t>
            </a:r>
            <a:r>
              <a:rPr lang="en-US" sz="1800" dirty="0" smtClean="0"/>
              <a:t>ystem</a:t>
            </a:r>
            <a:r>
              <a:rPr lang="en-US" sz="1800" dirty="0"/>
              <a:t>) to generate mimicking attack traffic and use them to improve our defense 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9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4480560" cy="51565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Survey </a:t>
            </a:r>
            <a:r>
              <a:rPr lang="en-US" sz="3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DDoS Defense Systems</a:t>
            </a:r>
          </a:p>
        </p:txBody>
      </p:sp>
    </p:spTree>
    <p:extLst>
      <p:ext uri="{BB962C8B-B14F-4D97-AF65-F5344CB8AC3E}">
        <p14:creationId xmlns:p14="http://schemas.microsoft.com/office/powerpoint/2010/main" val="16353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Survey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DDoS Defense Systems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Network/transport-level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flooding attacks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Application-level flooding attacks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for DDoS defense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Adversarial Network (GAN)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lphaUcPeriod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2.A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Network/transport-level flooding attacks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Flooding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attacks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[2,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10]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exploitation flooding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Reflection-based flooding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Amplification-based flooding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 descr="DDoSAttack_1-1024x58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393101"/>
            <a:ext cx="3730125" cy="2111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034073" y="228989"/>
            <a:ext cx="6883380" cy="405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2.B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Application-level flooding attacks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dt" idx="4294967295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11/17/17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457200" y="1022985"/>
            <a:ext cx="8229600" cy="3630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7013" marR="0" lvl="0" indent="-227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Reflection/amplification based flooding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attacks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[7,</a:t>
            </a:r>
            <a:r>
              <a:rPr lang="zh-CN" alt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13]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flooding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flooding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flooding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request/response attacks</a:t>
            </a:r>
          </a:p>
          <a:p>
            <a:pPr marL="227013" marR="0" lvl="0" indent="-2270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Screen Shot 2017-11-06 at 12.11.01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3909" y="1485640"/>
            <a:ext cx="3591916" cy="2207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4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Schools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9188</TotalTime>
  <Words>2428</Words>
  <Application>Microsoft Macintosh PowerPoint</Application>
  <PresentationFormat>On-screen Show (16:9)</PresentationFormat>
  <Paragraphs>299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Unicode MS</vt:lpstr>
      <vt:lpstr>Arimo</vt:lpstr>
      <vt:lpstr>Calibri</vt:lpstr>
      <vt:lpstr>Cambria Math</vt:lpstr>
      <vt:lpstr>Courier New</vt:lpstr>
      <vt:lpstr>Mangal</vt:lpstr>
      <vt:lpstr>ＭＳ Ｐゴシック</vt:lpstr>
      <vt:lpstr>Noto Sans Symbols</vt:lpstr>
      <vt:lpstr>Wingdings</vt:lpstr>
      <vt:lpstr>NYU Schools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Kaihua Cai</cp:lastModifiedBy>
  <cp:revision>504</cp:revision>
  <dcterms:created xsi:type="dcterms:W3CDTF">2013-09-03T13:03:01Z</dcterms:created>
  <dcterms:modified xsi:type="dcterms:W3CDTF">2017-12-06T10:54:48Z</dcterms:modified>
</cp:coreProperties>
</file>