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2" r:id="rId4"/>
    <p:sldId id="271" r:id="rId5"/>
    <p:sldId id="263" r:id="rId6"/>
    <p:sldId id="265" r:id="rId7"/>
    <p:sldId id="280" r:id="rId8"/>
    <p:sldId id="269" r:id="rId9"/>
    <p:sldId id="290" r:id="rId10"/>
    <p:sldId id="291" r:id="rId11"/>
    <p:sldId id="292" r:id="rId12"/>
    <p:sldId id="293" r:id="rId13"/>
    <p:sldId id="294" r:id="rId14"/>
    <p:sldId id="282" r:id="rId15"/>
    <p:sldId id="260" r:id="rId16"/>
    <p:sldId id="272" r:id="rId17"/>
    <p:sldId id="273" r:id="rId18"/>
    <p:sldId id="275" r:id="rId19"/>
    <p:sldId id="266" r:id="rId20"/>
    <p:sldId id="274" r:id="rId21"/>
    <p:sldId id="268" r:id="rId22"/>
    <p:sldId id="277" r:id="rId23"/>
    <p:sldId id="270" r:id="rId24"/>
    <p:sldId id="276" r:id="rId25"/>
    <p:sldId id="281" r:id="rId26"/>
    <p:sldId id="278" r:id="rId27"/>
    <p:sldId id="267" r:id="rId28"/>
    <p:sldId id="287" r:id="rId29"/>
    <p:sldId id="257" r:id="rId30"/>
    <p:sldId id="288" r:id="rId31"/>
    <p:sldId id="289" r:id="rId32"/>
    <p:sldId id="26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405F9-3BC1-4880-82DA-1EC2078CE31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DA8B-81C6-43E4-B351-1B9446120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2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80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2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29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57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5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0780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2690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0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4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9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7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50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59CD-0D5D-47BC-BAFB-DDA04C30DBF1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0A06-3A63-4285-AA23-D0A42804A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6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hyperlink" Target="https://www.arduino.cc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adafruit.com/adafruit-motor-shield?view=al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izgchen.blogspot.tw/search/label/I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izgchen.blogspot.tw/search/label/I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-info.wikispaces.com/file/view/IR_Remote_Kit_Blink.pde/330174204/IR_Remote_Kit_Blink.pd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-info.wikispaces.com/file/view/IR_Remote_Kit_Blink.pde/330174204/IR_Remote_Kit_Blink.pd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1524000" y="20870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9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Tsaiming</a:t>
            </a:r>
            <a:r>
              <a:rPr lang="en-US" altLang="zh-TW" sz="9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  <a:p>
            <a:r>
              <a:rPr lang="en-US" altLang="zh-TW" sz="9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altLang="zh-TW" sz="9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-smart-robot-car</a:t>
            </a:r>
            <a:br>
              <a:rPr lang="en-US" altLang="zh-TW" sz="9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91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General manual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TM_Arduino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智慧機器人自走車通用使用手冊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2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1100" y="593367"/>
            <a:ext cx="11938000" cy="987200"/>
          </a:xfrm>
          <a:prstGeom prst="rect">
            <a:avLst/>
          </a:prstGeom>
          <a:solidFill>
            <a:srgbClr val="EFEFEF"/>
          </a:solidFill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zh-TW" altLang="en-US" sz="5333" b="1" dirty="0">
                <a:latin typeface="DFKai-SB"/>
                <a:ea typeface="DFKai-SB"/>
                <a:cs typeface="DFKai-SB"/>
                <a:sym typeface="DFKai-SB"/>
              </a:rPr>
              <a:t>驅動程式使用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這裡使用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CDM v2.12.06 WHQL Certified 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版本驅動程式，需要此驅動才可以使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FTDI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運作，因為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FTDI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只支援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2009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年的驅動程式，之後版本的驅動無法使用，測試 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WINDOWS XP / 7 / 10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後都可以使用。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10</a:t>
            </a:fld>
            <a:endParaRPr lang="zh-TW"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l="67228" t="43240" r="24735" b="31381"/>
          <a:stretch/>
        </p:blipFill>
        <p:spPr>
          <a:xfrm>
            <a:off x="2601400" y="3449634"/>
            <a:ext cx="1775099" cy="2407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562947" y="4292967"/>
            <a:ext cx="5643920" cy="721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zh-TW" altLang="en-US" sz="2400" b="1" dirty="0">
                <a:latin typeface="DFKai-SB"/>
                <a:ea typeface="DFKai-SB"/>
                <a:cs typeface="DFKai-SB"/>
                <a:sym typeface="DFKai-SB"/>
              </a:rPr>
              <a:t>圖</a:t>
            </a:r>
            <a:r>
              <a:rPr lang="en-US" altLang="zh-TW" sz="2400" b="1" dirty="0">
                <a:latin typeface="DFKai-SB"/>
                <a:ea typeface="DFKai-SB"/>
                <a:cs typeface="DFKai-SB"/>
                <a:sym typeface="DFKai-SB"/>
              </a:rPr>
              <a:t>3-4</a:t>
            </a:r>
            <a:r>
              <a:rPr lang="zh-TW" altLang="en-US" sz="2400" b="1" dirty="0"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en-US" altLang="zh-TW" sz="2400" b="1" dirty="0">
                <a:latin typeface="DFKai-SB"/>
                <a:ea typeface="DFKai-SB"/>
                <a:cs typeface="DFKai-SB"/>
                <a:sym typeface="DFKai-SB"/>
              </a:rPr>
              <a:t>CDM v2.12.06 WHQL </a:t>
            </a:r>
            <a:r>
              <a:rPr lang="zh-TW" altLang="en-US" sz="2400" b="1" dirty="0">
                <a:latin typeface="DFKai-SB"/>
                <a:ea typeface="DFKai-SB"/>
                <a:cs typeface="DFKai-SB"/>
                <a:sym typeface="DFKai-SB"/>
              </a:rPr>
              <a:t>驅動程式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altLang="zh-TW" sz="6667" b="1" dirty="0">
                <a:latin typeface="DFKai-SB"/>
                <a:ea typeface="DFKai-SB"/>
                <a:cs typeface="DFKai-SB"/>
                <a:sym typeface="DFKai-SB"/>
              </a:rPr>
              <a:t>Arduino IDE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11</a:t>
            </a:fld>
            <a:endParaRPr 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2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solidFill>
            <a:srgbClr val="EFEFEF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US" altLang="zh-TW" sz="5333" b="1" dirty="0">
                <a:latin typeface="DFKai-SB"/>
                <a:ea typeface="DFKai-SB"/>
                <a:cs typeface="DFKai-SB"/>
                <a:sym typeface="DFKai-SB"/>
              </a:rPr>
              <a:t>Arduino 1.0.X</a:t>
            </a:r>
            <a:r>
              <a:rPr lang="zh-TW" altLang="en-US" sz="5333" b="1" dirty="0">
                <a:latin typeface="DFKai-SB"/>
                <a:ea typeface="DFKai-SB"/>
                <a:cs typeface="DFKai-SB"/>
                <a:sym typeface="DFKai-SB"/>
              </a:rPr>
              <a:t>系列版本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15595" y="1536592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zh-TW" altLang="en-US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這系列版本相容性高在舊版本的軟體也能支援，遇到的錯誤狀況也會比較少，比較推薦此版本。</a:t>
            </a:r>
          </a:p>
          <a:p>
            <a:pPr>
              <a:buNone/>
            </a:pPr>
            <a:endParaRPr sz="32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12</a:t>
            </a:fld>
            <a:endParaRPr lang="zh-TW"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l="24743" t="18092" r="24894" b="34963"/>
          <a:stretch/>
        </p:blipFill>
        <p:spPr>
          <a:xfrm>
            <a:off x="415601" y="3036169"/>
            <a:ext cx="6140169" cy="3104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6555767" y="5488200"/>
            <a:ext cx="5587200" cy="65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sz="2400" b="1">
                <a:latin typeface="DFKai-SB"/>
                <a:ea typeface="DFKai-SB"/>
                <a:cs typeface="DFKai-SB"/>
                <a:sym typeface="DFKai-SB"/>
              </a:rPr>
              <a:t>Arduino</a:t>
            </a:r>
            <a:r>
              <a:rPr lang="zh-TW" altLang="en-US" sz="2400" b="1">
                <a:latin typeface="DFKai-SB"/>
                <a:ea typeface="DFKai-SB"/>
                <a:cs typeface="DFKai-SB"/>
                <a:sym typeface="DFKai-SB"/>
              </a:rPr>
              <a:t>官網：</a:t>
            </a:r>
            <a:r>
              <a:rPr lang="en-US" altLang="zh-TW" sz="24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4"/>
              </a:rPr>
              <a:t>https://www.arduino.cc/</a:t>
            </a:r>
          </a:p>
        </p:txBody>
      </p:sp>
      <p:sp>
        <p:nvSpPr>
          <p:cNvPr id="193" name="Shape 193"/>
          <p:cNvSpPr/>
          <p:nvPr/>
        </p:nvSpPr>
        <p:spPr>
          <a:xfrm>
            <a:off x="6637267" y="4292967"/>
            <a:ext cx="5093600" cy="721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zh-TW" altLang="en-US" sz="2400" b="1">
                <a:latin typeface="DFKai-SB"/>
                <a:ea typeface="DFKai-SB"/>
                <a:cs typeface="DFKai-SB"/>
                <a:sym typeface="DFKai-SB"/>
              </a:rPr>
              <a:t>圖</a:t>
            </a:r>
            <a:r>
              <a:rPr lang="en-US" altLang="zh-TW" sz="2400" b="1">
                <a:latin typeface="DFKai-SB"/>
                <a:ea typeface="DFKai-SB"/>
                <a:cs typeface="DFKai-SB"/>
                <a:sym typeface="DFKai-SB"/>
              </a:rPr>
              <a:t>4-1</a:t>
            </a:r>
            <a:r>
              <a:rPr lang="zh-TW" altLang="en-US" sz="2400" b="1">
                <a:latin typeface="DFKai-SB"/>
                <a:ea typeface="DFKai-SB"/>
                <a:cs typeface="DFKai-SB"/>
                <a:sym typeface="DFKai-SB"/>
              </a:rPr>
              <a:t>，官網可以下載歷年版本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solidFill>
            <a:srgbClr val="EFEFEF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US" altLang="zh-TW" sz="5333" b="1" dirty="0">
                <a:latin typeface="DFKai-SB"/>
                <a:ea typeface="DFKai-SB"/>
                <a:cs typeface="DFKai-SB"/>
                <a:sym typeface="DFKai-SB"/>
              </a:rPr>
              <a:t>Arduino </a:t>
            </a:r>
            <a:r>
              <a:rPr lang="zh-TW" altLang="en-US" sz="5333" b="1" dirty="0">
                <a:latin typeface="DFKai-SB"/>
                <a:ea typeface="DFKai-SB"/>
                <a:cs typeface="DFKai-SB"/>
                <a:sym typeface="DFKai-SB"/>
              </a:rPr>
              <a:t>副檔名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15595" y="1536592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-US" altLang="zh-TW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xxx.pde </a:t>
            </a:r>
            <a:r>
              <a:rPr lang="zh-TW" altLang="en-US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為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Arduino 00XX  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版本的副檔名</a:t>
            </a:r>
          </a:p>
          <a:p>
            <a:pPr>
              <a:buNone/>
            </a:pPr>
            <a:r>
              <a:rPr lang="en-US" altLang="zh-TW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xxx.ino </a:t>
            </a:r>
            <a:r>
              <a:rPr lang="zh-TW" altLang="en-US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為</a:t>
            </a:r>
            <a:r>
              <a:rPr lang="en-US" altLang="zh-TW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Arduino 1.X.X </a:t>
            </a:r>
            <a:r>
              <a:rPr lang="zh-TW" altLang="en-US" sz="3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版本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的副檔名</a:t>
            </a:r>
          </a:p>
          <a:p>
            <a:pPr>
              <a:buNone/>
            </a:pP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(xxx</a:t>
            </a:r>
            <a:r>
              <a:rPr lang="zh-TW" altLang="en-US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為檔案名稱</a:t>
            </a:r>
            <a:r>
              <a:rPr lang="en-US" altLang="zh-TW" sz="32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13</a:t>
            </a:fld>
            <a:endParaRPr lang="zh-TW"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l="13347" t="40398" r="73689" b="51267"/>
          <a:stretch/>
        </p:blipFill>
        <p:spPr>
          <a:xfrm>
            <a:off x="8043332" y="1764367"/>
            <a:ext cx="3414901" cy="4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l="13325" t="20246" r="71999" b="75554"/>
          <a:stretch/>
        </p:blipFill>
        <p:spPr>
          <a:xfrm>
            <a:off x="8043334" y="2572433"/>
            <a:ext cx="3207932" cy="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4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904395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馬達擴展板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88" y="720492"/>
            <a:ext cx="7413931" cy="609001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L298P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shield(1)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L298P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shield(2)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產品說明</a:t>
            </a:r>
            <a:r>
              <a:rPr lang="en-US" altLang="zh-TW" dirty="0"/>
              <a:t>]</a:t>
            </a:r>
            <a:br>
              <a:rPr lang="zh-TW" altLang="en-US" dirty="0"/>
            </a:br>
            <a:r>
              <a:rPr lang="en-US" altLang="zh-TW" dirty="0"/>
              <a:t>1.L298P Shield </a:t>
            </a:r>
            <a:r>
              <a:rPr lang="zh-TW" altLang="en-US" dirty="0"/>
              <a:t>直流電機驅動器採用 </a:t>
            </a:r>
            <a:r>
              <a:rPr lang="en-US" altLang="zh-TW" dirty="0"/>
              <a:t>LGS </a:t>
            </a:r>
            <a:r>
              <a:rPr lang="zh-TW" altLang="en-US" dirty="0"/>
              <a:t>公司優秀大功率電機專用驅動晶片 </a:t>
            </a:r>
            <a:r>
              <a:rPr lang="en-US" altLang="zh-TW" dirty="0"/>
              <a:t>L298P</a:t>
            </a:r>
            <a:r>
              <a:rPr lang="zh-TW" altLang="en-US" dirty="0"/>
              <a:t>，可直接驅動 </a:t>
            </a:r>
            <a:r>
              <a:rPr lang="en-US" altLang="zh-TW" dirty="0"/>
              <a:t>2 </a:t>
            </a:r>
            <a:r>
              <a:rPr lang="zh-TW" altLang="en-US" dirty="0"/>
              <a:t>個直流電機，驅動電流達 </a:t>
            </a:r>
            <a:r>
              <a:rPr lang="en-US" altLang="zh-TW" dirty="0"/>
              <a:t>2A</a:t>
            </a:r>
            <a:r>
              <a:rPr lang="zh-TW" altLang="en-US" dirty="0"/>
              <a:t>，電機輸出端採用 </a:t>
            </a:r>
            <a:r>
              <a:rPr lang="en-US" altLang="zh-TW" dirty="0"/>
              <a:t>8 </a:t>
            </a:r>
            <a:r>
              <a:rPr lang="zh-TW" altLang="en-US" dirty="0"/>
              <a:t>個高速肖特基二極體作為保護。該電路線路佈線合理、均採用貼元件片，疊層設計可直接插接到 </a:t>
            </a:r>
            <a:r>
              <a:rPr lang="en-US" altLang="zh-TW" dirty="0"/>
              <a:t>Arduino Uno R3 </a:t>
            </a:r>
            <a:r>
              <a:rPr lang="zh-TW" altLang="en-US" dirty="0"/>
              <a:t>開發板上面。</a:t>
            </a:r>
            <a:br>
              <a:rPr lang="zh-TW" altLang="en-US" dirty="0"/>
            </a:br>
            <a:r>
              <a:rPr lang="en-US" altLang="zh-TW" dirty="0"/>
              <a:t>2.L298P Shield </a:t>
            </a:r>
            <a:r>
              <a:rPr lang="zh-TW" altLang="en-US" dirty="0"/>
              <a:t>直流電機驅動器具有 </a:t>
            </a:r>
            <a:r>
              <a:rPr lang="en-US" altLang="zh-TW" dirty="0"/>
              <a:t>PWM </a:t>
            </a:r>
            <a:r>
              <a:rPr lang="zh-TW" altLang="en-US" dirty="0"/>
              <a:t>調速。電機供電可使用 </a:t>
            </a:r>
            <a:r>
              <a:rPr lang="en-US" altLang="zh-TW" dirty="0"/>
              <a:t>Arduino VIN </a:t>
            </a:r>
            <a:r>
              <a:rPr lang="zh-TW" altLang="en-US" dirty="0"/>
              <a:t>輸入或驅動器上的接線柱輸入</a:t>
            </a:r>
            <a:r>
              <a:rPr lang="en-US" altLang="zh-TW" dirty="0"/>
              <a:t>(</a:t>
            </a:r>
            <a:r>
              <a:rPr lang="zh-TW" altLang="en-US" dirty="0"/>
              <a:t>使用跳線切換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技術參數</a:t>
            </a:r>
            <a:r>
              <a:rPr lang="en-US" altLang="zh-TW" dirty="0"/>
              <a:t>]</a:t>
            </a:r>
            <a:br>
              <a:rPr lang="zh-TW" altLang="en-US" dirty="0"/>
            </a:br>
            <a:r>
              <a:rPr lang="en-US" altLang="zh-TW" dirty="0"/>
              <a:t>1.</a:t>
            </a:r>
            <a:r>
              <a:rPr lang="zh-TW" altLang="en-US" dirty="0"/>
              <a:t>邏輯部分輸入電壓</a:t>
            </a:r>
            <a:r>
              <a:rPr lang="en-US" altLang="zh-TW" dirty="0"/>
              <a:t>V D</a:t>
            </a:r>
            <a:r>
              <a:rPr lang="zh-TW" altLang="en-US" dirty="0"/>
              <a:t>：</a:t>
            </a:r>
            <a:r>
              <a:rPr lang="en-US" altLang="zh-TW" dirty="0"/>
              <a:t>5V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驅動部分輸入電壓</a:t>
            </a:r>
            <a:r>
              <a:rPr lang="en-US" altLang="zh-TW" dirty="0"/>
              <a:t>V S</a:t>
            </a:r>
            <a:r>
              <a:rPr lang="zh-TW" altLang="en-US" dirty="0"/>
              <a:t>：</a:t>
            </a:r>
            <a:r>
              <a:rPr lang="en-US" altLang="zh-TW" dirty="0"/>
              <a:t>VIN </a:t>
            </a:r>
            <a:r>
              <a:rPr lang="zh-TW" altLang="en-US" dirty="0"/>
              <a:t>輸入 </a:t>
            </a:r>
            <a:r>
              <a:rPr lang="en-US" altLang="zh-TW" dirty="0"/>
              <a:t>6.5V ~ 12V</a:t>
            </a:r>
            <a:r>
              <a:rPr lang="zh-TW" altLang="en-US" dirty="0"/>
              <a:t>，</a:t>
            </a:r>
            <a:r>
              <a:rPr lang="en-US" altLang="zh-TW" dirty="0"/>
              <a:t>PWR IN </a:t>
            </a:r>
            <a:r>
              <a:rPr lang="zh-TW" altLang="en-US" dirty="0"/>
              <a:t>輸入 </a:t>
            </a:r>
            <a:r>
              <a:rPr lang="en-US" altLang="zh-TW" dirty="0"/>
              <a:t>4.8V ~ 24V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邏輯部分工作電流</a:t>
            </a:r>
            <a:r>
              <a:rPr lang="en-US" altLang="zh-TW" dirty="0"/>
              <a:t>I s </a:t>
            </a:r>
            <a:r>
              <a:rPr lang="en-US" altLang="zh-TW" dirty="0" err="1"/>
              <a:t>s</a:t>
            </a:r>
            <a:r>
              <a:rPr lang="zh-TW" altLang="en-US" dirty="0"/>
              <a:t>： </a:t>
            </a:r>
            <a:r>
              <a:rPr lang="en-US" altLang="zh-TW" dirty="0"/>
              <a:t>~ 36mA</a:t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驅動部分工作電流</a:t>
            </a:r>
            <a:r>
              <a:rPr lang="en-US" altLang="zh-TW" dirty="0"/>
              <a:t>I o</a:t>
            </a:r>
            <a:r>
              <a:rPr lang="zh-TW" altLang="en-US" dirty="0"/>
              <a:t>： </a:t>
            </a:r>
            <a:r>
              <a:rPr lang="en-US" altLang="zh-TW" dirty="0"/>
              <a:t>~ 2A</a:t>
            </a:r>
            <a:br>
              <a:rPr lang="en-US" altLang="zh-TW" dirty="0"/>
            </a:br>
            <a:r>
              <a:rPr lang="en-US" altLang="zh-TW" dirty="0"/>
              <a:t>5.</a:t>
            </a:r>
            <a:r>
              <a:rPr lang="zh-TW" altLang="en-US" dirty="0"/>
              <a:t>最大耗散功率：</a:t>
            </a:r>
            <a:r>
              <a:rPr lang="en-US" altLang="zh-TW" dirty="0"/>
              <a:t>25 W</a:t>
            </a:r>
            <a:r>
              <a:rPr lang="zh-TW" altLang="en-US" dirty="0"/>
              <a:t>（</a:t>
            </a:r>
            <a:r>
              <a:rPr lang="en-US" altLang="zh-TW" dirty="0"/>
              <a:t>T = 75℃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dirty="0"/>
              <a:t>6.</a:t>
            </a:r>
            <a:r>
              <a:rPr lang="zh-TW" altLang="en-US" dirty="0"/>
              <a:t>控制信號輸入電平：</a:t>
            </a:r>
            <a:br>
              <a:rPr lang="zh-TW" altLang="en-US" dirty="0"/>
            </a:br>
            <a:r>
              <a:rPr lang="zh-TW" altLang="en-US" dirty="0"/>
              <a:t>高電平：</a:t>
            </a:r>
            <a:r>
              <a:rPr lang="en-US" altLang="zh-TW" dirty="0"/>
              <a:t>2.3V ~ 5V</a:t>
            </a:r>
            <a:br>
              <a:rPr lang="en-US" altLang="zh-TW" dirty="0"/>
            </a:br>
            <a:r>
              <a:rPr lang="zh-TW" altLang="en-US" dirty="0"/>
              <a:t>低電平：</a:t>
            </a:r>
            <a:r>
              <a:rPr lang="en-US" altLang="zh-TW" dirty="0"/>
              <a:t>-0.3V ~ 1.5V</a:t>
            </a:r>
            <a:br>
              <a:rPr lang="en-US" altLang="zh-TW" dirty="0"/>
            </a:br>
            <a:r>
              <a:rPr lang="en-US" altLang="zh-TW" dirty="0"/>
              <a:t>7.</a:t>
            </a:r>
            <a:r>
              <a:rPr lang="zh-TW" altLang="en-US" dirty="0"/>
              <a:t>工作溫度：</a:t>
            </a:r>
            <a:r>
              <a:rPr lang="en-US" altLang="zh-TW" dirty="0"/>
              <a:t>-25℃ ~ 130℃</a:t>
            </a:r>
            <a:br>
              <a:rPr lang="en-US" altLang="zh-TW" dirty="0"/>
            </a:br>
            <a:r>
              <a:rPr lang="en-US" altLang="zh-TW" dirty="0"/>
              <a:t>8.</a:t>
            </a:r>
            <a:r>
              <a:rPr lang="zh-TW" altLang="en-US" dirty="0"/>
              <a:t>驅動：雙路大功率</a:t>
            </a:r>
            <a:r>
              <a:rPr lang="en-US" altLang="zh-TW" dirty="0"/>
              <a:t>H</a:t>
            </a:r>
            <a:r>
              <a:rPr lang="zh-TW" altLang="en-US" dirty="0"/>
              <a:t>橋驅動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62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L298P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shield(3)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[</a:t>
            </a:r>
            <a:r>
              <a:rPr lang="zh-TW" altLang="en-US" dirty="0"/>
              <a:t>產品特色</a:t>
            </a:r>
            <a:r>
              <a:rPr lang="en-US" altLang="zh-TW" dirty="0"/>
              <a:t>]</a:t>
            </a:r>
            <a:br>
              <a:rPr lang="zh-TW" altLang="en-US" dirty="0"/>
            </a:br>
            <a:r>
              <a:rPr lang="en-US" altLang="zh-TW" dirty="0"/>
              <a:t>1.</a:t>
            </a:r>
            <a:r>
              <a:rPr lang="zh-TW" altLang="en-US" dirty="0"/>
              <a:t>板上帶有 </a:t>
            </a:r>
            <a:r>
              <a:rPr lang="en-US" altLang="zh-TW" dirty="0"/>
              <a:t>L298P </a:t>
            </a:r>
            <a:r>
              <a:rPr lang="zh-TW" altLang="en-US" dirty="0"/>
              <a:t>電機驅動晶片，只用到 </a:t>
            </a:r>
            <a:r>
              <a:rPr lang="en-US" altLang="zh-TW" dirty="0"/>
              <a:t>Arduino </a:t>
            </a:r>
            <a:r>
              <a:rPr lang="zh-TW" altLang="en-US" dirty="0"/>
              <a:t>數位腳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D10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D11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D12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D13</a:t>
            </a:r>
            <a:r>
              <a:rPr lang="en-US" altLang="zh-TW" dirty="0"/>
              <a:t>)</a:t>
            </a:r>
            <a:r>
              <a:rPr lang="zh-TW" altLang="en-US" dirty="0"/>
              <a:t>，相較 </a:t>
            </a:r>
            <a:r>
              <a:rPr lang="en-US" altLang="zh-TW" dirty="0"/>
              <a:t>L298N</a:t>
            </a:r>
            <a:r>
              <a:rPr lang="zh-TW" altLang="en-US" dirty="0"/>
              <a:t>、</a:t>
            </a:r>
            <a:r>
              <a:rPr lang="en-US" altLang="zh-TW" dirty="0"/>
              <a:t>L293D </a:t>
            </a:r>
            <a:r>
              <a:rPr lang="zh-TW" altLang="en-US" dirty="0"/>
              <a:t>精簡許多</a:t>
            </a:r>
            <a:br>
              <a:rPr lang="zh-TW" altLang="en-US" dirty="0"/>
            </a:br>
            <a:r>
              <a:rPr lang="en-US" altLang="zh-TW" dirty="0"/>
              <a:t>2.</a:t>
            </a:r>
            <a:r>
              <a:rPr lang="zh-TW" altLang="en-US" dirty="0"/>
              <a:t>板載蜂鳴器</a:t>
            </a:r>
            <a:r>
              <a:rPr lang="en-US" altLang="zh-TW" dirty="0"/>
              <a:t>(D4)</a:t>
            </a:r>
            <a:r>
              <a:rPr lang="zh-TW" altLang="en-US" dirty="0"/>
              <a:t>，可以設置倒車報警鈴聲</a:t>
            </a:r>
            <a:br>
              <a:rPr lang="zh-TW" altLang="en-US" dirty="0"/>
            </a:br>
            <a:r>
              <a:rPr lang="en-US" altLang="zh-TW" dirty="0"/>
              <a:t>3.</a:t>
            </a:r>
            <a:r>
              <a:rPr lang="zh-TW" altLang="en-US" dirty="0"/>
              <a:t>方便的電機介面</a:t>
            </a:r>
            <a:r>
              <a:rPr lang="en-US" altLang="zh-TW" dirty="0"/>
              <a:t>,</a:t>
            </a:r>
            <a:r>
              <a:rPr lang="zh-TW" altLang="en-US" dirty="0"/>
              <a:t>可以分兩路電機輸出</a:t>
            </a:r>
            <a:br>
              <a:rPr lang="zh-TW" altLang="en-US" dirty="0"/>
            </a:br>
            <a:r>
              <a:rPr lang="en-US" altLang="zh-TW" dirty="0"/>
              <a:t>4.</a:t>
            </a:r>
            <a:r>
              <a:rPr lang="zh-TW" altLang="en-US" dirty="0"/>
              <a:t>兩路藍牙介面</a:t>
            </a:r>
            <a:br>
              <a:rPr lang="zh-TW" altLang="en-US" dirty="0"/>
            </a:br>
            <a:r>
              <a:rPr lang="en-US" altLang="zh-TW" dirty="0"/>
              <a:t>5.</a:t>
            </a:r>
            <a:r>
              <a:rPr lang="zh-TW" altLang="en-US" dirty="0"/>
              <a:t>空出 </a:t>
            </a:r>
            <a:r>
              <a:rPr lang="en-US" altLang="zh-TW" dirty="0"/>
              <a:t>D2</a:t>
            </a:r>
            <a:r>
              <a:rPr lang="zh-TW" altLang="en-US" dirty="0"/>
              <a:t>、</a:t>
            </a:r>
            <a:r>
              <a:rPr lang="en-US" altLang="zh-TW" dirty="0"/>
              <a:t>D3</a:t>
            </a:r>
            <a:r>
              <a:rPr lang="zh-TW" altLang="en-US" dirty="0"/>
              <a:t>、</a:t>
            </a:r>
            <a:r>
              <a:rPr lang="en-US" altLang="zh-TW" dirty="0"/>
              <a:t>D5</a:t>
            </a:r>
            <a:r>
              <a:rPr lang="zh-TW" altLang="en-US" dirty="0"/>
              <a:t>、</a:t>
            </a:r>
            <a:r>
              <a:rPr lang="en-US" altLang="zh-TW" dirty="0"/>
              <a:t>D6</a:t>
            </a:r>
            <a:r>
              <a:rPr lang="zh-TW" altLang="en-US" dirty="0"/>
              <a:t>、</a:t>
            </a:r>
            <a:r>
              <a:rPr lang="en-US" altLang="zh-TW" dirty="0"/>
              <a:t>D7</a:t>
            </a:r>
            <a:r>
              <a:rPr lang="zh-TW" altLang="en-US" dirty="0"/>
              <a:t>、</a:t>
            </a:r>
            <a:r>
              <a:rPr lang="en-US" altLang="zh-TW" dirty="0"/>
              <a:t>D8</a:t>
            </a:r>
            <a:r>
              <a:rPr lang="zh-TW" altLang="en-US" dirty="0"/>
              <a:t>、</a:t>
            </a:r>
            <a:r>
              <a:rPr lang="en-US" altLang="zh-TW" dirty="0"/>
              <a:t>D9 </a:t>
            </a:r>
            <a:r>
              <a:rPr lang="zh-TW" altLang="en-US" dirty="0"/>
              <a:t>七個沒有被佔用的數位腳</a:t>
            </a:r>
            <a:br>
              <a:rPr lang="zh-TW" altLang="en-US" dirty="0"/>
            </a:br>
            <a:r>
              <a:rPr lang="en-US" altLang="zh-TW" dirty="0"/>
              <a:t>6.</a:t>
            </a:r>
            <a:r>
              <a:rPr lang="zh-TW" altLang="en-US" dirty="0"/>
              <a:t>空出 </a:t>
            </a:r>
            <a:r>
              <a:rPr lang="en-US" altLang="zh-TW" dirty="0"/>
              <a:t>A0~A5 </a:t>
            </a:r>
            <a:r>
              <a:rPr lang="zh-TW" altLang="en-US" dirty="0"/>
              <a:t>六個類比腳</a:t>
            </a:r>
            <a:br>
              <a:rPr lang="zh-TW" altLang="en-US" dirty="0"/>
            </a:br>
            <a:r>
              <a:rPr lang="en-US" altLang="zh-TW" dirty="0"/>
              <a:t>7.</a:t>
            </a:r>
            <a:r>
              <a:rPr lang="zh-TW" altLang="en-US" dirty="0"/>
              <a:t>前進後退轉向均有指示燈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[</a:t>
            </a:r>
            <a:r>
              <a:rPr lang="zh-TW" altLang="en-US" dirty="0"/>
              <a:t>尺寸</a:t>
            </a:r>
            <a:r>
              <a:rPr lang="en-US" altLang="zh-TW" dirty="0"/>
              <a:t>]</a:t>
            </a:r>
            <a:br>
              <a:rPr lang="zh-TW" altLang="en-US" dirty="0"/>
            </a:br>
            <a:r>
              <a:rPr lang="en-US" altLang="zh-TW" dirty="0"/>
              <a:t>68mm x 53mm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11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L293D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shield(1) 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27" y="1414896"/>
            <a:ext cx="7277877" cy="5060342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4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L293D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shield(2) 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在驅動</a:t>
            </a:r>
            <a:r>
              <a:rPr lang="en-US" altLang="zh-TW" dirty="0"/>
              <a:t>4</a:t>
            </a:r>
            <a:r>
              <a:rPr lang="zh-TW" altLang="en-US" dirty="0"/>
              <a:t>路直流電機或者</a:t>
            </a:r>
            <a:r>
              <a:rPr lang="en-US" altLang="zh-TW" dirty="0"/>
              <a:t>2</a:t>
            </a:r>
            <a:r>
              <a:rPr lang="zh-TW" altLang="en-US" dirty="0"/>
              <a:t>路步進電機的同時，還能驅動</a:t>
            </a:r>
            <a:r>
              <a:rPr lang="en-US" altLang="zh-TW" dirty="0"/>
              <a:t>2</a:t>
            </a:r>
            <a:r>
              <a:rPr lang="zh-TW" altLang="en-US" dirty="0"/>
              <a:t>路舵機，支持最新 </a:t>
            </a:r>
            <a:r>
              <a:rPr lang="en-US" altLang="zh-TW" dirty="0"/>
              <a:t>Arduino UNO</a:t>
            </a:r>
            <a:r>
              <a:rPr lang="zh-TW" altLang="en-US" dirty="0"/>
              <a:t>，</a:t>
            </a:r>
            <a:r>
              <a:rPr lang="en-US" altLang="zh-TW" dirty="0"/>
              <a:t>Arduino Mega 2560</a:t>
            </a:r>
            <a:endParaRPr lang="zh-TW" altLang="en-US" dirty="0"/>
          </a:p>
          <a:p>
            <a:r>
              <a:rPr lang="zh-TW" altLang="en-US" dirty="0"/>
              <a:t>您可以這樣搭配：</a:t>
            </a:r>
            <a:br>
              <a:rPr lang="zh-TW" altLang="en-US" dirty="0"/>
            </a:br>
            <a:r>
              <a:rPr lang="zh-TW" altLang="en-US" dirty="0"/>
              <a:t>驅動四路直流電機和兩路舵機</a:t>
            </a:r>
            <a:br>
              <a:rPr lang="zh-TW" altLang="en-US" dirty="0"/>
            </a:br>
            <a:r>
              <a:rPr lang="zh-TW" altLang="en-US" dirty="0"/>
              <a:t>驅動兩路直流電機和一路步進電機和兩路舵機</a:t>
            </a:r>
            <a:br>
              <a:rPr lang="zh-TW" altLang="en-US" dirty="0"/>
            </a:br>
            <a:r>
              <a:rPr lang="zh-TW" altLang="en-US" dirty="0"/>
              <a:t>驅動兩路步進電機和兩路舵機</a:t>
            </a:r>
          </a:p>
          <a:p>
            <a:r>
              <a:rPr lang="en-US" altLang="zh-TW" dirty="0"/>
              <a:t>Arduino </a:t>
            </a:r>
            <a:r>
              <a:rPr lang="zh-TW" altLang="en-US" dirty="0"/>
              <a:t>是一款很好的電子製作平台，有了電機擴展板可以很方便地開發出機器人。這裡介紹一款能驅動各種簡單到稍複雜項目的全功能的電機擴展板。</a:t>
            </a:r>
          </a:p>
          <a:p>
            <a:r>
              <a:rPr lang="zh-TW" altLang="en-US" dirty="0"/>
              <a:t>這是一款常用的直流電機驅動模組，採用 </a:t>
            </a:r>
            <a:r>
              <a:rPr lang="en-US" altLang="zh-TW" dirty="0"/>
              <a:t>293D </a:t>
            </a:r>
            <a:r>
              <a:rPr lang="zh-TW" altLang="en-US" dirty="0"/>
              <a:t>晶片小電流直流電機驅動晶片，方便愛好者快速地進行 </a:t>
            </a:r>
            <a:r>
              <a:rPr lang="en-US" altLang="zh-TW" dirty="0"/>
              <a:t>Arduino </a:t>
            </a:r>
            <a:r>
              <a:rPr lang="zh-TW" altLang="en-US" dirty="0"/>
              <a:t>程式開發。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0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104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陶瓷電容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(0.1uF)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用法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2" y="1825625"/>
            <a:ext cx="3682753" cy="3935943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1" y="2508307"/>
            <a:ext cx="619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焊接 </a:t>
            </a:r>
            <a:r>
              <a:rPr lang="en-US" altLang="zh-TW" dirty="0"/>
              <a:t>3</a:t>
            </a:r>
            <a:r>
              <a:rPr lang="zh-TW" altLang="en-US" dirty="0"/>
              <a:t> 個陶瓷電容是要防止馬達運轉過程中的高頻訊號干擾到</a:t>
            </a:r>
            <a:r>
              <a:rPr lang="en-US" altLang="zh-TW" dirty="0"/>
              <a:t>ARDUINO</a:t>
            </a:r>
            <a:r>
              <a:rPr lang="zh-TW" altLang="en-US" dirty="0"/>
              <a:t>，最少需要使用一個並聯馬達，相對的也能防止藍牙訊號被干擾。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572001" y="4168473"/>
            <a:ext cx="567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https://learn.adafruit.com/adafruit-motor-shield?view=all</a:t>
            </a:r>
            <a:endParaRPr lang="zh-TW" altLang="en-US" dirty="0"/>
          </a:p>
        </p:txBody>
      </p:sp>
      <p:sp>
        <p:nvSpPr>
          <p:cNvPr id="12" name="箭號: 向左 11"/>
          <p:cNvSpPr/>
          <p:nvPr/>
        </p:nvSpPr>
        <p:spPr>
          <a:xfrm>
            <a:off x="4781725" y="4907560"/>
            <a:ext cx="5343787" cy="729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dirty="0"/>
              <a:t>如圖，</a:t>
            </a:r>
            <a:r>
              <a:rPr lang="en-US" altLang="zh-TW" dirty="0" err="1"/>
              <a:t>adafruit</a:t>
            </a:r>
            <a:r>
              <a:rPr lang="zh-TW" altLang="zh-TW" dirty="0"/>
              <a:t>的官方</a:t>
            </a:r>
            <a:r>
              <a:rPr lang="en-US" altLang="zh-TW" dirty="0"/>
              <a:t>104</a:t>
            </a:r>
            <a:r>
              <a:rPr lang="zh-TW" altLang="en-US" dirty="0"/>
              <a:t>陶瓷</a:t>
            </a:r>
            <a:r>
              <a:rPr lang="zh-TW" altLang="zh-TW" dirty="0"/>
              <a:t>電容焊接示意圖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572001" y="3787591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來源</a:t>
            </a:r>
          </a:p>
        </p:txBody>
      </p:sp>
    </p:spTree>
    <p:extLst>
      <p:ext uri="{BB962C8B-B14F-4D97-AF65-F5344CB8AC3E}">
        <p14:creationId xmlns:p14="http://schemas.microsoft.com/office/powerpoint/2010/main" val="269005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L293D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shield(3) 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[</a:t>
            </a:r>
            <a:r>
              <a:rPr lang="zh-TW" altLang="en-US" dirty="0"/>
              <a:t>產品說明</a:t>
            </a:r>
            <a:r>
              <a:rPr lang="en-US" altLang="zh-TW" dirty="0"/>
              <a:t>]</a:t>
            </a:r>
            <a:br>
              <a:rPr lang="zh-TW" altLang="en-US" dirty="0"/>
            </a:br>
            <a:r>
              <a:rPr lang="en-US" altLang="zh-TW" dirty="0"/>
              <a:t>1. 2 </a:t>
            </a:r>
            <a:r>
              <a:rPr lang="zh-TW" altLang="en-US" dirty="0"/>
              <a:t>個 </a:t>
            </a:r>
            <a:r>
              <a:rPr lang="en-US" altLang="zh-TW" dirty="0"/>
              <a:t>5V </a:t>
            </a:r>
            <a:r>
              <a:rPr lang="zh-TW" altLang="en-US" dirty="0"/>
              <a:t>伺服電機</a:t>
            </a:r>
            <a:r>
              <a:rPr lang="en-US" altLang="zh-TW" dirty="0"/>
              <a:t>(</a:t>
            </a:r>
            <a:r>
              <a:rPr lang="zh-TW" altLang="en-US" dirty="0"/>
              <a:t>舵機</a:t>
            </a:r>
            <a:r>
              <a:rPr lang="en-US" altLang="zh-TW" dirty="0"/>
              <a:t>)</a:t>
            </a:r>
            <a:r>
              <a:rPr lang="zh-TW" altLang="en-US" dirty="0"/>
              <a:t>埠，連接到 </a:t>
            </a:r>
            <a:r>
              <a:rPr lang="en-US" altLang="zh-TW" dirty="0"/>
              <a:t>Arduino </a:t>
            </a:r>
            <a:r>
              <a:rPr lang="zh-TW" altLang="en-US" dirty="0"/>
              <a:t>的高解析高精度的計時器</a:t>
            </a:r>
            <a:r>
              <a:rPr lang="en-US" altLang="zh-TW" dirty="0"/>
              <a:t>-</a:t>
            </a:r>
            <a:r>
              <a:rPr lang="zh-TW" altLang="en-US" dirty="0"/>
              <a:t>無抖動！</a:t>
            </a:r>
            <a:br>
              <a:rPr lang="zh-TW" altLang="en-US" dirty="0"/>
            </a:br>
            <a:r>
              <a:rPr lang="en-US" altLang="zh-TW" dirty="0"/>
              <a:t>2. </a:t>
            </a:r>
            <a:r>
              <a:rPr lang="zh-TW" altLang="en-US" dirty="0"/>
              <a:t>多達 </a:t>
            </a:r>
            <a:r>
              <a:rPr lang="en-US" altLang="zh-TW" dirty="0"/>
              <a:t>4 </a:t>
            </a:r>
            <a:r>
              <a:rPr lang="zh-TW" altLang="en-US" dirty="0"/>
              <a:t>個雙向直流電機及 </a:t>
            </a:r>
            <a:r>
              <a:rPr lang="en-US" altLang="zh-TW" dirty="0"/>
              <a:t>4 </a:t>
            </a:r>
            <a:r>
              <a:rPr lang="zh-TW" altLang="en-US" dirty="0"/>
              <a:t>路 </a:t>
            </a:r>
            <a:r>
              <a:rPr lang="en-US" altLang="zh-TW" dirty="0"/>
              <a:t>PWM </a:t>
            </a:r>
            <a:r>
              <a:rPr lang="zh-TW" altLang="en-US" dirty="0"/>
              <a:t>調速（大約</a:t>
            </a:r>
            <a:r>
              <a:rPr lang="en-US" altLang="zh-TW" dirty="0"/>
              <a:t>0.5%</a:t>
            </a:r>
            <a:r>
              <a:rPr lang="zh-TW" altLang="en-US" dirty="0"/>
              <a:t>的解析度）</a:t>
            </a:r>
            <a:br>
              <a:rPr lang="zh-TW" altLang="en-US" dirty="0"/>
            </a:br>
            <a:r>
              <a:rPr lang="en-US" altLang="zh-TW" dirty="0"/>
              <a:t>3. </a:t>
            </a:r>
            <a:r>
              <a:rPr lang="zh-TW" altLang="en-US" dirty="0"/>
              <a:t>多達 </a:t>
            </a:r>
            <a:r>
              <a:rPr lang="en-US" altLang="zh-TW" dirty="0"/>
              <a:t>2 </a:t>
            </a:r>
            <a:r>
              <a:rPr lang="zh-TW" altLang="en-US" dirty="0"/>
              <a:t>個步進電機正反轉控制，單</a:t>
            </a:r>
            <a:r>
              <a:rPr lang="en-US" altLang="zh-TW" dirty="0"/>
              <a:t>/</a:t>
            </a:r>
            <a:r>
              <a:rPr lang="zh-TW" altLang="en-US" dirty="0"/>
              <a:t>雙步控制，交錯或微步及旋轉角度控制。</a:t>
            </a:r>
            <a:br>
              <a:rPr lang="zh-TW" altLang="en-US" dirty="0"/>
            </a:br>
            <a:r>
              <a:rPr lang="en-US" altLang="zh-TW" dirty="0"/>
              <a:t>4. 4 </a:t>
            </a:r>
            <a:r>
              <a:rPr lang="zh-TW" altLang="en-US" dirty="0"/>
              <a:t>路</a:t>
            </a:r>
            <a:r>
              <a:rPr lang="en-US" altLang="zh-TW" dirty="0"/>
              <a:t>H-</a:t>
            </a:r>
            <a:r>
              <a:rPr lang="zh-TW" altLang="en-US" dirty="0"/>
              <a:t>橋：</a:t>
            </a:r>
            <a:r>
              <a:rPr lang="en-US" altLang="zh-TW" dirty="0"/>
              <a:t>L293D </a:t>
            </a:r>
            <a:r>
              <a:rPr lang="zh-TW" altLang="en-US" dirty="0"/>
              <a:t>晶片每路橋提供 </a:t>
            </a:r>
            <a:r>
              <a:rPr lang="en-US" altLang="zh-TW" dirty="0"/>
              <a:t>0.6A</a:t>
            </a:r>
            <a:r>
              <a:rPr lang="zh-TW" altLang="en-US" dirty="0"/>
              <a:t>（峰值</a:t>
            </a:r>
            <a:r>
              <a:rPr lang="en-US" altLang="zh-TW" dirty="0"/>
              <a:t>1.2A</a:t>
            </a:r>
            <a:r>
              <a:rPr lang="zh-TW" altLang="en-US" dirty="0"/>
              <a:t>）電流，並且帶有熱斷電保護，</a:t>
            </a:r>
            <a:r>
              <a:rPr lang="en-US" altLang="zh-TW" dirty="0"/>
              <a:t>4.5V to 36V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5. </a:t>
            </a:r>
            <a:r>
              <a:rPr lang="zh-TW" altLang="en-US" dirty="0"/>
              <a:t>下拉電阻保證在上電時，電機保持停止狀態。</a:t>
            </a:r>
            <a:br>
              <a:rPr lang="zh-TW" altLang="en-US" dirty="0"/>
            </a:br>
            <a:r>
              <a:rPr lang="en-US" altLang="zh-TW" dirty="0"/>
              <a:t>6. </a:t>
            </a:r>
            <a:r>
              <a:rPr lang="zh-TW" altLang="en-US" dirty="0"/>
              <a:t>大終端接線端子，使接線更容易（</a:t>
            </a:r>
            <a:r>
              <a:rPr lang="en-US" altLang="zh-TW" dirty="0"/>
              <a:t>10 - 22AWG</a:t>
            </a:r>
            <a:r>
              <a:rPr lang="zh-TW" altLang="en-US" dirty="0"/>
              <a:t>）和電源。</a:t>
            </a:r>
            <a:br>
              <a:rPr lang="zh-TW" altLang="en-US" dirty="0"/>
            </a:br>
            <a:r>
              <a:rPr lang="en-US" altLang="zh-TW" dirty="0"/>
              <a:t>7. </a:t>
            </a:r>
            <a:r>
              <a:rPr lang="zh-TW" altLang="en-US" dirty="0"/>
              <a:t>帶有 </a:t>
            </a:r>
            <a:r>
              <a:rPr lang="en-US" altLang="zh-TW" dirty="0"/>
              <a:t>Arduino </a:t>
            </a:r>
            <a:r>
              <a:rPr lang="zh-TW" altLang="en-US" dirty="0"/>
              <a:t>重設按鈕。</a:t>
            </a:r>
            <a:br>
              <a:rPr lang="zh-TW" altLang="en-US" dirty="0"/>
            </a:br>
            <a:r>
              <a:rPr lang="en-US" altLang="zh-TW" dirty="0"/>
              <a:t>8. 2 </a:t>
            </a:r>
            <a:r>
              <a:rPr lang="zh-TW" altLang="en-US" dirty="0"/>
              <a:t>個大終端外部電源接線端子，保證邏輯和電機驅動電源分離。</a:t>
            </a:r>
            <a:br>
              <a:rPr lang="zh-TW" altLang="en-US" dirty="0"/>
            </a:br>
            <a:r>
              <a:rPr lang="en-US" altLang="zh-TW" dirty="0"/>
              <a:t>9. </a:t>
            </a:r>
            <a:r>
              <a:rPr lang="zh-TW" altLang="en-US" dirty="0"/>
              <a:t>相容</a:t>
            </a:r>
            <a:r>
              <a:rPr lang="en-US" altLang="zh-TW" dirty="0"/>
              <a:t>Mega</a:t>
            </a:r>
            <a:r>
              <a:rPr lang="zh-TW" altLang="en-US" dirty="0"/>
              <a:t>、</a:t>
            </a:r>
            <a:r>
              <a:rPr lang="en-US" altLang="zh-TW" dirty="0" err="1"/>
              <a:t>Diecimila</a:t>
            </a:r>
            <a:r>
              <a:rPr lang="zh-TW" altLang="en-US" dirty="0"/>
              <a:t>、</a:t>
            </a:r>
            <a:r>
              <a:rPr lang="en-US" altLang="zh-TW" dirty="0" err="1"/>
              <a:t>Duemilanove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55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L293D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motor shield(4)-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腳位佔用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b="1" dirty="0"/>
              <a:t>What pins are not used on the motor shield?</a:t>
            </a:r>
          </a:p>
          <a:p>
            <a:pPr>
              <a:lnSpc>
                <a:spcPct val="120000"/>
              </a:lnSpc>
            </a:pPr>
            <a:r>
              <a:rPr lang="en-US" altLang="zh-TW" b="1" dirty="0"/>
              <a:t>All 6 analog input pins are available. They can also be used as digital pins (pins #14 thru 19)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Digital pin 2, and 13 are not used.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The following pins are in use only if the DC/Stepper noted is in use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Digital pin 11: DC Motor #1 / Stepper #1 (activation/speed control)</a:t>
            </a:r>
            <a:r>
              <a:rPr lang="zh-TW" altLang="en-US" dirty="0"/>
              <a:t> </a:t>
            </a:r>
            <a:r>
              <a:rPr lang="en-US" altLang="zh-TW" dirty="0"/>
              <a:t>~PWM</a:t>
            </a:r>
            <a:br>
              <a:rPr lang="en-US" altLang="zh-TW" dirty="0"/>
            </a:br>
            <a:r>
              <a:rPr lang="en-US" altLang="zh-TW" dirty="0"/>
              <a:t>Digital pin 3: DC Motor #2 / Stepper #1 (activation/speed control)</a:t>
            </a:r>
            <a:r>
              <a:rPr lang="zh-TW" altLang="en-US" dirty="0"/>
              <a:t> </a:t>
            </a:r>
            <a:r>
              <a:rPr lang="en-US" altLang="zh-TW" dirty="0"/>
              <a:t>~PWM</a:t>
            </a:r>
            <a:br>
              <a:rPr lang="en-US" altLang="zh-TW" dirty="0"/>
            </a:br>
            <a:r>
              <a:rPr lang="en-US" altLang="zh-TW" dirty="0"/>
              <a:t>Digital pin 5: DC Motor #3 / Stepper #2 (activation/speed control)</a:t>
            </a:r>
            <a:r>
              <a:rPr lang="zh-TW" altLang="en-US" dirty="0"/>
              <a:t> </a:t>
            </a:r>
            <a:r>
              <a:rPr lang="en-US" altLang="zh-TW" dirty="0"/>
              <a:t>~PWM</a:t>
            </a:r>
            <a:br>
              <a:rPr lang="en-US" altLang="zh-TW" dirty="0"/>
            </a:br>
            <a:r>
              <a:rPr lang="en-US" altLang="zh-TW" dirty="0"/>
              <a:t>Digital pin 6: DC Motor #4 / Stepper #2 (activation/speed control)</a:t>
            </a:r>
            <a:r>
              <a:rPr lang="zh-TW" altLang="en-US" dirty="0"/>
              <a:t> </a:t>
            </a:r>
            <a:r>
              <a:rPr lang="en-US" altLang="zh-TW" dirty="0"/>
              <a:t>~PWM</a:t>
            </a:r>
            <a:br>
              <a:rPr lang="en-US" altLang="zh-TW" dirty="0"/>
            </a:b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The following pins are in use if any DC/steppers are used</a:t>
            </a:r>
            <a:br>
              <a:rPr lang="en-US" altLang="zh-TW" dirty="0"/>
            </a:br>
            <a:r>
              <a:rPr lang="en-US" altLang="zh-TW" dirty="0"/>
              <a:t>Digital pin 4, 7, 8 and 12 are used to drive the DC/Stepper motors via the </a:t>
            </a:r>
            <a:r>
              <a:rPr lang="en-US" altLang="zh-TW" dirty="0">
                <a:solidFill>
                  <a:srgbClr val="FF0000"/>
                </a:solidFill>
              </a:rPr>
              <a:t>74HC595</a:t>
            </a:r>
            <a:r>
              <a:rPr lang="en-US" altLang="zh-TW" dirty="0"/>
              <a:t> serial-to-parallel latch</a:t>
            </a:r>
            <a:br>
              <a:rPr lang="en-US" altLang="zh-TW" dirty="0"/>
            </a:b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The following pins are used only if that particular servo is in use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Digitals pin 9: Servo #1 control</a:t>
            </a:r>
            <a:r>
              <a:rPr lang="zh-TW" altLang="en-US" dirty="0"/>
              <a:t> </a:t>
            </a:r>
            <a:r>
              <a:rPr lang="en-US" altLang="zh-TW" dirty="0"/>
              <a:t>~PWM</a:t>
            </a:r>
            <a:br>
              <a:rPr lang="en-US" altLang="zh-TW" dirty="0"/>
            </a:br>
            <a:r>
              <a:rPr lang="en-US" altLang="zh-TW" dirty="0"/>
              <a:t>Digital pin 10: Servo #2 control</a:t>
            </a:r>
            <a:r>
              <a:rPr lang="zh-TW" altLang="en-US" dirty="0"/>
              <a:t> </a:t>
            </a:r>
            <a:r>
              <a:rPr lang="en-US" altLang="zh-TW" dirty="0"/>
              <a:t>~PWM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4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L298N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直流電機驅動板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12" y="1825625"/>
            <a:ext cx="4389175" cy="435133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14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L298N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直流電機驅動板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92" y="1501629"/>
            <a:ext cx="7048841" cy="501251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L298N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直流電機驅動板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/>
              <a:t>[</a:t>
            </a:r>
            <a:r>
              <a:rPr lang="zh-TW" altLang="en-US" sz="1600" dirty="0"/>
              <a:t>產品規格</a:t>
            </a:r>
            <a:r>
              <a:rPr lang="en-US" altLang="zh-TW" sz="1600" dirty="0"/>
              <a:t>]</a:t>
            </a:r>
            <a:br>
              <a:rPr lang="zh-TW" altLang="en-US" sz="1600" dirty="0"/>
            </a:br>
            <a:r>
              <a:rPr lang="en-US" altLang="zh-TW" sz="1600" dirty="0"/>
              <a:t>1.</a:t>
            </a:r>
            <a:r>
              <a:rPr lang="zh-TW" altLang="en-US" sz="1600" dirty="0"/>
              <a:t>驅動晶片：全新</a:t>
            </a:r>
            <a:r>
              <a:rPr lang="en-US" altLang="zh-TW" sz="1600" dirty="0"/>
              <a:t>L298N</a:t>
            </a:r>
            <a:r>
              <a:rPr lang="zh-TW" altLang="en-US" sz="1600" dirty="0"/>
              <a:t>雙</a:t>
            </a:r>
            <a:r>
              <a:rPr lang="en-US" altLang="zh-TW" sz="1600" dirty="0"/>
              <a:t>H</a:t>
            </a:r>
            <a:r>
              <a:rPr lang="zh-TW" altLang="en-US" sz="1600" dirty="0"/>
              <a:t>橋直流電機驅動晶片</a:t>
            </a:r>
            <a:br>
              <a:rPr lang="zh-TW" altLang="en-US" sz="1600" dirty="0"/>
            </a:br>
            <a:r>
              <a:rPr lang="en-US" altLang="zh-TW" sz="1600" dirty="0"/>
              <a:t>2.</a:t>
            </a:r>
            <a:r>
              <a:rPr lang="zh-TW" altLang="en-US" sz="1600" dirty="0"/>
              <a:t>驅動部分端子供電範圍</a:t>
            </a:r>
            <a:r>
              <a:rPr lang="en-US" altLang="zh-TW" sz="1600" dirty="0"/>
              <a:t>Vs</a:t>
            </a:r>
            <a:r>
              <a:rPr lang="zh-TW" altLang="en-US" sz="1600" dirty="0"/>
              <a:t>：＋</a:t>
            </a:r>
            <a:r>
              <a:rPr lang="en-US" altLang="zh-TW" sz="1600" dirty="0"/>
              <a:t>5V</a:t>
            </a:r>
            <a:r>
              <a:rPr lang="zh-TW" altLang="en-US" sz="1600" dirty="0"/>
              <a:t>～＋</a:t>
            </a:r>
            <a:r>
              <a:rPr lang="en-US" altLang="zh-TW" sz="1600" dirty="0"/>
              <a:t>35V </a:t>
            </a:r>
            <a:r>
              <a:rPr lang="zh-TW" altLang="en-US" sz="1600" dirty="0"/>
              <a:t>；如需要板內取電，則供電範圍</a:t>
            </a:r>
            <a:r>
              <a:rPr lang="en-US" altLang="zh-TW" sz="1600" dirty="0"/>
              <a:t>Vs</a:t>
            </a:r>
            <a:r>
              <a:rPr lang="zh-TW" altLang="en-US" sz="1600" dirty="0"/>
              <a:t>：</a:t>
            </a:r>
            <a:r>
              <a:rPr lang="en-US" altLang="zh-TW" sz="1600" dirty="0"/>
              <a:t>+7V</a:t>
            </a:r>
            <a:r>
              <a:rPr lang="zh-TW" altLang="en-US" sz="1600" dirty="0"/>
              <a:t>～</a:t>
            </a:r>
            <a:r>
              <a:rPr lang="en-US" altLang="zh-TW" sz="1600" dirty="0"/>
              <a:t>+35V</a:t>
            </a:r>
            <a:br>
              <a:rPr lang="zh-TW" altLang="en-US" sz="1600" dirty="0"/>
            </a:br>
            <a:r>
              <a:rPr lang="en-US" altLang="zh-TW" sz="1600" dirty="0"/>
              <a:t>3.</a:t>
            </a:r>
            <a:r>
              <a:rPr lang="zh-TW" altLang="en-US" sz="1600" dirty="0"/>
              <a:t>驅動部分峰值電流</a:t>
            </a:r>
            <a:r>
              <a:rPr lang="en-US" altLang="zh-TW" sz="1600" dirty="0"/>
              <a:t>Io</a:t>
            </a:r>
            <a:r>
              <a:rPr lang="zh-TW" altLang="en-US" sz="1600" dirty="0"/>
              <a:t>：</a:t>
            </a:r>
            <a:r>
              <a:rPr lang="en-US" altLang="zh-TW" sz="1600" dirty="0"/>
              <a:t>2A</a:t>
            </a:r>
            <a:br>
              <a:rPr lang="zh-TW" altLang="en-US" sz="1600" dirty="0"/>
            </a:br>
            <a:r>
              <a:rPr lang="en-US" altLang="zh-TW" sz="1600" dirty="0"/>
              <a:t>4.</a:t>
            </a:r>
            <a:r>
              <a:rPr lang="zh-TW" altLang="en-US" sz="1600" dirty="0"/>
              <a:t>邏輯部分端子供電範圍</a:t>
            </a:r>
            <a:r>
              <a:rPr lang="en-US" altLang="zh-TW" sz="1600" dirty="0" err="1"/>
              <a:t>Vss</a:t>
            </a:r>
            <a:r>
              <a:rPr lang="zh-TW" altLang="en-US" sz="1600" dirty="0"/>
              <a:t>：＋</a:t>
            </a:r>
            <a:r>
              <a:rPr lang="en-US" altLang="zh-TW" sz="1600" dirty="0"/>
              <a:t>5V</a:t>
            </a:r>
            <a:r>
              <a:rPr lang="zh-TW" altLang="en-US" sz="1600" dirty="0"/>
              <a:t>～＋</a:t>
            </a:r>
            <a:r>
              <a:rPr lang="en-US" altLang="zh-TW" sz="1600" dirty="0"/>
              <a:t>7V(</a:t>
            </a:r>
            <a:r>
              <a:rPr lang="zh-TW" altLang="en-US" sz="1600" dirty="0"/>
              <a:t>可板內取電＋</a:t>
            </a:r>
            <a:r>
              <a:rPr lang="en-US" altLang="zh-TW" sz="1600" dirty="0"/>
              <a:t>5V)</a:t>
            </a:r>
            <a:br>
              <a:rPr lang="zh-TW" altLang="en-US" sz="1600" dirty="0"/>
            </a:br>
            <a:r>
              <a:rPr lang="en-US" altLang="zh-TW" sz="1600" dirty="0"/>
              <a:t>5.</a:t>
            </a:r>
            <a:r>
              <a:rPr lang="zh-TW" altLang="en-US" sz="1600" dirty="0"/>
              <a:t>邏輯部分工作電流範圍</a:t>
            </a:r>
            <a:r>
              <a:rPr lang="en-US" altLang="zh-TW" sz="1600" dirty="0"/>
              <a:t>:0</a:t>
            </a:r>
            <a:r>
              <a:rPr lang="zh-TW" altLang="en-US" sz="1600" dirty="0"/>
              <a:t>～</a:t>
            </a:r>
            <a:r>
              <a:rPr lang="en-US" altLang="zh-TW" sz="1600" dirty="0"/>
              <a:t>36mA</a:t>
            </a:r>
            <a:br>
              <a:rPr lang="zh-TW" altLang="en-US" sz="1600" dirty="0"/>
            </a:br>
            <a:r>
              <a:rPr lang="en-US" altLang="zh-TW" sz="1600" dirty="0"/>
              <a:t>6.</a:t>
            </a:r>
            <a:r>
              <a:rPr lang="zh-TW" altLang="en-US" sz="1600" dirty="0"/>
              <a:t>控制信號輸入電壓範圍：</a:t>
            </a:r>
            <a:br>
              <a:rPr lang="zh-TW" altLang="en-US" sz="1600" dirty="0"/>
            </a:br>
            <a:r>
              <a:rPr lang="zh-TW" altLang="en-US" sz="1600" dirty="0"/>
              <a:t>  低電平：－</a:t>
            </a:r>
            <a:r>
              <a:rPr lang="en-US" altLang="zh-TW" sz="1600" dirty="0"/>
              <a:t>0.3V≤Vin≤1.5V</a:t>
            </a:r>
            <a:br>
              <a:rPr lang="zh-TW" altLang="en-US" sz="1600" dirty="0"/>
            </a:br>
            <a:r>
              <a:rPr lang="zh-TW" altLang="en-US" sz="1600" dirty="0"/>
              <a:t>  高電平：</a:t>
            </a:r>
            <a:r>
              <a:rPr lang="en-US" altLang="zh-TW" sz="1600" dirty="0"/>
              <a:t>2.3V≤Vin≤Vss</a:t>
            </a:r>
            <a:br>
              <a:rPr lang="zh-TW" altLang="en-US" sz="1600" dirty="0"/>
            </a:br>
            <a:r>
              <a:rPr lang="en-US" altLang="zh-TW" sz="1600" dirty="0"/>
              <a:t>7.</a:t>
            </a:r>
            <a:r>
              <a:rPr lang="zh-TW" altLang="en-US" sz="1600" dirty="0"/>
              <a:t>使能信號輸入電壓範圍：</a:t>
            </a:r>
            <a:br>
              <a:rPr lang="zh-TW" altLang="en-US" sz="1600" dirty="0"/>
            </a:br>
            <a:r>
              <a:rPr lang="zh-TW" altLang="en-US" sz="1600" dirty="0"/>
              <a:t>  低電平：－</a:t>
            </a:r>
            <a:r>
              <a:rPr lang="en-US" altLang="zh-TW" sz="1600" dirty="0"/>
              <a:t>0.3≤Vin≤1.5V(</a:t>
            </a:r>
            <a:r>
              <a:rPr lang="zh-TW" altLang="en-US" sz="1600" dirty="0"/>
              <a:t>控制信號無效</a:t>
            </a:r>
            <a:r>
              <a:rPr lang="en-US" altLang="zh-TW" sz="1600" dirty="0"/>
              <a:t>)</a:t>
            </a:r>
            <a:br>
              <a:rPr lang="zh-TW" altLang="en-US" sz="1600" dirty="0"/>
            </a:br>
            <a:r>
              <a:rPr lang="zh-TW" altLang="en-US" sz="1600" dirty="0"/>
              <a:t>  高電平：</a:t>
            </a:r>
            <a:r>
              <a:rPr lang="en-US" altLang="zh-TW" sz="1600" dirty="0"/>
              <a:t>2.3V≤Vin≤Vss(</a:t>
            </a:r>
            <a:r>
              <a:rPr lang="zh-TW" altLang="en-US" sz="1600" dirty="0"/>
              <a:t>控制信號有效</a:t>
            </a:r>
            <a:r>
              <a:rPr lang="en-US" altLang="zh-TW" sz="1600" dirty="0"/>
              <a:t>)</a:t>
            </a:r>
            <a:br>
              <a:rPr lang="zh-TW" altLang="en-US" sz="1600" dirty="0"/>
            </a:br>
            <a:r>
              <a:rPr lang="en-US" altLang="zh-TW" sz="1600" dirty="0"/>
              <a:t>8.</a:t>
            </a:r>
            <a:r>
              <a:rPr lang="zh-TW" altLang="en-US" sz="1600" dirty="0"/>
              <a:t>最大功耗：</a:t>
            </a:r>
            <a:r>
              <a:rPr lang="en-US" altLang="zh-TW" sz="1600" dirty="0"/>
              <a:t>20W(</a:t>
            </a:r>
            <a:r>
              <a:rPr lang="zh-TW" altLang="en-US" sz="1600" dirty="0"/>
              <a:t>溫度</a:t>
            </a:r>
            <a:r>
              <a:rPr lang="en-US" altLang="zh-TW" sz="1600" dirty="0"/>
              <a:t>T</a:t>
            </a:r>
            <a:r>
              <a:rPr lang="zh-TW" altLang="en-US" sz="1600" dirty="0"/>
              <a:t>＝</a:t>
            </a:r>
            <a:r>
              <a:rPr lang="en-US" altLang="zh-TW" sz="1600" dirty="0"/>
              <a:t>75℃</a:t>
            </a:r>
            <a:r>
              <a:rPr lang="zh-TW" altLang="en-US" sz="1600" dirty="0"/>
              <a:t>時</a:t>
            </a:r>
            <a:r>
              <a:rPr lang="en-US" altLang="zh-TW" sz="1600" dirty="0"/>
              <a:t>)</a:t>
            </a:r>
            <a:br>
              <a:rPr lang="zh-TW" altLang="en-US" sz="1600" dirty="0"/>
            </a:br>
            <a:r>
              <a:rPr lang="en-US" altLang="zh-TW" sz="1600" dirty="0"/>
              <a:t>9.</a:t>
            </a:r>
            <a:r>
              <a:rPr lang="zh-TW" altLang="en-US" sz="1600" dirty="0"/>
              <a:t>存儲溫度：－</a:t>
            </a:r>
            <a:r>
              <a:rPr lang="en-US" altLang="zh-TW" sz="1600" dirty="0"/>
              <a:t>25℃</a:t>
            </a:r>
            <a:r>
              <a:rPr lang="zh-TW" altLang="en-US" sz="1600" dirty="0"/>
              <a:t>～＋</a:t>
            </a:r>
            <a:r>
              <a:rPr lang="en-US" altLang="zh-TW" sz="1600" dirty="0"/>
              <a:t>130℃</a:t>
            </a:r>
            <a:br>
              <a:rPr lang="zh-TW" altLang="en-US" sz="1600" dirty="0"/>
            </a:br>
            <a:r>
              <a:rPr lang="en-US" altLang="zh-TW" sz="1600" dirty="0"/>
              <a:t>10.</a:t>
            </a:r>
            <a:r>
              <a:rPr lang="zh-TW" altLang="en-US" sz="1600" dirty="0"/>
              <a:t>驅動板尺寸</a:t>
            </a:r>
            <a:r>
              <a:rPr lang="en-US" altLang="zh-TW" sz="1600" dirty="0"/>
              <a:t>:53mm*43mm</a:t>
            </a:r>
            <a:br>
              <a:rPr lang="zh-TW" altLang="en-US" sz="1600" dirty="0"/>
            </a:br>
            <a:r>
              <a:rPr lang="en-US" altLang="zh-TW" sz="1600" dirty="0"/>
              <a:t>11.</a:t>
            </a:r>
            <a:r>
              <a:rPr lang="zh-TW" altLang="en-US" sz="1600" dirty="0"/>
              <a:t>驅動板重量：</a:t>
            </a:r>
            <a:r>
              <a:rPr lang="en-US" altLang="zh-TW" sz="1600" dirty="0"/>
              <a:t>35g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743" y="1927436"/>
            <a:ext cx="10515600" cy="285273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紅外線遙控的微處理器解碼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604052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來源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199" y="6409854"/>
            <a:ext cx="102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ARDUINO </a:t>
            </a:r>
            <a:r>
              <a:rPr lang="zh-TW" altLang="en-US" dirty="0"/>
              <a:t>套件資料</a:t>
            </a:r>
            <a:r>
              <a:rPr lang="en-US" altLang="zh-TW" dirty="0"/>
              <a:t>\7.</a:t>
            </a:r>
            <a:r>
              <a:rPr lang="zh-TW" altLang="en-US" dirty="0"/>
              <a:t>芯片及模塊資料</a:t>
            </a:r>
            <a:r>
              <a:rPr lang="en-US" altLang="zh-TW" dirty="0"/>
              <a:t>\7.</a:t>
            </a:r>
            <a:r>
              <a:rPr lang="zh-TW" altLang="en-US" dirty="0"/>
              <a:t>芯片及模塊資料   </a:t>
            </a:r>
            <a:r>
              <a:rPr lang="en-US" altLang="zh-TW" dirty="0"/>
              <a:t>&lt;&lt;-- ( </a:t>
            </a:r>
            <a:r>
              <a:rPr lang="zh-TW" altLang="en-US" dirty="0"/>
              <a:t>複製我</a:t>
            </a:r>
            <a:r>
              <a:rPr lang="en-US" altLang="zh-TW" dirty="0"/>
              <a:t> )</a:t>
            </a:r>
            <a:endParaRPr lang="zh-TW" altLang="en-US" dirty="0"/>
          </a:p>
        </p:txBody>
      </p:sp>
      <p:sp>
        <p:nvSpPr>
          <p:cNvPr id="3" name="語音泡泡: 橢圓形 2"/>
          <p:cNvSpPr/>
          <p:nvPr/>
        </p:nvSpPr>
        <p:spPr>
          <a:xfrm>
            <a:off x="2335794" y="4227968"/>
            <a:ext cx="6708618" cy="162057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更多有關紅外線的資訊請複製</a:t>
            </a:r>
            <a:r>
              <a:rPr lang="en-US" altLang="zh-TW" dirty="0"/>
              <a:t>copy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altLang="zh-TW" dirty="0"/>
              <a:t>Reference</a:t>
            </a:r>
            <a:r>
              <a:rPr lang="zh-TW" altLang="en-US" dirty="0"/>
              <a:t>來源 </a:t>
            </a:r>
            <a:r>
              <a:rPr lang="en-US" altLang="zh-TW" dirty="0"/>
              <a:t>-&gt;</a:t>
            </a:r>
            <a:r>
              <a:rPr lang="zh-TW" altLang="en-US" dirty="0"/>
              <a:t> 按下快速鍵</a:t>
            </a:r>
            <a:r>
              <a:rPr lang="en-US" altLang="zh-TW" dirty="0"/>
              <a:t>F3</a:t>
            </a:r>
            <a:r>
              <a:rPr lang="zh-TW" altLang="en-US" dirty="0"/>
              <a:t>貼上 </a:t>
            </a:r>
            <a:endParaRPr lang="en-US" altLang="zh-TW" dirty="0"/>
          </a:p>
          <a:p>
            <a:pPr algn="ctr"/>
            <a:r>
              <a:rPr lang="en-US" altLang="zh-TW" dirty="0"/>
              <a:t>-&gt;</a:t>
            </a:r>
            <a:r>
              <a:rPr lang="zh-TW" altLang="en-US" dirty="0"/>
              <a:t> 搜尋 </a:t>
            </a:r>
            <a:r>
              <a:rPr lang="en-US" altLang="zh-TW" dirty="0"/>
              <a:t>Search</a:t>
            </a:r>
          </a:p>
          <a:p>
            <a:pPr algn="ctr"/>
            <a:r>
              <a:rPr lang="en-US" altLang="zh-TW" dirty="0"/>
              <a:t>“</a:t>
            </a:r>
            <a:r>
              <a:rPr lang="zh-TW" altLang="en-US" dirty="0"/>
              <a:t> 紅外遙控的單片機解碼</a:t>
            </a:r>
            <a:r>
              <a:rPr lang="en-US" altLang="zh-TW" dirty="0"/>
              <a:t>.ppt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71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Keyes 17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遙控器</a:t>
            </a:r>
            <a:b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-(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位址編碼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35" y="1579570"/>
            <a:ext cx="6603553" cy="4952665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Keyes 17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遙控器</a:t>
            </a:r>
            <a:b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-(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位址編碼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)-1</a:t>
            </a:r>
            <a:endParaRPr lang="zh-TW" altLang="en-US" sz="4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17386" y="5573294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來源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017386" y="5797229"/>
            <a:ext cx="435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http://pizgchen.blogspot.tw/search/label/IR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33876"/>
              </p:ext>
            </p:extLst>
          </p:nvPr>
        </p:nvGraphicFramePr>
        <p:xfrm>
          <a:off x="2017386" y="1825625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426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0205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53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位址編碼</a:t>
                      </a:r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英文名稱</a:t>
                      </a:r>
                      <a:r>
                        <a:rPr lang="en-US" altLang="zh-TW" dirty="0"/>
                        <a:t>Name-EN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功能</a:t>
                      </a:r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0xFF629D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FORWARD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0xFF22DD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左轉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0xFF02FD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0xFFC23D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右轉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0xFFA857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REVERSE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相反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又稱：往後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0xFF6897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0xFF9867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9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0xFFB04F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0xFF30CF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左轉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0882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518246" y="5692475"/>
            <a:ext cx="4932726" cy="578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備註：紅色字為第二種控制模式</a:t>
            </a:r>
          </a:p>
        </p:txBody>
      </p:sp>
    </p:spTree>
    <p:extLst>
      <p:ext uri="{BB962C8B-B14F-4D97-AF65-F5344CB8AC3E}">
        <p14:creationId xmlns:p14="http://schemas.microsoft.com/office/powerpoint/2010/main" val="59767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Keyes 17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遙控器</a:t>
            </a:r>
            <a:b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-(</a:t>
            </a:r>
            <a:r>
              <a:rPr lang="zh-TW" altLang="en-US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位址編碼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)-2</a:t>
            </a:r>
            <a:endParaRPr lang="zh-TW" altLang="en-US" sz="4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42998" y="5604719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來源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032000" y="5860079"/>
            <a:ext cx="435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http://pizgchen.blogspot.tw/search/label/IR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74385"/>
              </p:ext>
            </p:extLst>
          </p:nvPr>
        </p:nvGraphicFramePr>
        <p:xfrm>
          <a:off x="2032000" y="1825625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426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0205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53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位址編碼</a:t>
                      </a:r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英文名稱</a:t>
                      </a:r>
                      <a:r>
                        <a:rPr lang="en-US" altLang="zh-TW" dirty="0"/>
                        <a:t>Name-EN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功能</a:t>
                      </a:r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0xFF18E7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0xFF7A85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右轉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0xFF10EF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0xFF38C7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0xFF5AA5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0xFF42BD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停止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0xFF4AB5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9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0xFF52AD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超音波避障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0xFFFFFFFF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REPEAT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0882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518246" y="5692475"/>
            <a:ext cx="4932726" cy="578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備註：紅色字為第二種控制模式</a:t>
            </a:r>
          </a:p>
        </p:txBody>
      </p:sp>
    </p:spTree>
    <p:extLst>
      <p:ext uri="{BB962C8B-B14F-4D97-AF65-F5344CB8AC3E}">
        <p14:creationId xmlns:p14="http://schemas.microsoft.com/office/powerpoint/2010/main" val="388968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鍵紅外線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遙控器</a:t>
            </a:r>
            <a:b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(H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板客戶碼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00FF)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80" y="1825625"/>
            <a:ext cx="7644726" cy="4088371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藍牙模組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HC-05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</a:rPr>
              <a:t>Name</a:t>
            </a:r>
            <a:r>
              <a:rPr lang="zh-TW" altLang="en-US" dirty="0">
                <a:latin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</a:rPr>
              <a:t>hc05 or hc-05</a:t>
            </a:r>
          </a:p>
          <a:p>
            <a:r>
              <a:rPr lang="en-US" altLang="zh-TW" dirty="0" err="1">
                <a:latin typeface="標楷體" panose="03000509000000000000" pitchFamily="65" charset="-120"/>
              </a:rPr>
              <a:t>Passward</a:t>
            </a:r>
            <a:r>
              <a:rPr lang="zh-TW" altLang="en-US" dirty="0">
                <a:latin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</a:rPr>
              <a:t>1234(default) -</a:t>
            </a:r>
            <a:r>
              <a:rPr lang="zh-TW" altLang="en-US" dirty="0">
                <a:latin typeface="標楷體" panose="03000509000000000000" pitchFamily="65" charset="-120"/>
              </a:rPr>
              <a:t> 預設值</a:t>
            </a:r>
            <a:endParaRPr lang="en-US" altLang="zh-TW" dirty="0">
              <a:latin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</a:rPr>
              <a:t>Buad</a:t>
            </a:r>
            <a:r>
              <a:rPr lang="en-US" altLang="zh-TW" dirty="0">
                <a:latin typeface="標楷體" panose="03000509000000000000" pitchFamily="65" charset="-120"/>
              </a:rPr>
              <a:t> rate</a:t>
            </a:r>
            <a:r>
              <a:rPr lang="zh-TW" altLang="en-US" dirty="0">
                <a:latin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</a:rPr>
              <a:t>9600(default) – </a:t>
            </a:r>
            <a:r>
              <a:rPr lang="zh-TW" altLang="en-US" dirty="0">
                <a:latin typeface="標楷體" panose="03000509000000000000" pitchFamily="65" charset="-120"/>
              </a:rPr>
              <a:t>預設值</a:t>
            </a:r>
            <a:endParaRPr lang="en-US" altLang="zh-TW" dirty="0">
              <a:latin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</a:rPr>
              <a:t>Slave(</a:t>
            </a:r>
            <a:r>
              <a:rPr lang="zh-TW" altLang="en-US" dirty="0">
                <a:latin typeface="標楷體" panose="03000509000000000000" pitchFamily="65" charset="-120"/>
              </a:rPr>
              <a:t>從端</a:t>
            </a:r>
            <a:r>
              <a:rPr lang="en-US" altLang="zh-TW" dirty="0">
                <a:latin typeface="標楷體" panose="03000509000000000000" pitchFamily="65" charset="-120"/>
              </a:rPr>
              <a:t>)–</a:t>
            </a:r>
            <a:r>
              <a:rPr lang="zh-TW" altLang="en-US" dirty="0">
                <a:latin typeface="標楷體" panose="03000509000000000000" pitchFamily="65" charset="-120"/>
              </a:rPr>
              <a:t>市面上都是預設從端</a:t>
            </a: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</a:rPr>
              <a:t>Android</a:t>
            </a:r>
            <a:r>
              <a:rPr lang="zh-TW" altLang="en-US" dirty="0">
                <a:latin typeface="標楷體" panose="03000509000000000000" pitchFamily="65" charset="-120"/>
              </a:rPr>
              <a:t>手機開機 </a:t>
            </a:r>
            <a:r>
              <a:rPr lang="en-US" altLang="zh-TW" dirty="0">
                <a:latin typeface="標楷體" panose="03000509000000000000" pitchFamily="65" charset="-120"/>
              </a:rPr>
              <a:t>-&gt;</a:t>
            </a:r>
            <a:r>
              <a:rPr lang="zh-TW" altLang="en-US" dirty="0">
                <a:latin typeface="標楷體" panose="03000509000000000000" pitchFamily="65" charset="-120"/>
              </a:rPr>
              <a:t> 設置 </a:t>
            </a:r>
            <a:r>
              <a:rPr lang="en-US" altLang="zh-TW" dirty="0">
                <a:latin typeface="標楷體" panose="03000509000000000000" pitchFamily="65" charset="-120"/>
              </a:rPr>
              <a:t>-&gt;</a:t>
            </a:r>
            <a:r>
              <a:rPr lang="zh-TW" altLang="en-US" dirty="0">
                <a:latin typeface="標楷體" panose="03000509000000000000" pitchFamily="65" charset="-120"/>
              </a:rPr>
              <a:t> 藍牙 </a:t>
            </a:r>
            <a:r>
              <a:rPr lang="en-US" altLang="zh-TW" dirty="0">
                <a:latin typeface="標楷體" panose="03000509000000000000" pitchFamily="65" charset="-120"/>
              </a:rPr>
              <a:t>-&gt;</a:t>
            </a:r>
            <a:r>
              <a:rPr lang="zh-TW" altLang="en-US" dirty="0">
                <a:latin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</a:rPr>
              <a:t>hc05 or hc-05</a:t>
            </a:r>
            <a:r>
              <a:rPr lang="zh-TW" altLang="en-US" dirty="0">
                <a:latin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</a:rPr>
              <a:t>-&gt;</a:t>
            </a:r>
            <a:r>
              <a:rPr lang="zh-TW" altLang="en-US" dirty="0">
                <a:latin typeface="標楷體" panose="03000509000000000000" pitchFamily="65" charset="-120"/>
              </a:rPr>
              <a:t> 輸入密碼 </a:t>
            </a:r>
            <a:r>
              <a:rPr lang="en-US" altLang="zh-TW" dirty="0">
                <a:latin typeface="標楷體" panose="03000509000000000000" pitchFamily="65" charset="-120"/>
              </a:rPr>
              <a:t>-&gt;</a:t>
            </a:r>
            <a:r>
              <a:rPr lang="zh-TW" altLang="en-US" dirty="0">
                <a:latin typeface="標楷體" panose="03000509000000000000" pitchFamily="65" charset="-120"/>
              </a:rPr>
              <a:t> 打開</a:t>
            </a:r>
            <a:r>
              <a:rPr lang="en-US" altLang="zh-TW" dirty="0">
                <a:latin typeface="標楷體" panose="03000509000000000000" pitchFamily="65" charset="-120"/>
              </a:rPr>
              <a:t>App -&gt; </a:t>
            </a:r>
            <a:r>
              <a:rPr lang="zh-TW" altLang="en-US" dirty="0">
                <a:latin typeface="標楷體" panose="03000509000000000000" pitchFamily="65" charset="-120"/>
              </a:rPr>
              <a:t>選擇藍牙 </a:t>
            </a:r>
            <a:r>
              <a:rPr lang="en-US" altLang="zh-TW" dirty="0">
                <a:latin typeface="標楷體" panose="03000509000000000000" pitchFamily="65" charset="-120"/>
              </a:rPr>
              <a:t>-&gt;</a:t>
            </a:r>
            <a:r>
              <a:rPr lang="zh-TW" altLang="en-US" dirty="0">
                <a:latin typeface="標楷體" panose="03000509000000000000" pitchFamily="65" charset="-120"/>
              </a:rPr>
              <a:t> 開始使用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pic>
        <p:nvPicPr>
          <p:cNvPr id="2052" name="Picture 4" descr="「hc-05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66" y="1825625"/>
            <a:ext cx="4690957" cy="21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3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432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鍵紅外線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遙控器</a:t>
            </a:r>
            <a:b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(H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板客戶碼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00FF)-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位址編碼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sz="4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17386" y="5682529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來源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7214"/>
              </p:ext>
            </p:extLst>
          </p:nvPr>
        </p:nvGraphicFramePr>
        <p:xfrm>
          <a:off x="2031999" y="124491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426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0205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53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位址編碼</a:t>
                      </a:r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英文名稱</a:t>
                      </a:r>
                      <a:r>
                        <a:rPr lang="en-US" altLang="zh-TW" dirty="0"/>
                        <a:t>Name-EN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功能</a:t>
                      </a:r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0x00FF6897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0x00FF30CF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0x00FF18E7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通常用在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前進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0x00FF7A85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0x00FF10EF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通常用在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左轉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0x00FF38C7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0x00FF5AA5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通常用在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右轉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9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0x00FF42BD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0x00FF4AB5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通常用在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後退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0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0x00FF52AD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3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0x00FF9867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100+ / FL+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439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017386" y="5933453"/>
            <a:ext cx="957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https://arduino-info.wikispaces.com/file/view/IR_Remote_Kit_Blink.pde/330174204/IR_Remote_Kit_Blink.pde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00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432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鍵紅外線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遙控器</a:t>
            </a:r>
            <a:b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(H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板客戶碼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00FF)-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位址編碼</a:t>
            </a:r>
            <a:r>
              <a:rPr lang="en-US" altLang="zh-TW" sz="4500" dirty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sz="4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17386" y="5682529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來源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81173"/>
              </p:ext>
            </p:extLst>
          </p:nvPr>
        </p:nvGraphicFramePr>
        <p:xfrm>
          <a:off x="2031999" y="124491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426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0205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53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位址編碼</a:t>
                      </a:r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英文名稱</a:t>
                      </a:r>
                      <a:r>
                        <a:rPr lang="en-US" altLang="zh-TW" dirty="0"/>
                        <a:t>Name-EN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功能</a:t>
                      </a:r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0x00FFB04F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200+ / FL-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0x00FFE01F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0x00FFA857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0x00FF906F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0x00FF22DD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0x00FF02FD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0x00FFC23D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超音波自走模式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9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0x00FFA25D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0x00FF629D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0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0x00FFE21D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3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0xFFFFFFFF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439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017386" y="5933453"/>
            <a:ext cx="957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https://arduino-info.wikispaces.com/file/view/IR_Remote_Kit_Blink.pde/330174204/IR_Remote_Kit_Blink.pde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79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 for watching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3786951"/>
            <a:ext cx="4696480" cy="428685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6" y="3238473"/>
            <a:ext cx="260068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904395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Uno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vs.Arduino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Mega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Uno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164830"/>
            <a:ext cx="7865705" cy="5565101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4644" y="155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Mega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31" y="1273726"/>
            <a:ext cx="7660432" cy="5413373"/>
          </a:xfrm>
        </p:spPr>
      </p:pic>
    </p:spTree>
    <p:extLst>
      <p:ext uri="{BB962C8B-B14F-4D97-AF65-F5344CB8AC3E}">
        <p14:creationId xmlns:p14="http://schemas.microsoft.com/office/powerpoint/2010/main" val="165256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904395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Sensor shield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感測器擴展板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sensor shield v5</a:t>
            </a:r>
            <a:endParaRPr lang="zh-TW" altLang="en-US" sz="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80" y="1382952"/>
            <a:ext cx="5266062" cy="5266062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3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USB轉TTL線材連接.jpg"/>
          <p:cNvPicPr preferRelativeResize="0"/>
          <p:nvPr/>
        </p:nvPicPr>
        <p:blipFill rotWithShape="1">
          <a:blip r:embed="rId3">
            <a:alphaModFix/>
          </a:blip>
          <a:srcRect l="2043" t="-155" r="2554" b="17220"/>
          <a:stretch/>
        </p:blipFill>
        <p:spPr>
          <a:xfrm>
            <a:off x="6282866" y="3372674"/>
            <a:ext cx="3010175" cy="261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solidFill>
            <a:srgbClr val="EFEFEF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US" altLang="zh-TW" sz="5333" b="1" dirty="0">
                <a:latin typeface="DFKai-SB"/>
                <a:ea typeface="DFKai-SB"/>
                <a:cs typeface="DFKai-SB"/>
                <a:sym typeface="DFKai-SB"/>
              </a:rPr>
              <a:t>USB</a:t>
            </a:r>
            <a:r>
              <a:rPr lang="zh-TW" altLang="en-US" sz="5333" b="1" dirty="0">
                <a:latin typeface="DFKai-SB"/>
                <a:ea typeface="DFKai-SB"/>
                <a:cs typeface="DFKai-SB"/>
                <a:sym typeface="DFKai-SB"/>
              </a:rPr>
              <a:t>轉</a:t>
            </a:r>
            <a:r>
              <a:rPr lang="en-US" altLang="zh-TW" sz="5333" b="1" dirty="0">
                <a:latin typeface="DFKai-SB"/>
                <a:ea typeface="DFKai-SB"/>
                <a:cs typeface="DFKai-SB"/>
                <a:sym typeface="DFKai-SB"/>
              </a:rPr>
              <a:t>TTL</a:t>
            </a:r>
            <a:r>
              <a:rPr lang="zh-TW" altLang="en-US" sz="5333" b="1" dirty="0">
                <a:latin typeface="DFKai-SB"/>
                <a:ea typeface="DFKai-SB"/>
                <a:cs typeface="DFKai-SB"/>
                <a:sym typeface="DFKai-SB"/>
              </a:rPr>
              <a:t>線</a:t>
            </a:r>
            <a:r>
              <a:rPr lang="en-US" altLang="zh-TW" sz="5333" b="1" dirty="0">
                <a:latin typeface="DFKai-SB"/>
                <a:ea typeface="DFKai-SB"/>
                <a:cs typeface="DFKai-SB"/>
                <a:sym typeface="DFKai-SB"/>
              </a:rPr>
              <a:t>(FTDI</a:t>
            </a:r>
            <a:r>
              <a:rPr lang="zh-TW" altLang="en-US" sz="5333" b="1" dirty="0">
                <a:latin typeface="DFKai-SB"/>
                <a:ea typeface="DFKai-SB"/>
                <a:cs typeface="DFKai-SB"/>
                <a:sym typeface="DFKai-SB"/>
              </a:rPr>
              <a:t>晶片</a:t>
            </a:r>
            <a:r>
              <a:rPr lang="en-US" altLang="zh-TW" sz="5333" b="1" dirty="0">
                <a:latin typeface="DFKai-SB"/>
                <a:ea typeface="DFKai-SB"/>
                <a:cs typeface="DFKai-SB"/>
                <a:sym typeface="DFKai-SB"/>
              </a:rPr>
              <a:t>)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9</a:t>
            </a:fld>
            <a:endParaRPr lang="zh-TW"/>
          </a:p>
        </p:txBody>
      </p:sp>
      <p:pic>
        <p:nvPicPr>
          <p:cNvPr id="155" name="Shape 155" descr="CRIUS FTDI 模組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33" y="1585965"/>
            <a:ext cx="3155200" cy="31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ftdi_pinou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967" y="1420367"/>
            <a:ext cx="3415165" cy="13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415233" y="2672667"/>
            <a:ext cx="4982400" cy="54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圖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3-2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USB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轉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TTL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線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(FTDI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晶片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線路圖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46833" y="4176800"/>
            <a:ext cx="4636400" cy="54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圖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3-1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CURIS FTDI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模塊</a:t>
            </a:r>
          </a:p>
        </p:txBody>
      </p:sp>
      <p:sp>
        <p:nvSpPr>
          <p:cNvPr id="160" name="Shape 160"/>
          <p:cNvSpPr/>
          <p:nvPr/>
        </p:nvSpPr>
        <p:spPr>
          <a:xfrm>
            <a:off x="1447200" y="4352585"/>
            <a:ext cx="180400" cy="194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Shape 161"/>
          <p:cNvSpPr/>
          <p:nvPr/>
        </p:nvSpPr>
        <p:spPr>
          <a:xfrm>
            <a:off x="6324000" y="2840633"/>
            <a:ext cx="180400" cy="194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Shape 162"/>
          <p:cNvSpPr txBox="1"/>
          <p:nvPr/>
        </p:nvSpPr>
        <p:spPr>
          <a:xfrm>
            <a:off x="6441333" y="6159600"/>
            <a:ext cx="5530000" cy="54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圖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3-3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USB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轉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TTL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線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(FTDI</a:t>
            </a:r>
            <a:r>
              <a:rPr lang="zh-TW" altLang="en-US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晶片</a:t>
            </a:r>
            <a:r>
              <a:rPr lang="en-US" altLang="zh-TW" sz="24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</p:txBody>
      </p:sp>
      <p:sp>
        <p:nvSpPr>
          <p:cNvPr id="163" name="Shape 163"/>
          <p:cNvSpPr/>
          <p:nvPr/>
        </p:nvSpPr>
        <p:spPr>
          <a:xfrm>
            <a:off x="6360141" y="6348443"/>
            <a:ext cx="180400" cy="194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20" y="0"/>
            <a:ext cx="1263780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2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924</Words>
  <Application>Microsoft Office PowerPoint</Application>
  <PresentationFormat>寬螢幕</PresentationFormat>
  <Paragraphs>202</Paragraphs>
  <Slides>32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新細明體</vt:lpstr>
      <vt:lpstr>DFKai-SB</vt:lpstr>
      <vt:lpstr>DFKai-SB</vt:lpstr>
      <vt:lpstr>Arial</vt:lpstr>
      <vt:lpstr>Calibri</vt:lpstr>
      <vt:lpstr>Calibri Light</vt:lpstr>
      <vt:lpstr>Times New Roman</vt:lpstr>
      <vt:lpstr>Office 佈景主題</vt:lpstr>
      <vt:lpstr>PowerPoint 簡報</vt:lpstr>
      <vt:lpstr>104陶瓷電容(0.1uF)用法</vt:lpstr>
      <vt:lpstr>藍牙模組HC-05</vt:lpstr>
      <vt:lpstr>Arduino Uno vs.Arduino Mega</vt:lpstr>
      <vt:lpstr>Arduino Uno</vt:lpstr>
      <vt:lpstr>Arduino Mega</vt:lpstr>
      <vt:lpstr>Sensor shield感測器擴展板</vt:lpstr>
      <vt:lpstr>Arduino sensor shield v5</vt:lpstr>
      <vt:lpstr>USB轉TTL線(FTDI晶片)</vt:lpstr>
      <vt:lpstr>驅動程式使用</vt:lpstr>
      <vt:lpstr>Arduino IDE</vt:lpstr>
      <vt:lpstr>Arduino 1.0.X系列版本</vt:lpstr>
      <vt:lpstr>Arduino 副檔名</vt:lpstr>
      <vt:lpstr>Motor shield馬達擴展板</vt:lpstr>
      <vt:lpstr>L298P motor shield(1)</vt:lpstr>
      <vt:lpstr>L298P motor shield(2)</vt:lpstr>
      <vt:lpstr>L298P motor shield(3)</vt:lpstr>
      <vt:lpstr>L293D motor shield(1) </vt:lpstr>
      <vt:lpstr>L293D motor shield(2) </vt:lpstr>
      <vt:lpstr>L293D motor shield(3) </vt:lpstr>
      <vt:lpstr>L293D motor shield(4)-腳位佔用</vt:lpstr>
      <vt:lpstr>L298N直流電機驅動板(1)</vt:lpstr>
      <vt:lpstr>L298N直流電機驅動板(2)</vt:lpstr>
      <vt:lpstr>L298N直流電機驅動板(3)</vt:lpstr>
      <vt:lpstr>紅外線遙控的微處理器解碼 </vt:lpstr>
      <vt:lpstr>Keyes 17鍵-紅外線IR遙控器 -(位址編碼)</vt:lpstr>
      <vt:lpstr>Keyes 17鍵-紅外線IR遙控器 -(位址編碼)-1</vt:lpstr>
      <vt:lpstr>Keyes 17鍵-紅外線IR遙控器 -(位址編碼)-2</vt:lpstr>
      <vt:lpstr>21鍵紅外線IR遙控器 (H板客戶碼00FF)</vt:lpstr>
      <vt:lpstr>21鍵紅外線IR遙控器 (H板客戶碼00FF)-位址編碼-1</vt:lpstr>
      <vt:lpstr>21鍵紅外線IR遙控器 (H板客戶碼00FF)-位址編碼-2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arduino-smart-robot-car 使用手冊</dc:title>
  <dc:creator>user</dc:creator>
  <cp:lastModifiedBy>user</cp:lastModifiedBy>
  <cp:revision>123</cp:revision>
  <dcterms:created xsi:type="dcterms:W3CDTF">2017-04-05T05:29:34Z</dcterms:created>
  <dcterms:modified xsi:type="dcterms:W3CDTF">2017-05-11T12:48:01Z</dcterms:modified>
</cp:coreProperties>
</file>