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roxima Nova"/>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italic.fntdata"/><Relationship Id="rId14" Type="http://schemas.openxmlformats.org/officeDocument/2006/relationships/font" Target="fonts/ProximaNova-bold.fntdata"/><Relationship Id="rId16"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b37820f82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b37820f82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b37820f82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b37820f82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b37820f82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b37820f82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b37820f82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b37820f82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b37820f82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b37820f82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b37820f82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b37820f82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TW"/>
              <a:t>Final Project Demo</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solidFill>
                  <a:srgbClr val="D9D9D9"/>
                </a:solidFill>
                <a:latin typeface="Times New Roman"/>
                <a:ea typeface="Times New Roman"/>
                <a:cs typeface="Times New Roman"/>
                <a:sym typeface="Times New Roman"/>
              </a:rPr>
              <a:t>CAI-MING SYU</a:t>
            </a:r>
            <a:endParaRPr b="1">
              <a:solidFill>
                <a:srgbClr val="D9D9D9"/>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zh-TW">
                <a:latin typeface="DFKai-SB"/>
                <a:ea typeface="DFKai-SB"/>
                <a:cs typeface="DFKai-SB"/>
                <a:sym typeface="DFKai-SB"/>
              </a:rPr>
              <a:t>Modeling</a:t>
            </a:r>
            <a:endParaRPr b="1">
              <a:latin typeface="DFKai-SB"/>
              <a:ea typeface="DFKai-SB"/>
              <a:cs typeface="DFKai-SB"/>
              <a:sym typeface="DFKai-SB"/>
            </a:endParaRPr>
          </a:p>
        </p:txBody>
      </p:sp>
      <p:pic>
        <p:nvPicPr>
          <p:cNvPr id="66" name="Google Shape;66;p14"/>
          <p:cNvPicPr preferRelativeResize="0"/>
          <p:nvPr/>
        </p:nvPicPr>
        <p:blipFill rotWithShape="1">
          <a:blip r:embed="rId3">
            <a:alphaModFix/>
          </a:blip>
          <a:srcRect b="36817" l="41171" r="31351" t="23989"/>
          <a:stretch/>
        </p:blipFill>
        <p:spPr>
          <a:xfrm>
            <a:off x="2467163" y="1356275"/>
            <a:ext cx="4209677" cy="33776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zh-TW">
                <a:latin typeface="Times New Roman"/>
                <a:ea typeface="Times New Roman"/>
                <a:cs typeface="Times New Roman"/>
                <a:sym typeface="Times New Roman"/>
              </a:rPr>
              <a:t>Create show_train_history to show the training process</a:t>
            </a:r>
            <a:endParaRPr b="1">
              <a:latin typeface="Times New Roman"/>
              <a:ea typeface="Times New Roman"/>
              <a:cs typeface="Times New Roman"/>
              <a:sym typeface="Times New Roman"/>
            </a:endParaRPr>
          </a:p>
        </p:txBody>
      </p:sp>
      <p:pic>
        <p:nvPicPr>
          <p:cNvPr id="72" name="Google Shape;72;p15"/>
          <p:cNvPicPr preferRelativeResize="0"/>
          <p:nvPr/>
        </p:nvPicPr>
        <p:blipFill rotWithShape="1">
          <a:blip r:embed="rId3">
            <a:alphaModFix/>
          </a:blip>
          <a:srcRect b="3747" l="0" r="21623" t="9507"/>
          <a:stretch/>
        </p:blipFill>
        <p:spPr>
          <a:xfrm>
            <a:off x="1489700" y="1152475"/>
            <a:ext cx="5662301" cy="3525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zh-TW">
                <a:latin typeface="Times New Roman"/>
                <a:ea typeface="Times New Roman"/>
                <a:cs typeface="Times New Roman"/>
                <a:sym typeface="Times New Roman"/>
              </a:rPr>
              <a:t>Create show_train_history to show the training process</a:t>
            </a:r>
            <a:endParaRPr b="1">
              <a:latin typeface="Times New Roman"/>
              <a:ea typeface="Times New Roman"/>
              <a:cs typeface="Times New Roman"/>
              <a:sym typeface="Times New Roman"/>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AutoNum type="arabicPeriod"/>
            </a:pPr>
            <a:r>
              <a:rPr b="1" lang="zh-TW">
                <a:solidFill>
                  <a:srgbClr val="000000"/>
                </a:solidFill>
                <a:latin typeface="Times New Roman"/>
                <a:ea typeface="Times New Roman"/>
                <a:cs typeface="Times New Roman"/>
                <a:sym typeface="Times New Roman"/>
              </a:rPr>
              <a:t>The results are as follows:</a:t>
            </a:r>
            <a:endParaRPr b="1">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b="1" lang="zh-TW">
                <a:solidFill>
                  <a:srgbClr val="000000"/>
                </a:solidFill>
                <a:latin typeface="Times New Roman"/>
                <a:ea typeface="Times New Roman"/>
                <a:cs typeface="Times New Roman"/>
                <a:sym typeface="Times New Roman"/>
              </a:rPr>
              <a:t>show_train_history(train_history, 'acc', 'val_acc')</a:t>
            </a:r>
            <a:endParaRPr b="1">
              <a:solidFill>
                <a:srgbClr val="000000"/>
              </a:solidFill>
              <a:latin typeface="Times New Roman"/>
              <a:ea typeface="Times New Roman"/>
              <a:cs typeface="Times New Roman"/>
              <a:sym typeface="Times New Roman"/>
            </a:endParaRPr>
          </a:p>
          <a:p>
            <a:pPr indent="-342900" lvl="0" marL="457200" rtl="0" algn="l">
              <a:spcBef>
                <a:spcPts val="1600"/>
              </a:spcBef>
              <a:spcAft>
                <a:spcPts val="0"/>
              </a:spcAft>
              <a:buClr>
                <a:srgbClr val="000000"/>
              </a:buClr>
              <a:buSzPts val="1800"/>
              <a:buFont typeface="Times New Roman"/>
              <a:buAutoNum type="arabicPeriod"/>
            </a:pPr>
            <a:r>
              <a:rPr b="1" lang="zh-TW">
                <a:solidFill>
                  <a:srgbClr val="000000"/>
                </a:solidFill>
                <a:latin typeface="Times New Roman"/>
                <a:ea typeface="Times New Roman"/>
                <a:cs typeface="Times New Roman"/>
                <a:sym typeface="Times New Roman"/>
              </a:rPr>
              <a:t>If the accuracy of "acc training" has been improved, but the "accuracy rate of val_acc" has not increased, it may be the phenomenon of Overfitting (for more explanation, please refer to Bias, Variance, and Overfitting). After completing all (epoch) After the training period, test data will be used later to evaluate the accuracy of the model. This is another set of independent data, so the calculation accuracy will be more objective.</a:t>
            </a:r>
            <a:endParaRPr b="1">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zh-TW">
                <a:latin typeface="Times New Roman"/>
                <a:ea typeface="Times New Roman"/>
                <a:cs typeface="Times New Roman"/>
                <a:sym typeface="Times New Roman"/>
              </a:rPr>
              <a:t>Create show_train_history to show the training process</a:t>
            </a:r>
            <a:endParaRPr b="1">
              <a:latin typeface="Times New Roman"/>
              <a:ea typeface="Times New Roman"/>
              <a:cs typeface="Times New Roman"/>
              <a:sym typeface="Times New Roman"/>
            </a:endParaRPr>
          </a:p>
        </p:txBody>
      </p:sp>
      <p:pic>
        <p:nvPicPr>
          <p:cNvPr id="84" name="Google Shape;84;p17"/>
          <p:cNvPicPr preferRelativeResize="0"/>
          <p:nvPr/>
        </p:nvPicPr>
        <p:blipFill rotWithShape="1">
          <a:blip r:embed="rId3">
            <a:alphaModFix/>
          </a:blip>
          <a:srcRect b="3597" l="0" r="20973" t="8652"/>
          <a:stretch/>
        </p:blipFill>
        <p:spPr>
          <a:xfrm>
            <a:off x="1437800" y="1152475"/>
            <a:ext cx="6093398" cy="3805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zh-TW">
                <a:latin typeface="Times New Roman"/>
                <a:ea typeface="Times New Roman"/>
                <a:cs typeface="Times New Roman"/>
                <a:sym typeface="Times New Roman"/>
              </a:rPr>
              <a:t>Create show_train_history to show the training process</a:t>
            </a:r>
            <a:endParaRPr b="1">
              <a:latin typeface="Times New Roman"/>
              <a:ea typeface="Times New Roman"/>
              <a:cs typeface="Times New Roman"/>
              <a:sym typeface="Times New Roman"/>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AutoNum type="arabicPeriod"/>
            </a:pPr>
            <a:r>
              <a:rPr b="1" lang="zh-TW">
                <a:solidFill>
                  <a:srgbClr val="000000"/>
                </a:solidFill>
                <a:latin typeface="Times New Roman"/>
                <a:ea typeface="Times New Roman"/>
                <a:cs typeface="Times New Roman"/>
                <a:sym typeface="Times New Roman"/>
              </a:rPr>
              <a:t>Then look at the execution result of the loss error:</a:t>
            </a:r>
            <a:endParaRPr b="1">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b="1" lang="zh-TW">
                <a:solidFill>
                  <a:srgbClr val="000000"/>
                </a:solidFill>
                <a:latin typeface="Times New Roman"/>
                <a:ea typeface="Times New Roman"/>
                <a:cs typeface="Times New Roman"/>
                <a:sym typeface="Times New Roman"/>
              </a:rPr>
              <a:t>show_train_history(train_history, 'loss', 'val_loss')</a:t>
            </a:r>
            <a:endParaRPr b="1">
              <a:solidFill>
                <a:srgbClr val="000000"/>
              </a:solidFill>
              <a:latin typeface="Times New Roman"/>
              <a:ea typeface="Times New Roman"/>
              <a:cs typeface="Times New Roman"/>
              <a:sym typeface="Times New Roman"/>
            </a:endParaRPr>
          </a:p>
          <a:p>
            <a:pPr indent="-342900" lvl="0" marL="457200" rtl="0" algn="l">
              <a:spcBef>
                <a:spcPts val="1600"/>
              </a:spcBef>
              <a:spcAft>
                <a:spcPts val="0"/>
              </a:spcAft>
              <a:buClr>
                <a:srgbClr val="000000"/>
              </a:buClr>
              <a:buSzPts val="1800"/>
              <a:buFont typeface="Times New Roman"/>
              <a:buAutoNum type="arabicPeriod"/>
            </a:pPr>
            <a:r>
              <a:rPr b="1" lang="zh-TW">
                <a:solidFill>
                  <a:srgbClr val="000000"/>
                </a:solidFill>
                <a:latin typeface="Times New Roman"/>
                <a:ea typeface="Times New Roman"/>
                <a:cs typeface="Times New Roman"/>
                <a:sym typeface="Times New Roman"/>
              </a:rPr>
              <a:t>A total of 10 Epoch training cycles are performed and you can find:</a:t>
            </a:r>
            <a:endParaRPr b="1">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zh-TW">
                <a:solidFill>
                  <a:srgbClr val="000000"/>
                </a:solidFill>
                <a:latin typeface="Times New Roman"/>
                <a:ea typeface="Times New Roman"/>
                <a:cs typeface="Times New Roman"/>
                <a:sym typeface="Times New Roman"/>
              </a:rPr>
              <a:t>No matter the training and verification, the error is getting lower and lower</a:t>
            </a:r>
            <a:endParaRPr b="1">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zh-TW">
                <a:solidFill>
                  <a:srgbClr val="000000"/>
                </a:solidFill>
                <a:latin typeface="Times New Roman"/>
                <a:ea typeface="Times New Roman"/>
                <a:cs typeface="Times New Roman"/>
                <a:sym typeface="Times New Roman"/>
              </a:rPr>
              <a:t>In the late Epoch training, the "loss of loss training" is smaller than the error of "val_loss verification"</a:t>
            </a:r>
            <a:endParaRPr b="1">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latin typeface="Times New Roman"/>
                <a:ea typeface="Times New Roman"/>
                <a:cs typeface="Times New Roman"/>
                <a:sym typeface="Times New Roman"/>
              </a:rPr>
              <a:t>result</a:t>
            </a:r>
            <a:endParaRPr>
              <a:latin typeface="Times New Roman"/>
              <a:ea typeface="Times New Roman"/>
              <a:cs typeface="Times New Roman"/>
              <a:sym typeface="Times New Roman"/>
            </a:endParaRPr>
          </a:p>
        </p:txBody>
      </p:sp>
      <p:pic>
        <p:nvPicPr>
          <p:cNvPr id="96" name="Google Shape;96;p19"/>
          <p:cNvPicPr preferRelativeResize="0"/>
          <p:nvPr/>
        </p:nvPicPr>
        <p:blipFill rotWithShape="1">
          <a:blip r:embed="rId3">
            <a:alphaModFix/>
          </a:blip>
          <a:srcRect b="3920" l="0" r="0" t="0"/>
          <a:stretch/>
        </p:blipFill>
        <p:spPr>
          <a:xfrm>
            <a:off x="877425" y="987100"/>
            <a:ext cx="7389149" cy="39933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