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1" r:id="rId3"/>
    <p:sldId id="287" r:id="rId4"/>
    <p:sldId id="292" r:id="rId5"/>
    <p:sldId id="294" r:id="rId6"/>
    <p:sldId id="293" r:id="rId7"/>
    <p:sldId id="295" r:id="rId8"/>
    <p:sldId id="290" r:id="rId9"/>
    <p:sldId id="291" r:id="rId10"/>
    <p:sldId id="310" r:id="rId11"/>
    <p:sldId id="266" r:id="rId12"/>
    <p:sldId id="267" r:id="rId13"/>
    <p:sldId id="268" r:id="rId14"/>
    <p:sldId id="270" r:id="rId15"/>
    <p:sldId id="273" r:id="rId16"/>
    <p:sldId id="274" r:id="rId17"/>
    <p:sldId id="312" r:id="rId18"/>
    <p:sldId id="275" r:id="rId19"/>
    <p:sldId id="276" r:id="rId20"/>
    <p:sldId id="277" r:id="rId21"/>
    <p:sldId id="279" r:id="rId22"/>
    <p:sldId id="280" r:id="rId23"/>
    <p:sldId id="313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14" r:id="rId34"/>
    <p:sldId id="308" r:id="rId35"/>
    <p:sldId id="330" r:id="rId36"/>
    <p:sldId id="263" r:id="rId37"/>
    <p:sldId id="316" r:id="rId38"/>
    <p:sldId id="317" r:id="rId39"/>
    <p:sldId id="327" r:id="rId40"/>
    <p:sldId id="318" r:id="rId41"/>
    <p:sldId id="319" r:id="rId42"/>
    <p:sldId id="324" r:id="rId43"/>
    <p:sldId id="320" r:id="rId44"/>
    <p:sldId id="326" r:id="rId45"/>
    <p:sldId id="321" r:id="rId46"/>
    <p:sldId id="322" r:id="rId47"/>
    <p:sldId id="323" r:id="rId48"/>
    <p:sldId id="315" r:id="rId49"/>
    <p:sldId id="281" r:id="rId50"/>
    <p:sldId id="282" r:id="rId51"/>
    <p:sldId id="283" r:id="rId52"/>
    <p:sldId id="32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6A72C-42C3-5C45-8DCE-F5FE606A430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F1B3-15F0-2B41-BD42-8363A0BA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0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1C86-3BAE-5242-B34E-BC269BCEF301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18A46-E65D-E245-A586-8B145193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2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– </a:t>
            </a:r>
            <a:r>
              <a:rPr lang="en-US" dirty="0" err="1" smtClean="0"/>
              <a:t>Desenvolvida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produtividade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desenvolvimento</a:t>
            </a:r>
            <a:endParaRPr lang="en-US" baseline="0" dirty="0" smtClean="0"/>
          </a:p>
          <a:p>
            <a:r>
              <a:rPr lang="en-US" dirty="0" err="1" smtClean="0"/>
              <a:t>Automação</a:t>
            </a:r>
            <a:r>
              <a:rPr lang="en-US" dirty="0" smtClean="0"/>
              <a:t> –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infraestrutura</a:t>
            </a:r>
            <a:endParaRPr lang="en-US" baseline="0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multi-tenant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endParaRPr lang="en-US" baseline="0" dirty="0" smtClean="0"/>
          </a:p>
          <a:p>
            <a:r>
              <a:rPr lang="en-US" baseline="0" dirty="0" err="1" smtClean="0"/>
              <a:t>Webservices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banco</a:t>
            </a:r>
            <a:r>
              <a:rPr lang="en-US" baseline="0" dirty="0" smtClean="0"/>
              <a:t> de dados – plugins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colocados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servico</a:t>
            </a:r>
            <a:endParaRPr lang="en-US" baseline="0" dirty="0" smtClean="0"/>
          </a:p>
          <a:p>
            <a:r>
              <a:rPr lang="en-US" baseline="0" dirty="0" err="1" smtClean="0"/>
              <a:t>Custos</a:t>
            </a:r>
            <a:r>
              <a:rPr lang="en-US" baseline="0" dirty="0" smtClean="0"/>
              <a:t> – pay per use;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equipe</a:t>
            </a:r>
            <a:r>
              <a:rPr lang="en-US" baseline="0" dirty="0" smtClean="0"/>
              <a:t> de infra; </a:t>
            </a:r>
            <a:r>
              <a:rPr lang="en-US" baseline="0" dirty="0" err="1" smtClean="0"/>
              <a:t>adaptabilidade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mudanças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mercado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8A46-E65D-E245-A586-8B14519397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en-US" baseline="0" dirty="0" smtClean="0"/>
              <a:t> stack – backend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frontend</a:t>
            </a:r>
            <a:endParaRPr lang="en-US" dirty="0" smtClean="0"/>
          </a:p>
          <a:p>
            <a:r>
              <a:rPr lang="en-US" dirty="0" err="1" smtClean="0"/>
              <a:t>Tipagem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–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exige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8A46-E65D-E245-A586-8B14519397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foi criada pela Universidade de Berkeley e é conhecida por ser uma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licença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pouca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restrição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quando comparada a GNU. Ela permite que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distribuído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licença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seja incorporado a produtos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proprietários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BR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8A46-E65D-E245-A586-8B14519397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􏰀  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é a classe que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contém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definições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cada objeto </a:t>
            </a:r>
            <a:endParaRPr lang="pt-BR" dirty="0" smtClean="0">
              <a:effectLst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(entidades,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pt-BR" dirty="0" smtClean="0">
              <a:effectLst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􏰀  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é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conexão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banco;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configurados os nomes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localização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base de dados; </a:t>
            </a:r>
            <a:endParaRPr lang="pt-BR" dirty="0" smtClean="0">
              <a:effectLst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􏰀  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classe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responsável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pelas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operações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básicas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manipulação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inserir objetos, deletar objetos, etc. </a:t>
            </a:r>
            <a:endParaRPr lang="pt-BR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18A46-E65D-E245-A586-8B14519397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111B-E8B8-7646-B801-E9179C6B9F50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CBE-FDD7-2141-A724-E7C0A083C31C}" type="datetime1">
              <a:rPr lang="pt-BR" smtClean="0"/>
              <a:t>26/02/13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3061-0166-9044-8C8D-45D789D24FAF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FA399C3-1582-B74E-B5D2-56A1E968CE6E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3D97C1B5-2D04-FE4C-B7EE-933A124F26F0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3E054942-2020-5C48-9585-CC50241A3001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BF4-AA50-EB48-AA44-FC93552F345B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4DA3-9394-FC46-9308-0CFA968CD581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9D3A-3371-5E46-A0CB-8D6E4121D923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CD72-2029-5547-BE67-FBBE49DF9374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2D4D-45A2-454E-BDCD-2901B2931F30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6A7B-2DA3-B147-9A49-D0CA56E47376}" type="datetime1">
              <a:rPr lang="pt-BR" smtClean="0"/>
              <a:t>26/02/13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870A-A2AF-464B-99C9-74F3C6D9A4EB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3DDC-5D4B-4E48-8A04-521C550128F6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3B32-E02A-E64B-B290-718A0AEBF5C2}" type="datetime1">
              <a:rPr lang="pt-BR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A046-5DD5-BF4F-B575-647922063299}" type="datetime1">
              <a:rPr lang="pt-BR" smtClean="0"/>
              <a:t>26/02/13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5AFFEFF-AA0E-6D41-8E52-3D5EF65CA4D2}" type="datetime1">
              <a:rPr lang="pt-BR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655227"/>
            <a:ext cx="6762749" cy="1470025"/>
          </a:xfrm>
        </p:spPr>
        <p:txBody>
          <a:bodyPr/>
          <a:lstStyle/>
          <a:p>
            <a:r>
              <a:rPr lang="pt-BR" sz="2800" dirty="0" err="1"/>
              <a:t>iQuizzer</a:t>
            </a:r>
            <a:r>
              <a:rPr lang="pt-BR" sz="2800" dirty="0"/>
              <a:t>: Integrando aplicações web </a:t>
            </a:r>
            <a:r>
              <a:rPr lang="pt-BR" sz="2800" dirty="0" smtClean="0"/>
              <a:t>e dispositivos </a:t>
            </a:r>
            <a:r>
              <a:rPr lang="pt-BR" sz="2800" dirty="0"/>
              <a:t>móveis em um ambiente </a:t>
            </a:r>
            <a:r>
              <a:rPr lang="pt-BR" sz="2800" dirty="0" smtClean="0"/>
              <a:t>para criação </a:t>
            </a:r>
            <a:r>
              <a:rPr lang="pt-BR" sz="2800" dirty="0"/>
              <a:t>e execução de quizzes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5597726"/>
            <a:ext cx="6762749" cy="856767"/>
          </a:xfrm>
        </p:spPr>
        <p:txBody>
          <a:bodyPr>
            <a:normAutofit/>
          </a:bodyPr>
          <a:lstStyle/>
          <a:p>
            <a:r>
              <a:rPr lang="en-US" dirty="0" smtClean="0"/>
              <a:t>Tiago Augusto da Silva Bencardino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Orientador: Prof. Dr. José Marques Soares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9451" y="925115"/>
            <a:ext cx="6667621" cy="142929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/>
              <a:t>Universidade Federal do Ceará </a:t>
            </a:r>
            <a:endParaRPr lang="pt-BR" sz="2000" dirty="0" smtClean="0"/>
          </a:p>
          <a:p>
            <a:pPr algn="l"/>
            <a:r>
              <a:rPr lang="pt-BR" sz="2000" dirty="0" smtClean="0"/>
              <a:t>Centro </a:t>
            </a:r>
            <a:r>
              <a:rPr lang="pt-BR" sz="2000" dirty="0"/>
              <a:t>de Tecnologia </a:t>
            </a:r>
          </a:p>
          <a:p>
            <a:pPr algn="l"/>
            <a:r>
              <a:rPr lang="pt-BR" sz="2000" dirty="0"/>
              <a:t>Departamento de Engenharia de </a:t>
            </a:r>
            <a:r>
              <a:rPr lang="pt-BR" sz="2000" dirty="0" err="1" smtClean="0"/>
              <a:t>Teleinformática</a:t>
            </a:r>
            <a:endParaRPr lang="pt-BR" sz="2000" dirty="0" smtClean="0"/>
          </a:p>
          <a:p>
            <a:pPr algn="l"/>
            <a:r>
              <a:rPr lang="pt-BR" sz="2000" dirty="0" smtClean="0"/>
              <a:t>Curso </a:t>
            </a:r>
            <a:r>
              <a:rPr lang="pt-BR" sz="2000" dirty="0"/>
              <a:t>de </a:t>
            </a:r>
            <a:r>
              <a:rPr lang="pt-BR" sz="2000" dirty="0" err="1"/>
              <a:t>g</a:t>
            </a:r>
            <a:r>
              <a:rPr lang="pt-BR" sz="2000" dirty="0" err="1" smtClean="0"/>
              <a:t>raduação</a:t>
            </a:r>
            <a:r>
              <a:rPr lang="pt-BR" sz="2000" dirty="0" smtClean="0"/>
              <a:t> </a:t>
            </a:r>
            <a:r>
              <a:rPr lang="pt-BR" sz="2000" dirty="0"/>
              <a:t>em Engenharia de </a:t>
            </a:r>
            <a:r>
              <a:rPr lang="pt-BR" sz="2000" dirty="0" err="1"/>
              <a:t>Teleinformática</a:t>
            </a:r>
            <a:r>
              <a:rPr lang="pt-BR" sz="20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9" y="457143"/>
            <a:ext cx="1520878" cy="20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sz="2600" b="1" dirty="0" err="1" smtClean="0"/>
              <a:t>Fundamentação</a:t>
            </a:r>
            <a:endParaRPr lang="en-US" sz="2600" b="1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99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-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 smtClean="0"/>
              <a:t>serviço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–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pPr lvl="1"/>
            <a:r>
              <a:rPr lang="en-US" dirty="0" err="1" smtClean="0"/>
              <a:t>Automação</a:t>
            </a:r>
            <a:r>
              <a:rPr lang="en-US" dirty="0" smtClean="0"/>
              <a:t> –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de </a:t>
            </a:r>
            <a:r>
              <a:rPr lang="en-US" dirty="0" err="1" smtClean="0"/>
              <a:t>infraestrutura</a:t>
            </a:r>
            <a:endParaRPr lang="en-US" dirty="0" smtClean="0"/>
          </a:p>
          <a:p>
            <a:pPr lvl="1"/>
            <a:r>
              <a:rPr lang="en-US" dirty="0" err="1" smtClean="0"/>
              <a:t>Arquitetura</a:t>
            </a:r>
            <a:r>
              <a:rPr lang="en-US" dirty="0" smtClean="0"/>
              <a:t> multi</a:t>
            </a:r>
            <a:r>
              <a:rPr lang="en-US" smtClean="0"/>
              <a:t>-</a:t>
            </a:r>
            <a:r>
              <a:rPr lang="en-US" smtClean="0"/>
              <a:t>tenant</a:t>
            </a:r>
          </a:p>
          <a:p>
            <a:pPr lvl="1"/>
            <a:r>
              <a:rPr lang="en-US" smtClean="0"/>
              <a:t>Custos</a:t>
            </a:r>
            <a:r>
              <a:rPr lang="en-US" dirty="0" smtClean="0"/>
              <a:t> </a:t>
            </a:r>
            <a:r>
              <a:rPr lang="en-US" dirty="0" smtClean="0"/>
              <a:t>sob </a:t>
            </a:r>
            <a:r>
              <a:rPr lang="en-US" dirty="0" err="1" smtClean="0"/>
              <a:t>medida</a:t>
            </a:r>
            <a:r>
              <a:rPr lang="en-US" dirty="0" smtClean="0"/>
              <a:t> e </a:t>
            </a:r>
            <a:r>
              <a:rPr lang="en-US" dirty="0" err="1" smtClean="0"/>
              <a:t>adaptabilidade</a:t>
            </a:r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err="1" smtClean="0"/>
              <a:t>Heroku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Ubuntu – EC2</a:t>
            </a:r>
          </a:p>
          <a:p>
            <a:r>
              <a:rPr lang="en-US" dirty="0" err="1" smtClean="0"/>
              <a:t>Liguagens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Entre </a:t>
            </a:r>
            <a:r>
              <a:rPr lang="en-US" dirty="0" err="1" smtClean="0"/>
              <a:t>outras</a:t>
            </a:r>
            <a:r>
              <a:rPr lang="en-US" dirty="0" smtClean="0"/>
              <a:t>...</a:t>
            </a:r>
          </a:p>
          <a:p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“</a:t>
            </a:r>
            <a:r>
              <a:rPr lang="en-US" dirty="0" err="1" smtClean="0"/>
              <a:t>dynos</a:t>
            </a:r>
            <a:r>
              <a:rPr lang="en-US" dirty="0" smtClean="0"/>
              <a:t>” de </a:t>
            </a:r>
            <a:r>
              <a:rPr lang="en-US" dirty="0" err="1" smtClean="0"/>
              <a:t>aplicação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99" y="5021385"/>
            <a:ext cx="1574800" cy="157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web services com </a:t>
            </a:r>
            <a:r>
              <a:rPr lang="en-US" dirty="0" err="1" smtClean="0"/>
              <a:t>produtor</a:t>
            </a:r>
            <a:r>
              <a:rPr lang="en-US" dirty="0" smtClean="0"/>
              <a:t> e </a:t>
            </a:r>
            <a:r>
              <a:rPr lang="en-US" dirty="0" err="1" smtClean="0"/>
              <a:t>consumidor</a:t>
            </a:r>
            <a:endParaRPr lang="en-US" dirty="0" smtClean="0"/>
          </a:p>
          <a:p>
            <a:r>
              <a:rPr lang="en-US" dirty="0" smtClean="0"/>
              <a:t>Stateless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HTTP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um </a:t>
            </a:r>
            <a:r>
              <a:rPr lang="en-US" dirty="0" err="1" smtClean="0"/>
              <a:t>recurso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web full-stack</a:t>
            </a:r>
          </a:p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produtividade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com </a:t>
            </a:r>
            <a:r>
              <a:rPr lang="en-US" dirty="0" err="1" smtClean="0"/>
              <a:t>banco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Ruby:</a:t>
            </a:r>
          </a:p>
          <a:p>
            <a:pPr lvl="1"/>
            <a:r>
              <a:rPr lang="en-US" dirty="0" err="1" smtClean="0"/>
              <a:t>Interpretada</a:t>
            </a:r>
            <a:r>
              <a:rPr lang="en-US" dirty="0" smtClean="0"/>
              <a:t> / Script</a:t>
            </a:r>
          </a:p>
          <a:p>
            <a:pPr lvl="1"/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Tipagem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07" y="4851399"/>
            <a:ext cx="1538612" cy="18307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</a:t>
            </a:r>
            <a:r>
              <a:rPr lang="en-US" dirty="0" err="1" smtClean="0"/>
              <a:t>móvel</a:t>
            </a:r>
            <a:r>
              <a:rPr lang="en-US" dirty="0" smtClean="0"/>
              <a:t> da Apple</a:t>
            </a:r>
          </a:p>
          <a:p>
            <a:r>
              <a:rPr lang="en-US" dirty="0" err="1" smtClean="0"/>
              <a:t>Lançado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2007 – 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6.1</a:t>
            </a:r>
          </a:p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/>
              <a:t> </a:t>
            </a:r>
            <a:r>
              <a:rPr lang="en-US" dirty="0" smtClean="0"/>
              <a:t>– Cocoa Touch</a:t>
            </a:r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iPhone</a:t>
            </a:r>
          </a:p>
          <a:p>
            <a:pPr lvl="1"/>
            <a:r>
              <a:rPr lang="en-US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iPod Touch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: Objective-C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907" y="5432612"/>
            <a:ext cx="1802215" cy="142538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OHA, com a </a:t>
            </a:r>
            <a:r>
              <a:rPr lang="en-US" dirty="0" err="1" smtClean="0"/>
              <a:t>liderança</a:t>
            </a:r>
            <a:r>
              <a:rPr lang="en-US" dirty="0" smtClean="0"/>
              <a:t> da Google</a:t>
            </a:r>
          </a:p>
          <a:p>
            <a:r>
              <a:rPr lang="en-US" dirty="0" err="1" smtClean="0"/>
              <a:t>Lançado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2008 –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4.2 Jelly Bean</a:t>
            </a:r>
          </a:p>
          <a:p>
            <a:r>
              <a:rPr lang="en-US" dirty="0" err="1" smtClean="0"/>
              <a:t>Baseado</a:t>
            </a:r>
            <a:r>
              <a:rPr lang="en-US" dirty="0" smtClean="0"/>
              <a:t> no kernel do Linux</a:t>
            </a:r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Smartphones: LG, Samsung, HTC…</a:t>
            </a:r>
          </a:p>
          <a:p>
            <a:pPr lvl="1"/>
            <a:r>
              <a:rPr lang="en-US" dirty="0" smtClean="0"/>
              <a:t>Tablets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: Java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sz="2600" b="1" dirty="0" err="1" smtClean="0"/>
              <a:t>Aplicação</a:t>
            </a:r>
            <a:endParaRPr lang="en-US" sz="2600" b="1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Jogo mental de </a:t>
            </a:r>
            <a:r>
              <a:rPr lang="en-US" dirty="0" err="1" smtClean="0"/>
              <a:t>perguntas</a:t>
            </a:r>
            <a:r>
              <a:rPr lang="en-US" dirty="0" smtClean="0"/>
              <a:t> e </a:t>
            </a:r>
            <a:r>
              <a:rPr lang="en-US" dirty="0" err="1" smtClean="0"/>
              <a:t>respostas</a:t>
            </a:r>
            <a:endParaRPr lang="en-US" dirty="0" smtClean="0"/>
          </a:p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conhecimento</a:t>
            </a:r>
            <a:endParaRPr lang="en-US" dirty="0" smtClean="0"/>
          </a:p>
          <a:p>
            <a:pPr lvl="1"/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habilidades</a:t>
            </a:r>
            <a:endParaRPr lang="en-US" dirty="0" smtClean="0"/>
          </a:p>
          <a:p>
            <a:pPr lvl="1"/>
            <a:r>
              <a:rPr lang="en-US" dirty="0" err="1" smtClean="0"/>
              <a:t>Educação</a:t>
            </a:r>
            <a:endParaRPr lang="en-US" dirty="0" smtClean="0"/>
          </a:p>
          <a:p>
            <a:pPr lvl="1"/>
            <a:r>
              <a:rPr lang="en-US" dirty="0" err="1" smtClean="0"/>
              <a:t>Entretenimento</a:t>
            </a:r>
            <a:endParaRPr lang="en-US" dirty="0" smtClean="0"/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pontuações</a:t>
            </a:r>
            <a:endParaRPr lang="en-US" dirty="0" smtClean="0"/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jogados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Gerenciamento</a:t>
            </a:r>
            <a:r>
              <a:rPr lang="en-US" dirty="0" smtClean="0"/>
              <a:t> de Quiz</a:t>
            </a:r>
          </a:p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pontos</a:t>
            </a:r>
            <a:endParaRPr lang="en-US" dirty="0" smtClean="0"/>
          </a:p>
          <a:p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7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não-funcionais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Interatividade</a:t>
            </a:r>
            <a:endParaRPr lang="en-US" dirty="0" smtClean="0"/>
          </a:p>
          <a:p>
            <a:r>
              <a:rPr lang="en-US" dirty="0" err="1" smtClean="0"/>
              <a:t>Confiabilidade</a:t>
            </a:r>
            <a:endParaRPr lang="en-US" dirty="0" smtClean="0"/>
          </a:p>
          <a:p>
            <a:r>
              <a:rPr lang="en-US" dirty="0" err="1" smtClean="0"/>
              <a:t>Integridade</a:t>
            </a:r>
            <a:r>
              <a:rPr lang="en-US" dirty="0" smtClean="0"/>
              <a:t> / </a:t>
            </a:r>
            <a:r>
              <a:rPr lang="en-US" dirty="0" err="1" smtClean="0"/>
              <a:t>privacidade</a:t>
            </a:r>
            <a:r>
              <a:rPr lang="en-US" dirty="0" smtClean="0"/>
              <a:t> dos dados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6" name="Picture 5" descr="Captura de Tela 2013-02-20 às 18.2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91" y="1600560"/>
            <a:ext cx="7096159" cy="47834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 descr="MER_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3" y="1425388"/>
            <a:ext cx="6386553" cy="50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2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sz="2600" b="1" dirty="0" err="1" smtClean="0"/>
              <a:t>Desenvolvimento</a:t>
            </a:r>
            <a:r>
              <a:rPr lang="en-US" sz="2600" b="1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Ruby</a:t>
            </a:r>
            <a:r>
              <a:rPr lang="pt-BR" dirty="0"/>
              <a:t> 1.9.3 -Interpretador da linguagem </a:t>
            </a:r>
            <a:r>
              <a:rPr lang="pt-BR" dirty="0" err="1"/>
              <a:t>Ruby</a:t>
            </a:r>
            <a:r>
              <a:rPr lang="pt-BR" dirty="0"/>
              <a:t> </a:t>
            </a:r>
          </a:p>
          <a:p>
            <a:r>
              <a:rPr lang="pt-BR" dirty="0" err="1" smtClean="0"/>
              <a:t>Rails</a:t>
            </a:r>
            <a:r>
              <a:rPr lang="pt-BR" dirty="0" smtClean="0"/>
              <a:t> </a:t>
            </a:r>
            <a:r>
              <a:rPr lang="pt-BR" dirty="0"/>
              <a:t>3.2.11 - Pacote contendo todo o framework </a:t>
            </a:r>
            <a:r>
              <a:rPr lang="pt-BR" dirty="0" err="1"/>
              <a:t>Rails</a:t>
            </a:r>
            <a:r>
              <a:rPr lang="pt-BR" dirty="0"/>
              <a:t> utilizado 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/>
              <a:t>1.7.10 - Controlador de </a:t>
            </a:r>
            <a:r>
              <a:rPr lang="pt-BR" dirty="0" err="1"/>
              <a:t>versão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. Utilizamos para o controle da </a:t>
            </a:r>
            <a:r>
              <a:rPr lang="pt-BR" dirty="0" err="1"/>
              <a:t>versão</a:t>
            </a:r>
            <a:r>
              <a:rPr lang="pt-BR" dirty="0"/>
              <a:t> junto ao </a:t>
            </a:r>
            <a:r>
              <a:rPr lang="pt-BR" dirty="0" err="1"/>
              <a:t>GitHub</a:t>
            </a:r>
            <a:r>
              <a:rPr lang="pt-BR" dirty="0"/>
              <a:t> e para fazer o </a:t>
            </a:r>
            <a:r>
              <a:rPr lang="pt-BR" i="1" dirty="0" err="1" smtClean="0"/>
              <a:t>deploy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/>
              <a:t>Heroku</a:t>
            </a:r>
            <a:r>
              <a:rPr lang="pt-BR" dirty="0"/>
              <a:t> </a:t>
            </a:r>
          </a:p>
          <a:p>
            <a:r>
              <a:rPr lang="pt-BR" dirty="0"/>
              <a:t> RVM1.16.17 - Gerenciador de </a:t>
            </a:r>
            <a:r>
              <a:rPr lang="pt-BR" dirty="0" err="1"/>
              <a:t>versões</a:t>
            </a:r>
            <a:r>
              <a:rPr lang="pt-BR" dirty="0"/>
              <a:t> </a:t>
            </a:r>
            <a:r>
              <a:rPr lang="pt-BR" dirty="0" err="1"/>
              <a:t>Ruby</a:t>
            </a:r>
            <a:r>
              <a:rPr lang="pt-BR" dirty="0"/>
              <a:t> </a:t>
            </a:r>
          </a:p>
          <a:p>
            <a:r>
              <a:rPr lang="pt-BR" dirty="0"/>
              <a:t> </a:t>
            </a:r>
            <a:r>
              <a:rPr lang="pt-BR" dirty="0" err="1"/>
              <a:t>Bundler</a:t>
            </a:r>
            <a:r>
              <a:rPr lang="pt-BR" dirty="0"/>
              <a:t> 1.2.1 - Controle de </a:t>
            </a:r>
            <a:r>
              <a:rPr lang="pt-BR" dirty="0" err="1"/>
              <a:t>dependências</a:t>
            </a:r>
            <a:r>
              <a:rPr lang="pt-BR" dirty="0"/>
              <a:t> </a:t>
            </a:r>
            <a:endParaRPr lang="pt-BR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aptura de Tela 2013-02-22 às 00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04" y="1038073"/>
            <a:ext cx="3809673" cy="5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SGBD -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Lançado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1995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licença</a:t>
            </a:r>
            <a:r>
              <a:rPr lang="en-US" dirty="0" smtClean="0"/>
              <a:t> BSD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PL-SQL</a:t>
            </a:r>
          </a:p>
          <a:p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Outros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endParaRPr lang="en-US" dirty="0" smtClean="0"/>
          </a:p>
          <a:p>
            <a:pPr lvl="1"/>
            <a:r>
              <a:rPr lang="en-US" dirty="0" err="1" smtClean="0"/>
              <a:t>Leve</a:t>
            </a:r>
            <a:r>
              <a:rPr lang="en-US" dirty="0" smtClean="0"/>
              <a:t>,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desktops </a:t>
            </a:r>
            <a:r>
              <a:rPr lang="en-US" dirty="0" err="1" smtClean="0"/>
              <a:t>convencionais</a:t>
            </a:r>
            <a:endParaRPr lang="en-US" dirty="0" smtClean="0"/>
          </a:p>
          <a:p>
            <a:pPr lvl="1"/>
            <a:r>
              <a:rPr lang="en-US" dirty="0" err="1" smtClean="0"/>
              <a:t>Instalação</a:t>
            </a:r>
            <a:r>
              <a:rPr lang="en-US" dirty="0" smtClean="0"/>
              <a:t> simples</a:t>
            </a:r>
          </a:p>
          <a:p>
            <a:pPr lvl="1"/>
            <a:r>
              <a:rPr lang="en-US" dirty="0" err="1" smtClean="0"/>
              <a:t>Gratuito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17" y="4757908"/>
            <a:ext cx="2448665" cy="19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2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Rotas</a:t>
            </a:r>
            <a:r>
              <a:rPr lang="en-US" dirty="0" smtClean="0"/>
              <a:t> 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Rotas</a:t>
            </a:r>
            <a:r>
              <a:rPr lang="en-US" dirty="0" smtClean="0"/>
              <a:t>: </a:t>
            </a:r>
            <a:r>
              <a:rPr lang="en-US" dirty="0" err="1" smtClean="0"/>
              <a:t>realizam</a:t>
            </a:r>
            <a:r>
              <a:rPr lang="en-US" dirty="0" smtClean="0"/>
              <a:t> a “</a:t>
            </a:r>
            <a:r>
              <a:rPr lang="en-US" dirty="0" err="1" smtClean="0"/>
              <a:t>ponte</a:t>
            </a:r>
            <a:r>
              <a:rPr lang="en-US" dirty="0" smtClean="0"/>
              <a:t>” entre as </a:t>
            </a:r>
            <a:r>
              <a:rPr lang="en-US" dirty="0" err="1" smtClean="0"/>
              <a:t>requisições</a:t>
            </a:r>
            <a:r>
              <a:rPr lang="en-US" dirty="0" smtClean="0"/>
              <a:t> URL e </a:t>
            </a:r>
            <a:r>
              <a:rPr lang="en-US" dirty="0" err="1" smtClean="0"/>
              <a:t>os</a:t>
            </a:r>
            <a:r>
              <a:rPr lang="en-US" dirty="0" smtClean="0"/>
              <a:t> controllers do Rails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r>
              <a:rPr lang="fr-FR" dirty="0" smtClean="0"/>
              <a:t>GET </a:t>
            </a:r>
            <a:r>
              <a:rPr lang="fr-FR" dirty="0"/>
              <a:t>/</a:t>
            </a:r>
            <a:r>
              <a:rPr lang="fr-FR" dirty="0" smtClean="0"/>
              <a:t>quizzes   :</a:t>
            </a:r>
            <a:r>
              <a:rPr lang="fr-FR" dirty="0" err="1"/>
              <a:t>controller</a:t>
            </a:r>
            <a:r>
              <a:rPr lang="fr-FR" dirty="0"/>
              <a:t> =&gt; ’ quizzes ’, :action =&gt; ’index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POST </a:t>
            </a:r>
            <a:r>
              <a:rPr lang="fr-FR" dirty="0"/>
              <a:t>/</a:t>
            </a:r>
            <a:r>
              <a:rPr lang="fr-FR" dirty="0" smtClean="0"/>
              <a:t>quizzes  :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/>
              <a:t>=&gt; ’ quizzes ’, :action =&gt; ’</a:t>
            </a:r>
            <a:r>
              <a:rPr lang="fr-FR" dirty="0" err="1" smtClean="0"/>
              <a:t>create</a:t>
            </a:r>
            <a:r>
              <a:rPr lang="fr-FR" dirty="0" smtClean="0"/>
              <a:t>’</a:t>
            </a:r>
            <a:endParaRPr lang="fr-FR" dirty="0"/>
          </a:p>
          <a:p>
            <a:r>
              <a:rPr lang="fr-FR" dirty="0" smtClean="0"/>
              <a:t>GET </a:t>
            </a:r>
            <a:r>
              <a:rPr lang="fr-FR" dirty="0"/>
              <a:t>/</a:t>
            </a:r>
            <a:r>
              <a:rPr lang="fr-FR" dirty="0" smtClean="0"/>
              <a:t>quizzes/</a:t>
            </a:r>
            <a:r>
              <a:rPr lang="fr-FR" dirty="0"/>
              <a:t>:</a:t>
            </a:r>
            <a:r>
              <a:rPr lang="fr-FR" dirty="0" smtClean="0"/>
              <a:t>id  :</a:t>
            </a:r>
            <a:r>
              <a:rPr lang="fr-FR" dirty="0" err="1"/>
              <a:t>controller</a:t>
            </a:r>
            <a:r>
              <a:rPr lang="fr-FR" dirty="0"/>
              <a:t> =&gt; ’ quizzes ’, :action =&gt; ’show’ </a:t>
            </a:r>
          </a:p>
          <a:p>
            <a:r>
              <a:rPr lang="fr-FR" dirty="0" smtClean="0"/>
              <a:t>PUT </a:t>
            </a:r>
            <a:r>
              <a:rPr lang="fr-FR" dirty="0"/>
              <a:t>/quizzes/:</a:t>
            </a:r>
            <a:r>
              <a:rPr lang="fr-FR" dirty="0" smtClean="0"/>
              <a:t>id   :</a:t>
            </a:r>
            <a:r>
              <a:rPr lang="fr-FR" dirty="0" err="1"/>
              <a:t>controller</a:t>
            </a:r>
            <a:r>
              <a:rPr lang="fr-FR" dirty="0"/>
              <a:t> =&gt; ’quizzes ’, :action =&gt; ’update’ </a:t>
            </a:r>
          </a:p>
          <a:p>
            <a:r>
              <a:rPr lang="fr-FR" dirty="0" smtClean="0"/>
              <a:t>DELETE </a:t>
            </a:r>
            <a:r>
              <a:rPr lang="fr-FR" dirty="0"/>
              <a:t>/</a:t>
            </a:r>
            <a:r>
              <a:rPr lang="fr-FR" dirty="0" smtClean="0"/>
              <a:t>quizzes/</a:t>
            </a:r>
            <a:r>
              <a:rPr lang="fr-FR" dirty="0"/>
              <a:t>:</a:t>
            </a:r>
            <a:r>
              <a:rPr lang="fr-FR" dirty="0" smtClean="0"/>
              <a:t>id  :</a:t>
            </a:r>
            <a:r>
              <a:rPr lang="fr-FR" dirty="0" err="1"/>
              <a:t>controller</a:t>
            </a:r>
            <a:r>
              <a:rPr lang="fr-FR" dirty="0"/>
              <a:t> =&gt; ’ quizzes ’, :action =&gt; ’destroy’ 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r>
              <a:rPr lang="en-US" dirty="0" smtClean="0"/>
              <a:t> - 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sessão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tokens</a:t>
            </a:r>
          </a:p>
          <a:p>
            <a:r>
              <a:rPr lang="en-US" dirty="0" smtClean="0"/>
              <a:t>Devise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GEM </a:t>
            </a:r>
            <a:r>
              <a:rPr lang="en-US" dirty="0" err="1" smtClean="0"/>
              <a:t>para</a:t>
            </a:r>
            <a:r>
              <a:rPr lang="en-US" dirty="0" smtClean="0"/>
              <a:t> Rails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endParaRPr lang="en-US" dirty="0" smtClean="0"/>
          </a:p>
          <a:p>
            <a:r>
              <a:rPr lang="en-US" dirty="0" err="1" smtClean="0"/>
              <a:t>Módulos</a:t>
            </a:r>
            <a:r>
              <a:rPr lang="en-US" dirty="0" smtClean="0"/>
              <a:t>:</a:t>
            </a:r>
          </a:p>
          <a:p>
            <a:pPr lvl="1"/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/>
              <a:t>authenticable</a:t>
            </a:r>
            <a:r>
              <a:rPr lang="pt-BR" dirty="0"/>
              <a:t>: </a:t>
            </a:r>
            <a:r>
              <a:rPr lang="pt-BR" dirty="0" err="1"/>
              <a:t>encripta</a:t>
            </a:r>
            <a:r>
              <a:rPr lang="pt-BR" dirty="0"/>
              <a:t> e armazena uma senha no banco de dados para validar a autenticidade de um </a:t>
            </a:r>
            <a:r>
              <a:rPr lang="pt-BR" dirty="0" err="1"/>
              <a:t>usuário</a:t>
            </a:r>
            <a:r>
              <a:rPr lang="pt-BR" dirty="0"/>
              <a:t> enquanto está </a:t>
            </a:r>
            <a:r>
              <a:rPr lang="pt-BR" dirty="0" err="1" smtClean="0"/>
              <a:t>logado</a:t>
            </a:r>
            <a:r>
              <a:rPr lang="pt-BR" dirty="0" smtClean="0"/>
              <a:t>; </a:t>
            </a:r>
          </a:p>
          <a:p>
            <a:pPr lvl="1"/>
            <a:r>
              <a:rPr lang="pt-BR" dirty="0" smtClean="0"/>
              <a:t>Token </a:t>
            </a:r>
            <a:r>
              <a:rPr lang="pt-BR" dirty="0" err="1" smtClean="0"/>
              <a:t>Authenticable</a:t>
            </a:r>
            <a:r>
              <a:rPr lang="pt-BR" dirty="0" smtClean="0"/>
              <a:t>: </a:t>
            </a:r>
            <a:r>
              <a:rPr lang="pt-BR" dirty="0" err="1" smtClean="0"/>
              <a:t>usuários</a:t>
            </a:r>
            <a:r>
              <a:rPr lang="pt-BR" dirty="0" smtClean="0"/>
              <a:t> permanecem </a:t>
            </a:r>
            <a:r>
              <a:rPr lang="pt-BR" dirty="0" err="1" smtClean="0"/>
              <a:t>logados</a:t>
            </a:r>
            <a:r>
              <a:rPr lang="pt-BR" dirty="0" smtClean="0"/>
              <a:t> enquanto um </a:t>
            </a:r>
            <a:r>
              <a:rPr lang="pt-BR" i="1" dirty="0" err="1" smtClean="0"/>
              <a:t>token</a:t>
            </a:r>
            <a:r>
              <a:rPr lang="pt-BR" i="1" dirty="0" smtClean="0"/>
              <a:t> </a:t>
            </a:r>
            <a:r>
              <a:rPr lang="pt-BR" dirty="0" smtClean="0"/>
              <a:t>autenticado for </a:t>
            </a:r>
            <a:r>
              <a:rPr lang="pt-BR" dirty="0" err="1" smtClean="0"/>
              <a:t>válido</a:t>
            </a:r>
            <a:r>
              <a:rPr lang="pt-BR" dirty="0" smtClean="0"/>
              <a:t>; </a:t>
            </a:r>
          </a:p>
          <a:p>
            <a:pPr lvl="1"/>
            <a:r>
              <a:rPr lang="pt-BR" dirty="0" err="1" smtClean="0"/>
              <a:t>Registerable</a:t>
            </a:r>
            <a:r>
              <a:rPr lang="pt-BR" dirty="0"/>
              <a:t>: permite ao </a:t>
            </a:r>
            <a:r>
              <a:rPr lang="pt-BR" dirty="0" err="1"/>
              <a:t>usuário</a:t>
            </a:r>
            <a:r>
              <a:rPr lang="pt-BR" dirty="0"/>
              <a:t> criar contas; </a:t>
            </a:r>
          </a:p>
          <a:p>
            <a:pPr lvl="1"/>
            <a:r>
              <a:rPr lang="pt-BR" dirty="0" err="1" smtClean="0"/>
              <a:t>Recoverable</a:t>
            </a:r>
            <a:r>
              <a:rPr lang="pt-BR" dirty="0"/>
              <a:t>: gera uma nova senha para o </a:t>
            </a:r>
            <a:r>
              <a:rPr lang="pt-BR" dirty="0" err="1"/>
              <a:t>usuário</a:t>
            </a:r>
            <a:r>
              <a:rPr lang="pt-BR" dirty="0"/>
              <a:t> e o manda </a:t>
            </a:r>
            <a:r>
              <a:rPr lang="pt-BR" dirty="0" err="1"/>
              <a:t>instruções</a:t>
            </a:r>
            <a:r>
              <a:rPr lang="pt-BR" dirty="0"/>
              <a:t> para alterar </a:t>
            </a:r>
            <a:r>
              <a:rPr lang="pt-BR" dirty="0" smtClean="0"/>
              <a:t>sua </a:t>
            </a:r>
            <a:r>
              <a:rPr lang="pt-BR" dirty="0"/>
              <a:t>senha; </a:t>
            </a:r>
            <a:r>
              <a:rPr lang="pt-BR" dirty="0" smtClean="0"/>
              <a:t> </a:t>
            </a:r>
            <a:r>
              <a:rPr lang="pt-BR" dirty="0"/>
              <a:t> </a:t>
            </a:r>
            <a:r>
              <a:rPr lang="pt-BR" dirty="0" err="1"/>
              <a:t>Rememberable</a:t>
            </a:r>
            <a:r>
              <a:rPr lang="pt-BR" dirty="0"/>
              <a:t>: gerencia e limpa </a:t>
            </a:r>
            <a:r>
              <a:rPr lang="pt-BR" dirty="0" err="1"/>
              <a:t>tokens</a:t>
            </a:r>
            <a:r>
              <a:rPr lang="pt-BR" dirty="0"/>
              <a:t> para lembrar o </a:t>
            </a:r>
            <a:r>
              <a:rPr lang="pt-BR" dirty="0" err="1"/>
              <a:t>usuário</a:t>
            </a:r>
            <a:r>
              <a:rPr lang="pt-BR" dirty="0"/>
              <a:t> de um </a:t>
            </a:r>
            <a:r>
              <a:rPr lang="pt-BR" i="1" dirty="0"/>
              <a:t>cookie </a:t>
            </a:r>
            <a:r>
              <a:rPr lang="pt-BR" dirty="0" err="1"/>
              <a:t>ja</a:t>
            </a:r>
            <a:r>
              <a:rPr lang="pt-BR" dirty="0"/>
              <a:t>́ salvo; </a:t>
            </a:r>
          </a:p>
          <a:p>
            <a:pPr lvl="1"/>
            <a:r>
              <a:rPr lang="pt-BR" dirty="0" err="1" smtClean="0"/>
              <a:t>Trackable</a:t>
            </a:r>
            <a:r>
              <a:rPr lang="pt-BR" dirty="0"/>
              <a:t>: guarda </a:t>
            </a:r>
            <a:r>
              <a:rPr lang="pt-BR" dirty="0" err="1"/>
              <a:t>informações</a:t>
            </a:r>
            <a:r>
              <a:rPr lang="pt-BR" dirty="0"/>
              <a:t> de acesso, como o </a:t>
            </a:r>
            <a:r>
              <a:rPr lang="pt-BR" dirty="0" err="1"/>
              <a:t>número</a:t>
            </a:r>
            <a:r>
              <a:rPr lang="pt-BR" dirty="0"/>
              <a:t> de vezes que o </a:t>
            </a:r>
            <a:r>
              <a:rPr lang="pt-BR" dirty="0" err="1"/>
              <a:t>usuário</a:t>
            </a:r>
            <a:r>
              <a:rPr lang="pt-BR" dirty="0"/>
              <a:t> </a:t>
            </a:r>
            <a:r>
              <a:rPr lang="pt-BR" dirty="0" err="1"/>
              <a:t>logou</a:t>
            </a:r>
            <a:r>
              <a:rPr lang="pt-BR" dirty="0"/>
              <a:t>, o momento do </a:t>
            </a:r>
            <a:r>
              <a:rPr lang="pt-BR" dirty="0" err="1"/>
              <a:t>último</a:t>
            </a:r>
            <a:r>
              <a:rPr lang="pt-BR" dirty="0"/>
              <a:t> </a:t>
            </a:r>
            <a:r>
              <a:rPr lang="pt-BR" i="1" dirty="0" err="1"/>
              <a:t>login</a:t>
            </a:r>
            <a:r>
              <a:rPr lang="pt-BR" i="1" dirty="0"/>
              <a:t> </a:t>
            </a:r>
            <a:r>
              <a:rPr lang="pt-BR" dirty="0"/>
              <a:t>e o </a:t>
            </a:r>
            <a:r>
              <a:rPr lang="pt-BR" dirty="0" err="1"/>
              <a:t>endereço</a:t>
            </a:r>
            <a:r>
              <a:rPr lang="pt-BR" dirty="0"/>
              <a:t> IP; </a:t>
            </a:r>
          </a:p>
          <a:p>
            <a:pPr lvl="1"/>
            <a:r>
              <a:rPr lang="pt-BR" dirty="0" err="1" smtClean="0"/>
              <a:t>Validatable</a:t>
            </a:r>
            <a:r>
              <a:rPr lang="pt-BR" dirty="0"/>
              <a:t>: Valida a conta </a:t>
            </a:r>
            <a:r>
              <a:rPr lang="pt-BR" dirty="0" err="1"/>
              <a:t>através</a:t>
            </a:r>
            <a:r>
              <a:rPr lang="pt-BR" dirty="0"/>
              <a:t> de </a:t>
            </a:r>
            <a:r>
              <a:rPr lang="pt-BR" dirty="0" err="1"/>
              <a:t>email</a:t>
            </a:r>
            <a:r>
              <a:rPr lang="pt-BR" dirty="0"/>
              <a:t>/senha.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Autenticação</a:t>
            </a:r>
            <a:r>
              <a:rPr lang="en-US" dirty="0" smtClean="0"/>
              <a:t> - Devise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Captura de Tela 2013-02-22 às 00.5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943100"/>
            <a:ext cx="8547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err="1" smtClean="0"/>
              <a:t>Introdução</a:t>
            </a:r>
            <a:endParaRPr lang="en-US" sz="2600" b="1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85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e 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Front-end: </a:t>
            </a:r>
            <a:r>
              <a:rPr lang="en-US" dirty="0" err="1" smtClean="0"/>
              <a:t>Formado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HTML.ERB,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escapes </a:t>
            </a:r>
            <a:r>
              <a:rPr lang="en-US" dirty="0" err="1" smtClean="0"/>
              <a:t>para</a:t>
            </a:r>
            <a:r>
              <a:rPr lang="en-US" dirty="0" smtClean="0"/>
              <a:t> Ruby</a:t>
            </a:r>
          </a:p>
          <a:p>
            <a:r>
              <a:rPr lang="en-US" dirty="0" smtClean="0"/>
              <a:t>Bootstrap: framework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Twitter</a:t>
            </a:r>
          </a:p>
          <a:p>
            <a:r>
              <a:rPr lang="en-US" dirty="0" err="1" smtClean="0"/>
              <a:t>Contém</a:t>
            </a:r>
            <a:r>
              <a:rPr lang="en-US" dirty="0" smtClean="0"/>
              <a:t> templates HTML, CSS e JavaScript</a:t>
            </a:r>
          </a:p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Personalização</a:t>
            </a:r>
            <a:r>
              <a:rPr lang="en-US" dirty="0" smtClean="0"/>
              <a:t> de forms,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, </a:t>
            </a:r>
            <a:r>
              <a:rPr lang="en-US" dirty="0" err="1" smtClean="0"/>
              <a:t>tabelas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Adequação</a:t>
            </a:r>
            <a:r>
              <a:rPr lang="en-US" dirty="0" smtClean="0"/>
              <a:t> a </a:t>
            </a:r>
            <a:r>
              <a:rPr lang="en-US" dirty="0" err="1" smtClean="0"/>
              <a:t>telas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– Smartphone, 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Captura de Tela 2013-02-22 às 06.29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897124"/>
            <a:ext cx="5435600" cy="1765300"/>
          </a:xfrm>
          <a:prstGeom prst="rect">
            <a:avLst/>
          </a:prstGeom>
        </p:spPr>
      </p:pic>
      <p:pic>
        <p:nvPicPr>
          <p:cNvPr id="8" name="Picture 7" descr="Captura de Tela 2013-02-22 às 06.29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0" y="3991350"/>
            <a:ext cx="859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aptura de Tela 2013-02-22 às 06.3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" y="1705417"/>
            <a:ext cx="3658454" cy="4072367"/>
          </a:xfrm>
          <a:prstGeom prst="rect">
            <a:avLst/>
          </a:prstGeom>
        </p:spPr>
      </p:pic>
      <p:pic>
        <p:nvPicPr>
          <p:cNvPr id="6" name="Picture 5" descr="Captura de Tela 2013-02-22 às 06.30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18" y="1705417"/>
            <a:ext cx="3417293" cy="40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1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Introdução</a:t>
            </a:r>
            <a:endParaRPr lang="en-US" b="1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sz="2600" b="1" dirty="0" err="1" smtClean="0"/>
              <a:t>Desenvolvimento</a:t>
            </a:r>
            <a:r>
              <a:rPr lang="en-US" sz="2600" b="1" dirty="0" smtClean="0"/>
              <a:t> Mobile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32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Mac OS X</a:t>
            </a:r>
          </a:p>
          <a:p>
            <a:r>
              <a:rPr lang="en-US" dirty="0" err="1" smtClean="0"/>
              <a:t>Ferramenta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Framework: </a:t>
            </a:r>
            <a:r>
              <a:rPr lang="en-US" dirty="0" err="1" smtClean="0"/>
              <a:t>iOS</a:t>
            </a:r>
            <a:r>
              <a:rPr lang="en-US" dirty="0" smtClean="0"/>
              <a:t> SDK – </a:t>
            </a:r>
            <a:r>
              <a:rPr lang="en-US" dirty="0" err="1" smtClean="0"/>
              <a:t>Baixado</a:t>
            </a:r>
            <a:r>
              <a:rPr lang="en-US" dirty="0" smtClean="0"/>
              <a:t> via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err="1" smtClean="0"/>
              <a:t>Licença</a:t>
            </a:r>
            <a:r>
              <a:rPr lang="en-US" dirty="0" smtClean="0"/>
              <a:t> de </a:t>
            </a:r>
            <a:r>
              <a:rPr lang="en-US" dirty="0" err="1" smtClean="0"/>
              <a:t>publicação</a:t>
            </a:r>
            <a:r>
              <a:rPr lang="en-US" dirty="0" smtClean="0"/>
              <a:t>: $99/</a:t>
            </a:r>
            <a:r>
              <a:rPr lang="en-US" dirty="0" err="1" smtClean="0"/>
              <a:t>ano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publicação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100 </a:t>
            </a:r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lvl="1"/>
            <a:r>
              <a:rPr lang="en-US" dirty="0" err="1" smtClean="0"/>
              <a:t>Publicação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Apple store</a:t>
            </a:r>
          </a:p>
          <a:p>
            <a:pPr lvl="1"/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versões</a:t>
            </a:r>
            <a:r>
              <a:rPr lang="en-US" dirty="0" smtClean="0"/>
              <a:t> beta do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55" y="5432612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com Java SDK</a:t>
            </a:r>
          </a:p>
          <a:p>
            <a:r>
              <a:rPr lang="en-US" dirty="0" err="1" smtClean="0"/>
              <a:t>Ferramenta</a:t>
            </a:r>
            <a:r>
              <a:rPr lang="en-US" dirty="0"/>
              <a:t>:</a:t>
            </a:r>
            <a:r>
              <a:rPr lang="en-US" dirty="0" smtClean="0"/>
              <a:t> Eclipse com ADT plugin</a:t>
            </a:r>
          </a:p>
          <a:p>
            <a:r>
              <a:rPr lang="en-US" dirty="0" smtClean="0"/>
              <a:t>Framework: Android SDK</a:t>
            </a:r>
          </a:p>
          <a:p>
            <a:r>
              <a:rPr lang="en-US" dirty="0" err="1" smtClean="0"/>
              <a:t>Licença</a:t>
            </a:r>
            <a:r>
              <a:rPr lang="en-US" dirty="0" smtClean="0"/>
              <a:t> de </a:t>
            </a:r>
            <a:r>
              <a:rPr lang="en-US" dirty="0" err="1" smtClean="0"/>
              <a:t>publicação</a:t>
            </a:r>
            <a:r>
              <a:rPr lang="en-US" dirty="0" smtClean="0"/>
              <a:t>: $50 / </a:t>
            </a:r>
            <a:r>
              <a:rPr lang="en-US" dirty="0" err="1" smtClean="0"/>
              <a:t>Vitalicia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necessária</a:t>
            </a:r>
            <a:r>
              <a:rPr lang="en-US" dirty="0" smtClean="0"/>
              <a:t> </a:t>
            </a:r>
            <a:r>
              <a:rPr lang="en-US" dirty="0" err="1" smtClean="0"/>
              <a:t>licença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no </a:t>
            </a:r>
            <a:r>
              <a:rPr lang="en-US" dirty="0" err="1" smtClean="0"/>
              <a:t>dispositivo</a:t>
            </a:r>
            <a:endParaRPr lang="en-US" dirty="0" smtClean="0"/>
          </a:p>
          <a:p>
            <a:pPr lvl="1"/>
            <a:r>
              <a:rPr lang="en-US" dirty="0" err="1" smtClean="0"/>
              <a:t>Publicação</a:t>
            </a:r>
            <a:r>
              <a:rPr lang="en-US" dirty="0" smtClean="0"/>
              <a:t> no Google Play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Parte do </a:t>
            </a:r>
            <a:r>
              <a:rPr lang="en-US" dirty="0" err="1" smtClean="0"/>
              <a:t>UIKit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Estendem</a:t>
            </a:r>
            <a:r>
              <a:rPr lang="en-US" dirty="0" smtClean="0"/>
              <a:t> de </a:t>
            </a:r>
            <a:r>
              <a:rPr lang="en-US" dirty="0" err="1" smtClean="0"/>
              <a:t>UIView</a:t>
            </a:r>
            <a:endParaRPr lang="en-US" dirty="0" smtClean="0"/>
          </a:p>
          <a:p>
            <a:r>
              <a:rPr lang="en-US" dirty="0" smtClean="0"/>
              <a:t>São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– Objective-C</a:t>
            </a:r>
          </a:p>
          <a:p>
            <a:pPr lvl="1"/>
            <a:r>
              <a:rPr lang="en-US" dirty="0" smtClean="0"/>
              <a:t>Nib files –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controles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UILabel</a:t>
            </a:r>
            <a:endParaRPr lang="en-US" dirty="0" smtClean="0"/>
          </a:p>
          <a:p>
            <a:pPr lvl="1"/>
            <a:r>
              <a:rPr lang="en-US" dirty="0" err="1" smtClean="0"/>
              <a:t>UIButton</a:t>
            </a:r>
            <a:endParaRPr lang="en-US" dirty="0" smtClean="0"/>
          </a:p>
          <a:p>
            <a:pPr lvl="1"/>
            <a:r>
              <a:rPr lang="en-US" dirty="0" err="1" smtClean="0"/>
              <a:t>UITextField</a:t>
            </a:r>
            <a:endParaRPr lang="en-US" dirty="0" smtClean="0"/>
          </a:p>
          <a:p>
            <a:pPr lvl="1"/>
            <a:r>
              <a:rPr lang="en-US" dirty="0" err="1" smtClean="0"/>
              <a:t>UISwitch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55" y="5432612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Parte do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Android.widget</a:t>
            </a:r>
            <a:endParaRPr lang="en-US" dirty="0"/>
          </a:p>
          <a:p>
            <a:r>
              <a:rPr lang="en-US" dirty="0" err="1" smtClean="0"/>
              <a:t>Estende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View</a:t>
            </a: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Código</a:t>
            </a:r>
            <a:r>
              <a:rPr lang="en-US" dirty="0"/>
              <a:t> – </a:t>
            </a:r>
            <a:r>
              <a:rPr lang="en-US" dirty="0" smtClean="0"/>
              <a:t>Java</a:t>
            </a:r>
            <a:endParaRPr lang="en-US" dirty="0"/>
          </a:p>
          <a:p>
            <a:pPr lvl="1"/>
            <a:r>
              <a:rPr lang="en-US" dirty="0" smtClean="0"/>
              <a:t>XML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controles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TextView</a:t>
            </a:r>
            <a:endParaRPr lang="en-US" dirty="0"/>
          </a:p>
          <a:p>
            <a:pPr lvl="1"/>
            <a:r>
              <a:rPr lang="en-US" dirty="0" smtClean="0"/>
              <a:t>Button</a:t>
            </a:r>
            <a:endParaRPr lang="en-US" dirty="0"/>
          </a:p>
          <a:p>
            <a:pPr lvl="1"/>
            <a:r>
              <a:rPr lang="en-US" dirty="0" err="1" smtClean="0"/>
              <a:t>EditText</a:t>
            </a:r>
            <a:endParaRPr lang="en-US" dirty="0"/>
          </a:p>
          <a:p>
            <a:pPr lvl="1"/>
            <a:r>
              <a:rPr lang="en-US" dirty="0" smtClean="0"/>
              <a:t>Checkbox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0" y="5432612"/>
            <a:ext cx="1802215" cy="1425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  <p:pic>
        <p:nvPicPr>
          <p:cNvPr id="8" name="Picture 7" descr="Captura de Tela 2013-02-22 às 08.35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03" y="1134193"/>
            <a:ext cx="2794079" cy="4211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585" y="1134193"/>
            <a:ext cx="2564629" cy="427438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75474"/>
          </a:xfrm>
        </p:spPr>
        <p:txBody>
          <a:bodyPr/>
          <a:lstStyle/>
          <a:p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75474"/>
          </a:xfrm>
        </p:spPr>
        <p:txBody>
          <a:bodyPr/>
          <a:lstStyle/>
          <a:p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0" y="5432612"/>
            <a:ext cx="1802215" cy="1425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0" y="956474"/>
            <a:ext cx="2572788" cy="4287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118" y="956474"/>
            <a:ext cx="2897108" cy="43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e </a:t>
            </a:r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programas</a:t>
            </a:r>
            <a:r>
              <a:rPr lang="en-US" dirty="0" smtClean="0"/>
              <a:t>, </a:t>
            </a:r>
            <a:r>
              <a:rPr lang="en-US" dirty="0" err="1" smtClean="0"/>
              <a:t>serviços</a:t>
            </a:r>
            <a:r>
              <a:rPr lang="en-US" dirty="0" smtClean="0"/>
              <a:t> e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 smtClean="0"/>
          </a:p>
          <a:p>
            <a:r>
              <a:rPr lang="en-US" dirty="0" err="1" smtClean="0"/>
              <a:t>Necessários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periféricos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endParaRPr lang="en-US" dirty="0" smtClean="0"/>
          </a:p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serviço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IaaS</a:t>
            </a:r>
            <a:endParaRPr lang="en-US" dirty="0" smtClean="0"/>
          </a:p>
          <a:p>
            <a:pPr lvl="1"/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err="1" smtClean="0"/>
              <a:t>SaaS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UITableView</a:t>
            </a:r>
            <a:endParaRPr lang="en-US" dirty="0" smtClean="0"/>
          </a:p>
          <a:p>
            <a:r>
              <a:rPr lang="en-US" dirty="0" err="1" smtClean="0"/>
              <a:t>Implementam</a:t>
            </a:r>
            <a:r>
              <a:rPr lang="en-US" dirty="0" smtClean="0"/>
              <a:t> 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rolagem</a:t>
            </a:r>
            <a:r>
              <a:rPr lang="en-US" dirty="0" smtClean="0"/>
              <a:t> vertical</a:t>
            </a:r>
          </a:p>
          <a:p>
            <a:r>
              <a:rPr lang="en-US" dirty="0" err="1" smtClean="0"/>
              <a:t>Células</a:t>
            </a:r>
            <a:r>
              <a:rPr lang="en-US" dirty="0" smtClean="0"/>
              <a:t> </a:t>
            </a:r>
            <a:r>
              <a:rPr lang="en-US" dirty="0" err="1" smtClean="0"/>
              <a:t>estendem</a:t>
            </a:r>
            <a:r>
              <a:rPr lang="en-US" dirty="0" smtClean="0"/>
              <a:t> de </a:t>
            </a:r>
            <a:r>
              <a:rPr lang="en-US" dirty="0" err="1" smtClean="0"/>
              <a:t>UITableViewCell</a:t>
            </a:r>
            <a:endParaRPr lang="en-US" dirty="0" smtClean="0"/>
          </a:p>
          <a:p>
            <a:r>
              <a:rPr lang="en-US" dirty="0" err="1" smtClean="0"/>
              <a:t>Controle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: </a:t>
            </a:r>
            <a:r>
              <a:rPr lang="en-US" dirty="0" err="1" smtClean="0"/>
              <a:t>UITableViewDataSource</a:t>
            </a:r>
            <a:endParaRPr lang="en-US" dirty="0" smtClean="0"/>
          </a:p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: </a:t>
            </a:r>
            <a:r>
              <a:rPr lang="en-US" dirty="0" err="1" smtClean="0"/>
              <a:t>UITableViewDelegate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55" y="5432612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1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Instância</a:t>
            </a:r>
            <a:r>
              <a:rPr lang="en-US" dirty="0"/>
              <a:t> de </a:t>
            </a:r>
            <a:r>
              <a:rPr lang="en-US" dirty="0" err="1" smtClean="0"/>
              <a:t>ListView</a:t>
            </a:r>
            <a:endParaRPr lang="en-US" dirty="0"/>
          </a:p>
          <a:p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/>
              <a:t>rolagem</a:t>
            </a:r>
            <a:r>
              <a:rPr lang="en-US" dirty="0"/>
              <a:t> </a:t>
            </a:r>
            <a:r>
              <a:rPr lang="en-US" dirty="0" smtClean="0"/>
              <a:t>vertical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/>
          </a:p>
          <a:p>
            <a:r>
              <a:rPr lang="en-US" dirty="0" err="1" smtClean="0"/>
              <a:t>Células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layouts </a:t>
            </a:r>
            <a:r>
              <a:rPr lang="en-US" dirty="0" err="1" smtClean="0"/>
              <a:t>inflados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Adapter</a:t>
            </a:r>
            <a:endParaRPr lang="en-US" dirty="0"/>
          </a:p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informação</a:t>
            </a:r>
            <a:r>
              <a:rPr lang="en-US" dirty="0"/>
              <a:t>: </a:t>
            </a:r>
            <a:r>
              <a:rPr lang="en-US" dirty="0" smtClean="0"/>
              <a:t>Adapter</a:t>
            </a:r>
            <a:endParaRPr lang="en-US" dirty="0"/>
          </a:p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: </a:t>
            </a:r>
            <a:r>
              <a:rPr lang="en-US" dirty="0" smtClean="0"/>
              <a:t>Listener de Adapter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53874"/>
          </a:xfrm>
        </p:spPr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96" y="4787399"/>
            <a:ext cx="1757004" cy="17570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58" y="1081193"/>
            <a:ext cx="2898259" cy="4347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933" y="1081193"/>
            <a:ext cx="2580642" cy="4301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91" y="5560190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a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SQLite.h</a:t>
            </a:r>
            <a:endParaRPr lang="en-US" dirty="0" smtClean="0"/>
          </a:p>
          <a:p>
            <a:r>
              <a:rPr lang="en-US" dirty="0" smtClean="0"/>
              <a:t>Core Data Framework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Xcdatamodel</a:t>
            </a:r>
            <a:endParaRPr lang="en-US" dirty="0" smtClean="0"/>
          </a:p>
          <a:p>
            <a:pPr lvl="1"/>
            <a:r>
              <a:rPr lang="en-US" dirty="0"/>
              <a:t>Managed Object </a:t>
            </a:r>
            <a:r>
              <a:rPr lang="en-US" dirty="0" smtClean="0"/>
              <a:t>Model – </a:t>
            </a:r>
            <a:r>
              <a:rPr lang="en-US" dirty="0" err="1" smtClean="0"/>
              <a:t>Modelo</a:t>
            </a:r>
            <a:r>
              <a:rPr lang="en-US" dirty="0" smtClean="0"/>
              <a:t>/active record</a:t>
            </a:r>
            <a:endParaRPr lang="en-US" dirty="0"/>
          </a:p>
          <a:p>
            <a:pPr lvl="1"/>
            <a:r>
              <a:rPr lang="nl-NL" dirty="0"/>
              <a:t>Persistent store </a:t>
            </a:r>
            <a:r>
              <a:rPr lang="nl-NL" dirty="0" err="1"/>
              <a:t>coordinator</a:t>
            </a:r>
            <a:r>
              <a:rPr lang="nl-NL" dirty="0"/>
              <a:t> </a:t>
            </a:r>
            <a:r>
              <a:rPr lang="nl-NL" dirty="0" smtClean="0"/>
              <a:t>- </a:t>
            </a:r>
            <a:r>
              <a:rPr lang="nl-NL" dirty="0" err="1" smtClean="0"/>
              <a:t>conexões</a:t>
            </a:r>
            <a:endParaRPr lang="nl-NL" dirty="0"/>
          </a:p>
          <a:p>
            <a:pPr lvl="1"/>
            <a:r>
              <a:rPr lang="en-US" dirty="0"/>
              <a:t>Managed Object Context </a:t>
            </a:r>
            <a:r>
              <a:rPr lang="en-US" dirty="0" smtClean="0"/>
              <a:t>– CRUDs</a:t>
            </a:r>
          </a:p>
          <a:p>
            <a:r>
              <a:rPr lang="pt-BR" dirty="0" smtClean="0"/>
              <a:t>Preferências: </a:t>
            </a:r>
            <a:r>
              <a:rPr lang="pt-BR" dirty="0" err="1" smtClean="0"/>
              <a:t>NSUserDefaults</a:t>
            </a:r>
            <a:r>
              <a:rPr lang="pt-BR" dirty="0" smtClean="0"/>
              <a:t>, tabela </a:t>
            </a:r>
            <a:r>
              <a:rPr lang="pt-BR" dirty="0" err="1" smtClean="0"/>
              <a:t>hash</a:t>
            </a:r>
            <a:r>
              <a:rPr lang="pt-BR" dirty="0" smtClean="0"/>
              <a:t> com set/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55" y="5432612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Xcdatamodel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Captura de Tela 2013-02-22 às 07.5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15817"/>
            <a:ext cx="8318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a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Utiliza</a:t>
            </a:r>
            <a:r>
              <a:rPr lang="en-US" dirty="0" smtClean="0"/>
              <a:t> SQLite 3.4.0</a:t>
            </a:r>
          </a:p>
          <a:p>
            <a:r>
              <a:rPr lang="en-US" dirty="0" err="1" smtClean="0"/>
              <a:t>Android.database.SQLite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 err="1" smtClean="0"/>
              <a:t>auxiliares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SQLiteOpenHelper</a:t>
            </a:r>
            <a:r>
              <a:rPr lang="en-US" dirty="0" smtClean="0"/>
              <a:t> - </a:t>
            </a:r>
            <a:r>
              <a:rPr lang="en-US" dirty="0" err="1" smtClean="0"/>
              <a:t>conexões</a:t>
            </a:r>
            <a:endParaRPr lang="en-US" dirty="0" smtClean="0"/>
          </a:p>
          <a:p>
            <a:pPr lvl="1"/>
            <a:r>
              <a:rPr lang="es-ES_tradnl" dirty="0" err="1"/>
              <a:t>SQLiteDatabase</a:t>
            </a:r>
            <a:r>
              <a:rPr lang="es-ES_tradnl" dirty="0"/>
              <a:t> </a:t>
            </a:r>
            <a:r>
              <a:rPr lang="es-ES_tradnl" dirty="0" smtClean="0"/>
              <a:t> - </a:t>
            </a:r>
            <a:r>
              <a:rPr lang="es-ES_tradnl" dirty="0" err="1" smtClean="0"/>
              <a:t>CRUDs</a:t>
            </a:r>
            <a:endParaRPr lang="es-ES_tradnl" dirty="0" smtClean="0"/>
          </a:p>
          <a:p>
            <a:pPr lvl="1"/>
            <a:r>
              <a:rPr lang="pt-BR" dirty="0" smtClean="0"/>
              <a:t>Cursor  - percorrer </a:t>
            </a:r>
            <a:r>
              <a:rPr lang="pt-BR" dirty="0" err="1" smtClean="0"/>
              <a:t>tuplas</a:t>
            </a:r>
            <a:endParaRPr lang="pt-BR" dirty="0"/>
          </a:p>
          <a:p>
            <a:pPr lvl="1"/>
            <a:endParaRPr lang="es-ES_tradnl" dirty="0"/>
          </a:p>
          <a:p>
            <a:pPr lvl="1"/>
            <a:r>
              <a:rPr lang="pt-BR" dirty="0" smtClean="0"/>
              <a:t>Preferências: </a:t>
            </a:r>
            <a:r>
              <a:rPr lang="pt-BR" dirty="0" err="1" smtClean="0"/>
              <a:t>SharedPreferences</a:t>
            </a:r>
            <a:r>
              <a:rPr lang="pt-BR" dirty="0" smtClean="0"/>
              <a:t>, </a:t>
            </a:r>
            <a:r>
              <a:rPr lang="pt-BR" dirty="0"/>
              <a:t>tabela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smtClean="0"/>
              <a:t>com</a:t>
            </a:r>
          </a:p>
          <a:p>
            <a:pPr marL="282575" lvl="1" indent="0">
              <a:buNone/>
            </a:pPr>
            <a:r>
              <a:rPr lang="pt-BR" dirty="0" smtClean="0"/>
              <a:t>set /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/>
              <a:t>values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Conexões</a:t>
            </a:r>
            <a:r>
              <a:rPr lang="en-US" dirty="0" smtClean="0"/>
              <a:t>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NSURL: </a:t>
            </a:r>
            <a:r>
              <a:rPr lang="pt-BR" dirty="0" smtClean="0"/>
              <a:t>URL</a:t>
            </a:r>
            <a:r>
              <a:rPr lang="pt-BR" dirty="0"/>
              <a:t> </a:t>
            </a:r>
            <a:r>
              <a:rPr lang="pt-BR" dirty="0" smtClean="0"/>
              <a:t>a ser requisitada 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 err="1"/>
              <a:t>NSURLRequest</a:t>
            </a:r>
            <a:r>
              <a:rPr lang="pt-BR" dirty="0"/>
              <a:t>: representa a </a:t>
            </a:r>
            <a:r>
              <a:rPr lang="pt-BR" dirty="0" err="1"/>
              <a:t>requisição</a:t>
            </a:r>
            <a:r>
              <a:rPr lang="pt-BR" dirty="0"/>
              <a:t> </a:t>
            </a:r>
            <a:r>
              <a:rPr lang="pt-BR" dirty="0" smtClean="0"/>
              <a:t>HTTP</a:t>
            </a:r>
          </a:p>
          <a:p>
            <a:pPr lvl="1"/>
            <a:r>
              <a:rPr lang="pt-BR" dirty="0" smtClean="0"/>
              <a:t>Método HTTP: </a:t>
            </a:r>
            <a:r>
              <a:rPr lang="pt-BR" dirty="0" err="1" smtClean="0"/>
              <a:t>Get</a:t>
            </a:r>
            <a:r>
              <a:rPr lang="pt-BR" dirty="0" smtClean="0"/>
              <a:t>, Post, </a:t>
            </a:r>
            <a:r>
              <a:rPr lang="pt-BR" dirty="0" err="1" smtClean="0"/>
              <a:t>Put</a:t>
            </a:r>
            <a:r>
              <a:rPr lang="pt-BR" dirty="0" smtClean="0"/>
              <a:t>, Delete...</a:t>
            </a:r>
          </a:p>
          <a:p>
            <a:pPr lvl="1"/>
            <a:r>
              <a:rPr lang="pt-BR" dirty="0" err="1" smtClean="0"/>
              <a:t>Content-Type</a:t>
            </a:r>
            <a:r>
              <a:rPr lang="pt-BR" dirty="0" smtClean="0"/>
              <a:t>: </a:t>
            </a:r>
            <a:r>
              <a:rPr lang="pt-BR" dirty="0" err="1" smtClean="0"/>
              <a:t>text</a:t>
            </a:r>
            <a:r>
              <a:rPr lang="pt-BR" dirty="0" smtClean="0"/>
              <a:t>, JSON...</a:t>
            </a:r>
          </a:p>
          <a:p>
            <a:pPr lvl="1"/>
            <a:r>
              <a:rPr lang="pt-BR" dirty="0" smtClean="0"/>
              <a:t>Corpo da mensagem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NSURLConnection</a:t>
            </a:r>
            <a:r>
              <a:rPr lang="pt-BR" dirty="0"/>
              <a:t>: representa a </a:t>
            </a:r>
            <a:r>
              <a:rPr lang="pt-BR" dirty="0" err="1"/>
              <a:t>conexão</a:t>
            </a:r>
            <a:r>
              <a:rPr lang="pt-BR" dirty="0"/>
              <a:t> </a:t>
            </a:r>
            <a:r>
              <a:rPr lang="pt-BR" dirty="0" smtClean="0"/>
              <a:t>e a classe </a:t>
            </a:r>
            <a:r>
              <a:rPr lang="pt-BR" dirty="0" err="1" smtClean="0"/>
              <a:t>delegate</a:t>
            </a:r>
            <a:r>
              <a:rPr lang="pt-BR" dirty="0" smtClean="0"/>
              <a:t> de resposta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55" y="5432612"/>
            <a:ext cx="180221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Conexões</a:t>
            </a:r>
            <a:r>
              <a:rPr lang="en-US" dirty="0" smtClean="0"/>
              <a:t>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URL: URL a ser requisitada </a:t>
            </a:r>
          </a:p>
          <a:p>
            <a:r>
              <a:rPr lang="pt-BR" dirty="0" err="1" smtClean="0"/>
              <a:t>HttpClient</a:t>
            </a:r>
            <a:r>
              <a:rPr lang="pt-BR" dirty="0"/>
              <a:t>: representa o cliente (alvo) da </a:t>
            </a:r>
            <a:r>
              <a:rPr lang="pt-BR" dirty="0" err="1"/>
              <a:t>requisição</a:t>
            </a:r>
            <a:r>
              <a:rPr lang="pt-BR" dirty="0"/>
              <a:t>; </a:t>
            </a:r>
          </a:p>
          <a:p>
            <a:r>
              <a:rPr lang="pt-BR" dirty="0" err="1" smtClean="0"/>
              <a:t>HttpURLConnection</a:t>
            </a:r>
            <a:r>
              <a:rPr lang="pt-BR" dirty="0"/>
              <a:t>: representa a </a:t>
            </a:r>
            <a:r>
              <a:rPr lang="pt-BR" dirty="0" err="1"/>
              <a:t>conexão</a:t>
            </a:r>
            <a:r>
              <a:rPr lang="pt-BR" dirty="0"/>
              <a:t> e configura </a:t>
            </a:r>
            <a:r>
              <a:rPr lang="pt-BR" dirty="0" err="1"/>
              <a:t>cabeçalhos</a:t>
            </a:r>
            <a:r>
              <a:rPr lang="pt-BR" dirty="0"/>
              <a:t> HTTP; </a:t>
            </a:r>
          </a:p>
          <a:p>
            <a:r>
              <a:rPr lang="pt-BR" dirty="0" err="1" smtClean="0"/>
              <a:t>OutputStream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BufferedReader</a:t>
            </a:r>
            <a:r>
              <a:rPr lang="pt-BR" dirty="0"/>
              <a:t>: gerenciam os bytes enviados e recebidos durante a </a:t>
            </a:r>
            <a:r>
              <a:rPr lang="pt-BR" dirty="0" err="1"/>
              <a:t>transmissão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68" y="4865798"/>
            <a:ext cx="1757004" cy="1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Fundamentação</a:t>
            </a:r>
            <a:endParaRPr lang="en-US" dirty="0" smtClean="0"/>
          </a:p>
          <a:p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</a:p>
          <a:p>
            <a:r>
              <a:rPr lang="en-US" sz="2600" b="1" dirty="0" err="1" smtClean="0"/>
              <a:t>Considerações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finais</a:t>
            </a:r>
            <a:endParaRPr lang="en-US" sz="2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z="1800" smtClean="0"/>
              <a:t>47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Mostrar</a:t>
            </a:r>
            <a:r>
              <a:rPr lang="en-US" dirty="0" smtClean="0"/>
              <a:t> a </a:t>
            </a:r>
            <a:r>
              <a:rPr lang="en-US" dirty="0" err="1" smtClean="0"/>
              <a:t>concepção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distribuída</a:t>
            </a:r>
            <a:r>
              <a:rPr lang="en-US" dirty="0"/>
              <a:t> </a:t>
            </a:r>
            <a:r>
              <a:rPr lang="en-US" dirty="0" err="1" smtClean="0"/>
              <a:t>integrando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Serviços</a:t>
            </a:r>
            <a:r>
              <a:rPr lang="en-US" dirty="0" smtClean="0"/>
              <a:t> de </a:t>
            </a:r>
            <a:r>
              <a:rPr lang="en-US" dirty="0" err="1" smtClean="0"/>
              <a:t>nuvem</a:t>
            </a:r>
            <a:r>
              <a:rPr lang="en-US" dirty="0" smtClean="0"/>
              <a:t>: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err="1" smtClean="0"/>
              <a:t>Aplicação</a:t>
            </a:r>
            <a:r>
              <a:rPr lang="en-US" dirty="0" smtClean="0"/>
              <a:t> web: Ruby on Rails</a:t>
            </a:r>
          </a:p>
          <a:p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web services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r>
              <a:rPr lang="en-US" dirty="0" smtClean="0"/>
              <a:t> </a:t>
            </a:r>
            <a:r>
              <a:rPr lang="en-US" dirty="0" err="1" smtClean="0"/>
              <a:t>móveis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56" y="1425387"/>
            <a:ext cx="5744123" cy="51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6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Relativas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Atualização</a:t>
            </a:r>
            <a:r>
              <a:rPr lang="en-US" dirty="0" smtClean="0"/>
              <a:t> dos quizzes</a:t>
            </a:r>
          </a:p>
          <a:p>
            <a:pPr lvl="1"/>
            <a:r>
              <a:rPr lang="en-US" dirty="0" err="1" smtClean="0"/>
              <a:t>Conexões</a:t>
            </a:r>
            <a:r>
              <a:rPr lang="en-US" dirty="0" smtClean="0"/>
              <a:t> </a:t>
            </a:r>
            <a:r>
              <a:rPr lang="en-US" dirty="0" err="1" smtClean="0"/>
              <a:t>assíncronas</a:t>
            </a:r>
            <a:endParaRPr lang="en-US" dirty="0" smtClean="0"/>
          </a:p>
          <a:p>
            <a:pPr lvl="1"/>
            <a:r>
              <a:rPr lang="en-US" dirty="0" err="1" smtClean="0"/>
              <a:t>Integração</a:t>
            </a:r>
            <a:r>
              <a:rPr lang="en-US" dirty="0" smtClean="0"/>
              <a:t> com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criptografia</a:t>
            </a:r>
            <a:endParaRPr lang="en-US" dirty="0" smtClean="0"/>
          </a:p>
          <a:p>
            <a:r>
              <a:rPr lang="en-US" dirty="0" err="1" smtClean="0"/>
              <a:t>Relativas</a:t>
            </a:r>
            <a:r>
              <a:rPr lang="en-US" dirty="0" smtClean="0"/>
              <a:t> a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: 5.0</a:t>
            </a:r>
          </a:p>
          <a:p>
            <a:pPr lvl="1"/>
            <a:r>
              <a:rPr lang="en-US" dirty="0" err="1" smtClean="0"/>
              <a:t>Versão</a:t>
            </a:r>
            <a:r>
              <a:rPr lang="en-US" dirty="0" smtClean="0"/>
              <a:t> Android: 2.3 Gingerbread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com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r>
              <a:rPr lang="en-US" dirty="0" smtClean="0"/>
              <a:t> – Facebook</a:t>
            </a:r>
          </a:p>
          <a:p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social – </a:t>
            </a:r>
            <a:r>
              <a:rPr lang="en-US" dirty="0" err="1" smtClean="0"/>
              <a:t>Curtir</a:t>
            </a:r>
            <a:r>
              <a:rPr lang="en-US" dirty="0" smtClean="0"/>
              <a:t>, </a:t>
            </a:r>
            <a:r>
              <a:rPr lang="en-US" dirty="0" err="1" smtClean="0"/>
              <a:t>seguir</a:t>
            </a:r>
            <a:r>
              <a:rPr lang="en-US" dirty="0" smtClean="0"/>
              <a:t>, </a:t>
            </a:r>
            <a:r>
              <a:rPr lang="en-US" dirty="0" err="1" smtClean="0"/>
              <a:t>comentar</a:t>
            </a:r>
            <a:r>
              <a:rPr lang="en-US" dirty="0" smtClean="0"/>
              <a:t>… </a:t>
            </a:r>
          </a:p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smtClean="0"/>
              <a:t>SSH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r>
              <a:rPr lang="en-US" dirty="0" smtClean="0"/>
              <a:t>: windows phone, web…</a:t>
            </a:r>
          </a:p>
          <a:p>
            <a:r>
              <a:rPr lang="en-US" dirty="0" err="1" smtClean="0"/>
              <a:t>Conexões</a:t>
            </a:r>
            <a:r>
              <a:rPr lang="en-US" dirty="0" smtClean="0"/>
              <a:t> </a:t>
            </a:r>
            <a:r>
              <a:rPr lang="en-US" dirty="0" err="1" smtClean="0"/>
              <a:t>assíncronas</a:t>
            </a:r>
            <a:endParaRPr lang="en-US" dirty="0" smtClean="0"/>
          </a:p>
          <a:p>
            <a:r>
              <a:rPr lang="en-US" dirty="0" smtClean="0"/>
              <a:t>Layout – </a:t>
            </a:r>
            <a:r>
              <a:rPr lang="en-US" dirty="0" err="1" smtClean="0"/>
              <a:t>identidade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Notificações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de quizzes</a:t>
            </a:r>
          </a:p>
          <a:p>
            <a:r>
              <a:rPr lang="en-US" dirty="0" err="1" smtClean="0"/>
              <a:t>Monetização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5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6" y="2932823"/>
            <a:ext cx="7583487" cy="1519468"/>
          </a:xfrm>
        </p:spPr>
        <p:txBody>
          <a:bodyPr/>
          <a:lstStyle/>
          <a:p>
            <a:pPr algn="r"/>
            <a:r>
              <a:rPr lang="en-US" sz="2800" i="1" dirty="0" smtClean="0"/>
              <a:t>“As </a:t>
            </a:r>
            <a:r>
              <a:rPr lang="en-US" sz="2800" i="1" dirty="0" err="1" smtClean="0"/>
              <a:t>pessoas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não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sabem</a:t>
            </a:r>
            <a:r>
              <a:rPr lang="en-US" sz="2800" i="1" dirty="0" smtClean="0"/>
              <a:t> o </a:t>
            </a:r>
            <a:r>
              <a:rPr lang="en-US" sz="2800" i="1" dirty="0" err="1" smtClean="0"/>
              <a:t>que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querem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até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mostrarmos</a:t>
            </a:r>
            <a:r>
              <a:rPr lang="en-US" sz="2800" i="1" dirty="0" smtClean="0"/>
              <a:t> a </a:t>
            </a:r>
            <a:r>
              <a:rPr lang="en-US" sz="2800" i="1" dirty="0" err="1" smtClean="0"/>
              <a:t>elas</a:t>
            </a:r>
            <a:r>
              <a:rPr lang="en-US" sz="2800" i="1" dirty="0" smtClean="0"/>
              <a:t>.”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Steve Jobs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servidores</a:t>
            </a:r>
            <a:r>
              <a:rPr lang="en-US" dirty="0" smtClean="0"/>
              <a:t>, com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implementações</a:t>
            </a:r>
            <a:endParaRPr lang="en-US" dirty="0" smtClean="0"/>
          </a:p>
          <a:p>
            <a:r>
              <a:rPr lang="en-US" dirty="0" err="1" smtClean="0"/>
              <a:t>Disponibiliza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normalizada</a:t>
            </a:r>
            <a:r>
              <a:rPr lang="en-US" dirty="0" smtClean="0"/>
              <a:t> (</a:t>
            </a:r>
            <a:r>
              <a:rPr lang="en-US" dirty="0" err="1" smtClean="0"/>
              <a:t>protocolos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Móvel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, </a:t>
            </a:r>
            <a:r>
              <a:rPr lang="en-US" dirty="0" err="1" smtClean="0"/>
              <a:t>funcionalidades</a:t>
            </a:r>
            <a:r>
              <a:rPr lang="en-US" dirty="0" smtClean="0"/>
              <a:t> extras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endParaRPr lang="en-US" dirty="0"/>
          </a:p>
          <a:p>
            <a:r>
              <a:rPr lang="en-US" dirty="0" err="1" smtClean="0"/>
              <a:t>Celulares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centrais</a:t>
            </a:r>
            <a:r>
              <a:rPr lang="en-US" dirty="0" smtClean="0"/>
              <a:t> de </a:t>
            </a:r>
            <a:r>
              <a:rPr lang="en-US" dirty="0" err="1" smtClean="0"/>
              <a:t>multimídia</a:t>
            </a:r>
            <a:endParaRPr lang="en-US" dirty="0" smtClean="0"/>
          </a:p>
          <a:p>
            <a:r>
              <a:rPr lang="en-US" dirty="0" err="1" smtClean="0"/>
              <a:t>Celulares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centrais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endParaRPr lang="en-US" dirty="0" smtClean="0"/>
          </a:p>
          <a:p>
            <a:r>
              <a:rPr lang="en-US" dirty="0" err="1" smtClean="0"/>
              <a:t>Evolução</a:t>
            </a:r>
            <a:r>
              <a:rPr lang="en-US" dirty="0" smtClean="0"/>
              <a:t> dos smartphones - </a:t>
            </a:r>
            <a:r>
              <a:rPr lang="en-US" dirty="0" err="1" smtClean="0"/>
              <a:t>aplicativos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de:</a:t>
            </a:r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Plataformas</a:t>
            </a:r>
            <a:r>
              <a:rPr lang="en-US" dirty="0" smtClean="0"/>
              <a:t> Mobile </a:t>
            </a:r>
          </a:p>
          <a:p>
            <a:pPr lvl="1"/>
            <a:r>
              <a:rPr lang="en-US" dirty="0" err="1" smtClean="0"/>
              <a:t>Hospedagem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r>
              <a:rPr lang="en-US" dirty="0" smtClean="0"/>
              <a:t> de </a:t>
            </a:r>
            <a:r>
              <a:rPr lang="en-US" dirty="0" err="1" smtClean="0"/>
              <a:t>nuvem</a:t>
            </a:r>
            <a:endParaRPr lang="en-US" dirty="0" smtClean="0"/>
          </a:p>
          <a:p>
            <a:pPr lvl="1"/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REST</a:t>
            </a:r>
          </a:p>
          <a:p>
            <a:r>
              <a:rPr lang="en-US" dirty="0" err="1" smtClean="0"/>
              <a:t>Aplicação</a:t>
            </a:r>
            <a:r>
              <a:rPr lang="en-US" dirty="0"/>
              <a:t> </a:t>
            </a:r>
            <a:r>
              <a:rPr lang="en-US" dirty="0" smtClean="0"/>
              <a:t>Web:</a:t>
            </a:r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quizzes</a:t>
            </a:r>
          </a:p>
          <a:p>
            <a:pPr lvl="1"/>
            <a:r>
              <a:rPr lang="en-US" dirty="0" err="1" smtClean="0"/>
              <a:t>Acompanhamento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Aplicação</a:t>
            </a:r>
            <a:r>
              <a:rPr lang="en-US" dirty="0" smtClean="0"/>
              <a:t> Mobile:</a:t>
            </a:r>
          </a:p>
          <a:p>
            <a:pPr lvl="1"/>
            <a:r>
              <a:rPr lang="en-US" dirty="0" err="1" smtClean="0"/>
              <a:t>Baixar</a:t>
            </a:r>
            <a:r>
              <a:rPr lang="en-US" dirty="0" smtClean="0"/>
              <a:t> e </a:t>
            </a:r>
            <a:r>
              <a:rPr lang="en-US" dirty="0" err="1" smtClean="0"/>
              <a:t>jogar</a:t>
            </a:r>
            <a:r>
              <a:rPr lang="en-US" dirty="0" smtClean="0"/>
              <a:t> quizzes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36631"/>
            <a:ext cx="7583487" cy="5127329"/>
          </a:xfrm>
        </p:spPr>
        <p:txBody>
          <a:bodyPr>
            <a:noAutofit/>
          </a:bodyPr>
          <a:lstStyle/>
          <a:p>
            <a:r>
              <a:rPr lang="pt-BR" sz="1600" b="1" dirty="0" err="1" smtClean="0"/>
              <a:t>Análise</a:t>
            </a:r>
            <a:r>
              <a:rPr lang="pt-BR" sz="1600" b="1" dirty="0" smtClean="0"/>
              <a:t> das tecnologias existentes para </a:t>
            </a:r>
            <a:r>
              <a:rPr lang="pt-BR" sz="1600" b="1" dirty="0" err="1" smtClean="0"/>
              <a:t>implementação</a:t>
            </a:r>
            <a:r>
              <a:rPr lang="pt-BR" sz="1600" b="1" dirty="0" smtClean="0"/>
              <a:t> da arquitetura proposta; </a:t>
            </a:r>
          </a:p>
          <a:p>
            <a:r>
              <a:rPr lang="pt-BR" sz="1600" b="1" dirty="0" smtClean="0"/>
              <a:t>Modelagem </a:t>
            </a:r>
            <a:r>
              <a:rPr lang="pt-BR" sz="1600" b="1" dirty="0"/>
              <a:t>de uma </a:t>
            </a:r>
            <a:r>
              <a:rPr lang="pt-BR" sz="1600" b="1" dirty="0" smtClean="0"/>
              <a:t>GUI de </a:t>
            </a:r>
            <a:r>
              <a:rPr lang="pt-BR" sz="1600" b="1" dirty="0" err="1"/>
              <a:t>fácil</a:t>
            </a:r>
            <a:r>
              <a:rPr lang="pt-BR" sz="1600" b="1" dirty="0"/>
              <a:t> </a:t>
            </a:r>
            <a:r>
              <a:rPr lang="pt-BR" sz="1600" b="1" dirty="0" err="1" smtClean="0"/>
              <a:t>utilização</a:t>
            </a:r>
            <a:endParaRPr lang="pt-BR" sz="1600" b="1" dirty="0" smtClean="0"/>
          </a:p>
          <a:p>
            <a:r>
              <a:rPr lang="pt-BR" sz="1600" b="1" dirty="0" err="1" smtClean="0"/>
              <a:t>Implementação</a:t>
            </a:r>
            <a:r>
              <a:rPr lang="pt-BR" sz="1600" b="1" dirty="0" smtClean="0"/>
              <a:t> </a:t>
            </a:r>
            <a:r>
              <a:rPr lang="pt-BR" sz="1600" b="1" dirty="0"/>
              <a:t>do sistema web e hospedagem </a:t>
            </a:r>
            <a:r>
              <a:rPr lang="pt-BR" sz="1600" b="1" dirty="0" smtClean="0"/>
              <a:t>em nuvem</a:t>
            </a:r>
          </a:p>
          <a:p>
            <a:r>
              <a:rPr lang="pt-BR" sz="1600" b="1" dirty="0" smtClean="0"/>
              <a:t>Apresentar </a:t>
            </a:r>
            <a:r>
              <a:rPr lang="pt-BR" sz="1600" b="1" dirty="0"/>
              <a:t>o </a:t>
            </a:r>
            <a:r>
              <a:rPr lang="pt-BR" sz="1600" b="1" i="1" dirty="0" err="1"/>
              <a:t>Ruby</a:t>
            </a:r>
            <a:r>
              <a:rPr lang="pt-BR" sz="1600" b="1" i="1" dirty="0"/>
              <a:t> </a:t>
            </a:r>
            <a:r>
              <a:rPr lang="pt-BR" sz="1600" b="1" i="1" dirty="0" err="1"/>
              <a:t>on</a:t>
            </a:r>
            <a:r>
              <a:rPr lang="pt-BR" sz="1600" b="1" i="1" dirty="0"/>
              <a:t> </a:t>
            </a:r>
            <a:r>
              <a:rPr lang="pt-BR" sz="1600" b="1" i="1" dirty="0" err="1"/>
              <a:t>Rails</a:t>
            </a:r>
            <a:r>
              <a:rPr lang="pt-BR" sz="1600" b="1" i="1" dirty="0"/>
              <a:t> </a:t>
            </a:r>
            <a:r>
              <a:rPr lang="pt-BR" sz="1600" b="1" dirty="0" smtClean="0"/>
              <a:t>com alta </a:t>
            </a:r>
            <a:r>
              <a:rPr lang="pt-BR" sz="1600" b="1" dirty="0" err="1" smtClean="0"/>
              <a:t>proudtividade</a:t>
            </a:r>
            <a:r>
              <a:rPr lang="pt-BR" sz="1600" b="1" dirty="0" smtClean="0"/>
              <a:t> e boa integração com aplicações móveis via REST</a:t>
            </a:r>
            <a:endParaRPr lang="pt-BR" sz="1600" b="1" dirty="0"/>
          </a:p>
          <a:p>
            <a:r>
              <a:rPr lang="pt-BR" sz="1600" b="1" dirty="0"/>
              <a:t>Comparar algumas funcionalidades e </a:t>
            </a:r>
            <a:r>
              <a:rPr lang="pt-BR" sz="1600" b="1" dirty="0" err="1" smtClean="0"/>
              <a:t>implementações</a:t>
            </a:r>
            <a:r>
              <a:rPr lang="pt-BR" sz="1600" b="1" dirty="0" smtClean="0"/>
              <a:t> do </a:t>
            </a:r>
            <a:r>
              <a:rPr lang="pt-BR" sz="1600" b="1" dirty="0"/>
              <a:t>desenvolvimento para </a:t>
            </a:r>
            <a:r>
              <a:rPr lang="pt-BR" sz="1600" b="1" i="1" dirty="0" err="1"/>
              <a:t>iOS</a:t>
            </a:r>
            <a:r>
              <a:rPr lang="pt-BR" sz="1600" b="1" i="1" dirty="0"/>
              <a:t> </a:t>
            </a:r>
            <a:r>
              <a:rPr lang="pt-BR" sz="1600" b="1" dirty="0" smtClean="0"/>
              <a:t>e </a:t>
            </a:r>
            <a:r>
              <a:rPr lang="pt-BR" sz="1600" b="1" i="1" dirty="0" err="1"/>
              <a:t>Android</a:t>
            </a:r>
            <a:r>
              <a:rPr lang="pt-BR" sz="1600" b="1" dirty="0"/>
              <a:t>; </a:t>
            </a:r>
          </a:p>
          <a:p>
            <a:r>
              <a:rPr lang="pt-BR" sz="1600" b="1" dirty="0"/>
              <a:t>Fornecer </a:t>
            </a:r>
            <a:r>
              <a:rPr lang="pt-BR" sz="1600" b="1" dirty="0" err="1"/>
              <a:t>documentação</a:t>
            </a:r>
            <a:r>
              <a:rPr lang="pt-BR" sz="1600" b="1" dirty="0"/>
              <a:t> de </a:t>
            </a:r>
            <a:r>
              <a:rPr lang="pt-BR" sz="1600" b="1" dirty="0" err="1"/>
              <a:t>referência</a:t>
            </a:r>
            <a:r>
              <a:rPr lang="pt-BR" sz="1600" b="1" dirty="0"/>
              <a:t> para projetos de arquitetura similar.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4702</TotalTime>
  <Words>1509</Words>
  <Application>Microsoft Macintosh PowerPoint</Application>
  <PresentationFormat>On-screen Show (4:3)</PresentationFormat>
  <Paragraphs>389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Revolution</vt:lpstr>
      <vt:lpstr>iQuizzer: Integrando aplicações web e dispositivos móveis em um ambiente para criação e execução de quizzes</vt:lpstr>
      <vt:lpstr>Sumário</vt:lpstr>
      <vt:lpstr>Sumário</vt:lpstr>
      <vt:lpstr>Computação em nuvem</vt:lpstr>
      <vt:lpstr>Computação em nuvem</vt:lpstr>
      <vt:lpstr>Web Service</vt:lpstr>
      <vt:lpstr>Computação Móvel</vt:lpstr>
      <vt:lpstr>Objetivos gerais</vt:lpstr>
      <vt:lpstr>Objetivos específicos</vt:lpstr>
      <vt:lpstr>Sumário</vt:lpstr>
      <vt:lpstr>PaaS - Plataforma como um serviço</vt:lpstr>
      <vt:lpstr>Heroku</vt:lpstr>
      <vt:lpstr>REST </vt:lpstr>
      <vt:lpstr>Ruby on Rails</vt:lpstr>
      <vt:lpstr>iOS</vt:lpstr>
      <vt:lpstr>Android</vt:lpstr>
      <vt:lpstr>Sumário</vt:lpstr>
      <vt:lpstr>Quizzes</vt:lpstr>
      <vt:lpstr>Requisitos Funcionais</vt:lpstr>
      <vt:lpstr>Requisitos não-funcionais</vt:lpstr>
      <vt:lpstr>Casos de uso</vt:lpstr>
      <vt:lpstr>Diagrama de Classes</vt:lpstr>
      <vt:lpstr>Sumário</vt:lpstr>
      <vt:lpstr>Ambiente Rails</vt:lpstr>
      <vt:lpstr>Estrutura</vt:lpstr>
      <vt:lpstr>SGBD - PostgreSQL</vt:lpstr>
      <vt:lpstr>Rotas e REST</vt:lpstr>
      <vt:lpstr>Autenticação - Devise</vt:lpstr>
      <vt:lpstr>Autenticação - Devise</vt:lpstr>
      <vt:lpstr>Front-End e  Bootstrap</vt:lpstr>
      <vt:lpstr>Bootstrap</vt:lpstr>
      <vt:lpstr>Bootstrap</vt:lpstr>
      <vt:lpstr>Sumário</vt:lpstr>
      <vt:lpstr>Ambiente</vt:lpstr>
      <vt:lpstr>Ambiente</vt:lpstr>
      <vt:lpstr>Controles básicos</vt:lpstr>
      <vt:lpstr>Controles básicos</vt:lpstr>
      <vt:lpstr>Controles básicos</vt:lpstr>
      <vt:lpstr>Controles básicos</vt:lpstr>
      <vt:lpstr>Listas</vt:lpstr>
      <vt:lpstr>Listas</vt:lpstr>
      <vt:lpstr>Listas</vt:lpstr>
      <vt:lpstr>Acesso a dados</vt:lpstr>
      <vt:lpstr>Xcdatamodel</vt:lpstr>
      <vt:lpstr>Acesso a dados</vt:lpstr>
      <vt:lpstr>Conexões HTTP</vt:lpstr>
      <vt:lpstr>Conexões HTTP</vt:lpstr>
      <vt:lpstr>Sumário</vt:lpstr>
      <vt:lpstr>Contribuições</vt:lpstr>
      <vt:lpstr>Limitações</vt:lpstr>
      <vt:lpstr>Trabalhos futuros</vt:lpstr>
      <vt:lpstr>“As pessoas não sabem o que querem, até mostrarmos a elas.”   Steve Jobs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iQuizzer: Integrando aplicações web e dispositivos móveis em um ambiente para criação e execução de quizzes</dc:title>
  <dc:creator>Tiago Bencardino</dc:creator>
  <cp:lastModifiedBy>Tiago Bencardino</cp:lastModifiedBy>
  <cp:revision>103</cp:revision>
  <cp:lastPrinted>2013-02-22T12:40:45Z</cp:lastPrinted>
  <dcterms:created xsi:type="dcterms:W3CDTF">2013-02-19T16:10:12Z</dcterms:created>
  <dcterms:modified xsi:type="dcterms:W3CDTF">2013-02-27T10:21:40Z</dcterms:modified>
</cp:coreProperties>
</file>