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9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C823C-86AD-C480-11E3-27F14DDD7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B10CBB-E1EE-6AE9-6963-401504205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9EDFC9-0868-FCBA-0D21-EC721661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685EED-249D-5C49-1EF2-8BE601FA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D014F8-2408-E272-C522-BBD86075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75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BEEE0-004B-BFB8-130D-AFA1CA031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D2D647-B247-9261-9A06-31EF7FF39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656897-9D1E-A405-6E1D-D494B79B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A83774-2E1D-3D58-A061-6A2B6EBCB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5F37C-1398-4C79-4438-FF349429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22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3166009-8E36-1933-4892-3F7A651B6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0F32686-86D8-3E69-2A93-7EECF4240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DC1412-7A06-5904-793F-6AD2B2AE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E40CF9-5F63-9321-AD56-59775C10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470572-8900-75BA-D34A-8C8A274B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92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23C3D-F69B-4E5A-F621-5E1416DB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2515FC-9085-949E-6226-8CD2A149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0CE7D6-CF91-43E5-B5A7-8CAB7924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44FA35-1A41-8656-46F2-069B27FA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CB0503-055E-E2F3-ECFD-AD544BA7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3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BC7150-B033-70D1-D306-DFF385D5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C80687-4BFC-21F0-8142-D4046266E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07F592-2737-0AF3-E35F-DC2E1F18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6181E6-94F7-D4CF-561D-3AA900D7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AABB2-2719-033C-1B1A-51E3CFA97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60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01EAF-1FE6-BECF-9089-B3C66734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00937B-80F8-7B9A-813B-C4EFCC56B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B6CCA6-EA46-5320-1D5E-756786F35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ED37DF-4F2B-3508-C3EC-51400BE7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FC75FC0-4FB9-B9B9-2E94-A9F833188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69F66-34B5-402C-5E54-515F1DE2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6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222C8-BE40-EFDF-37BE-E2DA2AB2D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4FC67B-EB03-FA7D-9B17-55C21AFDF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0ECEE0-0153-B959-F677-807E804C9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15F84D-A9D1-2455-BD4C-EC0FA4A81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FDB363-CC54-E55E-B302-33ECBBCB5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7A9071-72DE-A3AA-3569-81225F686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9E9279-28E2-B865-8163-42CED3AC2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362143-83BE-C1AA-F605-BDD8C2B9F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65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DF0AC-8F06-5E9E-D49B-C3694D61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4755EBA-15FC-0788-5BBA-F898CB4D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A348DA-2F0B-8B7C-B8A3-F1B02B01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6BEDC0E-892D-04B9-0DAE-AF955F50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00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5AF5B2D-B45B-3539-959D-74A8DF14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E87985-1AD9-BC83-1387-4E3D3807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3BD465-D3F7-DD31-964C-95ECC902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302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B3246-FC62-111A-BA83-0007C38E6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B13560-7224-1EA4-CB71-2702F1863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1EAFC8F-BBAB-5889-15ED-256D1DC1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6642AD-A8D3-C7FF-5FC1-4C288C91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FE8271-8BE5-5EC9-9E8A-F5E4B4DA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53ABD1-6471-E8B9-8E67-5CBB0909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77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EA848-19D5-5278-6737-EDDFB2C1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87C700-CFFD-00F6-D3A0-CE23DCC71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47A0E6-ECAE-37B0-9E63-AF8132017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E8A14A-119E-348E-F375-7CD872D85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5158F7-FF7D-C49C-DD74-3EBE6B8B9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B0BD4F-28D8-E4F5-DC69-016BFE879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397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CAF6729-D49E-A498-93E3-C2848A91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A76789-DF4A-D522-1E33-0AF1FE1F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6E2566-2F39-72D5-8ACE-AF34ECD9D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4974D-DD8B-42D4-9135-C2D1B80CCE8F}" type="datetimeFigureOut">
              <a:rPr lang="zh-TW" altLang="en-US" smtClean="0"/>
              <a:t>2025/7/29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9C352E-5111-7048-1EE1-4420977CB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24D4F7-F2D1-65BB-7D5B-1A9020B8A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8BEF62-69E8-47F4-B39D-DC823D57987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3ED3-2753-7CDC-62FC-FB3E584A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2806737-822D-1D9F-D173-6279806C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76" y="946897"/>
            <a:ext cx="73437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B38D1-83AD-CB9C-D2FF-75E71585B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87C8595-A88D-27E0-CE2B-0EAAD472B4D2}"/>
              </a:ext>
            </a:extLst>
          </p:cNvPr>
          <p:cNvSpPr txBox="1"/>
          <p:nvPr/>
        </p:nvSpPr>
        <p:spPr>
          <a:xfrm>
            <a:off x="123986" y="162732"/>
            <a:ext cx="61318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Bridge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橋接模式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315C33-66E2-71AA-5209-159F1DCD0733}"/>
              </a:ext>
            </a:extLst>
          </p:cNvPr>
          <p:cNvSpPr txBox="1"/>
          <p:nvPr/>
        </p:nvSpPr>
        <p:spPr>
          <a:xfrm>
            <a:off x="728184" y="1086062"/>
            <a:ext cx="10735631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當一個系統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(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或業務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存在兩個或更多的獨立變化維度時。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例如：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一、不同的具體實作類別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二、不同的資料類別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系統整體結構較為複雜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因為其功能強大且重要，不得不列入基礎模式範圍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可以不懂如何從頭設計橋接模式，但當遇見時要看得懂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0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671E5-B202-539A-3FB4-7565AECE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31B142A-76C1-8435-38E5-C8D83B496106}"/>
              </a:ext>
            </a:extLst>
          </p:cNvPr>
          <p:cNvSpPr txBox="1"/>
          <p:nvPr/>
        </p:nvSpPr>
        <p:spPr>
          <a:xfrm>
            <a:off x="123986" y="162732"/>
            <a:ext cx="817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Facade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門面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(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外觀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73760F0-D0D6-7A3F-6CC5-C477DC7BD6AF}"/>
              </a:ext>
            </a:extLst>
          </p:cNvPr>
          <p:cNvSpPr txBox="1"/>
          <p:nvPr/>
        </p:nvSpPr>
        <p:spPr>
          <a:xfrm>
            <a:off x="904051" y="1577955"/>
            <a:ext cx="937307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提供簡化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統一的介面與下層系統互動，並解耦之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設計不當而成為「上帝功能」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81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2FA23-D56E-CEB2-B18F-4254C564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8D9E3A9-C432-84EA-F600-3C737562E143}"/>
              </a:ext>
            </a:extLst>
          </p:cNvPr>
          <p:cNvSpPr txBox="1"/>
          <p:nvPr/>
        </p:nvSpPr>
        <p:spPr>
          <a:xfrm>
            <a:off x="123986" y="162732"/>
            <a:ext cx="92288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Static Proxy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靜態代理模式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58056CF-C5F5-D112-FEB6-0DA548C40322}"/>
              </a:ext>
            </a:extLst>
          </p:cNvPr>
          <p:cNvSpPr txBox="1"/>
          <p:nvPr/>
        </p:nvSpPr>
        <p:spPr>
          <a:xfrm>
            <a:off x="904051" y="1577955"/>
            <a:ext cx="8802410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一、不修改原本程式碼而達成功能增強或附加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二、需要延遲加載特性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三、被代理的目標較少時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一、程式碼冗餘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二、與被代理的目標強耦合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745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99D06-E812-66C3-592C-78909AC8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9CA25A9-0A48-0B89-EEAF-5AC9E45C20DE}"/>
              </a:ext>
            </a:extLst>
          </p:cNvPr>
          <p:cNvSpPr txBox="1"/>
          <p:nvPr/>
        </p:nvSpPr>
        <p:spPr>
          <a:xfrm>
            <a:off x="123986" y="162732"/>
            <a:ext cx="7196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Flyweight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享元模式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362D297-A1AA-D5C0-7F8B-BAF15C3CE0EC}"/>
              </a:ext>
            </a:extLst>
          </p:cNvPr>
          <p:cNvSpPr txBox="1"/>
          <p:nvPr/>
        </p:nvSpPr>
        <p:spPr>
          <a:xfrm>
            <a:off x="904051" y="1577955"/>
            <a:ext cx="757130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常用單一實例共享，減少系統資源佔用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違反開閉原則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15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F92DD-8D9D-8D1A-08FD-5C75A650F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F8435C2-8F71-ABCB-592F-8A5E48D6D580}"/>
              </a:ext>
            </a:extLst>
          </p:cNvPr>
          <p:cNvSpPr txBox="1"/>
          <p:nvPr/>
        </p:nvSpPr>
        <p:spPr>
          <a:xfrm>
            <a:off x="123986" y="162732"/>
            <a:ext cx="11112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Template Method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模版方法模式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2C7DFD-6271-2E43-53E6-4BFA67078E2D}"/>
              </a:ext>
            </a:extLst>
          </p:cNvPr>
          <p:cNvSpPr txBox="1"/>
          <p:nvPr/>
        </p:nvSpPr>
        <p:spPr>
          <a:xfrm>
            <a:off x="1503658" y="1659285"/>
            <a:ext cx="675056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當業務邏輯需要特定流程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而流程的實作內容可能有所不同時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基於繼承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48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34066-CD2D-AAEE-E24F-3419B668E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11167DF-4EF6-687F-AA03-0EDBFF908FE2}"/>
              </a:ext>
            </a:extLst>
          </p:cNvPr>
          <p:cNvSpPr txBox="1"/>
          <p:nvPr/>
        </p:nvSpPr>
        <p:spPr>
          <a:xfrm>
            <a:off x="123986" y="162732"/>
            <a:ext cx="122136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Chain of Responsibility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責任鏈模式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D1E46E1-006C-BEC7-51A2-4C1296BD6721}"/>
              </a:ext>
            </a:extLst>
          </p:cNvPr>
          <p:cNvSpPr txBox="1"/>
          <p:nvPr/>
        </p:nvSpPr>
        <p:spPr>
          <a:xfrm>
            <a:off x="1503658" y="1659285"/>
            <a:ext cx="9212778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當業務需要數種邏輯處理且處理順序彈性變化時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一、設計較複雜，請求可能未被處理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二、鏈節點循環引用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三、意外中斷時，除錯不易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9860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7CEBC-D2E1-490A-4679-2387BEAC5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FBE6DB5-1D43-A968-B5FB-F063F645D04E}"/>
              </a:ext>
            </a:extLst>
          </p:cNvPr>
          <p:cNvSpPr txBox="1"/>
          <p:nvPr/>
        </p:nvSpPr>
        <p:spPr>
          <a:xfrm>
            <a:off x="123986" y="162732"/>
            <a:ext cx="64379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Iterator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迭代模式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BC33FE2-3F32-7F63-0E38-4BB1F711ED56}"/>
              </a:ext>
            </a:extLst>
          </p:cNvPr>
          <p:cNvSpPr txBox="1"/>
          <p:nvPr/>
        </p:nvSpPr>
        <p:spPr>
          <a:xfrm>
            <a:off x="1503658" y="1659285"/>
            <a:ext cx="88024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需要循序存取一個聚合元素而不曝露內部細節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一、留意多執行緒環境下的同步機制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二、不支持指定序號取用　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245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EDD58-EBA8-97F6-3A3A-1524B7C0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E4C203F-5476-AB4F-E409-C1983A87CEBE}"/>
              </a:ext>
            </a:extLst>
          </p:cNvPr>
          <p:cNvSpPr txBox="1"/>
          <p:nvPr/>
        </p:nvSpPr>
        <p:spPr>
          <a:xfrm>
            <a:off x="123986" y="162732"/>
            <a:ext cx="6700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Strategy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策略模式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16B837-9CC5-9106-929A-5B897DB06B82}"/>
              </a:ext>
            </a:extLst>
          </p:cNvPr>
          <p:cNvSpPr txBox="1"/>
          <p:nvPr/>
        </p:nvSpPr>
        <p:spPr>
          <a:xfrm>
            <a:off x="1503658" y="1659285"/>
            <a:ext cx="786305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當業務有不同的實務細節時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客戶端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(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上層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必須瞭解要使用的各種策略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2122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8E97E-2A5A-B4C9-E558-83EC8BE57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26596A-71FA-CDB5-462F-C239BE386A25}"/>
              </a:ext>
            </a:extLst>
          </p:cNvPr>
          <p:cNvSpPr txBox="1"/>
          <p:nvPr/>
        </p:nvSpPr>
        <p:spPr>
          <a:xfrm>
            <a:off x="4249712" y="2390931"/>
            <a:ext cx="33278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600" dirty="0"/>
              <a:t>Q &amp; A</a:t>
            </a:r>
            <a:endParaRPr lang="zh-TW" altLang="en-US" sz="9600" dirty="0"/>
          </a:p>
        </p:txBody>
      </p:sp>
    </p:spTree>
    <p:extLst>
      <p:ext uri="{BB962C8B-B14F-4D97-AF65-F5344CB8AC3E}">
        <p14:creationId xmlns:p14="http://schemas.microsoft.com/office/powerpoint/2010/main" val="45345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20E889A-8FA9-7F75-6A05-013E18381E2C}"/>
              </a:ext>
            </a:extLst>
          </p:cNvPr>
          <p:cNvSpPr txBox="1"/>
          <p:nvPr/>
        </p:nvSpPr>
        <p:spPr>
          <a:xfrm>
            <a:off x="1646809" y="1907738"/>
            <a:ext cx="862768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Creational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創建類模式</a:t>
            </a:r>
            <a:endParaRPr lang="en-US" altLang="zh-TW" sz="5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Structural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結構類模式</a:t>
            </a:r>
            <a:endParaRPr lang="en-US" altLang="zh-TW" sz="5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Behavioural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行為類模式</a:t>
            </a:r>
          </a:p>
        </p:txBody>
      </p:sp>
    </p:spTree>
    <p:extLst>
      <p:ext uri="{BB962C8B-B14F-4D97-AF65-F5344CB8AC3E}">
        <p14:creationId xmlns:p14="http://schemas.microsoft.com/office/powerpoint/2010/main" val="2863071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2FA7-43A5-0BD1-349C-2C61B90D0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AA621BE-329A-32EE-E4BF-9EB2F12BC889}"/>
              </a:ext>
            </a:extLst>
          </p:cNvPr>
          <p:cNvSpPr txBox="1"/>
          <p:nvPr/>
        </p:nvSpPr>
        <p:spPr>
          <a:xfrm>
            <a:off x="123986" y="162732"/>
            <a:ext cx="8068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Creational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創建類模式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D61CF15-043E-4639-5BEE-3E10D7F54664}"/>
              </a:ext>
            </a:extLst>
          </p:cNvPr>
          <p:cNvSpPr txBox="1"/>
          <p:nvPr/>
        </p:nvSpPr>
        <p:spPr>
          <a:xfrm>
            <a:off x="2727930" y="1534101"/>
            <a:ext cx="673613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Factory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工廠模式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Simple Factory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簡單工廠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Factory Method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工廠方法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Abstract Factory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抽象工廠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Builder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建造者模式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Singleton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單一實例模式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Prototype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原型模式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154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0B10-8FE4-4992-D364-2699746E9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5264596-7F22-DCE9-0BDE-E42B19651771}"/>
              </a:ext>
            </a:extLst>
          </p:cNvPr>
          <p:cNvSpPr txBox="1"/>
          <p:nvPr/>
        </p:nvSpPr>
        <p:spPr>
          <a:xfrm>
            <a:off x="123986" y="162732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Structural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結構類模式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B01E948-6DCE-2605-CB57-41BF73DF65E1}"/>
              </a:ext>
            </a:extLst>
          </p:cNvPr>
          <p:cNvSpPr txBox="1"/>
          <p:nvPr/>
        </p:nvSpPr>
        <p:spPr>
          <a:xfrm>
            <a:off x="2789694" y="1418095"/>
            <a:ext cx="611417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Adapter </a:t>
            </a:r>
            <a:r>
              <a:rPr lang="zh-TW" altLang="en-US" sz="36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適配者模式</a:t>
            </a:r>
            <a:endParaRPr lang="en-US" altLang="zh-TW" sz="3600" dirty="0">
              <a:solidFill>
                <a:srgbClr val="00206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Bridge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橋接模式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Composite 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組合模式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Decorator </a:t>
            </a:r>
            <a:r>
              <a:rPr lang="zh-TW" altLang="en-US" sz="36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裝飾者模式</a:t>
            </a:r>
            <a:endParaRPr lang="en-US" altLang="zh-TW" sz="36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Facade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門面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外觀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Proxy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代理模式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●靜態代理</a:t>
            </a:r>
            <a:endParaRPr lang="en-US" altLang="zh-TW" sz="36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●動態代理</a:t>
            </a:r>
            <a:endParaRPr lang="en-US" altLang="zh-TW" sz="3600" dirty="0">
              <a:solidFill>
                <a:srgbClr val="00206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Flyweight 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享元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輕量</a:t>
            </a:r>
            <a:r>
              <a:rPr lang="en-US" altLang="zh-TW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)</a:t>
            </a:r>
            <a:r>
              <a:rPr lang="zh-TW" altLang="en-US" sz="36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27448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475-0C68-0118-E838-E853D6D7F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417E95D-DC84-BDB4-7EF1-4F87C9BF3BBB}"/>
              </a:ext>
            </a:extLst>
          </p:cNvPr>
          <p:cNvSpPr txBox="1"/>
          <p:nvPr/>
        </p:nvSpPr>
        <p:spPr>
          <a:xfrm>
            <a:off x="123986" y="162732"/>
            <a:ext cx="86276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Behavioural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結構類模式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DAF8C53-6DAE-47DE-7BB7-30811F96673D}"/>
              </a:ext>
            </a:extLst>
          </p:cNvPr>
          <p:cNvSpPr txBox="1"/>
          <p:nvPr/>
        </p:nvSpPr>
        <p:spPr>
          <a:xfrm>
            <a:off x="2196018" y="1186068"/>
            <a:ext cx="7318029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Template Method </a:t>
            </a:r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模版方法模式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Chain of Responsibility </a:t>
            </a:r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責任鏈模式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Command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命令模式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Iterator</a:t>
            </a:r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迭代模式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Strategy </a:t>
            </a:r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策略模式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Observer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觀察者模式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State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狀態模式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Visitor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訪問者模式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Interpreter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解釋器模式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Memento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備忘錄模式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Mediator </a:t>
            </a:r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中介者模式</a:t>
            </a:r>
          </a:p>
        </p:txBody>
      </p:sp>
    </p:spTree>
    <p:extLst>
      <p:ext uri="{BB962C8B-B14F-4D97-AF65-F5344CB8AC3E}">
        <p14:creationId xmlns:p14="http://schemas.microsoft.com/office/powerpoint/2010/main" val="2186013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9122-FA46-6130-5024-317932FE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9F5609-5E6C-7A79-609A-E18A47E81F8C}"/>
              </a:ext>
            </a:extLst>
          </p:cNvPr>
          <p:cNvSpPr txBox="1"/>
          <p:nvPr/>
        </p:nvSpPr>
        <p:spPr>
          <a:xfrm>
            <a:off x="123986" y="162732"/>
            <a:ext cx="6423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Factory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工廠模式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153834-6541-04AF-5278-B1FCB77F2217}"/>
              </a:ext>
            </a:extLst>
          </p:cNvPr>
          <p:cNvSpPr txBox="1"/>
          <p:nvPr/>
        </p:nvSpPr>
        <p:spPr>
          <a:xfrm>
            <a:off x="1398726" y="1413063"/>
            <a:ext cx="1003351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包含：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簡單工廠、工廠方法、抽象工廠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一、提供具體實現類別實例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二、使上層類別與下層的具體實現類別解耦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三、僅依賴工廠本身與下層具體實現類別的抽象介面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簡單工廠違反開閉原則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4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B0179-215D-B9D1-502A-49A5E6477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2E880A4-C8A3-AB93-E4BB-AF6715F8503C}"/>
              </a:ext>
            </a:extLst>
          </p:cNvPr>
          <p:cNvSpPr txBox="1"/>
          <p:nvPr/>
        </p:nvSpPr>
        <p:spPr>
          <a:xfrm>
            <a:off x="123986" y="162732"/>
            <a:ext cx="7059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Builder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建造者模式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5E61AD2-FE38-2C64-9DE1-528F083DBB07}"/>
              </a:ext>
            </a:extLst>
          </p:cNvPr>
          <p:cNvSpPr txBox="1"/>
          <p:nvPr/>
        </p:nvSpPr>
        <p:spPr>
          <a:xfrm>
            <a:off x="1398726" y="1413063"/>
            <a:ext cx="839204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提供的具體類別實例需要複雜的建構邏輯時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開發容易漏失必要建構條件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4114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FB0D2-1BD9-9EE7-396A-6CFB6E536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AA7A68-673F-AD90-8F2F-2059A8BC2E90}"/>
              </a:ext>
            </a:extLst>
          </p:cNvPr>
          <p:cNvSpPr txBox="1"/>
          <p:nvPr/>
        </p:nvSpPr>
        <p:spPr>
          <a:xfrm>
            <a:off x="123986" y="162732"/>
            <a:ext cx="850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Singleton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單一實例模式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5C6A192-72A7-080A-567B-6F3E48DA64F1}"/>
              </a:ext>
            </a:extLst>
          </p:cNvPr>
          <p:cNvSpPr txBox="1"/>
          <p:nvPr/>
        </p:nvSpPr>
        <p:spPr>
          <a:xfrm>
            <a:off x="1398726" y="1186068"/>
            <a:ext cx="10461518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提供的具體類別實例在系統全域範圍只能有一份時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一、不易測試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二、高耦合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三、多執行緒環境的同步問題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四、違反開閉原則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五、重構困難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注意：</a:t>
            </a:r>
            <a:r>
              <a:rPr lang="en-US" altLang="zh-TW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Spring</a:t>
            </a:r>
            <a:r>
              <a:rPr lang="zh-TW" altLang="en-US" sz="3200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框架的單一實例並不是基於單一實例模式</a:t>
            </a:r>
            <a:endParaRPr lang="en-US" altLang="zh-TW" sz="3200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6245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73E91-00AC-6538-367F-F3E27D753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F752D01-D811-C625-DE91-F456EC5F03F0}"/>
              </a:ext>
            </a:extLst>
          </p:cNvPr>
          <p:cNvSpPr txBox="1"/>
          <p:nvPr/>
        </p:nvSpPr>
        <p:spPr>
          <a:xfrm>
            <a:off x="123986" y="162732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● </a:t>
            </a:r>
            <a:r>
              <a:rPr lang="en-US" altLang="zh-TW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Prototype </a:t>
            </a:r>
            <a:r>
              <a:rPr lang="zh-TW" altLang="en-US" sz="5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原型模式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6FE44D-BEEB-24E8-039E-582D0164F95F}"/>
              </a:ext>
            </a:extLst>
          </p:cNvPr>
          <p:cNvSpPr txBox="1"/>
          <p:nvPr/>
        </p:nvSpPr>
        <p:spPr>
          <a:xfrm>
            <a:off x="904051" y="1577955"/>
            <a:ext cx="10443885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運用時機：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需要頻繁提供具體類別的新實例時，減少物件建立成本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缺點：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一、程式碼相對直接使用建構子建立物件複雜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二、部份第三方函式庫要求類別實作序列化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三、淺層拷貝包含對複合物件的引用，易造成安全隱患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zh-TW" altLang="en-US" sz="32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　四、深層拷貝實作過程複雜</a:t>
            </a:r>
            <a:endParaRPr lang="en-US" altLang="zh-TW" sz="32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34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786</Words>
  <Application>Microsoft Office PowerPoint</Application>
  <PresentationFormat>寬螢幕</PresentationFormat>
  <Paragraphs>136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Noto Sans TC Medium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碧峰 蔡</dc:creator>
  <cp:lastModifiedBy>碧峰 蔡</cp:lastModifiedBy>
  <cp:revision>31</cp:revision>
  <dcterms:created xsi:type="dcterms:W3CDTF">2025-07-22T02:20:24Z</dcterms:created>
  <dcterms:modified xsi:type="dcterms:W3CDTF">2025-07-29T10:40:17Z</dcterms:modified>
</cp:coreProperties>
</file>