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7" r:id="rId4"/>
    <p:sldId id="263" r:id="rId5"/>
    <p:sldId id="266" r:id="rId6"/>
    <p:sldId id="268" r:id="rId7"/>
    <p:sldId id="271" r:id="rId8"/>
    <p:sldId id="273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8"/>
    <p:restoredTop sz="96024"/>
  </p:normalViewPr>
  <p:slideViewPr>
    <p:cSldViewPr snapToGrid="0">
      <p:cViewPr varScale="1">
        <p:scale>
          <a:sx n="114" d="100"/>
          <a:sy n="114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3C43-7F06-8E47-A16E-EA3A21B562C3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97B65-CF65-6141-90A0-F15A3C447DB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2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7B65-CF65-6141-90A0-F15A3C447DB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11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D60FD-A40B-1271-EC23-F76E806D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D8913-C192-77B5-D848-89177DE08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62420-4B89-5D66-2647-20134218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878-6841-AD47-9A34-63C4B09D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ED5E3-DDAE-4998-BAE5-8DDA14FF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25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BB824-C493-D25A-1221-08A7211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82B6C6-9FD7-155B-64F5-590CCB12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20E83-628B-7A3D-0DB9-CE74D88C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44AAAC-65D4-831C-7E7C-38401C12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4D13B-1631-8D5C-5887-D1D36401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09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4A2119-8C1E-7BAE-BE2B-56A65678C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699BD1-0424-7A8B-8C15-75B215CB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C29191-5353-6DF3-1D94-0299B075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78B94-87FB-19F8-47A2-803F48D6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3E90-6624-0018-C9A1-87B7873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9ECD7-6C29-76C7-C7F9-18F5D148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56A4-C5F4-C2F8-DDCC-13F6B1BC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BFD95-65A2-FA3D-FD33-0AC37E02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BFCFA-5584-CFB2-B217-80F95F24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203AA-CD17-9F10-C93C-4063D3A0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49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4915F-AA8F-F8C7-FDBF-8A3A623F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6CEF51-B529-1698-25A0-B6E38B9B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5195CD-704F-6864-1416-C9413B3F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643033-42C9-AC6C-5857-9D6772D0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44E5-2D81-94D8-CF82-9B45A1A6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23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0B568-4E8E-6DB4-B770-F5C5B388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12A14-883A-31E6-326A-E0F11C9BA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F10D2-CFB9-B442-6F70-DA46F5DBD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07A49F-3B5A-4111-AD69-4FA91EEB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C607DE-EA95-EF5A-B16D-FCB697CC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C05C4B-20E8-A337-C3A9-3EB74FA1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60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CC238-FA6A-708E-3C13-6629D4F6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39C59D-B577-E828-045D-D117D0E9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1912E-EE21-6236-1C46-C8AAB239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AD4FC3-8A94-5C49-E796-D4E6DD19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AE83C8-84AB-4ED9-2D79-CB2F2BC7A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D9B850-8775-A8B1-C97E-9461FF4F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0F5561-1D25-E8FD-78D7-04FA9448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0018B3-A559-0000-6AC2-ED0EA600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9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16156-C5AB-F2C5-090C-BD425C27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4EF560-F75D-B219-FA04-84B8C9B1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B6D9BB-8019-22AB-F10F-C6071BCB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B393CA-AA58-42A4-1FC7-AAEFF977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2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617A0-7FA3-798B-E005-E4B44F71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099EAF-2F90-EE18-46D4-B04037AD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C770D-C82F-DEA4-6DDD-25F717A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253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902CB-5C04-69AE-4063-F6E2A751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7489F-F2EC-6C4F-49EC-D7A2A16A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1B329-8831-39B8-0513-892D70593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A0A9B-6EFD-6E95-080F-A6EEB155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30B629-0B1C-12E0-300A-E2EE5098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87308D-F818-D5B0-90F3-2A15BDC0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1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D5A7C-7DD9-6DB9-E30B-A1DC7B57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8981D-7DE8-33F2-B1AD-52FF5F58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52037B-18BF-1D4E-786D-1ADFF38E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0DE1AB-4C46-655E-F077-1A80158F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E83A3-6D5D-C3CD-9D35-E95CEA98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4D8E6D-1059-22A4-2CB1-7169975E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7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6DF3DA-FAEA-567F-A5D6-928B3DE7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AD7E7-C310-3B2A-CB66-76A25D04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23547-47BE-A701-E1CD-7F6167878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61827-FE0F-444F-B6C8-1621CF3ADD92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430668-A3DE-7B53-927B-61568BF7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8B9F1-AF6E-3F4B-77EF-6EFDBDE6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24C92-D328-0E43-ACC4-9DAE73D3F7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47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2732C-60E9-04E4-9E96-D35A6C872BCE}"/>
              </a:ext>
            </a:extLst>
          </p:cNvPr>
          <p:cNvSpPr txBox="1"/>
          <p:nvPr/>
        </p:nvSpPr>
        <p:spPr>
          <a:xfrm>
            <a:off x="1671344" y="2459504"/>
            <a:ext cx="9606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Genetic Multi-Agent Reinforcement Learning for Multiple Double-Sided STAR-RISs in Full-Duplex MIMO Networks </a:t>
            </a:r>
          </a:p>
        </p:txBody>
      </p:sp>
    </p:spTree>
    <p:extLst>
      <p:ext uri="{BB962C8B-B14F-4D97-AF65-F5344CB8AC3E}">
        <p14:creationId xmlns:p14="http://schemas.microsoft.com/office/powerpoint/2010/main" val="406516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4922001" y="588474"/>
            <a:ext cx="23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Introduction </a:t>
            </a:r>
            <a:endParaRPr kumimoji="1" lang="zh-TW" altLang="en-US" sz="32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D2C10CD-C8F0-5C01-844A-4FB2DC7A9191}"/>
              </a:ext>
            </a:extLst>
          </p:cNvPr>
          <p:cNvGrpSpPr/>
          <p:nvPr/>
        </p:nvGrpSpPr>
        <p:grpSpPr>
          <a:xfrm>
            <a:off x="1219200" y="1471292"/>
            <a:ext cx="5836720" cy="4759044"/>
            <a:chOff x="173788" y="1536081"/>
            <a:chExt cx="4677593" cy="4001282"/>
          </a:xfrm>
        </p:grpSpPr>
        <p:pic>
          <p:nvPicPr>
            <p:cNvPr id="5" name="圖片 4" descr="一張含有 Rectangle, 螢幕擷取畫面, 正方形, 行 的圖片&#10;&#10;自動產生的描述">
              <a:extLst>
                <a:ext uri="{FF2B5EF4-FFF2-40B4-BE49-F238E27FC236}">
                  <a16:creationId xmlns:a16="http://schemas.microsoft.com/office/drawing/2014/main" id="{8430CDFD-BEBC-4F8C-E142-0B66A4BC2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88" y="1813724"/>
              <a:ext cx="4677593" cy="350819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D41B51C-0603-8D9B-0873-6A34E476226A}"/>
                </a:ext>
              </a:extLst>
            </p:cNvPr>
            <p:cNvSpPr txBox="1"/>
            <p:nvPr/>
          </p:nvSpPr>
          <p:spPr>
            <a:xfrm>
              <a:off x="1592608" y="1536081"/>
              <a:ext cx="1839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200" dirty="0">
                  <a:solidFill>
                    <a:srgbClr val="FF0000"/>
                  </a:solidFill>
                </a:rPr>
                <a:t>Starting point</a:t>
              </a:r>
              <a:endParaRPr kumimoji="1" lang="zh-TW" alt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B162D24-F2E4-4F5D-AAF5-F3DAB8CB1D24}"/>
                </a:ext>
              </a:extLst>
            </p:cNvPr>
            <p:cNvSpPr txBox="1"/>
            <p:nvPr/>
          </p:nvSpPr>
          <p:spPr>
            <a:xfrm>
              <a:off x="3208436" y="5106476"/>
              <a:ext cx="1642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200" dirty="0">
                  <a:solidFill>
                    <a:srgbClr val="0070C0"/>
                  </a:solidFill>
                </a:rPr>
                <a:t>Destination </a:t>
              </a:r>
              <a:endParaRPr kumimoji="1" lang="zh-TW" altLang="en-US" sz="2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655186E-5B82-2554-EEC2-2E226F826A4B}"/>
              </a:ext>
            </a:extLst>
          </p:cNvPr>
          <p:cNvSpPr txBox="1"/>
          <p:nvPr/>
        </p:nvSpPr>
        <p:spPr>
          <a:xfrm>
            <a:off x="7171819" y="3672359"/>
            <a:ext cx="4425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200" dirty="0"/>
              <a:t>目的：</a:t>
            </a:r>
            <a:r>
              <a:rPr kumimoji="1" lang="en-US" altLang="zh-TW" sz="2200" dirty="0"/>
              <a:t>Agent </a:t>
            </a:r>
            <a:r>
              <a:rPr kumimoji="1" lang="zh-TW" altLang="en-US" sz="2200" dirty="0"/>
              <a:t>從起點走迷宮到終點</a:t>
            </a:r>
            <a:endParaRPr kumimoji="1"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55371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5144495" y="588473"/>
            <a:ext cx="210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Flow Chart</a:t>
            </a:r>
            <a:endParaRPr kumimoji="1" lang="zh-TW" altLang="en-US" sz="3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9DA54A0-5DF2-9A92-C535-3839A0666BEC}"/>
              </a:ext>
            </a:extLst>
          </p:cNvPr>
          <p:cNvGrpSpPr/>
          <p:nvPr/>
        </p:nvGrpSpPr>
        <p:grpSpPr>
          <a:xfrm>
            <a:off x="423244" y="1765929"/>
            <a:ext cx="11345512" cy="4187990"/>
            <a:chOff x="151396" y="2078163"/>
            <a:chExt cx="11345512" cy="418799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8C2960D-D4DB-F90C-C27D-7C72C142819E}"/>
                </a:ext>
              </a:extLst>
            </p:cNvPr>
            <p:cNvGrpSpPr/>
            <p:nvPr/>
          </p:nvGrpSpPr>
          <p:grpSpPr>
            <a:xfrm>
              <a:off x="151396" y="2078163"/>
              <a:ext cx="8319535" cy="3987935"/>
              <a:chOff x="-2011343" y="1687870"/>
              <a:chExt cx="8319535" cy="3987935"/>
            </a:xfrm>
          </p:grpSpPr>
          <p:pic>
            <p:nvPicPr>
              <p:cNvPr id="9" name="圖片 8" descr="一張含有 文字, 螢幕擷取畫面, 圖表, 行 的圖片&#10;&#10;自動產生的描述">
                <a:extLst>
                  <a:ext uri="{FF2B5EF4-FFF2-40B4-BE49-F238E27FC236}">
                    <a16:creationId xmlns:a16="http://schemas.microsoft.com/office/drawing/2014/main" id="{33E614DB-7FCF-DB16-E7DE-33708F999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822" t="13983" r="29733" b="51795"/>
              <a:stretch/>
            </p:blipFill>
            <p:spPr>
              <a:xfrm>
                <a:off x="1387350" y="1687870"/>
                <a:ext cx="4920842" cy="3987935"/>
              </a:xfrm>
              <a:prstGeom prst="rect">
                <a:avLst/>
              </a:prstGeom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E89A9E5-D028-6863-50AE-2B556D23F01D}"/>
                  </a:ext>
                </a:extLst>
              </p:cNvPr>
              <p:cNvSpPr txBox="1"/>
              <p:nvPr/>
            </p:nvSpPr>
            <p:spPr>
              <a:xfrm>
                <a:off x="2557946" y="3117565"/>
                <a:ext cx="17687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>
                    <a:solidFill>
                      <a:srgbClr val="00B050"/>
                    </a:solidFill>
                  </a:rPr>
                  <a:t>停在原點</a:t>
                </a:r>
                <a:r>
                  <a:rPr kumimoji="1" lang="en-US" altLang="zh-TW" sz="2000" dirty="0">
                    <a:solidFill>
                      <a:srgbClr val="00B050"/>
                    </a:solidFill>
                  </a:rPr>
                  <a:t>: -10</a:t>
                </a:r>
              </a:p>
              <a:p>
                <a:r>
                  <a:rPr kumimoji="1" lang="zh-TW" altLang="en-US" sz="2000" dirty="0">
                    <a:solidFill>
                      <a:srgbClr val="00B050"/>
                    </a:solidFill>
                  </a:rPr>
                  <a:t>到終點</a:t>
                </a:r>
                <a:r>
                  <a:rPr kumimoji="1" lang="en-US" altLang="zh-TW" sz="2000" dirty="0">
                    <a:solidFill>
                      <a:srgbClr val="00B050"/>
                    </a:solidFill>
                  </a:rPr>
                  <a:t>: +100</a:t>
                </a:r>
              </a:p>
              <a:p>
                <a:r>
                  <a:rPr kumimoji="1" lang="en-US" altLang="zh-TW" sz="2000" dirty="0">
                    <a:solidFill>
                      <a:srgbClr val="00B050"/>
                    </a:solidFill>
                  </a:rPr>
                  <a:t>Else:  -1</a:t>
                </a:r>
                <a:endParaRPr kumimoji="1" lang="zh-TW" altLang="en-US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5ACCC3D-3FB1-6561-91D0-FE65239AF10E}"/>
                  </a:ext>
                </a:extLst>
              </p:cNvPr>
              <p:cNvSpPr txBox="1"/>
              <p:nvPr/>
            </p:nvSpPr>
            <p:spPr>
              <a:xfrm>
                <a:off x="-2011343" y="3038707"/>
                <a:ext cx="37849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>
                    <a:solidFill>
                      <a:srgbClr val="00B050"/>
                    </a:solidFill>
                  </a:rPr>
                  <a:t>Hit wall or index error: </a:t>
                </a:r>
                <a:r>
                  <a:rPr kumimoji="1" lang="zh-TW" altLang="en-US" sz="2000" dirty="0">
                    <a:solidFill>
                      <a:srgbClr val="00B050"/>
                    </a:solidFill>
                  </a:rPr>
                  <a:t>停在原點</a:t>
                </a:r>
                <a:endParaRPr kumimoji="1" lang="en-US" altLang="zh-TW" sz="2000" dirty="0">
                  <a:solidFill>
                    <a:srgbClr val="00B050"/>
                  </a:solidFill>
                </a:endParaRPr>
              </a:p>
              <a:p>
                <a:r>
                  <a:rPr kumimoji="1" lang="zh-TW" altLang="en-US" sz="2000" dirty="0">
                    <a:solidFill>
                      <a:srgbClr val="00B050"/>
                    </a:solidFill>
                  </a:rPr>
                  <a:t>到終點</a:t>
                </a:r>
                <a:r>
                  <a:rPr kumimoji="1" lang="en-US" altLang="zh-TW" sz="2000" dirty="0">
                    <a:solidFill>
                      <a:srgbClr val="00B050"/>
                    </a:solidFill>
                  </a:rPr>
                  <a:t>: result=true, break</a:t>
                </a:r>
              </a:p>
              <a:p>
                <a:r>
                  <a:rPr kumimoji="1" lang="en-US" altLang="zh-TW" sz="2000" dirty="0">
                    <a:solidFill>
                      <a:srgbClr val="00B050"/>
                    </a:solidFill>
                  </a:rPr>
                  <a:t>Else: do action</a:t>
                </a:r>
                <a:endParaRPr kumimoji="1" lang="zh-TW" altLang="en-US" sz="2000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D0DF7B55-3C8B-DA2E-7A26-ABB315979AD9}"/>
                </a:ext>
              </a:extLst>
            </p:cNvPr>
            <p:cNvGrpSpPr/>
            <p:nvPr/>
          </p:nvGrpSpPr>
          <p:grpSpPr>
            <a:xfrm>
              <a:off x="5526418" y="3410410"/>
              <a:ext cx="5970490" cy="2855743"/>
              <a:chOff x="5526418" y="3410410"/>
              <a:chExt cx="5970490" cy="2855743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0E0121-6C50-A1D3-1C00-31BCFED2EF80}"/>
                  </a:ext>
                </a:extLst>
              </p:cNvPr>
              <p:cNvSpPr txBox="1"/>
              <p:nvPr/>
            </p:nvSpPr>
            <p:spPr>
              <a:xfrm>
                <a:off x="8359419" y="3410410"/>
                <a:ext cx="313748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2000" dirty="0">
                    <a:solidFill>
                      <a:srgbClr val="00B050"/>
                    </a:solidFill>
                  </a:rPr>
                  <a:t>上下左右</a:t>
                </a:r>
                <a:endParaRPr kumimoji="1" lang="en-US" altLang="zh-TW" sz="2000" dirty="0">
                  <a:solidFill>
                    <a:srgbClr val="00B050"/>
                  </a:solidFill>
                </a:endParaRPr>
              </a:p>
              <a:p>
                <a:r>
                  <a:rPr kumimoji="1" lang="el-GR" altLang="zh-TW" sz="2000" dirty="0">
                    <a:solidFill>
                      <a:srgbClr val="00B050"/>
                    </a:solidFill>
                  </a:rPr>
                  <a:t>ϵ</a:t>
                </a:r>
                <a:r>
                  <a:rPr kumimoji="1" lang="en-US" altLang="zh-TW" sz="2000" dirty="0">
                    <a:solidFill>
                      <a:srgbClr val="00B050"/>
                    </a:solidFill>
                  </a:rPr>
                  <a:t>-greedy: </a:t>
                </a:r>
              </a:p>
              <a:p>
                <a:r>
                  <a:rPr kumimoji="1" lang="en" altLang="zh-TW" sz="2000" dirty="0">
                    <a:solidFill>
                      <a:srgbClr val="00B050"/>
                    </a:solidFill>
                  </a:rPr>
                  <a:t>p=0.2: exploration </a:t>
                </a:r>
              </a:p>
              <a:p>
                <a:r>
                  <a:rPr kumimoji="1" lang="en" altLang="zh-TW" sz="2000" dirty="0">
                    <a:solidFill>
                      <a:srgbClr val="00B050"/>
                    </a:solidFill>
                  </a:rPr>
                  <a:t>p=0.8: exploitation</a:t>
                </a:r>
              </a:p>
              <a:p>
                <a:r>
                  <a:rPr kumimoji="1" lang="en-US" altLang="zh-TW" sz="2000" dirty="0">
                    <a:solidFill>
                      <a:srgbClr val="00B050"/>
                    </a:solidFill>
                  </a:rPr>
                  <a:t> </a:t>
                </a:r>
                <a:endParaRPr kumimoji="1" lang="zh-TW" altLang="en-US" sz="2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95FB816-3CCD-A333-C8EB-39CB609300D1}"/>
                  </a:ext>
                </a:extLst>
              </p:cNvPr>
              <p:cNvSpPr txBox="1"/>
              <p:nvPr/>
            </p:nvSpPr>
            <p:spPr>
              <a:xfrm>
                <a:off x="5526418" y="5866043"/>
                <a:ext cx="7957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dirty="0"/>
                  <a:t>maze</a:t>
                </a:r>
                <a:endParaRPr kumimoji="1" lang="zh-TW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089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3147264" y="857020"/>
            <a:ext cx="5897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Coding detail 1/5: </a:t>
            </a:r>
            <a:r>
              <a:rPr kumimoji="1" lang="en-US" altLang="zh-TW" sz="3200" b="1" dirty="0"/>
              <a:t>Initialization </a:t>
            </a:r>
            <a:endParaRPr kumimoji="1" lang="zh-TW" altLang="en-US" sz="3200" b="1" dirty="0"/>
          </a:p>
        </p:txBody>
      </p:sp>
      <p:pic>
        <p:nvPicPr>
          <p:cNvPr id="5" name="圖片 4" descr="一張含有 文字, 字型, 螢幕擷取畫面, 代數 的圖片&#10;&#10;自動產生的描述">
            <a:extLst>
              <a:ext uri="{FF2B5EF4-FFF2-40B4-BE49-F238E27FC236}">
                <a16:creationId xmlns:a16="http://schemas.microsoft.com/office/drawing/2014/main" id="{B6F10031-08F8-CB8E-A952-53B2252F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7" y="2782878"/>
            <a:ext cx="6860783" cy="2051823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CA6794F-ED2B-FD7F-C366-50D5FE4B4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69618"/>
              </p:ext>
            </p:extLst>
          </p:nvPr>
        </p:nvGraphicFramePr>
        <p:xfrm>
          <a:off x="8145995" y="2645740"/>
          <a:ext cx="3127888" cy="245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937">
                  <a:extLst>
                    <a:ext uri="{9D8B030D-6E8A-4147-A177-3AD203B41FA5}">
                      <a16:colId xmlns:a16="http://schemas.microsoft.com/office/drawing/2014/main" val="2257861850"/>
                    </a:ext>
                  </a:extLst>
                </a:gridCol>
                <a:gridCol w="1839951">
                  <a:extLst>
                    <a:ext uri="{9D8B030D-6E8A-4147-A177-3AD203B41FA5}">
                      <a16:colId xmlns:a16="http://schemas.microsoft.com/office/drawing/2014/main" val="390712477"/>
                    </a:ext>
                  </a:extLst>
                </a:gridCol>
              </a:tblGrid>
              <a:tr h="456467">
                <a:tc>
                  <a:txBody>
                    <a:bodyPr/>
                    <a:lstStyle/>
                    <a:p>
                      <a:r>
                        <a:rPr lang="en-US" altLang="zh-TW" dirty="0"/>
                        <a:t>Maze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二維矩陣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833070"/>
                  </a:ext>
                </a:extLst>
              </a:tr>
              <a:tr h="443199">
                <a:tc>
                  <a:txBody>
                    <a:bodyPr/>
                    <a:lstStyle/>
                    <a:p>
                      <a:r>
                        <a:rPr lang="en-US" altLang="zh-TW" dirty="0"/>
                        <a:t>Q table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dirty="0"/>
                        <a:t>三維矩陣</a:t>
                      </a:r>
                      <a:r>
                        <a:rPr kumimoji="1" lang="en-US" altLang="zh-TW" dirty="0"/>
                        <a:t>,</a:t>
                      </a:r>
                      <a:r>
                        <a:rPr kumimoji="1" lang="zh-TW" altLang="en-US" dirty="0"/>
                        <a:t> 全零</a:t>
                      </a:r>
                      <a:endParaRPr kumimoji="1"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022491"/>
                  </a:ext>
                </a:extLst>
              </a:tr>
              <a:tr h="456467">
                <a:tc>
                  <a:txBody>
                    <a:bodyPr/>
                    <a:lstStyle/>
                    <a:p>
                      <a:r>
                        <a:rPr lang="en-US" altLang="zh-TW" dirty="0"/>
                        <a:t>Initial state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dirty="0"/>
                        <a:t>:index of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41457"/>
                  </a:ext>
                </a:extLst>
              </a:tr>
              <a:tr h="584219">
                <a:tc>
                  <a:txBody>
                    <a:bodyPr/>
                    <a:lstStyle/>
                    <a:p>
                      <a:r>
                        <a:rPr kumimoji="1" lang="el-GR" altLang="zh-TW" dirty="0"/>
                        <a:t>ϵ-</a:t>
                      </a:r>
                      <a:r>
                        <a:rPr kumimoji="1" lang="en-US" altLang="zh-TW" dirty="0"/>
                        <a:t>greedy probability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0.2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784014"/>
                  </a:ext>
                </a:extLst>
              </a:tr>
              <a:tr h="456467"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Actions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上下左右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79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6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1954083" y="678601"/>
            <a:ext cx="82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Coding detail 2/5: </a:t>
            </a:r>
            <a:r>
              <a:rPr kumimoji="1" lang="en-US" altLang="zh-TW" sz="3200" b="1" dirty="0"/>
              <a:t>Get Next State from Agent</a:t>
            </a:r>
            <a:endParaRPr kumimoji="1" lang="zh-TW" altLang="en-US" sz="3200" b="1" dirty="0"/>
          </a:p>
        </p:txBody>
      </p:sp>
      <p:pic>
        <p:nvPicPr>
          <p:cNvPr id="4" name="圖片 3" descr="一張含有 文字, 字型, 白色, 螢幕擷取畫面 的圖片&#10;&#10;自動產生的描述">
            <a:extLst>
              <a:ext uri="{FF2B5EF4-FFF2-40B4-BE49-F238E27FC236}">
                <a16:creationId xmlns:a16="http://schemas.microsoft.com/office/drawing/2014/main" id="{8CFA2E37-7E0A-6C8A-CE45-1A6065B8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42" y="3066586"/>
            <a:ext cx="5525105" cy="18672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CDDF57-7A7D-A52E-11F9-7E1166D44FD8}"/>
              </a:ext>
            </a:extLst>
          </p:cNvPr>
          <p:cNvSpPr txBox="1"/>
          <p:nvPr/>
        </p:nvSpPr>
        <p:spPr>
          <a:xfrm>
            <a:off x="7337502" y="2464420"/>
            <a:ext cx="4449337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TW" sz="2200" b="1" dirty="0"/>
              <a:t>ϵ-</a:t>
            </a:r>
            <a:r>
              <a:rPr kumimoji="1" lang="en" altLang="zh-TW" sz="2200" b="1" dirty="0"/>
              <a:t>greedy policy:</a:t>
            </a:r>
          </a:p>
          <a:p>
            <a:pPr>
              <a:lnSpc>
                <a:spcPts val="3500"/>
              </a:lnSpc>
            </a:pPr>
            <a:r>
              <a:rPr kumimoji="1" lang="en" altLang="zh-TW" sz="2200" dirty="0"/>
              <a:t>Exploration:</a:t>
            </a:r>
          </a:p>
          <a:p>
            <a:r>
              <a:rPr kumimoji="1" lang="en" altLang="zh-TW" sz="2200" dirty="0"/>
              <a:t>0.2</a:t>
            </a:r>
            <a:r>
              <a:rPr kumimoji="1" lang="zh-TW" altLang="en-US" sz="2200" dirty="0"/>
              <a:t>的機率會隨機執行下一步</a:t>
            </a:r>
            <a:r>
              <a:rPr kumimoji="1" lang="en-US" altLang="zh-TW" sz="2200" dirty="0"/>
              <a:t>action</a:t>
            </a:r>
            <a:endParaRPr kumimoji="1" lang="en" altLang="zh-TW" sz="2200" dirty="0"/>
          </a:p>
          <a:p>
            <a:pPr>
              <a:lnSpc>
                <a:spcPts val="3500"/>
              </a:lnSpc>
            </a:pPr>
            <a:r>
              <a:rPr kumimoji="1" lang="en" altLang="zh-TW" sz="2200" dirty="0"/>
              <a:t>Exploitation: </a:t>
            </a:r>
          </a:p>
          <a:p>
            <a:r>
              <a:rPr kumimoji="1" lang="zh-TW" altLang="en-US" sz="2200" dirty="0"/>
              <a:t>根據現有</a:t>
            </a:r>
            <a:r>
              <a:rPr kumimoji="1" lang="en-US" altLang="zh-TW" sz="2200" dirty="0"/>
              <a:t>Q table</a:t>
            </a:r>
            <a:r>
              <a:rPr kumimoji="1" lang="zh-TW" altLang="en-US" sz="2200" dirty="0"/>
              <a:t>找最大值來當成下一步</a:t>
            </a:r>
            <a:r>
              <a:rPr kumimoji="1" lang="en-US" altLang="zh-TW" sz="2200" dirty="0"/>
              <a:t>action</a:t>
            </a: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1CBC8E1E-9411-AB9B-6500-5C0DCBAD025B}"/>
              </a:ext>
            </a:extLst>
          </p:cNvPr>
          <p:cNvCxnSpPr/>
          <p:nvPr/>
        </p:nvCxnSpPr>
        <p:spPr>
          <a:xfrm>
            <a:off x="6713034" y="3300761"/>
            <a:ext cx="624468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9D6F614D-8F30-DE2F-EC73-F24139C53056}"/>
              </a:ext>
            </a:extLst>
          </p:cNvPr>
          <p:cNvCxnSpPr>
            <a:cxnSpLocks/>
          </p:cNvCxnSpPr>
          <p:nvPr/>
        </p:nvCxnSpPr>
        <p:spPr>
          <a:xfrm>
            <a:off x="6975847" y="3846088"/>
            <a:ext cx="312234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代數 的圖片&#10;&#10;自動產生的描述">
            <a:extLst>
              <a:ext uri="{FF2B5EF4-FFF2-40B4-BE49-F238E27FC236}">
                <a16:creationId xmlns:a16="http://schemas.microsoft.com/office/drawing/2014/main" id="{C46F105E-9345-A4ED-DEA5-E9D62A7B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1" y="981307"/>
            <a:ext cx="9088703" cy="555975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2205534" y="228219"/>
            <a:ext cx="778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Coding detail 3/5: </a:t>
            </a:r>
            <a:r>
              <a:rPr kumimoji="1" lang="en-US" altLang="zh-TW" sz="3200" b="1" dirty="0"/>
              <a:t>Do action, Update state</a:t>
            </a:r>
            <a:endParaRPr kumimoji="1" lang="zh-TW" altLang="en-US" sz="32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D4E2EF-E997-DB5B-3CA9-CDAD399A7A46}"/>
              </a:ext>
            </a:extLst>
          </p:cNvPr>
          <p:cNvSpPr txBox="1"/>
          <p:nvPr/>
        </p:nvSpPr>
        <p:spPr>
          <a:xfrm>
            <a:off x="5850673" y="5802399"/>
            <a:ext cx="622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dirty="0"/>
              <a:t>2.  </a:t>
            </a:r>
            <a:r>
              <a:rPr kumimoji="1" lang="zh-TW" altLang="en-US" sz="2200" dirty="0"/>
              <a:t>判斷此</a:t>
            </a:r>
            <a:r>
              <a:rPr kumimoji="1" lang="en-US" altLang="zh-TW" sz="2200" dirty="0"/>
              <a:t>state</a:t>
            </a:r>
            <a:r>
              <a:rPr kumimoji="1" lang="zh-TW" altLang="en-US" sz="2200" dirty="0"/>
              <a:t>是哪種情況與其對應的下一個</a:t>
            </a:r>
            <a:r>
              <a:rPr kumimoji="1" lang="en-US" altLang="zh-TW" sz="2200" dirty="0"/>
              <a:t>state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ED6C76-828E-BD8D-B5BF-94D31543AFE3}"/>
              </a:ext>
            </a:extLst>
          </p:cNvPr>
          <p:cNvSpPr txBox="1"/>
          <p:nvPr/>
        </p:nvSpPr>
        <p:spPr>
          <a:xfrm>
            <a:off x="3186836" y="4456139"/>
            <a:ext cx="45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到終點</a:t>
            </a:r>
            <a:r>
              <a:rPr kumimoji="1" lang="en-US" altLang="zh-TW" dirty="0">
                <a:solidFill>
                  <a:srgbClr val="FF0000"/>
                </a:solidFill>
              </a:rPr>
              <a:t>: result =true, </a:t>
            </a:r>
            <a:r>
              <a:rPr kumimoji="1" lang="zh-TW" altLang="en-US" dirty="0">
                <a:solidFill>
                  <a:srgbClr val="FF0000"/>
                </a:solidFill>
              </a:rPr>
              <a:t>後面會</a:t>
            </a:r>
            <a:r>
              <a:rPr kumimoji="1" lang="en-US" altLang="zh-TW" dirty="0">
                <a:solidFill>
                  <a:srgbClr val="FF0000"/>
                </a:solidFill>
              </a:rPr>
              <a:t>break while loop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AD48B15-70D0-4545-23A2-7F3E54C98AB1}"/>
              </a:ext>
            </a:extLst>
          </p:cNvPr>
          <p:cNvSpPr txBox="1"/>
          <p:nvPr/>
        </p:nvSpPr>
        <p:spPr>
          <a:xfrm>
            <a:off x="1175899" y="3529322"/>
            <a:ext cx="478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Hit wall or index error: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next state = </a:t>
            </a:r>
            <a:r>
              <a:rPr kumimoji="1" lang="zh-TW" altLang="en-US" dirty="0">
                <a:solidFill>
                  <a:srgbClr val="FF0000"/>
                </a:solidFill>
              </a:rPr>
              <a:t>原本</a:t>
            </a:r>
            <a:r>
              <a:rPr kumimoji="1" lang="en-US" altLang="zh-TW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5511DE-EF33-9DA6-784D-E87ED177E40E}"/>
              </a:ext>
            </a:extLst>
          </p:cNvPr>
          <p:cNvSpPr txBox="1"/>
          <p:nvPr/>
        </p:nvSpPr>
        <p:spPr>
          <a:xfrm>
            <a:off x="4430745" y="2110681"/>
            <a:ext cx="4449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dirty="0"/>
              <a:t>1.  </a:t>
            </a:r>
            <a:r>
              <a:rPr kumimoji="1" lang="zh-TW" altLang="en-US" sz="2200" dirty="0"/>
              <a:t>根據</a:t>
            </a:r>
            <a:r>
              <a:rPr kumimoji="1" lang="en-US" altLang="zh-TW" sz="2200" dirty="0"/>
              <a:t>action</a:t>
            </a:r>
            <a:r>
              <a:rPr kumimoji="1" lang="zh-TW" altLang="en-US" sz="2200" dirty="0"/>
              <a:t>執行</a:t>
            </a:r>
            <a:r>
              <a:rPr kumimoji="1" lang="en-US" altLang="zh-TW" sz="2200" dirty="0"/>
              <a:t>state</a:t>
            </a:r>
            <a:r>
              <a:rPr kumimoji="1" lang="zh-TW" altLang="en-US" sz="2200" dirty="0"/>
              <a:t> </a:t>
            </a:r>
            <a:r>
              <a:rPr kumimoji="1" lang="en-US" altLang="zh-TW" sz="2200" dirty="0"/>
              <a:t>(nextstatee)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79A7A6-912C-BE16-3A1A-DF71196EF228}"/>
              </a:ext>
            </a:extLst>
          </p:cNvPr>
          <p:cNvSpPr txBox="1"/>
          <p:nvPr/>
        </p:nvSpPr>
        <p:spPr>
          <a:xfrm>
            <a:off x="5602934" y="5129269"/>
            <a:ext cx="21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都不是</a:t>
            </a:r>
            <a:r>
              <a:rPr kumimoji="1" lang="en-US" altLang="zh-TW" dirty="0">
                <a:solidFill>
                  <a:srgbClr val="FF0000"/>
                </a:solidFill>
              </a:rPr>
              <a:t>:</a:t>
            </a:r>
            <a:r>
              <a:rPr kumimoji="1" lang="zh-TW" altLang="en-US" dirty="0">
                <a:solidFill>
                  <a:srgbClr val="FF0000"/>
                </a:solidFill>
              </a:rPr>
              <a:t> 執行此</a:t>
            </a:r>
            <a:r>
              <a:rPr kumimoji="1" lang="en-US" altLang="zh-TW" dirty="0">
                <a:solidFill>
                  <a:srgbClr val="FF0000"/>
                </a:solidFill>
              </a:rPr>
              <a:t>state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EA7FF129-8277-5783-F2F5-D0AAF0452503}"/>
              </a:ext>
            </a:extLst>
          </p:cNvPr>
          <p:cNvCxnSpPr>
            <a:cxnSpLocks/>
          </p:cNvCxnSpPr>
          <p:nvPr/>
        </p:nvCxnSpPr>
        <p:spPr>
          <a:xfrm>
            <a:off x="512956" y="3529322"/>
            <a:ext cx="1109546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0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1921178" y="225684"/>
            <a:ext cx="8349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Coding detail 4/5: </a:t>
            </a:r>
            <a:r>
              <a:rPr kumimoji="1" lang="en-US" altLang="zh-TW" sz="3200" b="1" dirty="0"/>
              <a:t>Reward, Update next state</a:t>
            </a:r>
            <a:endParaRPr kumimoji="1" lang="zh-TW" altLang="en-US" sz="3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FC819E-3E70-1719-E271-94A1B774C9B5}"/>
              </a:ext>
            </a:extLst>
          </p:cNvPr>
          <p:cNvSpPr txBox="1"/>
          <p:nvPr/>
        </p:nvSpPr>
        <p:spPr>
          <a:xfrm>
            <a:off x="5464098" y="2155500"/>
            <a:ext cx="365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200" dirty="0"/>
              <a:t>Update </a:t>
            </a:r>
            <a:r>
              <a:rPr kumimoji="1" lang="en-US" altLang="zh-TW" sz="2200" dirty="0"/>
              <a:t>next state</a:t>
            </a:r>
          </a:p>
          <a:p>
            <a:r>
              <a:rPr kumimoji="1" lang="en-US" altLang="zh-TW" sz="2200" dirty="0"/>
              <a:t>Update reward</a:t>
            </a:r>
            <a:endParaRPr kumimoji="1" lang="en" altLang="zh-TW" sz="2200" dirty="0"/>
          </a:p>
          <a:p>
            <a:endParaRPr kumimoji="1" lang="zh-TW" altLang="en-US" dirty="0"/>
          </a:p>
        </p:txBody>
      </p:sp>
      <p:pic>
        <p:nvPicPr>
          <p:cNvPr id="7" name="圖片 6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CC209054-357F-9D02-B106-F9161D80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01" y="2255861"/>
            <a:ext cx="2970097" cy="3169051"/>
          </a:xfrm>
          <a:prstGeom prst="rect">
            <a:avLst/>
          </a:prstGeom>
        </p:spPr>
      </p:pic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E61B727F-69E2-FEC7-8560-BF2235E03FA4}"/>
              </a:ext>
            </a:extLst>
          </p:cNvPr>
          <p:cNvCxnSpPr>
            <a:cxnSpLocks/>
          </p:cNvCxnSpPr>
          <p:nvPr/>
        </p:nvCxnSpPr>
        <p:spPr>
          <a:xfrm>
            <a:off x="4382430" y="2375210"/>
            <a:ext cx="914400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1E1296DC-F2F5-987B-A966-0B5858236563}"/>
              </a:ext>
            </a:extLst>
          </p:cNvPr>
          <p:cNvCxnSpPr>
            <a:cxnSpLocks/>
          </p:cNvCxnSpPr>
          <p:nvPr/>
        </p:nvCxnSpPr>
        <p:spPr>
          <a:xfrm>
            <a:off x="4382430" y="2694879"/>
            <a:ext cx="914400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1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字型, 螢幕擷取畫面, 代數 的圖片&#10;&#10;自動產生的描述">
            <a:extLst>
              <a:ext uri="{FF2B5EF4-FFF2-40B4-BE49-F238E27FC236}">
                <a16:creationId xmlns:a16="http://schemas.microsoft.com/office/drawing/2014/main" id="{C1CA1A2D-4B5A-4293-5889-7ADFC08F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8" y="2174487"/>
            <a:ext cx="7771595" cy="300266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3002846" y="622845"/>
            <a:ext cx="618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Coding detail 5/5: </a:t>
            </a:r>
            <a:r>
              <a:rPr kumimoji="1" lang="en-US" altLang="zh-TW" sz="3200" b="1" dirty="0"/>
              <a:t>Update Q Table</a:t>
            </a:r>
            <a:endParaRPr kumimoji="1" lang="zh-TW" altLang="en-US" sz="3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386044-3B14-47DB-4194-000E51D13759}"/>
              </a:ext>
            </a:extLst>
          </p:cNvPr>
          <p:cNvSpPr txBox="1"/>
          <p:nvPr/>
        </p:nvSpPr>
        <p:spPr>
          <a:xfrm>
            <a:off x="5780049" y="1583781"/>
            <a:ext cx="64119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200" dirty="0"/>
              <a:t>Update Q Table based on Environmnet's response:</a:t>
            </a:r>
          </a:p>
          <a:p>
            <a:pPr marL="457200" indent="-457200">
              <a:buAutoNum type="arabicPeriod"/>
            </a:pPr>
            <a:r>
              <a:rPr kumimoji="1" lang="zh-TW" altLang="en-US" sz="2200" dirty="0"/>
              <a:t>找</a:t>
            </a:r>
            <a:r>
              <a:rPr kumimoji="1" lang="en-US" altLang="zh-TW" sz="2200" dirty="0"/>
              <a:t>current state </a:t>
            </a:r>
            <a:r>
              <a:rPr kumimoji="1" lang="zh-TW" altLang="en-US" sz="2200" dirty="0"/>
              <a:t>的</a:t>
            </a:r>
            <a:r>
              <a:rPr kumimoji="1" lang="en-US" altLang="zh-TW" sz="2200" dirty="0"/>
              <a:t>q value &amp; action index</a:t>
            </a:r>
          </a:p>
          <a:p>
            <a:pPr marL="457200" indent="-457200">
              <a:buAutoNum type="arabicPeriod"/>
            </a:pPr>
            <a:r>
              <a:rPr kumimoji="1" lang="zh-TW" altLang="en-US" sz="2200" dirty="0"/>
              <a:t>找</a:t>
            </a:r>
            <a:r>
              <a:rPr kumimoji="1" lang="en-US" altLang="zh-TW" sz="2200" dirty="0"/>
              <a:t>next state</a:t>
            </a:r>
            <a:r>
              <a:rPr kumimoji="1" lang="zh-TW" altLang="en-US" sz="2200" dirty="0"/>
              <a:t>中</a:t>
            </a:r>
            <a:r>
              <a:rPr kumimoji="1" lang="en-US" altLang="zh-TW" sz="2200" dirty="0"/>
              <a:t>q value</a:t>
            </a:r>
            <a:r>
              <a:rPr kumimoji="1" lang="zh-TW" altLang="en-US" sz="2200" dirty="0"/>
              <a:t>最大的</a:t>
            </a:r>
            <a:r>
              <a:rPr kumimoji="1" lang="en-US" altLang="zh-TW" sz="2200" dirty="0"/>
              <a:t>action</a:t>
            </a:r>
          </a:p>
          <a:p>
            <a:pPr marL="457200" indent="-457200">
              <a:buAutoNum type="arabicPeriod"/>
            </a:pPr>
            <a:r>
              <a:rPr kumimoji="1" lang="zh-TW" altLang="en-US" sz="2200" dirty="0"/>
              <a:t>計算新的</a:t>
            </a:r>
            <a:r>
              <a:rPr kumimoji="1" lang="en-US" altLang="zh-TW" sz="2200" dirty="0"/>
              <a:t>q value (q formula)</a:t>
            </a:r>
          </a:p>
          <a:p>
            <a:pPr marL="457200" indent="-457200">
              <a:buAutoNum type="arabicPeriod"/>
            </a:pPr>
            <a:r>
              <a:rPr kumimoji="1" lang="en-US" altLang="zh-TW" sz="2200" dirty="0"/>
              <a:t>Update q table </a:t>
            </a:r>
          </a:p>
        </p:txBody>
      </p:sp>
      <p:pic>
        <p:nvPicPr>
          <p:cNvPr id="6" name="圖片 5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78815BE8-D2BE-1BC7-495A-A6BFA7B4F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3" t="53363" r="2448" b="30407"/>
          <a:stretch/>
        </p:blipFill>
        <p:spPr>
          <a:xfrm>
            <a:off x="5729683" y="5177148"/>
            <a:ext cx="6222380" cy="1420166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D2D3E920-A090-E9D5-A44C-B6250FFCD855}"/>
              </a:ext>
            </a:extLst>
          </p:cNvPr>
          <p:cNvCxnSpPr>
            <a:cxnSpLocks/>
          </p:cNvCxnSpPr>
          <p:nvPr/>
        </p:nvCxnSpPr>
        <p:spPr>
          <a:xfrm>
            <a:off x="7025269" y="4820308"/>
            <a:ext cx="0" cy="632637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20ED3F9-4AAD-2ABD-5514-84987A27A79B}"/>
              </a:ext>
            </a:extLst>
          </p:cNvPr>
          <p:cNvSpPr/>
          <p:nvPr/>
        </p:nvSpPr>
        <p:spPr>
          <a:xfrm>
            <a:off x="1069278" y="4438185"/>
            <a:ext cx="7771595" cy="25647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511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6292731" y="332913"/>
            <a:ext cx="139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Result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7D95DD-204E-F809-2289-FB999695EFAE}"/>
              </a:ext>
            </a:extLst>
          </p:cNvPr>
          <p:cNvSpPr txBox="1"/>
          <p:nvPr/>
        </p:nvSpPr>
        <p:spPr>
          <a:xfrm>
            <a:off x="4744052" y="1527718"/>
            <a:ext cx="587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200" dirty="0"/>
              <a:t>Agent</a:t>
            </a:r>
            <a:r>
              <a:rPr kumimoji="1" lang="zh-TW" altLang="en-US" sz="2200" dirty="0"/>
              <a:t>從起點走到終點，重複執行</a:t>
            </a:r>
            <a:r>
              <a:rPr kumimoji="1" lang="en-US" altLang="zh-TW" sz="2200" dirty="0"/>
              <a:t>30</a:t>
            </a:r>
            <a:r>
              <a:rPr kumimoji="1" lang="zh-TW" altLang="en-US" sz="2200" dirty="0"/>
              <a:t>次的結果（已經排序後）</a:t>
            </a:r>
            <a:endParaRPr kumimoji="1" lang="en-US" altLang="zh-TW" sz="2200" dirty="0"/>
          </a:p>
        </p:txBody>
      </p:sp>
      <p:pic>
        <p:nvPicPr>
          <p:cNvPr id="7" name="圖片 6" descr="一張含有 文字, 螢幕擷取畫面, 手寫的 的圖片&#10;&#10;自動產生的描述">
            <a:extLst>
              <a:ext uri="{FF2B5EF4-FFF2-40B4-BE49-F238E27FC236}">
                <a16:creationId xmlns:a16="http://schemas.microsoft.com/office/drawing/2014/main" id="{CBFB1AD1-C18B-CC91-8994-0D9AC545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05" y="522485"/>
            <a:ext cx="944003" cy="59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2732C-60E9-04E4-9E96-D35A6C872BCE}"/>
              </a:ext>
            </a:extLst>
          </p:cNvPr>
          <p:cNvSpPr txBox="1"/>
          <p:nvPr/>
        </p:nvSpPr>
        <p:spPr>
          <a:xfrm>
            <a:off x="4812941" y="3075057"/>
            <a:ext cx="256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54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1768786" y="472448"/>
            <a:ext cx="9117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Single-sided STAR-RIS vs Double-sided STAR-RIS</a:t>
            </a:r>
            <a:endParaRPr kumimoji="1"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8CEEC3-A2A9-EC74-32BC-D9828B6587E9}"/>
              </a:ext>
            </a:extLst>
          </p:cNvPr>
          <p:cNvSpPr txBox="1"/>
          <p:nvPr/>
        </p:nvSpPr>
        <p:spPr>
          <a:xfrm>
            <a:off x="601004" y="1854691"/>
            <a:ext cx="5344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Only arrive from one 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200" dirty="0"/>
              <a:t>Some signals cannot be delivered </a:t>
            </a:r>
          </a:p>
          <a:p>
            <a:r>
              <a:rPr kumimoji="1" lang="en-US" altLang="zh-TW" sz="2200" dirty="0"/>
              <a:t>      since UL/DL users may be in both sides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1731A85-E43B-D6BE-58E2-E4651289D9C5}"/>
              </a:ext>
            </a:extLst>
          </p:cNvPr>
          <p:cNvGrpSpPr/>
          <p:nvPr/>
        </p:nvGrpSpPr>
        <p:grpSpPr>
          <a:xfrm>
            <a:off x="1774349" y="3235716"/>
            <a:ext cx="8643301" cy="3253729"/>
            <a:chOff x="2757095" y="4450081"/>
            <a:chExt cx="6677810" cy="2324392"/>
          </a:xfrm>
        </p:grpSpPr>
        <p:pic>
          <p:nvPicPr>
            <p:cNvPr id="5" name="圖片 4" descr="一張含有 文字, 螢幕擷取畫面, 字型, 圖表 的圖片&#10;&#10;自動產生的描述">
              <a:extLst>
                <a:ext uri="{FF2B5EF4-FFF2-40B4-BE49-F238E27FC236}">
                  <a16:creationId xmlns:a16="http://schemas.microsoft.com/office/drawing/2014/main" id="{6D75A073-61F3-A30B-EBDF-A69DE67B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095" y="4450081"/>
              <a:ext cx="6677810" cy="2324392"/>
            </a:xfrm>
            <a:prstGeom prst="rect">
              <a:avLst/>
            </a:prstGeom>
          </p:spPr>
        </p:pic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EB7405E8-C5DD-DBA1-9E44-84C4B33E823E}"/>
                </a:ext>
              </a:extLst>
            </p:cNvPr>
            <p:cNvSpPr/>
            <p:nvPr/>
          </p:nvSpPr>
          <p:spPr>
            <a:xfrm>
              <a:off x="3132650" y="4514179"/>
              <a:ext cx="573315" cy="49515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C8F9C174-84BC-5DBE-5902-B7DF3178736B}"/>
                </a:ext>
              </a:extLst>
            </p:cNvPr>
            <p:cNvSpPr/>
            <p:nvPr/>
          </p:nvSpPr>
          <p:spPr>
            <a:xfrm>
              <a:off x="6274835" y="4514179"/>
              <a:ext cx="849296" cy="49515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8F666B67-ADE1-C316-A5F2-3AD347B22BDC}"/>
                </a:ext>
              </a:extLst>
            </p:cNvPr>
            <p:cNvSpPr/>
            <p:nvPr/>
          </p:nvSpPr>
          <p:spPr>
            <a:xfrm>
              <a:off x="8543914" y="5364701"/>
              <a:ext cx="849296" cy="49515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829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2732C-60E9-04E4-9E96-D35A6C872BCE}"/>
              </a:ext>
            </a:extLst>
          </p:cNvPr>
          <p:cNvSpPr txBox="1"/>
          <p:nvPr/>
        </p:nvSpPr>
        <p:spPr>
          <a:xfrm>
            <a:off x="4385241" y="3075057"/>
            <a:ext cx="3421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75563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4544558" y="492939"/>
            <a:ext cx="3102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DS-STAR Model </a:t>
            </a:r>
            <a:endParaRPr kumimoji="1" lang="zh-TW" altLang="en-US" sz="3200" dirty="0"/>
          </a:p>
        </p:txBody>
      </p:sp>
      <p:pic>
        <p:nvPicPr>
          <p:cNvPr id="5" name="圖片 4" descr="一張含有 文字, 圖表, 螢幕擷取畫面, 方案 的圖片&#10;&#10;自動產生的描述">
            <a:extLst>
              <a:ext uri="{FF2B5EF4-FFF2-40B4-BE49-F238E27FC236}">
                <a16:creationId xmlns:a16="http://schemas.microsoft.com/office/drawing/2014/main" id="{8A996E39-4BF6-80CC-3D27-BE609DC7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75" y="1499762"/>
            <a:ext cx="5838310" cy="47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4140371" y="528400"/>
            <a:ext cx="391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Problem Formulation</a:t>
            </a:r>
            <a:endParaRPr kumimoji="1" lang="zh-TW" altLang="en-US" sz="32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6DF23E9-3FC0-8B44-3F4D-2DC82430893A}"/>
              </a:ext>
            </a:extLst>
          </p:cNvPr>
          <p:cNvGrpSpPr/>
          <p:nvPr/>
        </p:nvGrpSpPr>
        <p:grpSpPr>
          <a:xfrm>
            <a:off x="392920" y="1493012"/>
            <a:ext cx="11406158" cy="5107167"/>
            <a:chOff x="492193" y="935451"/>
            <a:chExt cx="11406158" cy="510716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68CEEC3-A2A9-EC74-32BC-D9828B6587E9}"/>
                </a:ext>
              </a:extLst>
            </p:cNvPr>
            <p:cNvSpPr txBox="1"/>
            <p:nvPr/>
          </p:nvSpPr>
          <p:spPr>
            <a:xfrm>
              <a:off x="492193" y="935451"/>
              <a:ext cx="11316948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200" dirty="0"/>
                <a:t>Aim to maximize the joint UL/DL rate while guaranteeing both UL/DL QoS requirements, by optimizing transmit beamforming and DS-STARs configuration: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  <a:p>
              <a:endParaRPr kumimoji="1" lang="en-US" altLang="zh-TW" sz="2200" dirty="0"/>
            </a:p>
          </p:txBody>
        </p:sp>
        <p:pic>
          <p:nvPicPr>
            <p:cNvPr id="6" name="圖片 5" descr="一張含有 文字, 字型, 筆跡, 白色 的圖片&#10;&#10;自動產生的描述">
              <a:extLst>
                <a:ext uri="{FF2B5EF4-FFF2-40B4-BE49-F238E27FC236}">
                  <a16:creationId xmlns:a16="http://schemas.microsoft.com/office/drawing/2014/main" id="{1910146D-ABC1-8EEC-063A-0C4EFA00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272" y="1795960"/>
              <a:ext cx="5202198" cy="23704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5EE1AD95-3F25-3017-0DEC-CB2553DF7901}"/>
                    </a:ext>
                  </a:extLst>
                </p:cNvPr>
                <p:cNvSpPr txBox="1"/>
                <p:nvPr/>
              </p:nvSpPr>
              <p:spPr>
                <a:xfrm>
                  <a:off x="6946133" y="2560970"/>
                  <a:ext cx="4952218" cy="1316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TW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kumimoji="1" lang="en-US" altLang="zh-TW" dirty="0">
                      <a:solidFill>
                        <a:schemeClr val="bg1">
                          <a:lumMod val="50000"/>
                        </a:schemeClr>
                      </a:solidFill>
                    </a:rPr>
                    <a:t> STAR configuration limits</a:t>
                  </a:r>
                </a:p>
                <a:p>
                  <a:pPr>
                    <a:lnSpc>
                      <a:spcPts val="296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zh-TW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kumimoji="1" lang="en-US" altLang="zh-TW" dirty="0">
                      <a:solidFill>
                        <a:schemeClr val="bg1">
                          <a:lumMod val="50000"/>
                        </a:schemeClr>
                      </a:solidFill>
                    </a:rPr>
                    <a:t>Rate of DL &amp; UL UEs &gt; threshold</a:t>
                  </a:r>
                </a:p>
                <a:p>
                  <a:pPr>
                    <a:lnSpc>
                      <a:spcPts val="52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zh-TW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kumimoji="1" lang="en-US" altLang="zh-TW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Confine max allowable power of BS &amp; UL UEs</a:t>
                  </a:r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5EE1AD95-3F25-3017-0DEC-CB2553DF7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133" y="2560970"/>
                  <a:ext cx="4952218" cy="1316707"/>
                </a:xfrm>
                <a:prstGeom prst="rect">
                  <a:avLst/>
                </a:prstGeom>
                <a:blipFill>
                  <a:blip r:embed="rId3"/>
                  <a:stretch>
                    <a:fillRect t="-1905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C55DD6D-A3F9-3795-1871-50466A9A87B7}"/>
                    </a:ext>
                  </a:extLst>
                </p:cNvPr>
                <p:cNvSpPr txBox="1"/>
                <p:nvPr/>
              </p:nvSpPr>
              <p:spPr>
                <a:xfrm>
                  <a:off x="802886" y="4257514"/>
                  <a:ext cx="9376558" cy="1785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20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kumimoji="1" lang="en-US" altLang="zh-TW" sz="2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en-US" altLang="zh-TW" sz="220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Unsolvable by conventional convex optimization techniques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200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⇓</m:t>
                        </m:r>
                      </m:oMath>
                    </m:oMathPara>
                  </a14:m>
                  <a:endParaRPr kumimoji="1" lang="en-US" altLang="zh-TW" sz="2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en" altLang="zh-TW" sz="2200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Adopt reinforcement learning: GA-enhanced multi-agent Q-learning to solve</a:t>
                  </a:r>
                </a:p>
                <a:p>
                  <a:endParaRPr kumimoji="1" lang="zh-TW" altLang="en-US" sz="22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C55DD6D-A3F9-3795-1871-50466A9A8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86" y="4257514"/>
                  <a:ext cx="9376558" cy="1785104"/>
                </a:xfrm>
                <a:prstGeom prst="rect">
                  <a:avLst/>
                </a:prstGeom>
                <a:blipFill>
                  <a:blip r:embed="rId4"/>
                  <a:stretch>
                    <a:fillRect l="-81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65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2732C-60E9-04E4-9E96-D35A6C872BCE}"/>
              </a:ext>
            </a:extLst>
          </p:cNvPr>
          <p:cNvSpPr txBox="1"/>
          <p:nvPr/>
        </p:nvSpPr>
        <p:spPr>
          <a:xfrm>
            <a:off x="1249852" y="1141591"/>
            <a:ext cx="1146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Proposed GA-enhanced Multi-agent Q-learning Scheme </a:t>
            </a:r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39CE930-96CD-849A-40A3-FEFB0A4B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445" y="2637594"/>
            <a:ext cx="7001107" cy="34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975210" y="376006"/>
            <a:ext cx="1024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Genetic Algorithm for Hyperparameters Optimization (1/2)</a:t>
            </a:r>
            <a:endParaRPr kumimoji="1" lang="zh-TW" altLang="en-US" sz="32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2371AF0-0375-C6DA-00BC-7B51A7FF4160}"/>
              </a:ext>
            </a:extLst>
          </p:cNvPr>
          <p:cNvGrpSpPr/>
          <p:nvPr/>
        </p:nvGrpSpPr>
        <p:grpSpPr>
          <a:xfrm>
            <a:off x="2451720" y="3072491"/>
            <a:ext cx="7001107" cy="3438043"/>
            <a:chOff x="2451720" y="3072491"/>
            <a:chExt cx="7001107" cy="3438043"/>
          </a:xfrm>
        </p:grpSpPr>
        <p:pic>
          <p:nvPicPr>
            <p:cNvPr id="6" name="圖片 5" descr="一張含有 文字, 螢幕擷取畫面, 字型, 數字 的圖片&#10;&#10;自動產生的描述">
              <a:extLst>
                <a:ext uri="{FF2B5EF4-FFF2-40B4-BE49-F238E27FC236}">
                  <a16:creationId xmlns:a16="http://schemas.microsoft.com/office/drawing/2014/main" id="{0EBD4675-BBA9-3D1E-C310-F631C1FD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20" y="3072491"/>
              <a:ext cx="7001107" cy="3438043"/>
            </a:xfrm>
            <a:prstGeom prst="rect">
              <a:avLst/>
            </a:prstGeom>
          </p:spPr>
        </p:pic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9F53A611-0C9C-F6EE-9EAA-3C110FDEEF17}"/>
                </a:ext>
              </a:extLst>
            </p:cNvPr>
            <p:cNvSpPr/>
            <p:nvPr/>
          </p:nvSpPr>
          <p:spPr>
            <a:xfrm>
              <a:off x="5676226" y="3072491"/>
              <a:ext cx="862727" cy="3132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5DB2212-1CA7-1A69-38D7-201B0C303CA1}"/>
              </a:ext>
            </a:extLst>
          </p:cNvPr>
          <p:cNvGrpSpPr/>
          <p:nvPr/>
        </p:nvGrpSpPr>
        <p:grpSpPr>
          <a:xfrm>
            <a:off x="1601916" y="1422962"/>
            <a:ext cx="9011346" cy="1187348"/>
            <a:chOff x="1601916" y="1585499"/>
            <a:chExt cx="9011346" cy="118734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68CEEC3-A2A9-EC74-32BC-D9828B6587E9}"/>
                </a:ext>
              </a:extLst>
            </p:cNvPr>
            <p:cNvSpPr txBox="1"/>
            <p:nvPr/>
          </p:nvSpPr>
          <p:spPr>
            <a:xfrm>
              <a:off x="1601916" y="1585499"/>
              <a:ext cx="7464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200" dirty="0"/>
                <a:t>Employ GA to select proper </a:t>
              </a:r>
              <a:r>
                <a:rPr kumimoji="1" lang="en-US" altLang="zh-TW" sz="2200" b="1" dirty="0"/>
                <a:t>hyperparameters</a:t>
              </a:r>
              <a:r>
                <a:rPr kumimoji="1" lang="en-US" altLang="zh-TW" sz="2200" dirty="0"/>
                <a:t> for Q learning.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2207258-C09E-54BF-0662-9273BE1DF84C}"/>
                </a:ext>
              </a:extLst>
            </p:cNvPr>
            <p:cNvGrpSpPr/>
            <p:nvPr/>
          </p:nvGrpSpPr>
          <p:grpSpPr>
            <a:xfrm>
              <a:off x="1601916" y="2064961"/>
              <a:ext cx="9011346" cy="707886"/>
              <a:chOff x="2303735" y="2017641"/>
              <a:chExt cx="9011346" cy="707886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70DCFCF-3940-AEAD-BF0B-276E9C31643A}"/>
                  </a:ext>
                </a:extLst>
              </p:cNvPr>
              <p:cNvGrpSpPr/>
              <p:nvPr/>
            </p:nvGrpSpPr>
            <p:grpSpPr>
              <a:xfrm>
                <a:off x="2303735" y="2017641"/>
                <a:ext cx="9011346" cy="707886"/>
                <a:chOff x="2303735" y="2017641"/>
                <a:chExt cx="9011346" cy="707886"/>
              </a:xfrm>
            </p:grpSpPr>
            <p:pic>
              <p:nvPicPr>
                <p:cNvPr id="5" name="圖片 4" descr="一張含有 字型, 筆跡, 書法, 印刷術 的圖片&#10;&#10;自動產生的描述">
                  <a:extLst>
                    <a:ext uri="{FF2B5EF4-FFF2-40B4-BE49-F238E27FC236}">
                      <a16:creationId xmlns:a16="http://schemas.microsoft.com/office/drawing/2014/main" id="{8CA2C0A0-4DFB-5CDD-E22C-1220D34DA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3735" y="2089917"/>
                  <a:ext cx="1443076" cy="310536"/>
                </a:xfrm>
                <a:prstGeom prst="rect">
                  <a:avLst/>
                </a:prstGeom>
              </p:spPr>
            </p:pic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90F1D7A2-9B90-16E9-4E72-6B8EC07248FC}"/>
                    </a:ext>
                  </a:extLst>
                </p:cNvPr>
                <p:cNvGrpSpPr/>
                <p:nvPr/>
              </p:nvGrpSpPr>
              <p:grpSpPr>
                <a:xfrm>
                  <a:off x="4034263" y="2017641"/>
                  <a:ext cx="7280818" cy="707886"/>
                  <a:chOff x="4034263" y="2017641"/>
                  <a:chExt cx="7280818" cy="70788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文字方塊 6">
                        <a:extLst>
                          <a:ext uri="{FF2B5EF4-FFF2-40B4-BE49-F238E27FC236}">
                            <a16:creationId xmlns:a16="http://schemas.microsoft.com/office/drawing/2014/main" id="{F0D8C53D-3D17-9769-2B06-F1B823AA75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4263" y="2017641"/>
                        <a:ext cx="5277005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</m:oMath>
                        </a14:m>
                        <a:r>
                          <a:rPr kumimoji="1" lang="en-US" altLang="zh-TW" sz="2000" dirty="0"/>
                          <a:t> learning rate, discount rate, 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oMath>
                        </a14:m>
                        <a:r>
                          <a:rPr kumimoji="1" lang="en-US" altLang="zh-TW" sz="2000" dirty="0"/>
                          <a:t>-greedy policy</a:t>
                        </a:r>
                      </a:p>
                      <a:p>
                        <a:r>
                          <a:rPr kumimoji="1" lang="en-US" altLang="zh-TW" sz="2000" dirty="0"/>
                          <a:t>, emphasizing constant, penalty of constraint 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a14:m>
                        <a:r>
                          <a:rPr kumimoji="1" lang="en-US" altLang="zh-TW" sz="20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7" name="文字方塊 6">
                        <a:extLst>
                          <a:ext uri="{FF2B5EF4-FFF2-40B4-BE49-F238E27FC236}">
                            <a16:creationId xmlns:a16="http://schemas.microsoft.com/office/drawing/2014/main" id="{F0D8C53D-3D17-9769-2B06-F1B823AA75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4263" y="2017641"/>
                        <a:ext cx="5277005" cy="70788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202" t="-1754"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00B19FC5-E50B-957E-4CC2-F17B7AAB1B1C}"/>
                      </a:ext>
                    </a:extLst>
                  </p:cNvPr>
                  <p:cNvSpPr txBox="1"/>
                  <p:nvPr/>
                </p:nvSpPr>
                <p:spPr>
                  <a:xfrm>
                    <a:off x="9452827" y="2048555"/>
                    <a:ext cx="186225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Q function</a:t>
                    </a:r>
                  </a:p>
                  <a:p>
                    <a:r>
                      <a:rPr kumimoji="1" lang="en-US" altLang="zh-TW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Reward function</a:t>
                    </a:r>
                    <a:endParaRPr kumimoji="1" lang="zh-TW" altLang="en-US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874396BF-4708-7949-1F00-60324572513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836" y="2089917"/>
                    <a:ext cx="45348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874396BF-4708-7949-1F00-6032457251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836" y="2089917"/>
                    <a:ext cx="45348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409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BD4F8-FEA9-C413-43B3-A8F9605470EC}"/>
              </a:ext>
            </a:extLst>
          </p:cNvPr>
          <p:cNvSpPr txBox="1"/>
          <p:nvPr/>
        </p:nvSpPr>
        <p:spPr>
          <a:xfrm>
            <a:off x="975210" y="561267"/>
            <a:ext cx="1024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Genetic Algorithm for Hyperparameters Optimization (2/2)</a:t>
            </a:r>
            <a:endParaRPr kumimoji="1" lang="zh-TW" altLang="en-US" sz="32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B261D05-ABD4-E350-1115-7A35DFCDD9BC}"/>
              </a:ext>
            </a:extLst>
          </p:cNvPr>
          <p:cNvGrpSpPr/>
          <p:nvPr/>
        </p:nvGrpSpPr>
        <p:grpSpPr>
          <a:xfrm>
            <a:off x="7212442" y="1982118"/>
            <a:ext cx="4847927" cy="4241498"/>
            <a:chOff x="7005819" y="1816178"/>
            <a:chExt cx="4847927" cy="4241498"/>
          </a:xfrm>
        </p:grpSpPr>
        <p:pic>
          <p:nvPicPr>
            <p:cNvPr id="16" name="圖片 15" descr="一張含有 文字, 螢幕擷取畫面, 字型, 數字 的圖片&#10;&#10;自動產生的描述">
              <a:extLst>
                <a:ext uri="{FF2B5EF4-FFF2-40B4-BE49-F238E27FC236}">
                  <a16:creationId xmlns:a16="http://schemas.microsoft.com/office/drawing/2014/main" id="{18DED7CA-0334-DB54-BBE7-90CF696F7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90" r="52991" b="19409"/>
            <a:stretch/>
          </p:blipFill>
          <p:spPr>
            <a:xfrm>
              <a:off x="7357361" y="1816178"/>
              <a:ext cx="3859428" cy="30076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04919F5B-96F9-C941-97F7-8D9225891909}"/>
                    </a:ext>
                  </a:extLst>
                </p:cNvPr>
                <p:cNvSpPr txBox="1"/>
                <p:nvPr/>
              </p:nvSpPr>
              <p:spPr>
                <a:xfrm>
                  <a:off x="7005819" y="5134346"/>
                  <a:ext cx="484792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Complexity </a:t>
                  </a:r>
                </a:p>
                <a:p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MAQ     : </a:t>
                  </a:r>
                  <a14:m>
                    <m:oMath xmlns:m="http://schemas.openxmlformats.org/officeDocument/2006/math">
                      <m:r>
                        <a:rPr kumimoji="1" lang="zh-TW" altLang="en-US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kumimoji="1" lang="en-US" altLang="zh-TW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en-US" altLang="zh-TW" b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G-MAQ: </a:t>
                  </a:r>
                  <a14:m>
                    <m:oMath xmlns:m="http://schemas.openxmlformats.org/officeDocument/2006/math">
                      <m:r>
                        <a:rPr kumimoji="1" lang="zh-TW" altLang="en-US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kumimoji="1" lang="en-US" altLang="zh-TW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𝐿𝐽𝑇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zh-TW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:generation, </a:t>
                  </a:r>
                  <a14:m>
                    <m:oMath xmlns:m="http://schemas.openxmlformats.org/officeDocument/2006/math">
                      <m:r>
                        <a:rPr kumimoji="1" lang="en-US" altLang="zh-TW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a14:m>
                  <a:r>
                    <a:rPr kumimoji="1" lang="en-US" altLang="zh-TW" dirty="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rPr>
                    <a:t>:population</a:t>
                  </a:r>
                  <a:endParaRPr kumimoji="1" lang="zh-TW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04919F5B-96F9-C941-97F7-8D9225891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819" y="5134346"/>
                  <a:ext cx="4847927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783" t="-2703" b="-94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975EC47-5B21-3B41-2466-0556615A0CB7}"/>
              </a:ext>
            </a:extLst>
          </p:cNvPr>
          <p:cNvGrpSpPr/>
          <p:nvPr/>
        </p:nvGrpSpPr>
        <p:grpSpPr>
          <a:xfrm>
            <a:off x="768588" y="1550542"/>
            <a:ext cx="6829305" cy="4673074"/>
            <a:chOff x="768588" y="1550542"/>
            <a:chExt cx="6829305" cy="4673074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707099E-6FF0-A35E-100C-FAA544CAE5BE}"/>
                </a:ext>
              </a:extLst>
            </p:cNvPr>
            <p:cNvGrpSpPr/>
            <p:nvPr/>
          </p:nvGrpSpPr>
          <p:grpSpPr>
            <a:xfrm>
              <a:off x="768588" y="1550542"/>
              <a:ext cx="6829305" cy="4673074"/>
              <a:chOff x="975210" y="1416727"/>
              <a:chExt cx="6829305" cy="4673074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4D869FCD-5809-2353-E93C-770340737788}"/>
                  </a:ext>
                </a:extLst>
              </p:cNvPr>
              <p:cNvGrpSpPr/>
              <p:nvPr/>
            </p:nvGrpSpPr>
            <p:grpSpPr>
              <a:xfrm>
                <a:off x="975210" y="1416727"/>
                <a:ext cx="6487381" cy="4673074"/>
                <a:chOff x="5076433" y="1702738"/>
                <a:chExt cx="6487381" cy="4673074"/>
              </a:xfrm>
            </p:grpSpPr>
            <p:grpSp>
              <p:nvGrpSpPr>
                <p:cNvPr id="20" name="群組 19">
                  <a:extLst>
                    <a:ext uri="{FF2B5EF4-FFF2-40B4-BE49-F238E27FC236}">
                      <a16:creationId xmlns:a16="http://schemas.microsoft.com/office/drawing/2014/main" id="{F33C6056-068F-CA4D-0875-99C0E1267CDA}"/>
                    </a:ext>
                  </a:extLst>
                </p:cNvPr>
                <p:cNvGrpSpPr/>
                <p:nvPr/>
              </p:nvGrpSpPr>
              <p:grpSpPr>
                <a:xfrm>
                  <a:off x="5076433" y="1702738"/>
                  <a:ext cx="6487381" cy="4673074"/>
                  <a:chOff x="5076433" y="1702738"/>
                  <a:chExt cx="6487381" cy="4673074"/>
                </a:xfrm>
              </p:grpSpPr>
              <p:pic>
                <p:nvPicPr>
                  <p:cNvPr id="19" name="圖片 18" descr="一張含有 字型, 筆跡, 書法, 印刷術 的圖片&#10;&#10;自動產生的描述">
                    <a:extLst>
                      <a:ext uri="{FF2B5EF4-FFF2-40B4-BE49-F238E27FC236}">
                        <a16:creationId xmlns:a16="http://schemas.microsoft.com/office/drawing/2014/main" id="{09BA27BD-F055-0752-99C8-5B6D2E80DE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60971" y="2102189"/>
                    <a:ext cx="1443076" cy="310536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字方塊 17">
                        <a:extLst>
                          <a:ext uri="{FF2B5EF4-FFF2-40B4-BE49-F238E27FC236}">
                            <a16:creationId xmlns:a16="http://schemas.microsoft.com/office/drawing/2014/main" id="{BFD6C8A6-DF99-42FB-A498-BFFA18C1F8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76433" y="1702738"/>
                        <a:ext cx="6487381" cy="46730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TW" sz="2200" b="1" dirty="0"/>
                          <a:t>1.  Population initialization:</a:t>
                        </a:r>
                      </a:p>
                      <a:p>
                        <a:r>
                          <a:rPr kumimoji="1" lang="zh-TW" altLang="en-US" sz="2200" dirty="0"/>
                          <a:t>   </a:t>
                        </a:r>
                        <a:r>
                          <a:rPr kumimoji="1" lang="en-US" altLang="zh-TW" sz="2200" dirty="0"/>
                          <a:t>  </a:t>
                        </a:r>
                        <a:r>
                          <a:rPr kumimoji="1" lang="zh-TW" altLang="en-US" sz="2200" dirty="0"/>
                          <a:t> </a:t>
                        </a:r>
                        <a:r>
                          <a:rPr kumimoji="1" lang="en-US" altLang="zh-TW" sz="2200" dirty="0"/>
                          <a:t>Population size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zh-TW" sz="2200" b="0" i="0" smtClean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oMath>
                        </a14:m>
                        <a:r>
                          <a:rPr kumimoji="1" lang="en-US" altLang="zh-TW" sz="2200" dirty="0"/>
                          <a:t>, each individual: </a:t>
                        </a:r>
                      </a:p>
                      <a:p>
                        <a:pPr>
                          <a:lnSpc>
                            <a:spcPts val="3600"/>
                          </a:lnSpc>
                        </a:pPr>
                        <a:r>
                          <a:rPr kumimoji="1" lang="en-US" altLang="zh-TW" sz="2200" b="1" dirty="0"/>
                          <a:t>2.  Fitness evaluation:</a:t>
                        </a:r>
                      </a:p>
                      <a:p>
                        <a:r>
                          <a:rPr kumimoji="1" lang="en-US" altLang="zh-TW" sz="2200" dirty="0"/>
                          <a:t>      Performance of each individual. </a:t>
                        </a:r>
                      </a:p>
                      <a:p>
                        <a:endParaRPr kumimoji="1" lang="en-US" altLang="zh-TW" sz="2200" dirty="0"/>
                      </a:p>
                      <a:p>
                        <a:r>
                          <a:rPr kumimoji="1" lang="en-US" altLang="zh-TW" sz="2200" dirty="0"/>
                          <a:t> </a:t>
                        </a:r>
                      </a:p>
                      <a:p>
                        <a:pPr>
                          <a:lnSpc>
                            <a:spcPts val="3800"/>
                          </a:lnSpc>
                        </a:pPr>
                        <a:r>
                          <a:rPr kumimoji="1" lang="en-US" altLang="zh-TW" sz="2200" b="1" dirty="0"/>
                          <a:t>3.  Selection: </a:t>
                        </a:r>
                      </a:p>
                      <a:p>
                        <a:r>
                          <a:rPr kumimoji="1" lang="en-US" altLang="zh-TW" sz="2200" dirty="0"/>
                          <a:t>      Fitness 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zh-TW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a14:m>
                        <a:r>
                          <a:rPr kumimoji="1" lang="en-US" altLang="zh-TW" sz="2200" dirty="0"/>
                          <a:t> , probability of being selected 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</m:oMath>
                        </a14:m>
                        <a:r>
                          <a:rPr kumimoji="1" lang="en-US" altLang="zh-TW" sz="2200" dirty="0"/>
                          <a:t> </a:t>
                        </a:r>
                      </a:p>
                      <a:p>
                        <a:pPr>
                          <a:lnSpc>
                            <a:spcPts val="3600"/>
                          </a:lnSpc>
                        </a:pPr>
                        <a:r>
                          <a:rPr kumimoji="1" lang="en-US" altLang="zh-TW" sz="2200" b="1" dirty="0"/>
                          <a:t>4.  Crossover: </a:t>
                        </a:r>
                      </a:p>
                      <a:p>
                        <a:r>
                          <a:rPr kumimoji="1" lang="en-US" altLang="zh-TW" sz="2200" dirty="0"/>
                          <a:t>      Produce new off-springs of next generation.</a:t>
                        </a:r>
                      </a:p>
                      <a:p>
                        <a:pPr>
                          <a:lnSpc>
                            <a:spcPts val="3600"/>
                          </a:lnSpc>
                        </a:pPr>
                        <a:r>
                          <a:rPr kumimoji="1" lang="en-US" altLang="zh-TW" sz="2200" b="1" dirty="0"/>
                          <a:t>5.  Mutation:</a:t>
                        </a:r>
                      </a:p>
                      <a:p>
                        <a:r>
                          <a:rPr kumimoji="1" lang="en-US" altLang="zh-TW" sz="2200" dirty="0"/>
                          <a:t>      Regenerates some genes </a:t>
                        </a:r>
                        <a:r>
                          <a:rPr kumimoji="1" lang="en-US" altLang="zh-TW" sz="2000" dirty="0"/>
                          <a:t>(</a:t>
                        </a:r>
                        <a:r>
                          <a:rPr kumimoji="1" lang="zh-TW" altLang="en-US" sz="2000" dirty="0"/>
                          <a:t>避免區域最佳解</a:t>
                        </a:r>
                        <a:r>
                          <a:rPr kumimoji="1" lang="en-US" altLang="zh-TW" sz="2000" dirty="0"/>
                          <a:t>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" name="文字方塊 17">
                        <a:extLst>
                          <a:ext uri="{FF2B5EF4-FFF2-40B4-BE49-F238E27FC236}">
                            <a16:creationId xmlns:a16="http://schemas.microsoft.com/office/drawing/2014/main" id="{BFD6C8A6-DF99-42FB-A498-BFFA18C1F8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6433" y="1702738"/>
                        <a:ext cx="6487381" cy="467307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172" t="-541" b="-13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pic>
              <p:nvPicPr>
                <p:cNvPr id="22" name="圖片 21" descr="一張含有 文字, 字型, 筆跡, 書法 的圖片&#10;&#10;自動產生的描述">
                  <a:extLst>
                    <a:ext uri="{FF2B5EF4-FFF2-40B4-BE49-F238E27FC236}">
                      <a16:creationId xmlns:a16="http://schemas.microsoft.com/office/drawing/2014/main" id="{C9071AD8-D163-3691-DF52-060BD85EE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02427" y="3225901"/>
                  <a:ext cx="4252951" cy="723716"/>
                </a:xfrm>
                <a:prstGeom prst="rect">
                  <a:avLst/>
                </a:prstGeom>
              </p:spPr>
            </p:pic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B4B8703-9830-55D7-9A6E-79E8B3B8A44F}"/>
                  </a:ext>
                </a:extLst>
              </p:cNvPr>
              <p:cNvSpPr txBox="1"/>
              <p:nvPr/>
            </p:nvSpPr>
            <p:spPr>
              <a:xfrm>
                <a:off x="3945087" y="2225727"/>
                <a:ext cx="385942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7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Mainly determines GA’s complexity</a:t>
                </a:r>
                <a:endParaRPr kumimoji="1" lang="zh-TW" altLang="en-US" sz="17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04F79F6F-39E0-8172-D59F-5A97A90A7E4F}"/>
                </a:ext>
              </a:extLst>
            </p:cNvPr>
            <p:cNvSpPr/>
            <p:nvPr/>
          </p:nvSpPr>
          <p:spPr>
            <a:xfrm>
              <a:off x="1127676" y="2308480"/>
              <a:ext cx="2546326" cy="405005"/>
            </a:xfrm>
            <a:prstGeom prst="roundRect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8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2732C-60E9-04E4-9E96-D35A6C872BCE}"/>
              </a:ext>
            </a:extLst>
          </p:cNvPr>
          <p:cNvSpPr txBox="1"/>
          <p:nvPr/>
        </p:nvSpPr>
        <p:spPr>
          <a:xfrm>
            <a:off x="3076398" y="2767280"/>
            <a:ext cx="6223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Q learning implementation:</a:t>
            </a:r>
          </a:p>
          <a:p>
            <a:r>
              <a:rPr kumimoji="1" lang="en-US" altLang="zh-TW" sz="4000" dirty="0"/>
              <a:t>Maze game</a:t>
            </a:r>
          </a:p>
        </p:txBody>
      </p:sp>
    </p:spTree>
    <p:extLst>
      <p:ext uri="{BB962C8B-B14F-4D97-AF65-F5344CB8AC3E}">
        <p14:creationId xmlns:p14="http://schemas.microsoft.com/office/powerpoint/2010/main" val="92318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542</Words>
  <Application>Microsoft Macintosh PowerPoint</Application>
  <PresentationFormat>寬螢幕</PresentationFormat>
  <Paragraphs>102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jze</dc:creator>
  <cp:lastModifiedBy>jze</cp:lastModifiedBy>
  <cp:revision>20</cp:revision>
  <dcterms:created xsi:type="dcterms:W3CDTF">2024-02-19T01:26:52Z</dcterms:created>
  <dcterms:modified xsi:type="dcterms:W3CDTF">2024-03-13T01:51:08Z</dcterms:modified>
</cp:coreProperties>
</file>