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Spectral"/>
      <p:regular r:id="rId20"/>
      <p:bold r:id="rId21"/>
      <p:italic r:id="rId22"/>
      <p:boldItalic r:id="rId23"/>
    </p:embeddedFont>
    <p:embeddedFont>
      <p:font typeface="Spectral Light"/>
      <p:regular r:id="rId24"/>
      <p:bold r:id="rId25"/>
      <p:italic r:id="rId26"/>
      <p:boldItalic r:id="rId27"/>
    </p:embeddedFont>
    <p:embeddedFont>
      <p:font typeface="Merriweather Black"/>
      <p:bold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2D3EA1-DA52-4278-ACA2-4EB2CF6CF672}">
  <a:tblStyle styleId="{2B2D3EA1-DA52-4278-ACA2-4EB2CF6CF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regular.fntdata"/><Relationship Id="rId22" Type="http://schemas.openxmlformats.org/officeDocument/2006/relationships/font" Target="fonts/Spectral-italic.fntdata"/><Relationship Id="rId21" Type="http://schemas.openxmlformats.org/officeDocument/2006/relationships/font" Target="fonts/Spectral-bold.fntdata"/><Relationship Id="rId24" Type="http://schemas.openxmlformats.org/officeDocument/2006/relationships/font" Target="fonts/SpectralLight-regular.fntdata"/><Relationship Id="rId23" Type="http://schemas.openxmlformats.org/officeDocument/2006/relationships/font" Target="fonts/Spectra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pectralLight-italic.fntdata"/><Relationship Id="rId25" Type="http://schemas.openxmlformats.org/officeDocument/2006/relationships/font" Target="fonts/SpectralLight-bold.fntdata"/><Relationship Id="rId28" Type="http://schemas.openxmlformats.org/officeDocument/2006/relationships/font" Target="fonts/MerriweatherBlack-bold.fntdata"/><Relationship Id="rId27" Type="http://schemas.openxmlformats.org/officeDocument/2006/relationships/font" Target="fonts/Spectral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b7b3a603e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b7b3a603e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b802316dd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b802316dd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b802316dd9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b802316dd9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e84d65dc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e84d65dc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e84d65dc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e84d65dc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b802316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b802316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e84d65dc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e84d65dc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e84d65dc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e84d65dc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e84d65dc8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e84d65dc8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e84d65dc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e84d65dc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e84d65dc8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e84d65dc8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b7b3a603e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b7b3a603e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90" name="Google Shape;90;p2"/>
          <p:cNvSpPr txBox="1"/>
          <p:nvPr>
            <p:ph type="ctrTitle"/>
          </p:nvPr>
        </p:nvSpPr>
        <p:spPr>
          <a:xfrm>
            <a:off x="1698975" y="1041425"/>
            <a:ext cx="57459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2842100" y="4057250"/>
            <a:ext cx="3456600" cy="37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11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588" name="Google Shape;588;p11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589" name="Google Shape;589;p11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11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11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11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11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94" name="Google Shape;594;p11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595" name="Google Shape;595;p11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11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11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11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9" name="Google Shape;599;p11"/>
          <p:cNvSpPr txBox="1"/>
          <p:nvPr>
            <p:ph hasCustomPrompt="1" type="title"/>
          </p:nvPr>
        </p:nvSpPr>
        <p:spPr>
          <a:xfrm>
            <a:off x="2205450" y="1686475"/>
            <a:ext cx="4733100" cy="176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0" name="Google Shape;600;p11"/>
          <p:cNvSpPr txBox="1"/>
          <p:nvPr>
            <p:ph idx="1" type="subTitle"/>
          </p:nvPr>
        </p:nvSpPr>
        <p:spPr>
          <a:xfrm>
            <a:off x="2203075" y="3454025"/>
            <a:ext cx="236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11"/>
          <p:cNvSpPr/>
          <p:nvPr/>
        </p:nvSpPr>
        <p:spPr>
          <a:xfrm flipH="1" rot="-5400000">
            <a:off x="2042430" y="163026"/>
            <a:ext cx="336000" cy="3273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11"/>
          <p:cNvGrpSpPr/>
          <p:nvPr/>
        </p:nvGrpSpPr>
        <p:grpSpPr>
          <a:xfrm flipH="1" rot="10800000">
            <a:off x="8173442" y="3289864"/>
            <a:ext cx="600467" cy="327300"/>
            <a:chOff x="1945415" y="1740893"/>
            <a:chExt cx="600467" cy="327300"/>
          </a:xfrm>
        </p:grpSpPr>
        <p:sp>
          <p:nvSpPr>
            <p:cNvPr id="603" name="Google Shape;603;p11"/>
            <p:cNvSpPr/>
            <p:nvPr/>
          </p:nvSpPr>
          <p:spPr>
            <a:xfrm flipH="1" rot="10800000">
              <a:off x="1945415" y="1740893"/>
              <a:ext cx="336000" cy="327300"/>
            </a:xfrm>
            <a:prstGeom prst="star4">
              <a:avLst>
                <a:gd fmla="val 12500" name="adj"/>
              </a:avLst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flipH="1" rot="10800000">
              <a:off x="2298982" y="1784393"/>
              <a:ext cx="246900" cy="240300"/>
            </a:xfrm>
            <a:prstGeom prst="star4">
              <a:avLst>
                <a:gd fmla="val 125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08" name="Google Shape;608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09" name="Google Shape;609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0" name="Google Shape;610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1" name="Google Shape;611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2" name="Google Shape;612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3" name="Google Shape;613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4" name="Google Shape;614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5" name="Google Shape;615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6" name="Google Shape;616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19" name="Google Shape;619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0" name="Google Shape;620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5" name="Google Shape;625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28" name="Google Shape;628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29" name="Google Shape;629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4" name="Google Shape;634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5" name="Google Shape;635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6" name="Google Shape;636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39" name="Google Shape;639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0" name="Google Shape;640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5" name="Google Shape;645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48" name="Google Shape;648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49" name="Google Shape;649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4" name="Google Shape;654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5" name="Google Shape;655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6" name="Google Shape;656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9" name="Google Shape;659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0" name="Google Shape;660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5" name="Google Shape;665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69" name="Google Shape;669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4" name="Google Shape;674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5" name="Google Shape;675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6" name="Google Shape;676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79" name="Google Shape;679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0" name="Google Shape;680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5" name="Google Shape;685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688" name="Google Shape;688;p13"/>
          <p:cNvSpPr txBox="1"/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1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91" name="Google Shape;691;p1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92" name="Google Shape;692;p1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93" name="Google Shape;693;p1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4" name="Google Shape;694;p1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5" name="Google Shape;695;p1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6" name="Google Shape;696;p1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7" name="Google Shape;697;p1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8" name="Google Shape;698;p1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9" name="Google Shape;699;p1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1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1" name="Google Shape;701;p1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02" name="Google Shape;702;p1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703" name="Google Shape;703;p1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4" name="Google Shape;704;p1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5" name="Google Shape;705;p1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6" name="Google Shape;706;p1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7" name="Google Shape;707;p1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8" name="Google Shape;708;p1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9" name="Google Shape;709;p1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0" name="Google Shape;710;p1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11" name="Google Shape;711;p1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712" name="Google Shape;712;p1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13" name="Google Shape;713;p1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4" name="Google Shape;714;p1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1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6" name="Google Shape;716;p1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7" name="Google Shape;717;p1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1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9" name="Google Shape;719;p1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0" name="Google Shape;720;p1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1" name="Google Shape;721;p1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22" name="Google Shape;722;p1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723" name="Google Shape;723;p1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4" name="Google Shape;724;p1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5" name="Google Shape;725;p1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6" name="Google Shape;726;p1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7" name="Google Shape;727;p1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8" name="Google Shape;728;p1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9" name="Google Shape;729;p1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0" name="Google Shape;730;p1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1" name="Google Shape;731;p1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32" name="Google Shape;732;p1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33" name="Google Shape;733;p1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4" name="Google Shape;734;p1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5" name="Google Shape;735;p1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6" name="Google Shape;736;p1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7" name="Google Shape;737;p1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8" name="Google Shape;738;p1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9" name="Google Shape;739;p1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0" name="Google Shape;740;p1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1" name="Google Shape;741;p1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42" name="Google Shape;742;p1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743" name="Google Shape;743;p1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4" name="Google Shape;744;p1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5" name="Google Shape;745;p1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6" name="Google Shape;746;p1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7" name="Google Shape;747;p1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8" name="Google Shape;748;p1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9" name="Google Shape;749;p1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0" name="Google Shape;750;p1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1" name="Google Shape;751;p1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52" name="Google Shape;752;p1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53" name="Google Shape;753;p1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4" name="Google Shape;754;p1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5" name="Google Shape;755;p1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6" name="Google Shape;756;p1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7" name="Google Shape;757;p1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8" name="Google Shape;758;p1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9" name="Google Shape;759;p1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0" name="Google Shape;760;p1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1" name="Google Shape;761;p1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2" name="Google Shape;762;p1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763" name="Google Shape;763;p1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4" name="Google Shape;764;p1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5" name="Google Shape;765;p1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6" name="Google Shape;766;p1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1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8" name="Google Shape;768;p1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9" name="Google Shape;769;p1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0" name="Google Shape;770;p1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771" name="Google Shape;771;p14"/>
          <p:cNvGrpSpPr/>
          <p:nvPr/>
        </p:nvGrpSpPr>
        <p:grpSpPr>
          <a:xfrm flipH="1">
            <a:off x="218264" y="3992097"/>
            <a:ext cx="734748" cy="952069"/>
            <a:chOff x="7465916" y="720492"/>
            <a:chExt cx="1139144" cy="1477450"/>
          </a:xfrm>
        </p:grpSpPr>
        <p:sp>
          <p:nvSpPr>
            <p:cNvPr id="772" name="Google Shape;772;p14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14"/>
          <p:cNvSpPr/>
          <p:nvPr/>
        </p:nvSpPr>
        <p:spPr>
          <a:xfrm>
            <a:off x="7804622" y="125176"/>
            <a:ext cx="431700" cy="420300"/>
          </a:xfrm>
          <a:prstGeom prst="star4">
            <a:avLst>
              <a:gd fmla="val 125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4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4"/>
          <p:cNvSpPr/>
          <p:nvPr/>
        </p:nvSpPr>
        <p:spPr>
          <a:xfrm>
            <a:off x="1004799" y="611025"/>
            <a:ext cx="209700" cy="204000"/>
          </a:xfrm>
          <a:prstGeom prst="star4">
            <a:avLst>
              <a:gd fmla="val 125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bg>
      <p:bgPr>
        <a:solidFill>
          <a:schemeClr val="dk1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15"/>
          <p:cNvGrpSpPr/>
          <p:nvPr/>
        </p:nvGrpSpPr>
        <p:grpSpPr>
          <a:xfrm flipH="1" rot="-5400000">
            <a:off x="-168801" y="2192363"/>
            <a:ext cx="1764041" cy="758764"/>
            <a:chOff x="6659230" y="279450"/>
            <a:chExt cx="2217246" cy="953700"/>
          </a:xfrm>
        </p:grpSpPr>
        <p:sp>
          <p:nvSpPr>
            <p:cNvPr id="783" name="Google Shape;783;p1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15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789" name="Google Shape;789;p15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790" name="Google Shape;790;p15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15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15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15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15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5" name="Google Shape;795;p15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796" name="Google Shape;796;p15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7" name="Google Shape;797;p15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15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15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00" name="Google Shape;800;p15"/>
          <p:cNvGrpSpPr/>
          <p:nvPr/>
        </p:nvGrpSpPr>
        <p:grpSpPr>
          <a:xfrm flipH="1" rot="-5400000">
            <a:off x="7545837" y="2192363"/>
            <a:ext cx="1764041" cy="758764"/>
            <a:chOff x="6659230" y="279450"/>
            <a:chExt cx="2217246" cy="953700"/>
          </a:xfrm>
        </p:grpSpPr>
        <p:sp>
          <p:nvSpPr>
            <p:cNvPr id="801" name="Google Shape;801;p1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5"/>
          <p:cNvSpPr/>
          <p:nvPr/>
        </p:nvSpPr>
        <p:spPr>
          <a:xfrm flipH="1">
            <a:off x="498269" y="1477639"/>
            <a:ext cx="429900" cy="4182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5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fmla="val 12500" name="adj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5"/>
          <p:cNvSpPr/>
          <p:nvPr/>
        </p:nvSpPr>
        <p:spPr>
          <a:xfrm flipH="1">
            <a:off x="498269" y="3222764"/>
            <a:ext cx="429900" cy="4182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5"/>
          <p:cNvSpPr/>
          <p:nvPr/>
        </p:nvSpPr>
        <p:spPr>
          <a:xfrm flipH="1">
            <a:off x="8212907" y="1477639"/>
            <a:ext cx="429900" cy="4182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5"/>
          <p:cNvSpPr/>
          <p:nvPr/>
        </p:nvSpPr>
        <p:spPr>
          <a:xfrm flipH="1">
            <a:off x="8212907" y="3222764"/>
            <a:ext cx="429900" cy="418200"/>
          </a:xfrm>
          <a:prstGeom prst="star4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7" name="Google Shape;107;p3"/>
          <p:cNvSpPr txBox="1"/>
          <p:nvPr>
            <p:ph hasCustomPrompt="1" type="title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/>
          <p:nvPr>
            <p:ph idx="2" type="title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"/>
          <p:cNvSpPr txBox="1"/>
          <p:nvPr>
            <p:ph idx="1" type="subTitle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fmla="val 12500" name="adj"/>
              </a:avLst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fmla="val 12500" name="adj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21" name="Google Shape;12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2" name="Google Shape;12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1" name="Google Shape;13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32" name="Google Shape;13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0" name="Google Shape;140;p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41" name="Google Shape;14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42" name="Google Shape;14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3" name="Google Shape;14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4" name="Google Shape;14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5" name="Google Shape;14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6" name="Google Shape;14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7" name="Google Shape;14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8" name="Google Shape;14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9" name="Google Shape;14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0" name="Google Shape;15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51" name="Google Shape;15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" name="Google Shape;15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9" name="Google Shape;15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60" name="Google Shape;160;p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1" name="Google Shape;16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2" name="Google Shape;16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3" name="Google Shape;16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4" name="Google Shape;16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5" name="Google Shape;16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6" name="Google Shape;16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7" name="Google Shape;16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8" name="Google Shape;16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9" name="Google Shape;16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71" name="Google Shape;17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2" name="Google Shape;17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5" name="Google Shape;17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7" name="Google Shape;17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8" name="Google Shape;17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9" name="Google Shape;17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80" name="Google Shape;180;p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1" name="Google Shape;18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" name="Google Shape;18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3" name="Google Shape;18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4" name="Google Shape;18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5" name="Google Shape;18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6" name="Google Shape;18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7" name="Google Shape;18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8" name="Google Shape;18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" name="Google Shape;18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0" name="Google Shape;19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" name="Google Shape;19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4" name="Google Shape;19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5" name="Google Shape;19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6" name="Google Shape;19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7" name="Google Shape;19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8" name="Google Shape;19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200" name="Google Shape;200;p4"/>
          <p:cNvSpPr txBox="1"/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4"/>
          <p:cNvSpPr txBox="1"/>
          <p:nvPr>
            <p:ph idx="1" type="body"/>
          </p:nvPr>
        </p:nvSpPr>
        <p:spPr>
          <a:xfrm>
            <a:off x="1118900" y="1458558"/>
            <a:ext cx="6913500" cy="29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5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04" name="Google Shape;204;p5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05" name="Google Shape;20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6" name="Google Shape;20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7" name="Google Shape;20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8" name="Google Shape;20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9" name="Google Shape;20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0" name="Google Shape;21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1" name="Google Shape;21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2" name="Google Shape;21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3" name="Google Shape;21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4" name="Google Shape;21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15" name="Google Shape;21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16" name="Google Shape;21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7" name="Google Shape;21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9" name="Google Shape;21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0" name="Google Shape;22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1" name="Google Shape;22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2" name="Google Shape;22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3" name="Google Shape;22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24" name="Google Shape;224;p5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25" name="Google Shape;22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26" name="Google Shape;22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7" name="Google Shape;22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9" name="Google Shape;22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0" name="Google Shape;23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1" name="Google Shape;23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2" name="Google Shape;23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3" name="Google Shape;23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4" name="Google Shape;23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35" name="Google Shape;23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36" name="Google Shape;23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7" name="Google Shape;23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8" name="Google Shape;23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9" name="Google Shape;23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0" name="Google Shape;24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1" name="Google Shape;24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2" name="Google Shape;24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44" name="Google Shape;244;p5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45" name="Google Shape;24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46" name="Google Shape;24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7" name="Google Shape;24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Google Shape;24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Google Shape;24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0" name="Google Shape;25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1" name="Google Shape;25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2" name="Google Shape;25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3" name="Google Shape;25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4" name="Google Shape;25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55" name="Google Shape;25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56" name="Google Shape;25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7" name="Google Shape;25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8" name="Google Shape;25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9" name="Google Shape;25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0" name="Google Shape;26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1" name="Google Shape;26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2" name="Google Shape;26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3" name="Google Shape;26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64" name="Google Shape;264;p5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65" name="Google Shape;26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66" name="Google Shape;26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7" name="Google Shape;26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9" name="Google Shape;26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0" name="Google Shape;27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2" name="Google Shape;27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3" name="Google Shape;27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4" name="Google Shape;27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75" name="Google Shape;27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76" name="Google Shape;27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7" name="Google Shape;27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8" name="Google Shape;27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9" name="Google Shape;27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0" name="Google Shape;28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1" name="Google Shape;28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2" name="Google Shape;28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3" name="Google Shape;28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284" name="Google Shape;284;p5"/>
          <p:cNvSpPr/>
          <p:nvPr/>
        </p:nvSpPr>
        <p:spPr>
          <a:xfrm flipH="1" rot="10800000">
            <a:off x="4669125" y="4263572"/>
            <a:ext cx="337500" cy="329100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"/>
          <p:cNvSpPr/>
          <p:nvPr/>
        </p:nvSpPr>
        <p:spPr>
          <a:xfrm flipH="1" rot="10800000">
            <a:off x="4144582" y="4693112"/>
            <a:ext cx="221100" cy="215700"/>
          </a:xfrm>
          <a:prstGeom prst="star4">
            <a:avLst>
              <a:gd fmla="val 125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"/>
          <p:cNvSpPr txBox="1"/>
          <p:nvPr>
            <p:ph idx="1" type="subTitle"/>
          </p:nvPr>
        </p:nvSpPr>
        <p:spPr>
          <a:xfrm>
            <a:off x="1334700" y="2025313"/>
            <a:ext cx="3017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87" name="Google Shape;287;p5"/>
          <p:cNvSpPr txBox="1"/>
          <p:nvPr>
            <p:ph idx="2" type="subTitle"/>
          </p:nvPr>
        </p:nvSpPr>
        <p:spPr>
          <a:xfrm>
            <a:off x="1334700" y="2399700"/>
            <a:ext cx="30174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3" type="subTitle"/>
          </p:nvPr>
        </p:nvSpPr>
        <p:spPr>
          <a:xfrm>
            <a:off x="4791900" y="2025313"/>
            <a:ext cx="3017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b="1" sz="20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89" name="Google Shape;289;p5"/>
          <p:cNvSpPr txBox="1"/>
          <p:nvPr>
            <p:ph idx="4" type="subTitle"/>
          </p:nvPr>
        </p:nvSpPr>
        <p:spPr>
          <a:xfrm>
            <a:off x="4791911" y="2399700"/>
            <a:ext cx="30174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5"/>
          <p:cNvSpPr txBox="1"/>
          <p:nvPr>
            <p:ph type="title"/>
          </p:nvPr>
        </p:nvSpPr>
        <p:spPr>
          <a:xfrm>
            <a:off x="541875" y="339325"/>
            <a:ext cx="80616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94" name="Google Shape;29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95" name="Google Shape;29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6" name="Google Shape;29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7" name="Google Shape;29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8" name="Google Shape;29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9" name="Google Shape;29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0" name="Google Shape;30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1" name="Google Shape;30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2" name="Google Shape;30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3" name="Google Shape;30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05" name="Google Shape;30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6" name="Google Shape;30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8" name="Google Shape;30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1" name="Google Shape;31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2" name="Google Shape;31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3" name="Google Shape;313;p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4" name="Google Shape;31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15" name="Google Shape;31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6" name="Google Shape;31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7" name="Google Shape;31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8" name="Google Shape;31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9" name="Google Shape;31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0" name="Google Shape;32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1" name="Google Shape;32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2" name="Google Shape;32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3" name="Google Shape;32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4" name="Google Shape;32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25" name="Google Shape;32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6" name="Google Shape;32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8" name="Google Shape;32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9" name="Google Shape;32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0" name="Google Shape;33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2" name="Google Shape;33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3" name="Google Shape;333;p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34" name="Google Shape;33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35" name="Google Shape;33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6" name="Google Shape;33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8" name="Google Shape;33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9" name="Google Shape;33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0" name="Google Shape;34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4" name="Google Shape;34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45" name="Google Shape;34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8" name="Google Shape;34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0" name="Google Shape;35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1" name="Google Shape;35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2" name="Google Shape;35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53" name="Google Shape;353;p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54" name="Google Shape;35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55" name="Google Shape;35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6" name="Google Shape;35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7" name="Google Shape;35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8" name="Google Shape;35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9" name="Google Shape;35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0" name="Google Shape;36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1" name="Google Shape;36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2" name="Google Shape;36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Google Shape;36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4" name="Google Shape;36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65" name="Google Shape;36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6" name="Google Shape;36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7" name="Google Shape;36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8" name="Google Shape;36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9" name="Google Shape;36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0" name="Google Shape;37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1" name="Google Shape;37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2" name="Google Shape;37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373" name="Google Shape;373;p6"/>
          <p:cNvSpPr txBox="1"/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6"/>
          <p:cNvSpPr/>
          <p:nvPr/>
        </p:nvSpPr>
        <p:spPr>
          <a:xfrm>
            <a:off x="540925" y="1457100"/>
            <a:ext cx="8062500" cy="33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377" name="Google Shape;377;p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78" name="Google Shape;378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79" name="Google Shape;379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0" name="Google Shape;380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1" name="Google Shape;381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2" name="Google Shape;382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3" name="Google Shape;383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4" name="Google Shape;384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5" name="Google Shape;385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6" name="Google Shape;386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7" name="Google Shape;387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88" name="Google Shape;388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89" name="Google Shape;389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0" name="Google Shape;390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1" name="Google Shape;391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3" name="Google Shape;393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4" name="Google Shape;394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5" name="Google Shape;395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6" name="Google Shape;396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97" name="Google Shape;397;p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98" name="Google Shape;398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99" name="Google Shape;399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0" name="Google Shape;400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1" name="Google Shape;401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2" name="Google Shape;402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3" name="Google Shape;403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4" name="Google Shape;404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5" name="Google Shape;405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6" name="Google Shape;406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7" name="Google Shape;407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08" name="Google Shape;408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09" name="Google Shape;409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0" name="Google Shape;410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1" name="Google Shape;411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2" name="Google Shape;412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3" name="Google Shape;413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4" name="Google Shape;414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5" name="Google Shape;415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6" name="Google Shape;416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17" name="Google Shape;417;p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418" name="Google Shape;418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19" name="Google Shape;419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0" name="Google Shape;420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1" name="Google Shape;421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2" name="Google Shape;422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3" name="Google Shape;423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4" name="Google Shape;424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5" name="Google Shape;425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6" name="Google Shape;426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7" name="Google Shape;427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28" name="Google Shape;428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9" name="Google Shape;429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0" name="Google Shape;430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1" name="Google Shape;431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2" name="Google Shape;432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3" name="Google Shape;433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4" name="Google Shape;434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5" name="Google Shape;435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6" name="Google Shape;436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7" name="Google Shape;437;p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438" name="Google Shape;438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39" name="Google Shape;439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0" name="Google Shape;440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1" name="Google Shape;441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2" name="Google Shape;442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3" name="Google Shape;443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4" name="Google Shape;444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5" name="Google Shape;445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6" name="Google Shape;446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7" name="Google Shape;447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48" name="Google Shape;448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49" name="Google Shape;449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0" name="Google Shape;450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1" name="Google Shape;451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2" name="Google Shape;452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3" name="Google Shape;453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4" name="Google Shape;454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5" name="Google Shape;455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6" name="Google Shape;456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457" name="Google Shape;457;p7"/>
          <p:cNvSpPr txBox="1"/>
          <p:nvPr>
            <p:ph type="title"/>
          </p:nvPr>
        </p:nvSpPr>
        <p:spPr>
          <a:xfrm>
            <a:off x="540100" y="340900"/>
            <a:ext cx="4606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7"/>
          <p:cNvSpPr txBox="1"/>
          <p:nvPr>
            <p:ph idx="1" type="body"/>
          </p:nvPr>
        </p:nvSpPr>
        <p:spPr>
          <a:xfrm>
            <a:off x="540100" y="2571750"/>
            <a:ext cx="5764200" cy="18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9" name="Google Shape;459;p7"/>
          <p:cNvSpPr/>
          <p:nvPr/>
        </p:nvSpPr>
        <p:spPr>
          <a:xfrm flipH="1">
            <a:off x="974351" y="4660423"/>
            <a:ext cx="282900" cy="275100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8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462" name="Google Shape;462;p8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463" name="Google Shape;463;p8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8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8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8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8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8" name="Google Shape;468;p8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469" name="Google Shape;469;p8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8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8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8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73" name="Google Shape;473;p8"/>
          <p:cNvSpPr txBox="1"/>
          <p:nvPr>
            <p:ph type="title"/>
          </p:nvPr>
        </p:nvSpPr>
        <p:spPr>
          <a:xfrm>
            <a:off x="2348150" y="1714275"/>
            <a:ext cx="4435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4" name="Google Shape;474;p8"/>
          <p:cNvSpPr/>
          <p:nvPr/>
        </p:nvSpPr>
        <p:spPr>
          <a:xfrm>
            <a:off x="4406276" y="4700451"/>
            <a:ext cx="329100" cy="316500"/>
          </a:xfrm>
          <a:prstGeom prst="star4">
            <a:avLst>
              <a:gd fmla="val 12500" name="adj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8"/>
          <p:cNvSpPr/>
          <p:nvPr/>
        </p:nvSpPr>
        <p:spPr>
          <a:xfrm>
            <a:off x="4406276" y="163001"/>
            <a:ext cx="329100" cy="316500"/>
          </a:xfrm>
          <a:prstGeom prst="star4">
            <a:avLst>
              <a:gd fmla="val 12500" name="adj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78" name="Google Shape;478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79" name="Google Shape;479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0" name="Google Shape;480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1" name="Google Shape;481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2" name="Google Shape;482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3" name="Google Shape;483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4" name="Google Shape;484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5" name="Google Shape;485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6" name="Google Shape;486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89" name="Google Shape;489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0" name="Google Shape;490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5" name="Google Shape;495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98" name="Google Shape;498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99" name="Google Shape;499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4" name="Google Shape;504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5" name="Google Shape;505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6" name="Google Shape;506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09" name="Google Shape;509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0" name="Google Shape;510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5" name="Google Shape;515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18" name="Google Shape;518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9" name="Google Shape;519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4" name="Google Shape;524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5" name="Google Shape;525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6" name="Google Shape;526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29" name="Google Shape;529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0" name="Google Shape;530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5" name="Google Shape;535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8" name="Google Shape;538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39" name="Google Shape;539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4" name="Google Shape;544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5" name="Google Shape;545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6" name="Google Shape;546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9" name="Google Shape;549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0" name="Google Shape;550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5" name="Google Shape;555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558" name="Google Shape;558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9"/>
          <p:cNvSpPr txBox="1"/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0" name="Google Shape;560;p9"/>
          <p:cNvSpPr txBox="1"/>
          <p:nvPr>
            <p:ph idx="1" type="subTitle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61" name="Google Shape;561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2" name="Google Shape;562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"/>
          <p:cNvSpPr txBox="1"/>
          <p:nvPr>
            <p:ph idx="1" type="body"/>
          </p:nvPr>
        </p:nvSpPr>
        <p:spPr>
          <a:xfrm>
            <a:off x="542250" y="3317425"/>
            <a:ext cx="3631500" cy="110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grpSp>
        <p:nvGrpSpPr>
          <p:cNvPr id="571" name="Google Shape;571;p10"/>
          <p:cNvGrpSpPr/>
          <p:nvPr/>
        </p:nvGrpSpPr>
        <p:grpSpPr>
          <a:xfrm>
            <a:off x="7683209" y="3433419"/>
            <a:ext cx="1155320" cy="1498430"/>
            <a:chOff x="7465916" y="720492"/>
            <a:chExt cx="1139144" cy="1477450"/>
          </a:xfrm>
        </p:grpSpPr>
        <p:sp>
          <p:nvSpPr>
            <p:cNvPr id="572" name="Google Shape;572;p10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0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0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10"/>
          <p:cNvGrpSpPr/>
          <p:nvPr/>
        </p:nvGrpSpPr>
        <p:grpSpPr>
          <a:xfrm rot="5400000">
            <a:off x="-32757" y="576973"/>
            <a:ext cx="1491962" cy="781557"/>
            <a:chOff x="7055900" y="279450"/>
            <a:chExt cx="1820576" cy="953700"/>
          </a:xfrm>
        </p:grpSpPr>
        <p:sp>
          <p:nvSpPr>
            <p:cNvPr id="579" name="Google Shape;579;p10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10"/>
          <p:cNvSpPr/>
          <p:nvPr/>
        </p:nvSpPr>
        <p:spPr>
          <a:xfrm>
            <a:off x="867301" y="1483014"/>
            <a:ext cx="236700" cy="2307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8105035" y="3302923"/>
            <a:ext cx="311100" cy="3030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6"/>
          <p:cNvSpPr/>
          <p:nvPr/>
        </p:nvSpPr>
        <p:spPr>
          <a:xfrm>
            <a:off x="1689025" y="714325"/>
            <a:ext cx="5766600" cy="297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6"/>
          <p:cNvSpPr txBox="1"/>
          <p:nvPr>
            <p:ph idx="1" type="subTitle"/>
          </p:nvPr>
        </p:nvSpPr>
        <p:spPr>
          <a:xfrm>
            <a:off x="2842100" y="4057250"/>
            <a:ext cx="34566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Elena Tsai &amp; Katie Yoon</a:t>
            </a:r>
            <a:endParaRPr/>
          </a:p>
        </p:txBody>
      </p:sp>
      <p:sp>
        <p:nvSpPr>
          <p:cNvPr id="817" name="Google Shape;817;p16"/>
          <p:cNvSpPr txBox="1"/>
          <p:nvPr>
            <p:ph type="ctrTitle"/>
          </p:nvPr>
        </p:nvSpPr>
        <p:spPr>
          <a:xfrm>
            <a:off x="1779700" y="1069450"/>
            <a:ext cx="5745900" cy="14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Merriweather Black"/>
                <a:ea typeface="Merriweather Black"/>
                <a:cs typeface="Merriweather Black"/>
                <a:sym typeface="Merriweather Black"/>
              </a:rPr>
              <a:t>Predicting Readmittance for Diabetes Patients</a:t>
            </a:r>
            <a:endParaRPr sz="41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18" name="Google Shape;818;p16"/>
          <p:cNvSpPr/>
          <p:nvPr/>
        </p:nvSpPr>
        <p:spPr>
          <a:xfrm>
            <a:off x="2940288" y="2944363"/>
            <a:ext cx="3264074" cy="6420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Merriweather"/>
              </a:rPr>
              <a:t>CDC 2023</a:t>
            </a:r>
          </a:p>
        </p:txBody>
      </p:sp>
      <p:grpSp>
        <p:nvGrpSpPr>
          <p:cNvPr id="819" name="Google Shape;819;p16"/>
          <p:cNvGrpSpPr/>
          <p:nvPr/>
        </p:nvGrpSpPr>
        <p:grpSpPr>
          <a:xfrm>
            <a:off x="7599953" y="4001131"/>
            <a:ext cx="1047333" cy="499400"/>
            <a:chOff x="7740700" y="4100311"/>
            <a:chExt cx="786936" cy="604089"/>
          </a:xfrm>
        </p:grpSpPr>
        <p:grpSp>
          <p:nvGrpSpPr>
            <p:cNvPr id="820" name="Google Shape;820;p16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821" name="Google Shape;821;p16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3" name="Google Shape;823;p16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16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6"/>
          <p:cNvSpPr/>
          <p:nvPr/>
        </p:nvSpPr>
        <p:spPr>
          <a:xfrm>
            <a:off x="1525046" y="1289701"/>
            <a:ext cx="338400" cy="3312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6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16"/>
          <p:cNvGrpSpPr/>
          <p:nvPr/>
        </p:nvGrpSpPr>
        <p:grpSpPr>
          <a:xfrm rot="5400000">
            <a:off x="469373" y="2444791"/>
            <a:ext cx="1143140" cy="598828"/>
            <a:chOff x="7055900" y="279450"/>
            <a:chExt cx="1820576" cy="953700"/>
          </a:xfrm>
        </p:grpSpPr>
        <p:sp>
          <p:nvSpPr>
            <p:cNvPr id="828" name="Google Shape;828;p16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16"/>
          <p:cNvGrpSpPr/>
          <p:nvPr/>
        </p:nvGrpSpPr>
        <p:grpSpPr>
          <a:xfrm>
            <a:off x="7208563" y="440072"/>
            <a:ext cx="801927" cy="901380"/>
            <a:chOff x="848509" y="2822478"/>
            <a:chExt cx="624748" cy="702228"/>
          </a:xfrm>
        </p:grpSpPr>
        <p:sp>
          <p:nvSpPr>
            <p:cNvPr id="834" name="Google Shape;834;p16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5"/>
          <p:cNvSpPr/>
          <p:nvPr/>
        </p:nvSpPr>
        <p:spPr>
          <a:xfrm>
            <a:off x="728475" y="1699250"/>
            <a:ext cx="7657500" cy="21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7" name="Google Shape;927;p25"/>
          <p:cNvSpPr txBox="1"/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Influential Predictors of Readmittance</a:t>
            </a:r>
            <a:endParaRPr/>
          </a:p>
        </p:txBody>
      </p:sp>
      <p:grpSp>
        <p:nvGrpSpPr>
          <p:cNvPr id="928" name="Google Shape;928;p25"/>
          <p:cNvGrpSpPr/>
          <p:nvPr/>
        </p:nvGrpSpPr>
        <p:grpSpPr>
          <a:xfrm rot="10800000">
            <a:off x="4184892" y="4251896"/>
            <a:ext cx="770825" cy="338400"/>
            <a:chOff x="4194754" y="4641413"/>
            <a:chExt cx="770825" cy="338400"/>
          </a:xfrm>
        </p:grpSpPr>
        <p:grpSp>
          <p:nvGrpSpPr>
            <p:cNvPr id="929" name="Google Shape;929;p25"/>
            <p:cNvGrpSpPr/>
            <p:nvPr/>
          </p:nvGrpSpPr>
          <p:grpSpPr>
            <a:xfrm rot="-5400000">
              <a:off x="4522881" y="4537114"/>
              <a:ext cx="338400" cy="546998"/>
              <a:chOff x="5751402" y="4276361"/>
              <a:chExt cx="338400" cy="546998"/>
            </a:xfrm>
          </p:grpSpPr>
          <p:sp>
            <p:nvSpPr>
              <p:cNvPr id="930" name="Google Shape;930;p25"/>
              <p:cNvSpPr/>
              <p:nvPr/>
            </p:nvSpPr>
            <p:spPr>
              <a:xfrm flipH="1">
                <a:off x="5751402" y="4276361"/>
                <a:ext cx="338400" cy="325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 flipH="1">
                <a:off x="5801569" y="4583059"/>
                <a:ext cx="246900" cy="240300"/>
              </a:xfrm>
              <a:prstGeom prst="star4">
                <a:avLst>
                  <a:gd fmla="val 1250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2" name="Google Shape;932;p25"/>
            <p:cNvSpPr/>
            <p:nvPr/>
          </p:nvSpPr>
          <p:spPr>
            <a:xfrm flipH="1" rot="-5400000">
              <a:off x="4191454" y="4686046"/>
              <a:ext cx="246900" cy="240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933" name="Google Shape;933;p25"/>
          <p:cNvGraphicFramePr/>
          <p:nvPr/>
        </p:nvGraphicFramePr>
        <p:xfrm>
          <a:off x="952500" y="193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{2B2D3EA1-DA52-4278-ACA2-4EB2CF6CF672}</a:tableStyleId>
              </a:tblPr>
              <a:tblGrid>
                <a:gridCol w="1206500"/>
                <a:gridCol w="1806175"/>
                <a:gridCol w="606825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TOP 5 PREDICTORS 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59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&lt;30 days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Time In Hospital, Male, Number of Medications, Change of Medications, Number of Lab Procedures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&gt;30 days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Change of Medications, Time In Hospital, Elective Admission, Number of Medications, Number of Lab Procedures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6"/>
          <p:cNvSpPr txBox="1"/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Ratio of Influential Predictors</a:t>
            </a:r>
            <a:endParaRPr/>
          </a:p>
        </p:txBody>
      </p:sp>
      <p:sp>
        <p:nvSpPr>
          <p:cNvPr id="939" name="Google Shape;939;p26"/>
          <p:cNvSpPr/>
          <p:nvPr/>
        </p:nvSpPr>
        <p:spPr>
          <a:xfrm>
            <a:off x="2678021" y="1289701"/>
            <a:ext cx="338400" cy="331200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6"/>
          <p:cNvSpPr/>
          <p:nvPr/>
        </p:nvSpPr>
        <p:spPr>
          <a:xfrm>
            <a:off x="5553171" y="1289701"/>
            <a:ext cx="338400" cy="3312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1" name="Google Shape;941;p26"/>
          <p:cNvGraphicFramePr/>
          <p:nvPr/>
        </p:nvGraphicFramePr>
        <p:xfrm>
          <a:off x="1751175" y="169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{2B2D3EA1-DA52-4278-ACA2-4EB2CF6CF672}</a:tableStyleId>
              </a:tblPr>
              <a:tblGrid>
                <a:gridCol w="1543500"/>
                <a:gridCol w="1092625"/>
                <a:gridCol w="1825350"/>
                <a:gridCol w="1225650"/>
              </a:tblGrid>
              <a:tr h="4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&lt;30 days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Odds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&gt;30 days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Odds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Time In Hospital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1.012888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Change of Meds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0.9840601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Male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0.06439459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Time In Hospital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1.015422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Number of Meds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1.003974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Elective Admission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0.9920331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Change of Meds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1.0036249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Number of Meds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1.001150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Number  of Lab Procedures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1.001545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Number of Lab Procedures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1.000936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7"/>
          <p:cNvSpPr txBox="1"/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Results</a:t>
            </a:r>
            <a:endParaRPr/>
          </a:p>
        </p:txBody>
      </p:sp>
      <p:graphicFrame>
        <p:nvGraphicFramePr>
          <p:cNvPr id="947" name="Google Shape;947;p27"/>
          <p:cNvGraphicFramePr/>
          <p:nvPr/>
        </p:nvGraphicFramePr>
        <p:xfrm>
          <a:off x="539500" y="12982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{2B2D3EA1-DA52-4278-ACA2-4EB2CF6CF672}</a:tableStyleId>
              </a:tblPr>
              <a:tblGrid>
                <a:gridCol w="1350500"/>
                <a:gridCol w="1064900"/>
                <a:gridCol w="1207700"/>
              </a:tblGrid>
              <a:tr h="4637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Training Set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189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 Readmit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9.24%</a:t>
                      </a:r>
                      <a:endParaRPr b="1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100%</a:t>
                      </a:r>
                      <a:endParaRPr b="1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Readmit &lt;30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36.21%</a:t>
                      </a:r>
                      <a:endParaRPr b="1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1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Readmit &gt;30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30.85%</a:t>
                      </a:r>
                      <a:endParaRPr b="1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  <p:grpSp>
        <p:nvGrpSpPr>
          <p:cNvPr id="948" name="Google Shape;948;p27"/>
          <p:cNvGrpSpPr/>
          <p:nvPr/>
        </p:nvGrpSpPr>
        <p:grpSpPr>
          <a:xfrm>
            <a:off x="4640943" y="1112614"/>
            <a:ext cx="707067" cy="917053"/>
            <a:chOff x="7465916" y="720492"/>
            <a:chExt cx="1139144" cy="1477450"/>
          </a:xfrm>
        </p:grpSpPr>
        <p:sp>
          <p:nvSpPr>
            <p:cNvPr id="949" name="Google Shape;949;p2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955" name="Google Shape;955;p27"/>
          <p:cNvGraphicFramePr/>
          <p:nvPr/>
        </p:nvGraphicFramePr>
        <p:xfrm>
          <a:off x="4698275" y="12982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{2B2D3EA1-DA52-4278-ACA2-4EB2CF6CF672}</a:tableStyleId>
              </a:tblPr>
              <a:tblGrid>
                <a:gridCol w="1338975"/>
                <a:gridCol w="1076425"/>
                <a:gridCol w="1346100"/>
              </a:tblGrid>
              <a:tr h="4637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Training Set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189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 Readmit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9.04%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100%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Readmit &lt;30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34.46%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1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Readmit &gt;30</a:t>
                      </a:r>
                      <a:endParaRPr sz="2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39.96%</a:t>
                      </a:r>
                      <a:endParaRPr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8"/>
          <p:cNvSpPr txBox="1"/>
          <p:nvPr>
            <p:ph type="title"/>
          </p:nvPr>
        </p:nvSpPr>
        <p:spPr>
          <a:xfrm>
            <a:off x="2205450" y="1686475"/>
            <a:ext cx="4733100" cy="17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Questions?</a:t>
            </a:r>
            <a:endParaRPr sz="6600"/>
          </a:p>
        </p:txBody>
      </p:sp>
      <p:sp>
        <p:nvSpPr>
          <p:cNvPr id="961" name="Google Shape;961;p28"/>
          <p:cNvSpPr txBox="1"/>
          <p:nvPr>
            <p:ph idx="1" type="subTitle"/>
          </p:nvPr>
        </p:nvSpPr>
        <p:spPr>
          <a:xfrm>
            <a:off x="2203075" y="3454025"/>
            <a:ext cx="236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7"/>
          <p:cNvSpPr txBox="1"/>
          <p:nvPr>
            <p:ph type="title"/>
          </p:nvPr>
        </p:nvSpPr>
        <p:spPr>
          <a:xfrm>
            <a:off x="540100" y="340900"/>
            <a:ext cx="4606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843" name="Google Shape;843;p17"/>
          <p:cNvSpPr txBox="1"/>
          <p:nvPr>
            <p:ph idx="1" type="body"/>
          </p:nvPr>
        </p:nvSpPr>
        <p:spPr>
          <a:xfrm>
            <a:off x="540100" y="2571750"/>
            <a:ext cx="5764200" cy="18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Overview of Data</a:t>
            </a:r>
            <a:endParaRPr sz="21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Data Investigation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Modeling the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Results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8"/>
          <p:cNvSpPr txBox="1"/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849" name="Google Shape;849;p18"/>
          <p:cNvSpPr txBox="1"/>
          <p:nvPr>
            <p:ph idx="1" type="body"/>
          </p:nvPr>
        </p:nvSpPr>
        <p:spPr>
          <a:xfrm>
            <a:off x="1118900" y="1458558"/>
            <a:ext cx="6913500" cy="29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naheim"/>
              <a:buChar char="●"/>
            </a:pPr>
            <a:r>
              <a:rPr lang="en" sz="2200"/>
              <a:t>hospitalized patients with diabetes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Anaheim"/>
              <a:buChar char="●"/>
            </a:pPr>
            <a:r>
              <a:rPr lang="en" sz="2200"/>
              <a:t>from 130 US hospitals and integrated delivery methods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Font typeface="Anaheim"/>
              <a:buChar char="●"/>
            </a:pPr>
            <a:r>
              <a:rPr lang="en" sz="2200"/>
              <a:t>represents</a:t>
            </a:r>
            <a:r>
              <a:rPr lang="en" sz="2200"/>
              <a:t> 10 years (from 1999 to 2008)</a:t>
            </a:r>
            <a:endParaRPr sz="2200"/>
          </a:p>
        </p:txBody>
      </p:sp>
      <p:grpSp>
        <p:nvGrpSpPr>
          <p:cNvPr id="850" name="Google Shape;850;p18"/>
          <p:cNvGrpSpPr/>
          <p:nvPr/>
        </p:nvGrpSpPr>
        <p:grpSpPr>
          <a:xfrm rot="-5400000">
            <a:off x="628566" y="3951590"/>
            <a:ext cx="669233" cy="553467"/>
            <a:chOff x="5801569" y="4269892"/>
            <a:chExt cx="669233" cy="553467"/>
          </a:xfrm>
        </p:grpSpPr>
        <p:sp>
          <p:nvSpPr>
            <p:cNvPr id="851" name="Google Shape;851;p18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flipH="1">
              <a:off x="5801569" y="4583059"/>
              <a:ext cx="246900" cy="2403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8"/>
          <p:cNvGrpSpPr/>
          <p:nvPr/>
        </p:nvGrpSpPr>
        <p:grpSpPr>
          <a:xfrm rot="5400000">
            <a:off x="7650244" y="3848763"/>
            <a:ext cx="798976" cy="380999"/>
            <a:chOff x="7740700" y="4100311"/>
            <a:chExt cx="786936" cy="604089"/>
          </a:xfrm>
        </p:grpSpPr>
        <p:grpSp>
          <p:nvGrpSpPr>
            <p:cNvPr id="854" name="Google Shape;854;p18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855" name="Google Shape;855;p18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8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7" name="Google Shape;857;p18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9"/>
          <p:cNvSpPr txBox="1"/>
          <p:nvPr/>
        </p:nvSpPr>
        <p:spPr>
          <a:xfrm>
            <a:off x="2713500" y="4520125"/>
            <a:ext cx="3717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95">
                <a:latin typeface="Spectral"/>
                <a:ea typeface="Spectral"/>
                <a:cs typeface="Spectral"/>
                <a:sym typeface="Spectral"/>
              </a:rPr>
              <a:t>gender</a:t>
            </a:r>
            <a:endParaRPr sz="2795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63" name="Google Shape;863;p19"/>
          <p:cNvPicPr preferRelativeResize="0"/>
          <p:nvPr/>
        </p:nvPicPr>
        <p:blipFill rotWithShape="1">
          <a:blip r:embed="rId3">
            <a:alphaModFix/>
          </a:blip>
          <a:srcRect b="3390" l="0" r="26101" t="1624"/>
          <a:stretch/>
        </p:blipFill>
        <p:spPr>
          <a:xfrm>
            <a:off x="2302150" y="469650"/>
            <a:ext cx="4539700" cy="383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19"/>
          <p:cNvPicPr preferRelativeResize="0"/>
          <p:nvPr/>
        </p:nvPicPr>
        <p:blipFill rotWithShape="1">
          <a:blip r:embed="rId4">
            <a:alphaModFix/>
          </a:blip>
          <a:srcRect b="0" l="0" r="45919" t="0"/>
          <a:stretch/>
        </p:blipFill>
        <p:spPr>
          <a:xfrm>
            <a:off x="6554224" y="189825"/>
            <a:ext cx="18905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9"/>
          <p:cNvSpPr txBox="1"/>
          <p:nvPr/>
        </p:nvSpPr>
        <p:spPr>
          <a:xfrm>
            <a:off x="3217675" y="4184025"/>
            <a:ext cx="1067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2055">
                <a:latin typeface="Spectral"/>
                <a:ea typeface="Spectral"/>
                <a:cs typeface="Spectral"/>
                <a:sym typeface="Spectral"/>
              </a:rPr>
              <a:t>female</a:t>
            </a:r>
            <a:endParaRPr b="1" sz="2055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6" name="Google Shape;866;p19"/>
          <p:cNvSpPr txBox="1"/>
          <p:nvPr/>
        </p:nvSpPr>
        <p:spPr>
          <a:xfrm>
            <a:off x="5298300" y="4184025"/>
            <a:ext cx="1067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2055">
                <a:latin typeface="Spectral"/>
                <a:ea typeface="Spectral"/>
                <a:cs typeface="Spectral"/>
                <a:sym typeface="Spectral"/>
              </a:rPr>
              <a:t>male</a:t>
            </a:r>
            <a:endParaRPr b="1" sz="2055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7" name="Google Shape;867;p19"/>
          <p:cNvSpPr txBox="1"/>
          <p:nvPr>
            <p:ph idx="4294967295" type="title"/>
          </p:nvPr>
        </p:nvSpPr>
        <p:spPr>
          <a:xfrm>
            <a:off x="89750" y="4364600"/>
            <a:ext cx="2623800" cy="7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 Investigation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0"/>
          <p:cNvSpPr txBox="1"/>
          <p:nvPr/>
        </p:nvSpPr>
        <p:spPr>
          <a:xfrm>
            <a:off x="4060950" y="4305925"/>
            <a:ext cx="1022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95">
                <a:latin typeface="Spectral"/>
                <a:ea typeface="Spectral"/>
                <a:cs typeface="Spectral"/>
                <a:sym typeface="Spectral"/>
              </a:rPr>
              <a:t>race</a:t>
            </a:r>
            <a:endParaRPr sz="2795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73" name="Google Shape;873;p20"/>
          <p:cNvPicPr preferRelativeResize="0"/>
          <p:nvPr/>
        </p:nvPicPr>
        <p:blipFill rotWithShape="1">
          <a:blip r:embed="rId3">
            <a:alphaModFix/>
          </a:blip>
          <a:srcRect b="0" l="0" r="0" t="2950"/>
          <a:stretch/>
        </p:blipFill>
        <p:spPr>
          <a:xfrm>
            <a:off x="1463813" y="352425"/>
            <a:ext cx="6216374" cy="38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0"/>
          <p:cNvPicPr preferRelativeResize="0"/>
          <p:nvPr/>
        </p:nvPicPr>
        <p:blipFill rotWithShape="1">
          <a:blip r:embed="rId4">
            <a:alphaModFix/>
          </a:blip>
          <a:srcRect b="0" l="0" r="40273" t="0"/>
          <a:stretch/>
        </p:blipFill>
        <p:spPr>
          <a:xfrm>
            <a:off x="6844624" y="120100"/>
            <a:ext cx="20879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20"/>
          <p:cNvSpPr txBox="1"/>
          <p:nvPr>
            <p:ph idx="4294967295" type="title"/>
          </p:nvPr>
        </p:nvSpPr>
        <p:spPr>
          <a:xfrm>
            <a:off x="89750" y="4364600"/>
            <a:ext cx="2623800" cy="7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 Investigation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1"/>
          <p:cNvSpPr txBox="1"/>
          <p:nvPr/>
        </p:nvSpPr>
        <p:spPr>
          <a:xfrm>
            <a:off x="3478800" y="4329150"/>
            <a:ext cx="203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95">
                <a:latin typeface="Spectral"/>
                <a:ea typeface="Spectral"/>
                <a:cs typeface="Spectral"/>
                <a:sym typeface="Spectral"/>
              </a:rPr>
              <a:t>age groups</a:t>
            </a:r>
            <a:endParaRPr sz="2795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81" name="Google Shape;8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550" y="456258"/>
            <a:ext cx="6142899" cy="3658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21"/>
          <p:cNvPicPr preferRelativeResize="0"/>
          <p:nvPr/>
        </p:nvPicPr>
        <p:blipFill rotWithShape="1">
          <a:blip r:embed="rId4">
            <a:alphaModFix/>
          </a:blip>
          <a:srcRect b="0" l="0" r="40273" t="0"/>
          <a:stretch/>
        </p:blipFill>
        <p:spPr>
          <a:xfrm>
            <a:off x="6844624" y="120100"/>
            <a:ext cx="20879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21"/>
          <p:cNvSpPr txBox="1"/>
          <p:nvPr>
            <p:ph idx="4294967295" type="title"/>
          </p:nvPr>
        </p:nvSpPr>
        <p:spPr>
          <a:xfrm>
            <a:off x="89750" y="4364600"/>
            <a:ext cx="2623800" cy="7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 Investigation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538" y="391400"/>
            <a:ext cx="6142925" cy="39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22"/>
          <p:cNvSpPr txBox="1"/>
          <p:nvPr/>
        </p:nvSpPr>
        <p:spPr>
          <a:xfrm>
            <a:off x="2713500" y="4491775"/>
            <a:ext cx="3717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95">
                <a:latin typeface="Spectral"/>
                <a:ea typeface="Spectral"/>
                <a:cs typeface="Spectral"/>
                <a:sym typeface="Spectral"/>
              </a:rPr>
              <a:t>time in hospital (days)</a:t>
            </a:r>
            <a:endParaRPr sz="2795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90" name="Google Shape;890;p22"/>
          <p:cNvPicPr preferRelativeResize="0"/>
          <p:nvPr/>
        </p:nvPicPr>
        <p:blipFill rotWithShape="1">
          <a:blip r:embed="rId4">
            <a:alphaModFix/>
          </a:blip>
          <a:srcRect b="0" l="0" r="15682" t="0"/>
          <a:stretch/>
        </p:blipFill>
        <p:spPr>
          <a:xfrm>
            <a:off x="5950198" y="189825"/>
            <a:ext cx="29475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22"/>
          <p:cNvSpPr txBox="1"/>
          <p:nvPr>
            <p:ph idx="4294967295" type="title"/>
          </p:nvPr>
        </p:nvSpPr>
        <p:spPr>
          <a:xfrm>
            <a:off x="89750" y="4364600"/>
            <a:ext cx="2623800" cy="7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 Investigation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3"/>
          <p:cNvSpPr txBox="1"/>
          <p:nvPr/>
        </p:nvSpPr>
        <p:spPr>
          <a:xfrm>
            <a:off x="2713500" y="4491775"/>
            <a:ext cx="4058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95">
                <a:latin typeface="Spectral"/>
                <a:ea typeface="Spectral"/>
                <a:cs typeface="Spectral"/>
                <a:sym typeface="Spectral"/>
              </a:rPr>
              <a:t>number of medications</a:t>
            </a:r>
            <a:endParaRPr sz="2795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97" name="Google Shape;897;p23"/>
          <p:cNvSpPr txBox="1"/>
          <p:nvPr>
            <p:ph idx="4294967295" type="title"/>
          </p:nvPr>
        </p:nvSpPr>
        <p:spPr>
          <a:xfrm>
            <a:off x="89750" y="4364600"/>
            <a:ext cx="2623800" cy="7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 Investigation</a:t>
            </a:r>
            <a:endParaRPr b="1" sz="2000"/>
          </a:p>
        </p:txBody>
      </p:sp>
      <p:pic>
        <p:nvPicPr>
          <p:cNvPr id="898" name="Google Shape;8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662" y="448475"/>
            <a:ext cx="5994674" cy="38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23"/>
          <p:cNvPicPr preferRelativeResize="0"/>
          <p:nvPr/>
        </p:nvPicPr>
        <p:blipFill rotWithShape="1">
          <a:blip r:embed="rId4">
            <a:alphaModFix/>
          </a:blip>
          <a:srcRect b="0" l="0" r="15682" t="0"/>
          <a:stretch/>
        </p:blipFill>
        <p:spPr>
          <a:xfrm>
            <a:off x="5950198" y="189825"/>
            <a:ext cx="29475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4"/>
          <p:cNvSpPr txBox="1"/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Preprocessing/Feature Selection</a:t>
            </a:r>
            <a:endParaRPr/>
          </a:p>
        </p:txBody>
      </p:sp>
      <p:grpSp>
        <p:nvGrpSpPr>
          <p:cNvPr id="905" name="Google Shape;905;p24"/>
          <p:cNvGrpSpPr/>
          <p:nvPr/>
        </p:nvGrpSpPr>
        <p:grpSpPr>
          <a:xfrm>
            <a:off x="1120903" y="1851718"/>
            <a:ext cx="640081" cy="658115"/>
            <a:chOff x="1690218" y="1609641"/>
            <a:chExt cx="526339" cy="577699"/>
          </a:xfrm>
        </p:grpSpPr>
        <p:sp>
          <p:nvSpPr>
            <p:cNvPr id="906" name="Google Shape;906;p24"/>
            <p:cNvSpPr/>
            <p:nvPr/>
          </p:nvSpPr>
          <p:spPr>
            <a:xfrm flipH="1" rot="5400000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 flipH="1" rot="5400000">
              <a:off x="1659018" y="1669241"/>
              <a:ext cx="549300" cy="486900"/>
            </a:xfrm>
            <a:prstGeom prst="flowChartDelay">
              <a:avLst/>
            </a:prstGeom>
            <a:solidFill>
              <a:srgbClr val="8594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24"/>
          <p:cNvSpPr txBox="1"/>
          <p:nvPr/>
        </p:nvSpPr>
        <p:spPr>
          <a:xfrm>
            <a:off x="1031440" y="201903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01</a:t>
            </a:r>
            <a:endParaRPr sz="3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09" name="Google Shape;909;p24"/>
          <p:cNvGrpSpPr/>
          <p:nvPr/>
        </p:nvGrpSpPr>
        <p:grpSpPr>
          <a:xfrm>
            <a:off x="4360178" y="1895793"/>
            <a:ext cx="819000" cy="658115"/>
            <a:chOff x="5653903" y="1384143"/>
            <a:chExt cx="819000" cy="658115"/>
          </a:xfrm>
        </p:grpSpPr>
        <p:grpSp>
          <p:nvGrpSpPr>
            <p:cNvPr id="910" name="Google Shape;910;p24"/>
            <p:cNvGrpSpPr/>
            <p:nvPr/>
          </p:nvGrpSpPr>
          <p:grpSpPr>
            <a:xfrm>
              <a:off x="5764640" y="1384143"/>
              <a:ext cx="640081" cy="658115"/>
              <a:chOff x="1690218" y="1609641"/>
              <a:chExt cx="526339" cy="577699"/>
            </a:xfrm>
          </p:grpSpPr>
          <p:sp>
            <p:nvSpPr>
              <p:cNvPr id="911" name="Google Shape;911;p24"/>
              <p:cNvSpPr/>
              <p:nvPr/>
            </p:nvSpPr>
            <p:spPr>
              <a:xfrm flipH="1" rot="5400000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 flipH="1" rot="5400000">
                <a:off x="1659018" y="1669241"/>
                <a:ext cx="549300" cy="486900"/>
              </a:xfrm>
              <a:prstGeom prst="flowChartDelay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3" name="Google Shape;913;p24"/>
            <p:cNvSpPr txBox="1"/>
            <p:nvPr/>
          </p:nvSpPr>
          <p:spPr>
            <a:xfrm>
              <a:off x="5653903" y="1559125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02</a:t>
              </a:r>
              <a:endParaRPr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914" name="Google Shape;914;p24"/>
          <p:cNvGrpSpPr/>
          <p:nvPr/>
        </p:nvGrpSpPr>
        <p:grpSpPr>
          <a:xfrm>
            <a:off x="6996315" y="1895793"/>
            <a:ext cx="819000" cy="658115"/>
            <a:chOff x="7024190" y="1384143"/>
            <a:chExt cx="819000" cy="658115"/>
          </a:xfrm>
        </p:grpSpPr>
        <p:grpSp>
          <p:nvGrpSpPr>
            <p:cNvPr id="915" name="Google Shape;915;p24"/>
            <p:cNvGrpSpPr/>
            <p:nvPr/>
          </p:nvGrpSpPr>
          <p:grpSpPr>
            <a:xfrm>
              <a:off x="7134928" y="1384143"/>
              <a:ext cx="640081" cy="658115"/>
              <a:chOff x="1690218" y="1609641"/>
              <a:chExt cx="526339" cy="577699"/>
            </a:xfrm>
          </p:grpSpPr>
          <p:sp>
            <p:nvSpPr>
              <p:cNvPr id="916" name="Google Shape;916;p24"/>
              <p:cNvSpPr/>
              <p:nvPr/>
            </p:nvSpPr>
            <p:spPr>
              <a:xfrm flipH="1" rot="5400000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 flipH="1" rot="5400000">
                <a:off x="1659018" y="1669241"/>
                <a:ext cx="549300" cy="486900"/>
              </a:xfrm>
              <a:prstGeom prst="flowChartDelay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8" name="Google Shape;918;p24"/>
            <p:cNvSpPr txBox="1"/>
            <p:nvPr/>
          </p:nvSpPr>
          <p:spPr>
            <a:xfrm>
              <a:off x="7024190" y="1559125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03</a:t>
              </a:r>
              <a:endParaRPr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919" name="Google Shape;919;p24"/>
          <p:cNvSpPr txBox="1"/>
          <p:nvPr/>
        </p:nvSpPr>
        <p:spPr>
          <a:xfrm>
            <a:off x="3667325" y="2509825"/>
            <a:ext cx="2204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●"/>
            </a:pPr>
            <a:r>
              <a:rPr lang="en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Converted categorical data to factor type</a:t>
            </a:r>
            <a:endParaRPr/>
          </a:p>
        </p:txBody>
      </p:sp>
      <p:sp>
        <p:nvSpPr>
          <p:cNvPr id="920" name="Google Shape;920;p24"/>
          <p:cNvSpPr txBox="1"/>
          <p:nvPr/>
        </p:nvSpPr>
        <p:spPr>
          <a:xfrm>
            <a:off x="6494725" y="2558575"/>
            <a:ext cx="18222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●"/>
            </a:pPr>
            <a:r>
              <a:rPr lang="en" sz="1900">
                <a:latin typeface="Spectral"/>
                <a:ea typeface="Spectral"/>
                <a:cs typeface="Spectral"/>
                <a:sym typeface="Spectral"/>
              </a:rPr>
              <a:t>Split data into 80/20 training and testing sets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1" name="Google Shape;921;p24"/>
          <p:cNvSpPr txBox="1"/>
          <p:nvPr/>
        </p:nvSpPr>
        <p:spPr>
          <a:xfrm>
            <a:off x="728475" y="2600425"/>
            <a:ext cx="24795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●"/>
            </a:pPr>
            <a:r>
              <a:rPr lang="en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Removed data columns (missing data, multicollinearity/redundancy)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ph Paper Style Thesis Infographic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